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omments/modernComment_12F_333C93BB.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omments/modernComment_42C_B3E71FB2.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omments/modernComment_134_10A0CFC5.xml" ContentType="application/vnd.ms-powerpoint.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omments/modernComment_132_AC6D865E.xml" ContentType="application/vnd.ms-powerpoint.comment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8"/>
  </p:notesMasterIdLst>
  <p:sldIdLst>
    <p:sldId id="256" r:id="rId6"/>
    <p:sldId id="265" r:id="rId7"/>
    <p:sldId id="296" r:id="rId8"/>
    <p:sldId id="299" r:id="rId9"/>
    <p:sldId id="310" r:id="rId10"/>
    <p:sldId id="300" r:id="rId11"/>
    <p:sldId id="301" r:id="rId12"/>
    <p:sldId id="307" r:id="rId13"/>
    <p:sldId id="302" r:id="rId14"/>
    <p:sldId id="303" r:id="rId15"/>
    <p:sldId id="1068" r:id="rId16"/>
    <p:sldId id="304" r:id="rId17"/>
    <p:sldId id="309" r:id="rId18"/>
    <p:sldId id="308" r:id="rId19"/>
    <p:sldId id="305" r:id="rId20"/>
    <p:sldId id="311" r:id="rId21"/>
    <p:sldId id="306" r:id="rId22"/>
    <p:sldId id="1067" r:id="rId23"/>
    <p:sldId id="295" r:id="rId24"/>
    <p:sldId id="1066" r:id="rId25"/>
    <p:sldId id="1069" r:id="rId26"/>
    <p:sldId id="2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4EAC29-7529-6117-5EFF-0CC592C3CBC4}" name="Sonja Unrau" initials="SU" userId="S::sunrau@housingnm.org::a6e171b9-5cb8-494f-a935-cf2a7bf5af7e" providerId="AD"/>
  <p188:author id="{570D2FDD-C7A7-5AB2-6B5D-41A2CD3A9B7A}" name="Stephanie Gonzales" initials="SG" userId="S::sgonzales@housingnm.org::a935739c-9d3d-4d50-9b96-ce17d79977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resa Laredo-Garcia" initials="TL" lastIdx="1" clrIdx="0">
    <p:extLst>
      <p:ext uri="{19B8F6BF-5375-455C-9EA6-DF929625EA0E}">
        <p15:presenceInfo xmlns:p15="http://schemas.microsoft.com/office/powerpoint/2012/main" userId="S::tgarcia@housingnm.org::d28f79f7-4b03-4f2a-a015-a89deb0d5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5554"/>
    <a:srgbClr val="FBB040"/>
    <a:srgbClr val="00A8A4"/>
    <a:srgbClr val="F5F3E5"/>
    <a:srgbClr val="EDE9D7"/>
    <a:srgbClr val="009A96"/>
    <a:srgbClr val="000000"/>
    <a:srgbClr val="00918F"/>
    <a:srgbClr val="FDE18F"/>
    <a:srgbClr val="019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78174A-D355-4198-BA16-AF42899DEE82}" v="2269" dt="2024-07-17T19:13:18.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4404" autoAdjust="0"/>
  </p:normalViewPr>
  <p:slideViewPr>
    <p:cSldViewPr snapToGrid="0">
      <p:cViewPr varScale="1">
        <p:scale>
          <a:sx n="101" d="100"/>
          <a:sy n="101" d="100"/>
        </p:scale>
        <p:origin x="1368" y="10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housingnm.sharepoint.com/sites/ResearchDevelopment/Shared%20Documents/General/Statewide%20Housing%20Needs%20Assessments/2024%20HNA%20Data.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housingnm.sharepoint.com/sites/ResearchDevelopment/Shared%20Documents/General/Statewide%20Housing%20Needs%20Assessments/2024%20HNA%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housingnm.sharepoint.com/sites/ResearchDevelopment/Shared%20Documents/General/Statewide%20Housing%20Needs%20Assessments/2024%20HNA%20Data.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4%20HNA%20Data%20BRANDE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Income</a:t>
            </a:r>
            <a:r>
              <a:rPr lang="en-US" sz="1800" baseline="0" dirty="0">
                <a:solidFill>
                  <a:srgbClr val="535554"/>
                </a:solidFill>
                <a:latin typeface="Lato" panose="020F0502020204030203" pitchFamily="34" charset="0"/>
                <a:ea typeface="Lato" panose="020F0502020204030203" pitchFamily="34" charset="0"/>
                <a:cs typeface="Lato" panose="020F0502020204030203" pitchFamily="34" charset="0"/>
              </a:rPr>
              <a:t> Range of Senior Households (households with one or more people 65 years and older)</a:t>
            </a:r>
            <a:endParaRPr lang="en-US" sz="1800" dirty="0">
              <a:solidFill>
                <a:srgbClr val="535554"/>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'Figure 15B'!$I$39</c:f>
              <c:strCache>
                <c:ptCount val="1"/>
                <c:pt idx="0">
                  <c:v>New Mexico</c:v>
                </c:pt>
              </c:strCache>
            </c:strRef>
          </c:tx>
          <c:spPr>
            <a:solidFill>
              <a:srgbClr val="FBB04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15B'!$J$5:$O$5</c:f>
              <c:strCache>
                <c:ptCount val="6"/>
                <c:pt idx="0">
                  <c:v>Less than $10,000</c:v>
                </c:pt>
                <c:pt idx="1">
                  <c:v>$10,000 to $24,999</c:v>
                </c:pt>
                <c:pt idx="2">
                  <c:v>$25,000 to $39,999</c:v>
                </c:pt>
                <c:pt idx="3">
                  <c:v>$40,000 to $59,999</c:v>
                </c:pt>
                <c:pt idx="4">
                  <c:v>$60,000 to $99,999</c:v>
                </c:pt>
                <c:pt idx="5">
                  <c:v>$100,000 or more</c:v>
                </c:pt>
              </c:strCache>
            </c:strRef>
          </c:cat>
          <c:val>
            <c:numRef>
              <c:f>'Figure 15B'!$J$39:$O$39</c:f>
              <c:numCache>
                <c:formatCode>0.0%</c:formatCode>
                <c:ptCount val="6"/>
                <c:pt idx="0">
                  <c:v>6.1146307906509254E-2</c:v>
                </c:pt>
                <c:pt idx="1">
                  <c:v>0.20124236906929421</c:v>
                </c:pt>
                <c:pt idx="2">
                  <c:v>0.15602936209126633</c:v>
                </c:pt>
                <c:pt idx="3">
                  <c:v>0.16575081767327671</c:v>
                </c:pt>
                <c:pt idx="4">
                  <c:v>0.20373040261655448</c:v>
                </c:pt>
                <c:pt idx="5">
                  <c:v>0.212100740643099</c:v>
                </c:pt>
              </c:numCache>
            </c:numRef>
          </c:val>
          <c:extLst>
            <c:ext xmlns:c16="http://schemas.microsoft.com/office/drawing/2014/chart" uri="{C3380CC4-5D6E-409C-BE32-E72D297353CC}">
              <c16:uniqueId val="{00000000-3FB0-4003-AA99-C2E5BC83BFF6}"/>
            </c:ext>
          </c:extLst>
        </c:ser>
        <c:dLbls>
          <c:showLegendKey val="0"/>
          <c:showVal val="0"/>
          <c:showCatName val="0"/>
          <c:showSerName val="0"/>
          <c:showPercent val="0"/>
          <c:showBubbleSize val="0"/>
        </c:dLbls>
        <c:gapWidth val="219"/>
        <c:overlap val="-27"/>
        <c:axId val="1493431519"/>
        <c:axId val="1493425279"/>
      </c:barChart>
      <c:catAx>
        <c:axId val="149343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493425279"/>
        <c:crosses val="autoZero"/>
        <c:auto val="1"/>
        <c:lblAlgn val="ctr"/>
        <c:lblOffset val="100"/>
        <c:noMultiLvlLbl val="0"/>
      </c:catAx>
      <c:valAx>
        <c:axId val="1493425279"/>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493431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Residential Building Permits Issued</a:t>
            </a:r>
            <a:r>
              <a:rPr lang="en-US" sz="1800" baseline="0" dirty="0">
                <a:solidFill>
                  <a:srgbClr val="535554"/>
                </a:solidFill>
                <a:latin typeface="Lato" panose="020F0502020204030203" pitchFamily="34" charset="0"/>
                <a:ea typeface="Lato" panose="020F0502020204030203" pitchFamily="34" charset="0"/>
                <a:cs typeface="Lato" panose="020F0502020204030203" pitchFamily="34" charset="0"/>
              </a:rPr>
              <a:t> in New Mexico</a:t>
            </a:r>
            <a:endParaRPr lang="en-US" sz="1800" dirty="0">
              <a:solidFill>
                <a:srgbClr val="535554"/>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'Figure 23'!$B$6</c:f>
              <c:strCache>
                <c:ptCount val="1"/>
                <c:pt idx="0">
                  <c:v>1 Unit Structures</c:v>
                </c:pt>
              </c:strCache>
            </c:strRef>
          </c:tx>
          <c:spPr>
            <a:solidFill>
              <a:srgbClr val="00A8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00A8A4"/>
                </a:solidFill>
                <a:prstDash val="sysDot"/>
              </a:ln>
              <a:effectLst/>
            </c:spPr>
            <c:trendlineType val="linear"/>
            <c:dispRSqr val="0"/>
            <c:dispEq val="0"/>
          </c:trendline>
          <c:cat>
            <c:numRef>
              <c:f>'Figure 23'!$A$7:$A$11</c:f>
              <c:numCache>
                <c:formatCode>General</c:formatCode>
                <c:ptCount val="5"/>
                <c:pt idx="0">
                  <c:v>2019</c:v>
                </c:pt>
                <c:pt idx="1">
                  <c:v>2020</c:v>
                </c:pt>
                <c:pt idx="2">
                  <c:v>2021</c:v>
                </c:pt>
                <c:pt idx="3">
                  <c:v>2022</c:v>
                </c:pt>
                <c:pt idx="4">
                  <c:v>2023</c:v>
                </c:pt>
              </c:numCache>
            </c:numRef>
          </c:cat>
          <c:val>
            <c:numRef>
              <c:f>'Figure 23'!$B$7:$B$11</c:f>
              <c:numCache>
                <c:formatCode>_(* #,##0_);_(* \(#,##0\);_(* "-"??_);_(@_)</c:formatCode>
                <c:ptCount val="5"/>
                <c:pt idx="0">
                  <c:v>4285</c:v>
                </c:pt>
                <c:pt idx="1">
                  <c:v>4418</c:v>
                </c:pt>
                <c:pt idx="2">
                  <c:v>5465</c:v>
                </c:pt>
                <c:pt idx="3">
                  <c:v>7331</c:v>
                </c:pt>
                <c:pt idx="4">
                  <c:v>6808</c:v>
                </c:pt>
              </c:numCache>
            </c:numRef>
          </c:val>
          <c:extLst>
            <c:ext xmlns:c16="http://schemas.microsoft.com/office/drawing/2014/chart" uri="{C3380CC4-5D6E-409C-BE32-E72D297353CC}">
              <c16:uniqueId val="{00000001-C403-481E-970A-48222B6F1FDA}"/>
            </c:ext>
          </c:extLst>
        </c:ser>
        <c:ser>
          <c:idx val="1"/>
          <c:order val="1"/>
          <c:tx>
            <c:strRef>
              <c:f>'Figure 23'!$C$6</c:f>
              <c:strCache>
                <c:ptCount val="1"/>
                <c:pt idx="0">
                  <c:v>2 or More Unit Structures</c:v>
                </c:pt>
              </c:strCache>
            </c:strRef>
          </c:tx>
          <c:spPr>
            <a:solidFill>
              <a:srgbClr val="FBB040"/>
            </a:solidFill>
            <a:ln>
              <a:solidFill>
                <a:srgbClr val="FBB040"/>
              </a:solidFill>
            </a:ln>
            <a:effectLst/>
          </c:spPr>
          <c:invertIfNegative val="0"/>
          <c:dLbls>
            <c:dLbl>
              <c:idx val="1"/>
              <c:layout>
                <c:manualLayout>
                  <c:x val="-3.7371823115518572E-17"/>
                  <c:y val="-1.0706592985073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EE-4C74-9E03-A56769AD36A1}"/>
                </c:ext>
              </c:extLst>
            </c:dLbl>
            <c:dLbl>
              <c:idx val="3"/>
              <c:layout>
                <c:manualLayout>
                  <c:x val="0"/>
                  <c:y val="-3.2119778955221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EE-4C74-9E03-A56769AD36A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535554"/>
                </a:solidFill>
                <a:prstDash val="sysDot"/>
              </a:ln>
              <a:effectLst/>
            </c:spPr>
            <c:trendlineType val="linear"/>
            <c:dispRSqr val="0"/>
            <c:dispEq val="0"/>
          </c:trendline>
          <c:cat>
            <c:numRef>
              <c:f>'Figure 23'!$A$7:$A$11</c:f>
              <c:numCache>
                <c:formatCode>General</c:formatCode>
                <c:ptCount val="5"/>
                <c:pt idx="0">
                  <c:v>2019</c:v>
                </c:pt>
                <c:pt idx="1">
                  <c:v>2020</c:v>
                </c:pt>
                <c:pt idx="2">
                  <c:v>2021</c:v>
                </c:pt>
                <c:pt idx="3">
                  <c:v>2022</c:v>
                </c:pt>
                <c:pt idx="4">
                  <c:v>2023</c:v>
                </c:pt>
              </c:numCache>
            </c:numRef>
          </c:cat>
          <c:val>
            <c:numRef>
              <c:f>'Figure 23'!$C$7:$C$11</c:f>
              <c:numCache>
                <c:formatCode>_(* #,##0_);_(* \(#,##0\);_(* "-"??_);_(@_)</c:formatCode>
                <c:ptCount val="5"/>
                <c:pt idx="0">
                  <c:v>735</c:v>
                </c:pt>
                <c:pt idx="1">
                  <c:v>801</c:v>
                </c:pt>
                <c:pt idx="2">
                  <c:v>2288</c:v>
                </c:pt>
                <c:pt idx="3">
                  <c:v>1476</c:v>
                </c:pt>
                <c:pt idx="4">
                  <c:v>1809</c:v>
                </c:pt>
              </c:numCache>
            </c:numRef>
          </c:val>
          <c:extLst>
            <c:ext xmlns:c16="http://schemas.microsoft.com/office/drawing/2014/chart" uri="{C3380CC4-5D6E-409C-BE32-E72D297353CC}">
              <c16:uniqueId val="{00000003-C403-481E-970A-48222B6F1FDA}"/>
            </c:ext>
          </c:extLst>
        </c:ser>
        <c:dLbls>
          <c:showLegendKey val="0"/>
          <c:showVal val="0"/>
          <c:showCatName val="0"/>
          <c:showSerName val="0"/>
          <c:showPercent val="0"/>
          <c:showBubbleSize val="0"/>
        </c:dLbls>
        <c:gapWidth val="219"/>
        <c:overlap val="-27"/>
        <c:axId val="1055084079"/>
        <c:axId val="1055103279"/>
      </c:barChart>
      <c:catAx>
        <c:axId val="105508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055103279"/>
        <c:crosses val="autoZero"/>
        <c:auto val="1"/>
        <c:lblAlgn val="ctr"/>
        <c:lblOffset val="100"/>
        <c:noMultiLvlLbl val="0"/>
      </c:catAx>
      <c:valAx>
        <c:axId val="1055103279"/>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05508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a:solidFill>
                  <a:srgbClr val="535554"/>
                </a:solidFill>
                <a:latin typeface="Lato" panose="020F0502020204030203" pitchFamily="34" charset="0"/>
                <a:ea typeface="Lato" panose="020F0502020204030203" pitchFamily="34" charset="0"/>
                <a:cs typeface="Lato" panose="020F0502020204030203" pitchFamily="34" charset="0"/>
              </a:rPr>
              <a:t>Age of New Mexico's Housing Stock</a:t>
            </a:r>
          </a:p>
        </c:rich>
      </c:tx>
      <c:layout>
        <c:manualLayout>
          <c:xMode val="edge"/>
          <c:yMode val="edge"/>
          <c:x val="0.1714601299375344"/>
          <c:y val="4.1469964671218024E-2"/>
        </c:manualLayout>
      </c:layout>
      <c:overlay val="0"/>
      <c:spPr>
        <a:solidFill>
          <a:schemeClr val="bg1"/>
        </a:solid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30560023242196133"/>
          <c:y val="0.13092371975639813"/>
          <c:w val="0.37963240157029188"/>
          <c:h val="0.6886410244240152"/>
        </c:manualLayout>
      </c:layout>
      <c:pieChart>
        <c:varyColors val="1"/>
        <c:ser>
          <c:idx val="33"/>
          <c:order val="0"/>
          <c:tx>
            <c:strRef>
              <c:f>'[2024 HNA Data.xlsx]Figure 22'!$A$41</c:f>
              <c:strCache>
                <c:ptCount val="1"/>
                <c:pt idx="0">
                  <c:v>New Mexico</c:v>
                </c:pt>
              </c:strCache>
            </c:strRef>
          </c:tx>
          <c:dPt>
            <c:idx val="0"/>
            <c:bubble3D val="0"/>
            <c:spPr>
              <a:solidFill>
                <a:srgbClr val="00A8A4"/>
              </a:solidFill>
              <a:ln w="19050">
                <a:solidFill>
                  <a:schemeClr val="lt1"/>
                </a:solidFill>
              </a:ln>
              <a:effectLst/>
            </c:spPr>
            <c:extLst>
              <c:ext xmlns:c16="http://schemas.microsoft.com/office/drawing/2014/chart" uri="{C3380CC4-5D6E-409C-BE32-E72D297353CC}">
                <c16:uniqueId val="{00000001-9623-451A-946B-3BD1CA50BA5C}"/>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9623-451A-946B-3BD1CA50BA5C}"/>
              </c:ext>
            </c:extLst>
          </c:dPt>
          <c:dPt>
            <c:idx val="2"/>
            <c:bubble3D val="0"/>
            <c:spPr>
              <a:solidFill>
                <a:srgbClr val="F5F3E5"/>
              </a:solidFill>
              <a:ln w="19050">
                <a:solidFill>
                  <a:schemeClr val="lt1"/>
                </a:solidFill>
              </a:ln>
              <a:effectLst/>
            </c:spPr>
            <c:extLst>
              <c:ext xmlns:c16="http://schemas.microsoft.com/office/drawing/2014/chart" uri="{C3380CC4-5D6E-409C-BE32-E72D297353CC}">
                <c16:uniqueId val="{00000005-9623-451A-946B-3BD1CA50BA5C}"/>
              </c:ext>
            </c:extLst>
          </c:dPt>
          <c:dPt>
            <c:idx val="3"/>
            <c:bubble3D val="0"/>
            <c:spPr>
              <a:solidFill>
                <a:srgbClr val="FBB040"/>
              </a:solidFill>
              <a:ln w="19050">
                <a:solidFill>
                  <a:schemeClr val="lt1"/>
                </a:solidFill>
              </a:ln>
              <a:effectLst/>
            </c:spPr>
            <c:extLst>
              <c:ext xmlns:c16="http://schemas.microsoft.com/office/drawing/2014/chart" uri="{C3380CC4-5D6E-409C-BE32-E72D297353CC}">
                <c16:uniqueId val="{00000007-9623-451A-946B-3BD1CA50BA5C}"/>
              </c:ext>
            </c:extLst>
          </c:dPt>
          <c:dPt>
            <c:idx val="4"/>
            <c:bubble3D val="0"/>
            <c:spPr>
              <a:solidFill>
                <a:srgbClr val="535554"/>
              </a:solidFill>
              <a:ln w="19050">
                <a:solidFill>
                  <a:schemeClr val="lt1"/>
                </a:solidFill>
              </a:ln>
              <a:effectLst/>
            </c:spPr>
            <c:extLst>
              <c:ext xmlns:c16="http://schemas.microsoft.com/office/drawing/2014/chart" uri="{C3380CC4-5D6E-409C-BE32-E72D297353CC}">
                <c16:uniqueId val="{00000009-9623-451A-946B-3BD1CA50BA5C}"/>
              </c:ext>
            </c:extLst>
          </c:dPt>
          <c:dLbls>
            <c:dLbl>
              <c:idx val="0"/>
              <c:layout>
                <c:manualLayout>
                  <c:x val="-4.6817366579177601E-2"/>
                  <c:y val="-0.12711796442111403"/>
                </c:manualLayout>
              </c:layout>
              <c:tx>
                <c:rich>
                  <a:bodyPr/>
                  <a:lstStyle/>
                  <a:p>
                    <a:fld id="{DE262375-E897-4410-8959-7BCBCF165F7E}" type="CATEGORYNAME">
                      <a:rPr lang="en-US"/>
                      <a:pPr/>
                      <a:t>[CATEGORY NAME]</a:t>
                    </a:fld>
                    <a:r>
                      <a:rPr lang="en-US" baseline="0"/>
                      <a:t>, </a:t>
                    </a:r>
                    <a:fld id="{DF97C866-02F8-4707-BD88-2107D061F51D}" type="VALUE">
                      <a:rPr lang="en-US" baseline="0"/>
                      <a:pPr/>
                      <a:t>[VALUE]</a:t>
                    </a:fld>
                    <a:r>
                      <a:rPr lang="en-US" baseline="0"/>
                      <a:t> (351,552)</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23-451A-946B-3BD1CA50BA5C}"/>
                </c:ext>
              </c:extLst>
            </c:dLbl>
            <c:dLbl>
              <c:idx val="1"/>
              <c:layout>
                <c:manualLayout>
                  <c:x val="1.1656742949317709E-2"/>
                  <c:y val="-1.9595635836222536E-2"/>
                </c:manualLayout>
              </c:layout>
              <c:tx>
                <c:rich>
                  <a:bodyPr/>
                  <a:lstStyle/>
                  <a:p>
                    <a:fld id="{DA1DA7B6-CA15-4CB0-8624-7F9073492DEB}" type="CATEGORYNAME">
                      <a:rPr lang="en-US"/>
                      <a:pPr/>
                      <a:t>[CATEGORY NAME]</a:t>
                    </a:fld>
                    <a:r>
                      <a:rPr lang="en-US" baseline="0" dirty="0"/>
                      <a:t>, </a:t>
                    </a:r>
                    <a:fld id="{76C33D28-BF36-4F70-84A8-56889C7CDA15}" type="VALUE">
                      <a:rPr lang="en-US" baseline="0"/>
                      <a:pPr/>
                      <a:t>[VALUE]</a:t>
                    </a:fld>
                    <a:r>
                      <a:rPr lang="en-US" baseline="0" dirty="0"/>
                      <a:t> (3,169)</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23-451A-946B-3BD1CA50BA5C}"/>
                </c:ext>
              </c:extLst>
            </c:dLbl>
            <c:dLbl>
              <c:idx val="2"/>
              <c:layout>
                <c:manualLayout>
                  <c:x val="-8.3957537050927442E-2"/>
                  <c:y val="3.1030882569611187E-2"/>
                </c:manualLayout>
              </c:layout>
              <c:tx>
                <c:rich>
                  <a:bodyPr/>
                  <a:lstStyle/>
                  <a:p>
                    <a:fld id="{2727A41B-5D43-413D-9B61-865C7958F784}" type="CATEGORYNAME">
                      <a:rPr lang="en-US"/>
                      <a:pPr/>
                      <a:t>[CATEGORY NAME]</a:t>
                    </a:fld>
                    <a:r>
                      <a:rPr lang="en-US" baseline="0"/>
                      <a:t>, </a:t>
                    </a:r>
                    <a:fld id="{5F17B22C-D88C-40FE-8D03-5F3B322D56E1}" type="VALUE">
                      <a:rPr lang="en-US" baseline="0"/>
                      <a:pPr/>
                      <a:t>[VALUE]</a:t>
                    </a:fld>
                    <a:r>
                      <a:rPr lang="en-US" baseline="0"/>
                      <a:t> (57,324)</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23-451A-946B-3BD1CA50BA5C}"/>
                </c:ext>
              </c:extLst>
            </c:dLbl>
            <c:dLbl>
              <c:idx val="3"/>
              <c:layout>
                <c:manualLayout>
                  <c:x val="-3.1011811023622046E-2"/>
                  <c:y val="-8.1226669582968716E-2"/>
                </c:manualLayout>
              </c:layout>
              <c:tx>
                <c:rich>
                  <a:bodyPr/>
                  <a:lstStyle/>
                  <a:p>
                    <a:fld id="{8D6FBE82-1B74-4221-B90E-192A77774875}" type="CATEGORYNAME">
                      <a:rPr lang="en-US"/>
                      <a:pPr/>
                      <a:t>[CATEGORY NAME]</a:t>
                    </a:fld>
                    <a:r>
                      <a:rPr lang="en-US" baseline="0"/>
                      <a:t>, </a:t>
                    </a:r>
                    <a:fld id="{21F638CA-04BA-475C-92BE-5D5241936AB5}" type="VALUE">
                      <a:rPr lang="en-US" baseline="0"/>
                      <a:pPr/>
                      <a:t>[VALUE]</a:t>
                    </a:fld>
                    <a:r>
                      <a:rPr lang="en-US" baseline="0"/>
                      <a:t> (126,636)</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623-451A-946B-3BD1CA50BA5C}"/>
                </c:ext>
              </c:extLst>
            </c:dLbl>
            <c:dLbl>
              <c:idx val="4"/>
              <c:layout>
                <c:manualLayout>
                  <c:x val="2.9211876252134483E-3"/>
                  <c:y val="1.3989552610417963E-2"/>
                </c:manualLayout>
              </c:layout>
              <c:tx>
                <c:rich>
                  <a:bodyPr/>
                  <a:lstStyle/>
                  <a:p>
                    <a:fld id="{4C388154-C353-4E28-8011-205AB4440374}" type="CATEGORYNAME">
                      <a:rPr lang="en-US" sz="1000">
                        <a:solidFill>
                          <a:srgbClr val="535554"/>
                        </a:solidFill>
                      </a:rPr>
                      <a:pPr/>
                      <a:t>[CATEGORY NAME]</a:t>
                    </a:fld>
                    <a:r>
                      <a:rPr lang="en-US" sz="1000" baseline="0" dirty="0">
                        <a:solidFill>
                          <a:srgbClr val="535554"/>
                        </a:solidFill>
                      </a:rPr>
                      <a:t>, </a:t>
                    </a:r>
                    <a:fld id="{7283C235-19A9-468C-99E8-F09E903DA4C4}" type="VALUE">
                      <a:rPr lang="en-US" sz="1000" baseline="0">
                        <a:solidFill>
                          <a:srgbClr val="535554"/>
                        </a:solidFill>
                      </a:rPr>
                      <a:pPr/>
                      <a:t>[VALUE]</a:t>
                    </a:fld>
                    <a:r>
                      <a:rPr lang="en-US" sz="1000" baseline="0" dirty="0">
                        <a:solidFill>
                          <a:srgbClr val="535554"/>
                        </a:solidFill>
                      </a:rPr>
                      <a:t> (274,171)</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623-451A-946B-3BD1CA50BA5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'[2024 HNA Data.xlsx]Figure 22'!$B$6:$F$7</c:f>
              <c:strCache>
                <c:ptCount val="5"/>
                <c:pt idx="0">
                  <c:v>Built Before 1980</c:v>
                </c:pt>
                <c:pt idx="1">
                  <c:v> Built in 2020 or later</c:v>
                </c:pt>
                <c:pt idx="2">
                  <c:v>Built between 2010 and 2019</c:v>
                </c:pt>
                <c:pt idx="3">
                  <c:v>Built between 2000 and 2009</c:v>
                </c:pt>
                <c:pt idx="4">
                  <c:v>Built between 1980 and 1999</c:v>
                </c:pt>
              </c:strCache>
            </c:strRef>
          </c:cat>
          <c:val>
            <c:numRef>
              <c:f>'[2024 HNA Data.xlsx]Figure 22'!$B$41:$F$41</c:f>
              <c:numCache>
                <c:formatCode>0.0%</c:formatCode>
                <c:ptCount val="5"/>
                <c:pt idx="0">
                  <c:v>0.43199999999999994</c:v>
                </c:pt>
                <c:pt idx="1">
                  <c:v>4.0000000000000001E-3</c:v>
                </c:pt>
                <c:pt idx="2">
                  <c:v>7.0999999999999994E-2</c:v>
                </c:pt>
                <c:pt idx="3">
                  <c:v>0.156</c:v>
                </c:pt>
                <c:pt idx="4">
                  <c:v>0.33700000000000002</c:v>
                </c:pt>
              </c:numCache>
            </c:numRef>
          </c:val>
          <c:extLst>
            <c:ext xmlns:c16="http://schemas.microsoft.com/office/drawing/2014/chart" uri="{C3380CC4-5D6E-409C-BE32-E72D297353CC}">
              <c16:uniqueId val="{0000000A-9623-451A-946B-3BD1CA50BA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strike="noStrike" dirty="0">
                <a:solidFill>
                  <a:srgbClr val="535554"/>
                </a:solidFill>
                <a:latin typeface="Lato" panose="020F0502020204030203" pitchFamily="34" charset="0"/>
                <a:ea typeface="Lato" panose="020F0502020204030203" pitchFamily="34" charset="0"/>
                <a:cs typeface="Lato" panose="020F0502020204030203" pitchFamily="34" charset="0"/>
              </a:rPr>
              <a:t>New Mexico Housing</a:t>
            </a:r>
            <a:r>
              <a:rPr lang="en-US" sz="1800" strike="noStrike" baseline="0" dirty="0">
                <a:solidFill>
                  <a:srgbClr val="535554"/>
                </a:solidFill>
                <a:latin typeface="Lato" panose="020F0502020204030203" pitchFamily="34" charset="0"/>
                <a:ea typeface="Lato" panose="020F0502020204030203" pitchFamily="34" charset="0"/>
                <a:cs typeface="Lato" panose="020F0502020204030203" pitchFamily="34" charset="0"/>
              </a:rPr>
              <a:t> Stock Without Complete Plumbing and Kitchen Facilities </a:t>
            </a:r>
            <a:endParaRPr lang="en-US" sz="1800" strike="noStrike" dirty="0">
              <a:solidFill>
                <a:srgbClr val="535554"/>
              </a:solidFill>
              <a:latin typeface="Lato" panose="020F0502020204030203" pitchFamily="34" charset="0"/>
              <a:ea typeface="Lato" panose="020F0502020204030203" pitchFamily="34" charset="0"/>
              <a:cs typeface="Lato" panose="020F0502020204030203" pitchFamily="34" charset="0"/>
            </a:endParaRPr>
          </a:p>
        </c:rich>
      </c:tx>
      <c:layout>
        <c:manualLayout>
          <c:xMode val="edge"/>
          <c:yMode val="edge"/>
          <c:x val="0.11907898804587989"/>
          <c:y val="1.460772843151643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9999"/>
              </a:solidFill>
              <a:ln>
                <a:noFill/>
              </a:ln>
              <a:effectLst/>
            </c:spPr>
            <c:extLst>
              <c:ext xmlns:c16="http://schemas.microsoft.com/office/drawing/2014/chart" uri="{C3380CC4-5D6E-409C-BE32-E72D297353CC}">
                <c16:uniqueId val="{00000001-48AA-4EDA-8557-4259CE52F4CF}"/>
              </c:ext>
            </c:extLst>
          </c:dPt>
          <c:dPt>
            <c:idx val="1"/>
            <c:invertIfNegative val="0"/>
            <c:bubble3D val="0"/>
            <c:spPr>
              <a:solidFill>
                <a:srgbClr val="FBB040"/>
              </a:solidFill>
              <a:ln>
                <a:noFill/>
              </a:ln>
              <a:effectLst/>
            </c:spPr>
            <c:extLst>
              <c:ext xmlns:c16="http://schemas.microsoft.com/office/drawing/2014/chart" uri="{C3380CC4-5D6E-409C-BE32-E72D297353CC}">
                <c16:uniqueId val="{00000003-48AA-4EDA-8557-4259CE52F4CF}"/>
              </c:ext>
            </c:extLst>
          </c:dPt>
          <c:dLbls>
            <c:dLbl>
              <c:idx val="0"/>
              <c:tx>
                <c:rich>
                  <a:bodyPr/>
                  <a:lstStyle/>
                  <a:p>
                    <a:fld id="{ABAA3620-A207-478A-B788-6D1342B022D1}" type="VALUE">
                      <a:rPr lang="en-US" smtClean="0"/>
                      <a:pPr/>
                      <a:t>[VALUE]</a:t>
                    </a:fld>
                    <a:r>
                      <a:rPr lang="en-US"/>
                      <a:t> (1.0%)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8AA-4EDA-8557-4259CE52F4CF}"/>
                </c:ext>
              </c:extLst>
            </c:dLbl>
            <c:dLbl>
              <c:idx val="1"/>
              <c:tx>
                <c:rich>
                  <a:bodyPr/>
                  <a:lstStyle/>
                  <a:p>
                    <a:fld id="{5FD55AFC-D481-4E27-AEC8-AC051C42D4D4}" type="VALUE">
                      <a:rPr lang="en-US" smtClean="0"/>
                      <a:pPr/>
                      <a:t>[VALUE]</a:t>
                    </a:fld>
                    <a:r>
                      <a:rPr lang="en-US"/>
                      <a:t> (1.0%)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8AA-4EDA-8557-4259CE52F4C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25'!$D$4,'Figure 25'!$F$4)</c:f>
              <c:strCache>
                <c:ptCount val="2"/>
                <c:pt idx="0">
                  <c:v>Without Complete Plumbing Facilities</c:v>
                </c:pt>
                <c:pt idx="1">
                  <c:v>Without Complete Kitchen Facilities</c:v>
                </c:pt>
              </c:strCache>
              <c:extLst/>
            </c:strRef>
          </c:cat>
          <c:val>
            <c:numRef>
              <c:f>('Figure 25'!$D$38,'Figure 25'!$F$38)</c:f>
              <c:numCache>
                <c:formatCode>_(* #,##0_);_(* \(#,##0\);_(* "-"??_);_(@_)</c:formatCode>
                <c:ptCount val="2"/>
                <c:pt idx="0">
                  <c:v>8188</c:v>
                </c:pt>
                <c:pt idx="1">
                  <c:v>8427</c:v>
                </c:pt>
              </c:numCache>
              <c:extLst/>
            </c:numRef>
          </c:val>
          <c:extLst>
            <c:ext xmlns:c16="http://schemas.microsoft.com/office/drawing/2014/chart" uri="{C3380CC4-5D6E-409C-BE32-E72D297353CC}">
              <c16:uniqueId val="{00000004-48AA-4EDA-8557-4259CE52F4CF}"/>
            </c:ext>
          </c:extLst>
        </c:ser>
        <c:dLbls>
          <c:showLegendKey val="0"/>
          <c:showVal val="0"/>
          <c:showCatName val="0"/>
          <c:showSerName val="0"/>
          <c:showPercent val="0"/>
          <c:showBubbleSize val="0"/>
        </c:dLbls>
        <c:gapWidth val="219"/>
        <c:overlap val="-27"/>
        <c:axId val="1299167072"/>
        <c:axId val="1299175712"/>
        <c:extLst/>
      </c:barChart>
      <c:catAx>
        <c:axId val="129916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299175712"/>
        <c:crosses val="autoZero"/>
        <c:auto val="1"/>
        <c:lblAlgn val="ctr"/>
        <c:lblOffset val="100"/>
        <c:noMultiLvlLbl val="0"/>
      </c:catAx>
      <c:valAx>
        <c:axId val="1299175712"/>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299167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Homeless Individuals in New Mexico</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lineChart>
        <c:grouping val="standard"/>
        <c:varyColors val="0"/>
        <c:ser>
          <c:idx val="0"/>
          <c:order val="0"/>
          <c:tx>
            <c:strRef>
              <c:f>'[2024 HNA Data.xlsx]Figures 35 &amp; 36'!$B$4</c:f>
              <c:strCache>
                <c:ptCount val="1"/>
                <c:pt idx="0">
                  <c:v>Total Homeless in New Mexico</c:v>
                </c:pt>
              </c:strCache>
            </c:strRef>
          </c:tx>
          <c:spPr>
            <a:ln w="28575" cap="rnd">
              <a:solidFill>
                <a:srgbClr val="00A8A4"/>
              </a:solidFill>
              <a:round/>
            </a:ln>
            <a:effectLst/>
          </c:spPr>
          <c:marker>
            <c:symbol val="circle"/>
            <c:size val="5"/>
            <c:spPr>
              <a:solidFill>
                <a:srgbClr val="00A8A4"/>
              </a:solidFill>
              <a:ln w="9525">
                <a:solidFill>
                  <a:srgbClr val="00A8A4"/>
                </a:solidFill>
              </a:ln>
              <a:effectLst/>
            </c:spPr>
          </c:marker>
          <c:dLbls>
            <c:dLbl>
              <c:idx val="4"/>
              <c:layout>
                <c:manualLayout>
                  <c:x val="-6.2920638579468557E-2"/>
                  <c:y val="-0.132911248961787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63-4F47-808A-4FF84E1DAF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'[2024 HNA Data.xlsx]Figures 35 &amp; 36'!$A$5:$A$10</c:f>
              <c:strCache>
                <c:ptCount val="6"/>
                <c:pt idx="0">
                  <c:v>2018</c:v>
                </c:pt>
                <c:pt idx="1">
                  <c:v>2019</c:v>
                </c:pt>
                <c:pt idx="2">
                  <c:v>2020</c:v>
                </c:pt>
                <c:pt idx="3">
                  <c:v>2021*</c:v>
                </c:pt>
                <c:pt idx="4">
                  <c:v>2022</c:v>
                </c:pt>
                <c:pt idx="5">
                  <c:v>2023</c:v>
                </c:pt>
              </c:strCache>
            </c:strRef>
          </c:cat>
          <c:val>
            <c:numRef>
              <c:f>'[2024 HNA Data.xlsx]Figures 35 &amp; 36'!$B$5:$B$10</c:f>
              <c:numCache>
                <c:formatCode>_(* #,##0_);_(* \(#,##0\);_(* "-"??_);_(@_)</c:formatCode>
                <c:ptCount val="6"/>
                <c:pt idx="0">
                  <c:v>2551</c:v>
                </c:pt>
                <c:pt idx="1">
                  <c:v>3241</c:v>
                </c:pt>
                <c:pt idx="2">
                  <c:v>3333</c:v>
                </c:pt>
                <c:pt idx="3">
                  <c:v>1972</c:v>
                </c:pt>
                <c:pt idx="4">
                  <c:v>2560</c:v>
                </c:pt>
                <c:pt idx="5">
                  <c:v>3842</c:v>
                </c:pt>
              </c:numCache>
            </c:numRef>
          </c:val>
          <c:smooth val="0"/>
          <c:extLst>
            <c:ext xmlns:c16="http://schemas.microsoft.com/office/drawing/2014/chart" uri="{C3380CC4-5D6E-409C-BE32-E72D297353CC}">
              <c16:uniqueId val="{00000000-354C-41E1-B733-E2902FBD8AB5}"/>
            </c:ext>
          </c:extLst>
        </c:ser>
        <c:dLbls>
          <c:showLegendKey val="0"/>
          <c:showVal val="0"/>
          <c:showCatName val="0"/>
          <c:showSerName val="0"/>
          <c:showPercent val="0"/>
          <c:showBubbleSize val="0"/>
        </c:dLbls>
        <c:marker val="1"/>
        <c:smooth val="0"/>
        <c:axId val="1569820895"/>
        <c:axId val="1569819935"/>
      </c:lineChart>
      <c:catAx>
        <c:axId val="1569820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569819935"/>
        <c:crosses val="autoZero"/>
        <c:auto val="1"/>
        <c:lblAlgn val="ctr"/>
        <c:lblOffset val="100"/>
        <c:noMultiLvlLbl val="0"/>
      </c:catAx>
      <c:valAx>
        <c:axId val="1569819935"/>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569820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a:latin typeface="Lato" panose="020F0502020204030203" pitchFamily="34" charset="0"/>
                <a:ea typeface="Lato" panose="020F0502020204030203" pitchFamily="34" charset="0"/>
                <a:cs typeface="Lato" panose="020F0502020204030203" pitchFamily="34" charset="0"/>
              </a:rPr>
              <a:t>Homelessness</a:t>
            </a:r>
            <a:r>
              <a:rPr lang="en-US" sz="1800" baseline="0">
                <a:latin typeface="Lato" panose="020F0502020204030203" pitchFamily="34" charset="0"/>
                <a:ea typeface="Lato" panose="020F0502020204030203" pitchFamily="34" charset="0"/>
                <a:cs typeface="Lato" panose="020F0502020204030203" pitchFamily="34" charset="0"/>
              </a:rPr>
              <a:t> Situations in New Mexico</a:t>
            </a:r>
            <a:endParaRPr lang="en-US" sz="1800">
              <a:latin typeface="Lato" panose="020F0502020204030203" pitchFamily="34" charset="0"/>
              <a:ea typeface="Lato" panose="020F0502020204030203" pitchFamily="34" charset="0"/>
              <a:cs typeface="Lato" panose="020F0502020204030203" pitchFamily="34" charset="0"/>
            </a:endParaRPr>
          </a:p>
        </c:rich>
      </c:tx>
      <c:layout>
        <c:manualLayout>
          <c:xMode val="edge"/>
          <c:yMode val="edge"/>
          <c:x val="0.14619963200716271"/>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2.0425515489617296E-2"/>
          <c:y val="0.11339666288192297"/>
          <c:w val="0.95460996557862821"/>
          <c:h val="0.74978960160137076"/>
        </c:manualLayout>
      </c:layout>
      <c:barChart>
        <c:barDir val="col"/>
        <c:grouping val="clustered"/>
        <c:varyColors val="0"/>
        <c:ser>
          <c:idx val="0"/>
          <c:order val="0"/>
          <c:tx>
            <c:strRef>
              <c:f>'[2024 HNA Data.xlsx]Figures 37'!$B$4</c:f>
              <c:strCache>
                <c:ptCount val="1"/>
                <c:pt idx="0">
                  <c:v>Estimates of Homelessness</c:v>
                </c:pt>
              </c:strCache>
            </c:strRef>
          </c:tx>
          <c:spPr>
            <a:solidFill>
              <a:srgbClr val="FBB040"/>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HNA Data.xlsx]Figures 37'!$A$5:$A$8</c:f>
              <c:strCache>
                <c:ptCount val="4"/>
                <c:pt idx="0">
                  <c:v>People in Families with Children</c:v>
                </c:pt>
                <c:pt idx="1">
                  <c:v>Unaccompanied Homeless Youth</c:v>
                </c:pt>
                <c:pt idx="2">
                  <c:v>Veterans</c:v>
                </c:pt>
                <c:pt idx="3">
                  <c:v>Chronically Homeless Individuals</c:v>
                </c:pt>
              </c:strCache>
            </c:strRef>
          </c:cat>
          <c:val>
            <c:numRef>
              <c:f>'[2024 HNA Data.xlsx]Figures 37'!$B$5:$B$8</c:f>
              <c:numCache>
                <c:formatCode>General</c:formatCode>
                <c:ptCount val="4"/>
                <c:pt idx="0">
                  <c:v>1031</c:v>
                </c:pt>
                <c:pt idx="1">
                  <c:v>240</c:v>
                </c:pt>
                <c:pt idx="2">
                  <c:v>256</c:v>
                </c:pt>
                <c:pt idx="3">
                  <c:v>1694</c:v>
                </c:pt>
              </c:numCache>
            </c:numRef>
          </c:val>
          <c:extLst>
            <c:ext xmlns:c16="http://schemas.microsoft.com/office/drawing/2014/chart" uri="{C3380CC4-5D6E-409C-BE32-E72D297353CC}">
              <c16:uniqueId val="{00000000-17C0-4682-B18F-98B5B2715993}"/>
            </c:ext>
          </c:extLst>
        </c:ser>
        <c:dLbls>
          <c:showLegendKey val="0"/>
          <c:showVal val="0"/>
          <c:showCatName val="0"/>
          <c:showSerName val="0"/>
          <c:showPercent val="0"/>
          <c:showBubbleSize val="0"/>
        </c:dLbls>
        <c:gapWidth val="219"/>
        <c:axId val="332552960"/>
        <c:axId val="332551040"/>
      </c:barChart>
      <c:catAx>
        <c:axId val="33255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332551040"/>
        <c:crosses val="autoZero"/>
        <c:auto val="1"/>
        <c:lblAlgn val="ctr"/>
        <c:lblOffset val="100"/>
        <c:noMultiLvlLbl val="0"/>
      </c:catAx>
      <c:valAx>
        <c:axId val="3325510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2552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b="0" i="0" u="none" strike="noStrike" kern="1200" spc="0" baseline="0">
                <a:solidFill>
                  <a:schemeClr val="tx1"/>
                </a:solidFill>
                <a:latin typeface="Lato" panose="020F0502020204030203" pitchFamily="34" charset="0"/>
                <a:ea typeface="Lato" panose="020F0502020204030203" pitchFamily="34" charset="0"/>
                <a:cs typeface="Lato" panose="020F0502020204030203" pitchFamily="34" charset="0"/>
              </a:rPr>
              <a:t>New Mexico Households by Income Range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'Figure 31A'!$A$44</c:f>
              <c:strCache>
                <c:ptCount val="1"/>
                <c:pt idx="0">
                  <c:v>Homeowners</c:v>
                </c:pt>
              </c:strCache>
            </c:strRef>
          </c:tx>
          <c:spPr>
            <a:solidFill>
              <a:srgbClr val="00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31A'!$B$43:$H$43</c:f>
              <c:strCache>
                <c:ptCount val="7"/>
                <c:pt idx="0">
                  <c:v>Less than $15,000</c:v>
                </c:pt>
                <c:pt idx="1">
                  <c:v>$15,000 to $24,999</c:v>
                </c:pt>
                <c:pt idx="2">
                  <c:v>$25,000 to $49,999</c:v>
                </c:pt>
                <c:pt idx="3">
                  <c:v>$50,000 to $74,999</c:v>
                </c:pt>
                <c:pt idx="4">
                  <c:v>$75,000 to $99,999</c:v>
                </c:pt>
                <c:pt idx="5">
                  <c:v>$100,000 to $149,999</c:v>
                </c:pt>
                <c:pt idx="6">
                  <c:v>$150,000 or more</c:v>
                </c:pt>
              </c:strCache>
            </c:strRef>
          </c:cat>
          <c:val>
            <c:numRef>
              <c:f>'Figure 31A'!$B$44:$H$44</c:f>
              <c:numCache>
                <c:formatCode>0.0%</c:formatCode>
                <c:ptCount val="7"/>
                <c:pt idx="0">
                  <c:v>8.5736937104639449E-2</c:v>
                </c:pt>
                <c:pt idx="1">
                  <c:v>7.5058254912193811E-2</c:v>
                </c:pt>
                <c:pt idx="2">
                  <c:v>0.18297194789135501</c:v>
                </c:pt>
                <c:pt idx="3">
                  <c:v>0.17113980181695493</c:v>
                </c:pt>
                <c:pt idx="4">
                  <c:v>0.13723560912532867</c:v>
                </c:pt>
                <c:pt idx="5">
                  <c:v>0.18652541443259216</c:v>
                </c:pt>
                <c:pt idx="6">
                  <c:v>0.16133203471693597</c:v>
                </c:pt>
              </c:numCache>
            </c:numRef>
          </c:val>
          <c:extLst>
            <c:ext xmlns:c16="http://schemas.microsoft.com/office/drawing/2014/chart" uri="{C3380CC4-5D6E-409C-BE32-E72D297353CC}">
              <c16:uniqueId val="{00000000-B9FE-4C6C-8B11-C6C4C9539F9D}"/>
            </c:ext>
          </c:extLst>
        </c:ser>
        <c:ser>
          <c:idx val="1"/>
          <c:order val="1"/>
          <c:tx>
            <c:strRef>
              <c:f>'Figure 31A'!$A$45</c:f>
              <c:strCache>
                <c:ptCount val="1"/>
                <c:pt idx="0">
                  <c:v>Renters</c:v>
                </c:pt>
              </c:strCache>
            </c:strRef>
          </c:tx>
          <c:spPr>
            <a:solidFill>
              <a:srgbClr val="FBB04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31A'!$B$43:$H$43</c:f>
              <c:strCache>
                <c:ptCount val="7"/>
                <c:pt idx="0">
                  <c:v>Less than $15,000</c:v>
                </c:pt>
                <c:pt idx="1">
                  <c:v>$15,000 to $24,999</c:v>
                </c:pt>
                <c:pt idx="2">
                  <c:v>$25,000 to $49,999</c:v>
                </c:pt>
                <c:pt idx="3">
                  <c:v>$50,000 to $74,999</c:v>
                </c:pt>
                <c:pt idx="4">
                  <c:v>$75,000 to $99,999</c:v>
                </c:pt>
                <c:pt idx="5">
                  <c:v>$100,000 to $149,999</c:v>
                </c:pt>
                <c:pt idx="6">
                  <c:v>$150,000 or more</c:v>
                </c:pt>
              </c:strCache>
            </c:strRef>
          </c:cat>
          <c:val>
            <c:numRef>
              <c:f>'Figure 31A'!$B$45:$H$45</c:f>
              <c:numCache>
                <c:formatCode>0.0%</c:formatCode>
                <c:ptCount val="7"/>
                <c:pt idx="0">
                  <c:v>0.21159836464518642</c:v>
                </c:pt>
                <c:pt idx="1">
                  <c:v>0.14293130860832604</c:v>
                </c:pt>
                <c:pt idx="2">
                  <c:v>0.28379408806255879</c:v>
                </c:pt>
                <c:pt idx="3">
                  <c:v>0.14420892955644246</c:v>
                </c:pt>
                <c:pt idx="4">
                  <c:v>9.6214997241961128E-2</c:v>
                </c:pt>
                <c:pt idx="5">
                  <c:v>8.0076413900515911E-2</c:v>
                </c:pt>
                <c:pt idx="6">
                  <c:v>4.1175897985009251E-2</c:v>
                </c:pt>
              </c:numCache>
            </c:numRef>
          </c:val>
          <c:extLst>
            <c:ext xmlns:c16="http://schemas.microsoft.com/office/drawing/2014/chart" uri="{C3380CC4-5D6E-409C-BE32-E72D297353CC}">
              <c16:uniqueId val="{00000001-B9FE-4C6C-8B11-C6C4C9539F9D}"/>
            </c:ext>
          </c:extLst>
        </c:ser>
        <c:dLbls>
          <c:showLegendKey val="0"/>
          <c:showVal val="0"/>
          <c:showCatName val="0"/>
          <c:showSerName val="0"/>
          <c:showPercent val="0"/>
          <c:showBubbleSize val="0"/>
        </c:dLbls>
        <c:gapWidth val="219"/>
        <c:overlap val="-27"/>
        <c:axId val="865862528"/>
        <c:axId val="865863968"/>
      </c:barChart>
      <c:catAx>
        <c:axId val="865862528"/>
        <c:scaling>
          <c:orientation val="minMax"/>
        </c:scaling>
        <c:delete val="0"/>
        <c:axPos val="b"/>
        <c:numFmt formatCode="General" sourceLinked="1"/>
        <c:majorTickMark val="none"/>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865863968"/>
        <c:crosses val="autoZero"/>
        <c:auto val="1"/>
        <c:lblAlgn val="ctr"/>
        <c:lblOffset val="100"/>
        <c:noMultiLvlLbl val="0"/>
      </c:catAx>
      <c:valAx>
        <c:axId val="86586396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865862528"/>
        <c:crosses val="autoZero"/>
        <c:crossBetween val="between"/>
      </c:valAx>
      <c:spPr>
        <a:noFill/>
        <a:ln>
          <a:noFill/>
        </a:ln>
        <a:effectLst/>
      </c:spPr>
    </c:plotArea>
    <c:legend>
      <c:legendPos val="b"/>
      <c:layout>
        <c:manualLayout>
          <c:xMode val="edge"/>
          <c:yMode val="edge"/>
          <c:x val="0.24100731284013865"/>
          <c:y val="0.90349233597978174"/>
          <c:w val="0.52371983685510093"/>
          <c:h val="7.6454271758810879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Median Home</a:t>
            </a:r>
            <a:r>
              <a:rPr lang="en-US" sz="1800" baseline="0" dirty="0">
                <a:solidFill>
                  <a:srgbClr val="535554"/>
                </a:solidFill>
                <a:latin typeface="Lato" panose="020F0502020204030203" pitchFamily="34" charset="0"/>
                <a:ea typeface="Lato" panose="020F0502020204030203" pitchFamily="34" charset="0"/>
                <a:cs typeface="Lato" panose="020F0502020204030203" pitchFamily="34" charset="0"/>
              </a:rPr>
              <a:t> Price in New Mexico</a:t>
            </a:r>
            <a:endParaRPr lang="en-US" sz="1800" dirty="0">
              <a:solidFill>
                <a:srgbClr val="535554"/>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2.2681908909453818E-2"/>
          <c:y val="0.15615615615615616"/>
          <c:w val="0.95236799129014693"/>
          <c:h val="0.7405659596604478"/>
        </c:manualLayout>
      </c:layout>
      <c:lineChart>
        <c:grouping val="standard"/>
        <c:varyColors val="0"/>
        <c:ser>
          <c:idx val="0"/>
          <c:order val="0"/>
          <c:tx>
            <c:strRef>
              <c:f>'Figure 32A'!$B$17</c:f>
              <c:strCache>
                <c:ptCount val="1"/>
                <c:pt idx="0">
                  <c:v>Median Home Price (NM Realtors Association)</c:v>
                </c:pt>
              </c:strCache>
            </c:strRef>
          </c:tx>
          <c:spPr>
            <a:ln w="28575" cap="rnd">
              <a:solidFill>
                <a:srgbClr val="00A8A4"/>
              </a:solidFill>
              <a:round/>
            </a:ln>
            <a:effectLst/>
          </c:spPr>
          <c:marker>
            <c:symbol val="circle"/>
            <c:size val="5"/>
            <c:spPr>
              <a:solidFill>
                <a:srgbClr val="00A8A4"/>
              </a:solidFill>
              <a:ln w="9525">
                <a:solidFill>
                  <a:srgbClr val="00A8A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32A'!$A$18:$A$23</c:f>
              <c:numCache>
                <c:formatCode>General</c:formatCode>
                <c:ptCount val="6"/>
                <c:pt idx="0">
                  <c:v>2018</c:v>
                </c:pt>
                <c:pt idx="1">
                  <c:v>2019</c:v>
                </c:pt>
                <c:pt idx="2">
                  <c:v>2020</c:v>
                </c:pt>
                <c:pt idx="3">
                  <c:v>2021</c:v>
                </c:pt>
                <c:pt idx="4">
                  <c:v>2022</c:v>
                </c:pt>
                <c:pt idx="5">
                  <c:v>2023</c:v>
                </c:pt>
              </c:numCache>
            </c:numRef>
          </c:cat>
          <c:val>
            <c:numRef>
              <c:f>'Figure 32A'!$B$18:$B$23</c:f>
              <c:numCache>
                <c:formatCode>"$"#,##0</c:formatCode>
                <c:ptCount val="6"/>
                <c:pt idx="0">
                  <c:v>200000</c:v>
                </c:pt>
                <c:pt idx="1">
                  <c:v>216500</c:v>
                </c:pt>
                <c:pt idx="2">
                  <c:v>264950</c:v>
                </c:pt>
                <c:pt idx="3">
                  <c:v>275000</c:v>
                </c:pt>
                <c:pt idx="4">
                  <c:v>306000</c:v>
                </c:pt>
                <c:pt idx="5">
                  <c:v>323230</c:v>
                </c:pt>
              </c:numCache>
            </c:numRef>
          </c:val>
          <c:smooth val="0"/>
          <c:extLst>
            <c:ext xmlns:c16="http://schemas.microsoft.com/office/drawing/2014/chart" uri="{C3380CC4-5D6E-409C-BE32-E72D297353CC}">
              <c16:uniqueId val="{00000000-EC40-4EB7-A643-5EC069C528EF}"/>
            </c:ext>
          </c:extLst>
        </c:ser>
        <c:dLbls>
          <c:showLegendKey val="0"/>
          <c:showVal val="0"/>
          <c:showCatName val="0"/>
          <c:showSerName val="0"/>
          <c:showPercent val="0"/>
          <c:showBubbleSize val="0"/>
        </c:dLbls>
        <c:marker val="1"/>
        <c:smooth val="0"/>
        <c:axId val="1008489247"/>
        <c:axId val="1008490687"/>
      </c:lineChart>
      <c:catAx>
        <c:axId val="1008489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008490687"/>
        <c:crosses val="autoZero"/>
        <c:auto val="1"/>
        <c:lblAlgn val="ctr"/>
        <c:lblOffset val="100"/>
        <c:noMultiLvlLbl val="0"/>
      </c:catAx>
      <c:valAx>
        <c:axId val="1008490687"/>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1008489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r>
              <a:rPr lang="en-US" sz="1600" b="0" i="0" u="none" strike="noStrike" kern="1200" spc="0" baseline="0" dirty="0">
                <a:solidFill>
                  <a:srgbClr val="535554"/>
                </a:solidFill>
                <a:latin typeface="Lato" panose="020F0502020204030203" pitchFamily="34" charset="0"/>
                <a:ea typeface="Lato" panose="020F0502020204030203" pitchFamily="34" charset="0"/>
                <a:cs typeface="Lato" panose="020F0502020204030203" pitchFamily="34" charset="0"/>
              </a:rPr>
              <a:t>Year Over Year Change in Median Household Income and Median Home Price in New Mexico</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2.6948586584253777E-2"/>
          <c:y val="0.1868159861463192"/>
          <c:w val="0.94785741372772092"/>
          <c:h val="0.56743487172596396"/>
        </c:manualLayout>
      </c:layout>
      <c:lineChart>
        <c:grouping val="standard"/>
        <c:varyColors val="0"/>
        <c:ser>
          <c:idx val="0"/>
          <c:order val="0"/>
          <c:tx>
            <c:strRef>
              <c:f>'Figure 32A'!$B$24</c:f>
              <c:strCache>
                <c:ptCount val="1"/>
                <c:pt idx="0">
                  <c:v>Median Household Income % YOY Change</c:v>
                </c:pt>
              </c:strCache>
            </c:strRef>
          </c:tx>
          <c:spPr>
            <a:ln w="28575" cap="rnd">
              <a:solidFill>
                <a:srgbClr val="00A8A4"/>
              </a:solidFill>
              <a:round/>
            </a:ln>
            <a:effectLst/>
          </c:spPr>
          <c:marker>
            <c:symbol val="circle"/>
            <c:size val="5"/>
            <c:spPr>
              <a:solidFill>
                <a:srgbClr val="00A8A4"/>
              </a:solidFill>
              <a:ln w="9525">
                <a:solidFill>
                  <a:srgbClr val="00A8A4"/>
                </a:solidFill>
              </a:ln>
              <a:effectLst/>
            </c:spPr>
          </c:marker>
          <c:dLbls>
            <c:dLbl>
              <c:idx val="3"/>
              <c:layout>
                <c:manualLayout>
                  <c:x val="-3.647610921501724E-2"/>
                  <c:y val="3.35705372277212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D4-4807-94E4-F4BBAE50A9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32A'!$A$26:$A$29</c:f>
              <c:numCache>
                <c:formatCode>General</c:formatCode>
                <c:ptCount val="4"/>
                <c:pt idx="0">
                  <c:v>2019</c:v>
                </c:pt>
                <c:pt idx="1">
                  <c:v>2020</c:v>
                </c:pt>
                <c:pt idx="2">
                  <c:v>2021</c:v>
                </c:pt>
                <c:pt idx="3">
                  <c:v>2022</c:v>
                </c:pt>
              </c:numCache>
              <c:extLst/>
            </c:numRef>
          </c:cat>
          <c:val>
            <c:numRef>
              <c:f>'Figure 32A'!$B$26:$B$29</c:f>
              <c:numCache>
                <c:formatCode>0.0%</c:formatCode>
                <c:ptCount val="4"/>
                <c:pt idx="0">
                  <c:v>3.5000000000000003E-2</c:v>
                </c:pt>
                <c:pt idx="1">
                  <c:v>0.03</c:v>
                </c:pt>
                <c:pt idx="2">
                  <c:v>5.3999999999999999E-2</c:v>
                </c:pt>
                <c:pt idx="3">
                  <c:v>8.6999999999999994E-2</c:v>
                </c:pt>
              </c:numCache>
              <c:extLst/>
            </c:numRef>
          </c:val>
          <c:smooth val="0"/>
          <c:extLst>
            <c:ext xmlns:c16="http://schemas.microsoft.com/office/drawing/2014/chart" uri="{C3380CC4-5D6E-409C-BE32-E72D297353CC}">
              <c16:uniqueId val="{00000000-1B86-4207-A93B-10B8C2D5815F}"/>
            </c:ext>
          </c:extLst>
        </c:ser>
        <c:ser>
          <c:idx val="1"/>
          <c:order val="1"/>
          <c:tx>
            <c:strRef>
              <c:f>'Figure 32A'!$C$24</c:f>
              <c:strCache>
                <c:ptCount val="1"/>
                <c:pt idx="0">
                  <c:v>Median Home Price % YOY Change</c:v>
                </c:pt>
              </c:strCache>
            </c:strRef>
          </c:tx>
          <c:spPr>
            <a:ln w="28575" cap="rnd">
              <a:solidFill>
                <a:srgbClr val="FBB040"/>
              </a:solidFill>
              <a:round/>
            </a:ln>
            <a:effectLst/>
          </c:spPr>
          <c:marker>
            <c:symbol val="circle"/>
            <c:size val="5"/>
            <c:spPr>
              <a:solidFill>
                <a:srgbClr val="FBB040"/>
              </a:solidFill>
              <a:ln w="9525">
                <a:solidFill>
                  <a:srgbClr val="FBB040"/>
                </a:solidFill>
              </a:ln>
              <a:effectLst/>
            </c:spPr>
          </c:marker>
          <c:dLbls>
            <c:dLbl>
              <c:idx val="3"/>
              <c:layout>
                <c:manualLayout>
                  <c:x val="-4.0291998483124765E-2"/>
                  <c:y val="-4.8957033457093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D4-4807-94E4-F4BBAE50A9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32A'!$A$26:$A$29</c:f>
              <c:numCache>
                <c:formatCode>General</c:formatCode>
                <c:ptCount val="4"/>
                <c:pt idx="0">
                  <c:v>2019</c:v>
                </c:pt>
                <c:pt idx="1">
                  <c:v>2020</c:v>
                </c:pt>
                <c:pt idx="2">
                  <c:v>2021</c:v>
                </c:pt>
                <c:pt idx="3">
                  <c:v>2022</c:v>
                </c:pt>
              </c:numCache>
              <c:extLst/>
            </c:numRef>
          </c:cat>
          <c:val>
            <c:numRef>
              <c:f>'Figure 32A'!$C$26:$C$29</c:f>
              <c:numCache>
                <c:formatCode>0.0%</c:formatCode>
                <c:ptCount val="4"/>
                <c:pt idx="0">
                  <c:v>8.2500000000000004E-2</c:v>
                </c:pt>
                <c:pt idx="1">
                  <c:v>0.22378752886836029</c:v>
                </c:pt>
                <c:pt idx="2">
                  <c:v>3.7931685223627103E-2</c:v>
                </c:pt>
                <c:pt idx="3">
                  <c:v>0.11272727272727273</c:v>
                </c:pt>
              </c:numCache>
              <c:extLst/>
            </c:numRef>
          </c:val>
          <c:smooth val="0"/>
          <c:extLst>
            <c:ext xmlns:c16="http://schemas.microsoft.com/office/drawing/2014/chart" uri="{C3380CC4-5D6E-409C-BE32-E72D297353CC}">
              <c16:uniqueId val="{00000001-1B86-4207-A93B-10B8C2D5815F}"/>
            </c:ext>
          </c:extLst>
        </c:ser>
        <c:dLbls>
          <c:showLegendKey val="0"/>
          <c:showVal val="0"/>
          <c:showCatName val="0"/>
          <c:showSerName val="0"/>
          <c:showPercent val="0"/>
          <c:showBubbleSize val="0"/>
        </c:dLbls>
        <c:marker val="1"/>
        <c:smooth val="0"/>
        <c:axId val="1226839775"/>
        <c:axId val="1226837855"/>
      </c:lineChart>
      <c:catAx>
        <c:axId val="1226839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226837855"/>
        <c:crosses val="autoZero"/>
        <c:auto val="1"/>
        <c:lblAlgn val="ctr"/>
        <c:lblOffset val="100"/>
        <c:noMultiLvlLbl val="0"/>
      </c:catAx>
      <c:valAx>
        <c:axId val="1226837855"/>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26839775"/>
        <c:crosses val="autoZero"/>
        <c:crossBetween val="between"/>
      </c:valAx>
      <c:spPr>
        <a:noFill/>
        <a:ln>
          <a:noFill/>
        </a:ln>
        <a:effectLst/>
      </c:spPr>
    </c:plotArea>
    <c:legend>
      <c:legendPos val="b"/>
      <c:layout>
        <c:manualLayout>
          <c:xMode val="edge"/>
          <c:yMode val="edge"/>
          <c:x val="0.12001164029082063"/>
          <c:y val="0.85053396981093432"/>
          <c:w val="0.79289631207039057"/>
          <c:h val="0.12975929332986438"/>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53555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b="0" i="0" u="none" strike="noStrike" kern="1200" spc="0" baseline="0" dirty="0">
                <a:solidFill>
                  <a:sysClr val="windowText" lastClr="000000">
                    <a:lumMod val="65000"/>
                    <a:lumOff val="35000"/>
                  </a:sysClr>
                </a:solidFill>
                <a:latin typeface="Lato" panose="020F0502020204030203" pitchFamily="34" charset="0"/>
                <a:ea typeface="Lato" panose="020F0502020204030203" pitchFamily="34" charset="0"/>
                <a:cs typeface="Lato" panose="020F0502020204030203" pitchFamily="34" charset="0"/>
              </a:rPr>
              <a:t>Population Demographics Compared to Homeowner Demographics in New Mexico</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'Figure 9 '!$A$24</c:f>
              <c:strCache>
                <c:ptCount val="1"/>
                <c:pt idx="0">
                  <c:v>Population</c:v>
                </c:pt>
              </c:strCache>
            </c:strRef>
          </c:tx>
          <c:spPr>
            <a:solidFill>
              <a:srgbClr val="00A8A4"/>
            </a:solidFill>
            <a:ln>
              <a:noFill/>
            </a:ln>
            <a:effectLst/>
          </c:spPr>
          <c:invertIfNegative val="0"/>
          <c:dLbls>
            <c:dLbl>
              <c:idx val="1"/>
              <c:layout>
                <c:manualLayout>
                  <c:x val="-3.8693600459326553E-3"/>
                  <c:y val="-1.198860221687192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AE-44BD-BD1D-F64B12E9B951}"/>
                </c:ext>
              </c:extLst>
            </c:dLbl>
            <c:dLbl>
              <c:idx val="2"/>
              <c:layout>
                <c:manualLayout>
                  <c:x val="0"/>
                  <c:y val="-2.8427708933090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AE-44BD-BD1D-F64B12E9B951}"/>
                </c:ext>
              </c:extLst>
            </c:dLbl>
            <c:dLbl>
              <c:idx val="3"/>
              <c:layout>
                <c:manualLayout>
                  <c:x val="-7.7387200918653106E-3"/>
                  <c:y val="-1.198860221687192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AE-44BD-BD1D-F64B12E9B95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9 '!$B$23:$G$23</c:f>
              <c:strCache>
                <c:ptCount val="6"/>
                <c:pt idx="0">
                  <c:v>White </c:v>
                </c:pt>
                <c:pt idx="1">
                  <c:v>Black or African American</c:v>
                </c:pt>
                <c:pt idx="2">
                  <c:v> American Indian, Alaska Native and Native Hawaiian </c:v>
                </c:pt>
                <c:pt idx="3">
                  <c:v>Asian</c:v>
                </c:pt>
                <c:pt idx="4">
                  <c:v> Some other race </c:v>
                </c:pt>
                <c:pt idx="5">
                  <c:v>Hispanic or Latino Origin</c:v>
                </c:pt>
              </c:strCache>
            </c:strRef>
          </c:cat>
          <c:val>
            <c:numRef>
              <c:f>'Figure 9 '!$B$24:$G$24</c:f>
              <c:numCache>
                <c:formatCode>0.0%</c:formatCode>
                <c:ptCount val="6"/>
                <c:pt idx="0">
                  <c:v>0.35599999999999998</c:v>
                </c:pt>
                <c:pt idx="1">
                  <c:v>1.7999999999999999E-2</c:v>
                </c:pt>
                <c:pt idx="2">
                  <c:v>8.5000000000000006E-2</c:v>
                </c:pt>
                <c:pt idx="3">
                  <c:v>1.4999999999999999E-2</c:v>
                </c:pt>
                <c:pt idx="4">
                  <c:v>2.8000000000000001E-2</c:v>
                </c:pt>
                <c:pt idx="5">
                  <c:v>0.498</c:v>
                </c:pt>
              </c:numCache>
            </c:numRef>
          </c:val>
          <c:extLst>
            <c:ext xmlns:c16="http://schemas.microsoft.com/office/drawing/2014/chart" uri="{C3380CC4-5D6E-409C-BE32-E72D297353CC}">
              <c16:uniqueId val="{00000000-A2ED-4563-A98E-73BFFF0FC90B}"/>
            </c:ext>
          </c:extLst>
        </c:ser>
        <c:ser>
          <c:idx val="1"/>
          <c:order val="1"/>
          <c:tx>
            <c:strRef>
              <c:f>'Figure 9 '!$A$25</c:f>
              <c:strCache>
                <c:ptCount val="1"/>
                <c:pt idx="0">
                  <c:v>Homeowners</c:v>
                </c:pt>
              </c:strCache>
            </c:strRef>
          </c:tx>
          <c:spPr>
            <a:solidFill>
              <a:srgbClr val="FBB040"/>
            </a:solidFill>
            <a:ln>
              <a:noFill/>
            </a:ln>
            <a:effectLst/>
          </c:spPr>
          <c:invertIfNegative val="0"/>
          <c:dLbls>
            <c:dLbl>
              <c:idx val="0"/>
              <c:layout>
                <c:manualLayout>
                  <c:x val="7.7387200918653106E-3"/>
                  <c:y val="-2.615725245867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AE-44BD-BD1D-F64B12E9B951}"/>
                </c:ext>
              </c:extLst>
            </c:dLbl>
            <c:dLbl>
              <c:idx val="1"/>
              <c:layout>
                <c:manualLayout>
                  <c:x val="3.86936004593265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AE-44BD-BD1D-F64B12E9B951}"/>
                </c:ext>
              </c:extLst>
            </c:dLbl>
            <c:dLbl>
              <c:idx val="2"/>
              <c:layout>
                <c:manualLayout>
                  <c:x val="1.9346800229663277E-3"/>
                  <c:y val="6.53931311466968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AE-44BD-BD1D-F64B12E9B951}"/>
                </c:ext>
              </c:extLst>
            </c:dLbl>
            <c:dLbl>
              <c:idx val="3"/>
              <c:layout>
                <c:manualLayout>
                  <c:x val="7.738720091865310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AE-44BD-BD1D-F64B12E9B951}"/>
                </c:ext>
              </c:extLst>
            </c:dLbl>
            <c:dLbl>
              <c:idx val="5"/>
              <c:layout>
                <c:manualLayout>
                  <c:x val="9.67340011483163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AE-44BD-BD1D-F64B12E9B95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9 '!$B$23:$G$23</c:f>
              <c:strCache>
                <c:ptCount val="6"/>
                <c:pt idx="0">
                  <c:v>White </c:v>
                </c:pt>
                <c:pt idx="1">
                  <c:v>Black or African American</c:v>
                </c:pt>
                <c:pt idx="2">
                  <c:v> American Indian, Alaska Native and Native Hawaiian </c:v>
                </c:pt>
                <c:pt idx="3">
                  <c:v>Asian</c:v>
                </c:pt>
                <c:pt idx="4">
                  <c:v> Some other race </c:v>
                </c:pt>
                <c:pt idx="5">
                  <c:v>Hispanic or Latino Origin</c:v>
                </c:pt>
              </c:strCache>
            </c:strRef>
          </c:cat>
          <c:val>
            <c:numRef>
              <c:f>'Figure 9 '!$B$25:$G$25</c:f>
              <c:numCache>
                <c:formatCode>0.0%</c:formatCode>
                <c:ptCount val="6"/>
                <c:pt idx="0">
                  <c:v>0.37785153205537991</c:v>
                </c:pt>
                <c:pt idx="1">
                  <c:v>9.4343202589767614E-3</c:v>
                </c:pt>
                <c:pt idx="2">
                  <c:v>5.219380055403279E-2</c:v>
                </c:pt>
                <c:pt idx="3">
                  <c:v>9.4708081931466903E-3</c:v>
                </c:pt>
                <c:pt idx="4">
                  <c:v>0.19877021066673672</c:v>
                </c:pt>
                <c:pt idx="5">
                  <c:v>0.35227932827172709</c:v>
                </c:pt>
              </c:numCache>
            </c:numRef>
          </c:val>
          <c:extLst>
            <c:ext xmlns:c16="http://schemas.microsoft.com/office/drawing/2014/chart" uri="{C3380CC4-5D6E-409C-BE32-E72D297353CC}">
              <c16:uniqueId val="{00000001-A2ED-4563-A98E-73BFFF0FC90B}"/>
            </c:ext>
          </c:extLst>
        </c:ser>
        <c:dLbls>
          <c:showLegendKey val="0"/>
          <c:showVal val="0"/>
          <c:showCatName val="0"/>
          <c:showSerName val="0"/>
          <c:showPercent val="0"/>
          <c:showBubbleSize val="0"/>
        </c:dLbls>
        <c:gapWidth val="219"/>
        <c:overlap val="-27"/>
        <c:axId val="1298059647"/>
        <c:axId val="1298061087"/>
      </c:barChart>
      <c:catAx>
        <c:axId val="129805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298061087"/>
        <c:crosses val="autoZero"/>
        <c:auto val="1"/>
        <c:lblAlgn val="ctr"/>
        <c:lblOffset val="100"/>
        <c:noMultiLvlLbl val="0"/>
      </c:catAx>
      <c:valAx>
        <c:axId val="1298061087"/>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98059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Median Rent </a:t>
            </a:r>
            <a:r>
              <a:rPr lang="en-US" sz="1800" baseline="0" dirty="0">
                <a:solidFill>
                  <a:srgbClr val="535554"/>
                </a:solidFill>
                <a:latin typeface="Lato" panose="020F0502020204030203" pitchFamily="34" charset="0"/>
                <a:ea typeface="Lato" panose="020F0502020204030203" pitchFamily="34" charset="0"/>
                <a:cs typeface="Lato" panose="020F0502020204030203" pitchFamily="34" charset="0"/>
              </a:rPr>
              <a:t>in New Mexico</a:t>
            </a: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 </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lineChart>
        <c:grouping val="standard"/>
        <c:varyColors val="0"/>
        <c:ser>
          <c:idx val="2"/>
          <c:order val="2"/>
          <c:tx>
            <c:strRef>
              <c:f>'[2024 HNA Data.xlsx]Figure 32A'!$D$17</c:f>
              <c:strCache>
                <c:ptCount val="1"/>
                <c:pt idx="0">
                  <c:v>Median Rent </c:v>
                </c:pt>
              </c:strCache>
            </c:strRef>
          </c:tx>
          <c:spPr>
            <a:ln w="28575" cap="rnd">
              <a:solidFill>
                <a:srgbClr val="535554"/>
              </a:solidFill>
              <a:round/>
            </a:ln>
            <a:effectLst/>
          </c:spPr>
          <c:marker>
            <c:symbol val="circle"/>
            <c:size val="5"/>
            <c:spPr>
              <a:solidFill>
                <a:srgbClr val="535554"/>
              </a:solidFill>
              <a:ln w="9525">
                <a:solidFill>
                  <a:srgbClr val="535554"/>
                </a:solidFill>
              </a:ln>
              <a:effectLst/>
            </c:spPr>
          </c:marker>
          <c:dPt>
            <c:idx val="2"/>
            <c:marker>
              <c:symbol val="circle"/>
              <c:size val="5"/>
              <c:spPr>
                <a:solidFill>
                  <a:srgbClr val="535554"/>
                </a:solidFill>
                <a:ln w="9525">
                  <a:solidFill>
                    <a:srgbClr val="535554"/>
                  </a:solidFill>
                </a:ln>
                <a:effectLst/>
              </c:spPr>
            </c:marker>
            <c:bubble3D val="0"/>
            <c:extLst>
              <c:ext xmlns:c16="http://schemas.microsoft.com/office/drawing/2014/chart" uri="{C3380CC4-5D6E-409C-BE32-E72D297353CC}">
                <c16:uniqueId val="{00000003-AB6F-4ECC-B5F2-409A4692378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'[2024 HNA Data.xlsx]Figure 32A'!$A$18:$A$22</c:f>
              <c:numCache>
                <c:formatCode>General</c:formatCode>
                <c:ptCount val="5"/>
                <c:pt idx="0">
                  <c:v>2018</c:v>
                </c:pt>
                <c:pt idx="1">
                  <c:v>2019</c:v>
                </c:pt>
                <c:pt idx="2">
                  <c:v>2020</c:v>
                </c:pt>
                <c:pt idx="3">
                  <c:v>2021</c:v>
                </c:pt>
                <c:pt idx="4">
                  <c:v>2022</c:v>
                </c:pt>
              </c:numCache>
            </c:numRef>
          </c:cat>
          <c:val>
            <c:numRef>
              <c:f>'[2024 HNA Data.xlsx]Figure 32A'!$D$18:$D$22</c:f>
              <c:numCache>
                <c:formatCode>"$"#,##0</c:formatCode>
                <c:ptCount val="5"/>
                <c:pt idx="0">
                  <c:v>828</c:v>
                </c:pt>
                <c:pt idx="1">
                  <c:v>844</c:v>
                </c:pt>
                <c:pt idx="2">
                  <c:v>857</c:v>
                </c:pt>
                <c:pt idx="3">
                  <c:v>897</c:v>
                </c:pt>
                <c:pt idx="4">
                  <c:v>966</c:v>
                </c:pt>
              </c:numCache>
            </c:numRef>
          </c:val>
          <c:smooth val="0"/>
          <c:extLst>
            <c:ext xmlns:c16="http://schemas.microsoft.com/office/drawing/2014/chart" uri="{C3380CC4-5D6E-409C-BE32-E72D297353CC}">
              <c16:uniqueId val="{00000000-AB6F-4ECC-B5F2-409A46923787}"/>
            </c:ext>
          </c:extLst>
        </c:ser>
        <c:dLbls>
          <c:showLegendKey val="0"/>
          <c:showVal val="0"/>
          <c:showCatName val="0"/>
          <c:showSerName val="0"/>
          <c:showPercent val="0"/>
          <c:showBubbleSize val="0"/>
        </c:dLbls>
        <c:marker val="1"/>
        <c:smooth val="0"/>
        <c:axId val="1502374352"/>
        <c:axId val="1502361872"/>
        <c:extLst>
          <c:ext xmlns:c15="http://schemas.microsoft.com/office/drawing/2012/chart" uri="{02D57815-91ED-43cb-92C2-25804820EDAC}">
            <c15:filteredLineSeries>
              <c15:ser>
                <c:idx val="0"/>
                <c:order val="0"/>
                <c:tx>
                  <c:strRef>
                    <c:extLst>
                      <c:ext uri="{02D57815-91ED-43cb-92C2-25804820EDAC}">
                        <c15:formulaRef>
                          <c15:sqref>'[2024 HNA Data.xlsx]Figure 32A'!$B$17</c15:sqref>
                        </c15:formulaRef>
                      </c:ext>
                    </c:extLst>
                    <c:strCache>
                      <c:ptCount val="1"/>
                      <c:pt idx="0">
                        <c:v>Median Home Price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'[2024 HNA Data.xlsx]Figure 32A'!$A$18:$A$22</c15:sqref>
                        </c15:formulaRef>
                      </c:ext>
                    </c:extLst>
                    <c:numCache>
                      <c:formatCode>General</c:formatCode>
                      <c:ptCount val="5"/>
                      <c:pt idx="0">
                        <c:v>2018</c:v>
                      </c:pt>
                      <c:pt idx="1">
                        <c:v>2019</c:v>
                      </c:pt>
                      <c:pt idx="2">
                        <c:v>2020</c:v>
                      </c:pt>
                      <c:pt idx="3">
                        <c:v>2021</c:v>
                      </c:pt>
                      <c:pt idx="4">
                        <c:v>2022</c:v>
                      </c:pt>
                    </c:numCache>
                  </c:numRef>
                </c:cat>
                <c:val>
                  <c:numRef>
                    <c:extLst>
                      <c:ext uri="{02D57815-91ED-43cb-92C2-25804820EDAC}">
                        <c15:formulaRef>
                          <c15:sqref>'[2024 HNA Data.xlsx]Figure 32A'!$B$18:$B$22</c15:sqref>
                        </c15:formulaRef>
                      </c:ext>
                    </c:extLst>
                    <c:numCache>
                      <c:formatCode>"$"#,##0</c:formatCode>
                      <c:ptCount val="5"/>
                      <c:pt idx="0">
                        <c:v>166800</c:v>
                      </c:pt>
                      <c:pt idx="1">
                        <c:v>171400</c:v>
                      </c:pt>
                      <c:pt idx="2">
                        <c:v>175700</c:v>
                      </c:pt>
                      <c:pt idx="3">
                        <c:v>184800</c:v>
                      </c:pt>
                      <c:pt idx="4">
                        <c:v>216000</c:v>
                      </c:pt>
                    </c:numCache>
                  </c:numRef>
                </c:val>
                <c:smooth val="0"/>
                <c:extLst>
                  <c:ext xmlns:c16="http://schemas.microsoft.com/office/drawing/2014/chart" uri="{C3380CC4-5D6E-409C-BE32-E72D297353CC}">
                    <c16:uniqueId val="{00000001-AB6F-4ECC-B5F2-409A4692378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'[2024 HNA Data.xlsx]Figure 32A'!$C$17</c15:sqref>
                        </c15:formulaRef>
                      </c:ext>
                    </c:extLst>
                    <c:strCache>
                      <c:ptCount val="1"/>
                      <c:pt idx="0">
                        <c:v>% YOY Change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'[2024 HNA Data.xlsx]Figure 32A'!$A$18:$A$22</c15:sqref>
                        </c15:formulaRef>
                      </c:ext>
                    </c:extLst>
                    <c:numCache>
                      <c:formatCode>General</c:formatCode>
                      <c:ptCount val="5"/>
                      <c:pt idx="0">
                        <c:v>2018</c:v>
                      </c:pt>
                      <c:pt idx="1">
                        <c:v>2019</c:v>
                      </c:pt>
                      <c:pt idx="2">
                        <c:v>2020</c:v>
                      </c:pt>
                      <c:pt idx="3">
                        <c:v>2021</c:v>
                      </c:pt>
                      <c:pt idx="4">
                        <c:v>2022</c:v>
                      </c:pt>
                    </c:numCache>
                  </c:numRef>
                </c:cat>
                <c:val>
                  <c:numRef>
                    <c:extLst xmlns:c15="http://schemas.microsoft.com/office/drawing/2012/chart">
                      <c:ext xmlns:c15="http://schemas.microsoft.com/office/drawing/2012/chart" uri="{02D57815-91ED-43cb-92C2-25804820EDAC}">
                        <c15:formulaRef>
                          <c15:sqref>'[2024 HNA Data.xlsx]Figure 32A'!$C$18:$C$22</c15:sqref>
                        </c15:formulaRef>
                      </c:ext>
                    </c:extLst>
                    <c:numCache>
                      <c:formatCode>0.0%</c:formatCode>
                      <c:ptCount val="5"/>
                      <c:pt idx="0">
                        <c:v>0</c:v>
                      </c:pt>
                      <c:pt idx="1">
                        <c:v>2.7577937649880094E-2</c:v>
                      </c:pt>
                      <c:pt idx="2">
                        <c:v>2.5087514585764293E-2</c:v>
                      </c:pt>
                      <c:pt idx="3">
                        <c:v>5.1792828685258967E-2</c:v>
                      </c:pt>
                      <c:pt idx="4">
                        <c:v>0.16883116883116883</c:v>
                      </c:pt>
                    </c:numCache>
                  </c:numRef>
                </c:val>
                <c:smooth val="0"/>
                <c:extLst xmlns:c15="http://schemas.microsoft.com/office/drawing/2012/chart">
                  <c:ext xmlns:c16="http://schemas.microsoft.com/office/drawing/2014/chart" uri="{C3380CC4-5D6E-409C-BE32-E72D297353CC}">
                    <c16:uniqueId val="{00000002-AB6F-4ECC-B5F2-409A46923787}"/>
                  </c:ext>
                </c:extLst>
              </c15:ser>
            </c15:filteredLineSeries>
          </c:ext>
        </c:extLst>
      </c:lineChart>
      <c:catAx>
        <c:axId val="150237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502361872"/>
        <c:crosses val="autoZero"/>
        <c:auto val="1"/>
        <c:lblAlgn val="ctr"/>
        <c:lblOffset val="100"/>
        <c:noMultiLvlLbl val="0"/>
      </c:catAx>
      <c:valAx>
        <c:axId val="1502361872"/>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1502374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baseline="0">
                <a:latin typeface="Lato" panose="020F0502020204030203" pitchFamily="34" charset="0"/>
                <a:ea typeface="Lato" panose="020F0502020204030203" pitchFamily="34" charset="0"/>
                <a:cs typeface="Lato" panose="020F0502020204030203" pitchFamily="34" charset="0"/>
              </a:rPr>
              <a:t>Year Over Year Change in</a:t>
            </a:r>
          </a:p>
          <a:p>
            <a:pPr algn="ctr">
              <a:defRPr sz="1800">
                <a:latin typeface="Lato" panose="020F0502020204030203" pitchFamily="34" charset="0"/>
                <a:ea typeface="Lato" panose="020F0502020204030203" pitchFamily="34" charset="0"/>
                <a:cs typeface="Lato" panose="020F0502020204030203" pitchFamily="34" charset="0"/>
              </a:defRPr>
            </a:pPr>
            <a:r>
              <a:rPr lang="en-US" sz="1800" baseline="0">
                <a:latin typeface="Lato" panose="020F0502020204030203" pitchFamily="34" charset="0"/>
                <a:ea typeface="Lato" panose="020F0502020204030203" pitchFamily="34" charset="0"/>
                <a:cs typeface="Lato" panose="020F0502020204030203" pitchFamily="34" charset="0"/>
              </a:rPr>
              <a:t>Median Renter Income and Median Rent in New Mexico</a:t>
            </a:r>
            <a:endParaRPr lang="en-US" sz="1800">
              <a:latin typeface="Lato" panose="020F0502020204030203" pitchFamily="34" charset="0"/>
              <a:ea typeface="Lato" panose="020F0502020204030203" pitchFamily="34" charset="0"/>
              <a:cs typeface="Lato" panose="020F0502020204030203" pitchFamily="34" charset="0"/>
            </a:endParaRPr>
          </a:p>
        </c:rich>
      </c:tx>
      <c:layout>
        <c:manualLayout>
          <c:xMode val="edge"/>
          <c:yMode val="edge"/>
          <c:x val="0.13475685331000289"/>
          <c:y val="3.2407407407407406E-2"/>
        </c:manualLayout>
      </c:layout>
      <c:overlay val="0"/>
      <c:spPr>
        <a:noFill/>
        <a:ln>
          <a:noFill/>
        </a:ln>
        <a:effectLst/>
      </c:spPr>
      <c:txPr>
        <a:bodyPr rot="0" spcFirstLastPara="1" vertOverflow="ellipsis" vert="horz" wrap="square" anchor="ctr" anchorCtr="1"/>
        <a:lstStyle/>
        <a:p>
          <a:pPr algn="ctr">
            <a:defRPr sz="18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lineChart>
        <c:grouping val="standard"/>
        <c:varyColors val="0"/>
        <c:ser>
          <c:idx val="1"/>
          <c:order val="1"/>
          <c:tx>
            <c:strRef>
              <c:f>'[2024 HNA Data.xlsx]Figure 32A'!$C$4</c:f>
              <c:strCache>
                <c:ptCount val="1"/>
                <c:pt idx="0">
                  <c:v>Renters Median Income % YOY Change</c:v>
                </c:pt>
              </c:strCache>
            </c:strRef>
          </c:tx>
          <c:spPr>
            <a:ln w="28575" cap="rnd">
              <a:solidFill>
                <a:srgbClr val="FBB040"/>
              </a:solidFill>
              <a:round/>
            </a:ln>
            <a:effectLst/>
          </c:spPr>
          <c:marker>
            <c:symbol val="circle"/>
            <c:size val="5"/>
            <c:spPr>
              <a:solidFill>
                <a:srgbClr val="FBB040"/>
              </a:solidFill>
              <a:ln w="9525">
                <a:solidFill>
                  <a:srgbClr val="FBB040"/>
                </a:solidFill>
              </a:ln>
              <a:effectLst/>
            </c:spPr>
          </c:marker>
          <c:dLbls>
            <c:dLbl>
              <c:idx val="3"/>
              <c:layout>
                <c:manualLayout>
                  <c:x val="-3.0423319469990578E-2"/>
                  <c:y val="4.1237453462263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7D-4E87-A708-DD211B4E28D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'[2024 HNA Data.xlsx]Figure 32A'!$A$5:$A$9</c:f>
              <c:numCache>
                <c:formatCode>General</c:formatCode>
                <c:ptCount val="4"/>
                <c:pt idx="0">
                  <c:v>2019</c:v>
                </c:pt>
                <c:pt idx="1">
                  <c:v>2020</c:v>
                </c:pt>
                <c:pt idx="2">
                  <c:v>2021</c:v>
                </c:pt>
                <c:pt idx="3">
                  <c:v>2022</c:v>
                </c:pt>
              </c:numCache>
              <c:extLst/>
            </c:numRef>
          </c:cat>
          <c:val>
            <c:numRef>
              <c:f>'[2024 HNA Data.xlsx]Figure 32A'!$C$5:$C$9</c:f>
              <c:numCache>
                <c:formatCode>0.0%</c:formatCode>
                <c:ptCount val="4"/>
                <c:pt idx="0">
                  <c:v>3.2716789219655991E-2</c:v>
                </c:pt>
                <c:pt idx="1">
                  <c:v>3.1962610959505665E-2</c:v>
                </c:pt>
                <c:pt idx="2">
                  <c:v>5.8875379939209729E-2</c:v>
                </c:pt>
                <c:pt idx="3">
                  <c:v>7.3800843930303991E-2</c:v>
                </c:pt>
              </c:numCache>
              <c:extLst/>
            </c:numRef>
          </c:val>
          <c:smooth val="0"/>
          <c:extLst>
            <c:ext xmlns:c16="http://schemas.microsoft.com/office/drawing/2014/chart" uri="{C3380CC4-5D6E-409C-BE32-E72D297353CC}">
              <c16:uniqueId val="{00000000-77F3-422D-8FE7-0FF363B52851}"/>
            </c:ext>
          </c:extLst>
        </c:ser>
        <c:ser>
          <c:idx val="6"/>
          <c:order val="6"/>
          <c:tx>
            <c:strRef>
              <c:f>'[2024 HNA Data.xlsx]Figure 32A'!$E$15</c:f>
              <c:strCache>
                <c:ptCount val="1"/>
                <c:pt idx="0">
                  <c:v>Median Rent % YOY Change</c:v>
                </c:pt>
              </c:strCache>
            </c:strRef>
          </c:tx>
          <c:spPr>
            <a:ln w="28575" cap="rnd">
              <a:solidFill>
                <a:srgbClr val="00A8A4"/>
              </a:solidFill>
              <a:round/>
            </a:ln>
            <a:effectLst/>
          </c:spPr>
          <c:marker>
            <c:symbol val="circle"/>
            <c:size val="5"/>
            <c:spPr>
              <a:solidFill>
                <a:srgbClr val="00A8A4"/>
              </a:solidFill>
              <a:ln w="9525">
                <a:solidFill>
                  <a:srgbClr val="00A8A4"/>
                </a:solidFill>
              </a:ln>
              <a:effectLst/>
            </c:spPr>
          </c:marker>
          <c:dLbls>
            <c:dLbl>
              <c:idx val="3"/>
              <c:layout>
                <c:manualLayout>
                  <c:x val="-4.1783782304191691E-2"/>
                  <c:y val="-2.81461983948781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D-4E87-A708-DD211B4E28D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'[2024 HNA Data.xlsx]Figure 32A'!$A$5:$A$9</c:f>
              <c:numCache>
                <c:formatCode>General</c:formatCode>
                <c:ptCount val="4"/>
                <c:pt idx="0">
                  <c:v>2019</c:v>
                </c:pt>
                <c:pt idx="1">
                  <c:v>2020</c:v>
                </c:pt>
                <c:pt idx="2">
                  <c:v>2021</c:v>
                </c:pt>
                <c:pt idx="3">
                  <c:v>2022</c:v>
                </c:pt>
              </c:numCache>
              <c:extLst/>
            </c:numRef>
          </c:cat>
          <c:val>
            <c:numRef>
              <c:f>'[2024 HNA Data.xlsx]Figure 32A'!$E$16:$E$20</c:f>
              <c:numCache>
                <c:formatCode>0.0%</c:formatCode>
                <c:ptCount val="4"/>
                <c:pt idx="0">
                  <c:v>1.932367149758454E-2</c:v>
                </c:pt>
                <c:pt idx="1">
                  <c:v>1.5402843601895734E-2</c:v>
                </c:pt>
                <c:pt idx="2">
                  <c:v>4.6674445740956826E-2</c:v>
                </c:pt>
                <c:pt idx="3">
                  <c:v>7.6923076923076927E-2</c:v>
                </c:pt>
              </c:numCache>
              <c:extLst/>
            </c:numRef>
          </c:val>
          <c:smooth val="0"/>
          <c:extLst>
            <c:ext xmlns:c16="http://schemas.microsoft.com/office/drawing/2014/chart" uri="{C3380CC4-5D6E-409C-BE32-E72D297353CC}">
              <c16:uniqueId val="{00000001-77F3-422D-8FE7-0FF363B52851}"/>
            </c:ext>
          </c:extLst>
        </c:ser>
        <c:dLbls>
          <c:showLegendKey val="0"/>
          <c:showVal val="0"/>
          <c:showCatName val="0"/>
          <c:showSerName val="0"/>
          <c:showPercent val="0"/>
          <c:showBubbleSize val="0"/>
        </c:dLbls>
        <c:marker val="1"/>
        <c:smooth val="0"/>
        <c:axId val="731640016"/>
        <c:axId val="731642896"/>
        <c:extLst>
          <c:ext xmlns:c15="http://schemas.microsoft.com/office/drawing/2012/chart" uri="{02D57815-91ED-43cb-92C2-25804820EDAC}">
            <c15:filteredLineSeries>
              <c15:ser>
                <c:idx val="0"/>
                <c:order val="0"/>
                <c:tx>
                  <c:strRef>
                    <c:extLst>
                      <c:ext uri="{02D57815-91ED-43cb-92C2-25804820EDAC}">
                        <c15:formulaRef>
                          <c15:sqref>'[2024 HNA Data.xlsx]Figure 32A'!$B$4</c15:sqref>
                        </c15:formulaRef>
                      </c:ext>
                    </c:extLst>
                    <c:strCache>
                      <c:ptCount val="1"/>
                      <c:pt idx="0">
                        <c:v>Renters Median 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'[2024 HNA Data.xlsx]Figure 32A'!$A$5:$A$9</c15:sqref>
                        </c15:formulaRef>
                      </c:ext>
                    </c:extLst>
                    <c:numCache>
                      <c:formatCode>General</c:formatCode>
                      <c:ptCount val="4"/>
                      <c:pt idx="0">
                        <c:v>2019</c:v>
                      </c:pt>
                      <c:pt idx="1">
                        <c:v>2020</c:v>
                      </c:pt>
                      <c:pt idx="2">
                        <c:v>2021</c:v>
                      </c:pt>
                      <c:pt idx="3">
                        <c:v>2022</c:v>
                      </c:pt>
                    </c:numCache>
                  </c:numRef>
                </c:cat>
                <c:val>
                  <c:numRef>
                    <c:extLst>
                      <c:ext uri="{02D57815-91ED-43cb-92C2-25804820EDAC}">
                        <c15:formulaRef>
                          <c15:sqref>'[2024 HNA Data.xlsx]Figure 32A'!$B$5:$B$9</c15:sqref>
                        </c15:formulaRef>
                      </c:ext>
                    </c:extLst>
                    <c:numCache>
                      <c:formatCode>"$"#,##0</c:formatCode>
                      <c:ptCount val="4"/>
                      <c:pt idx="0">
                        <c:v>31881</c:v>
                      </c:pt>
                      <c:pt idx="1">
                        <c:v>32900</c:v>
                      </c:pt>
                      <c:pt idx="2">
                        <c:v>34837</c:v>
                      </c:pt>
                      <c:pt idx="3">
                        <c:v>37408</c:v>
                      </c:pt>
                    </c:numCache>
                  </c:numRef>
                </c:val>
                <c:smooth val="0"/>
                <c:extLst>
                  <c:ext xmlns:c16="http://schemas.microsoft.com/office/drawing/2014/chart" uri="{C3380CC4-5D6E-409C-BE32-E72D297353CC}">
                    <c16:uniqueId val="{00000002-77F3-422D-8FE7-0FF363B5285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'[2024 HNA Data.xlsx]Figure 32A'!$A$15</c15:sqref>
                        </c15:formulaRef>
                      </c:ext>
                    </c:extLst>
                    <c:strCache>
                      <c:ptCount val="1"/>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'[2024 HNA Data.xlsx]Figure 32A'!$A$5:$A$9</c15:sqref>
                        </c15:formulaRef>
                      </c:ext>
                    </c:extLst>
                    <c:numCache>
                      <c:formatCode>General</c:formatCode>
                      <c:ptCount val="4"/>
                      <c:pt idx="0">
                        <c:v>2019</c:v>
                      </c:pt>
                      <c:pt idx="1">
                        <c:v>2020</c:v>
                      </c:pt>
                      <c:pt idx="2">
                        <c:v>2021</c:v>
                      </c:pt>
                      <c:pt idx="3">
                        <c:v>2022</c:v>
                      </c:pt>
                    </c:numCache>
                  </c:numRef>
                </c:cat>
                <c:val>
                  <c:numRef>
                    <c:extLst xmlns:c15="http://schemas.microsoft.com/office/drawing/2012/chart">
                      <c:ext xmlns:c15="http://schemas.microsoft.com/office/drawing/2012/chart" uri="{02D57815-91ED-43cb-92C2-25804820EDAC}">
                        <c15:formulaRef>
                          <c15:sqref>'[2024 HNA Data.xlsx]Figure 32A'!$A$16:$A$20</c15:sqref>
                        </c15:formulaRef>
                      </c:ext>
                    </c:extLst>
                    <c:numCache>
                      <c:formatCode>General</c:formatCode>
                      <c:ptCount val="4"/>
                      <c:pt idx="0">
                        <c:v>2019</c:v>
                      </c:pt>
                      <c:pt idx="1">
                        <c:v>2020</c:v>
                      </c:pt>
                      <c:pt idx="2">
                        <c:v>2021</c:v>
                      </c:pt>
                      <c:pt idx="3">
                        <c:v>2022</c:v>
                      </c:pt>
                    </c:numCache>
                  </c:numRef>
                </c:val>
                <c:smooth val="0"/>
                <c:extLst xmlns:c15="http://schemas.microsoft.com/office/drawing/2012/chart">
                  <c:ext xmlns:c16="http://schemas.microsoft.com/office/drawing/2014/chart" uri="{C3380CC4-5D6E-409C-BE32-E72D297353CC}">
                    <c16:uniqueId val="{00000003-77F3-422D-8FE7-0FF363B5285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'[2024 HNA Data.xlsx]Figure 32A'!$B$15</c15:sqref>
                        </c15:formulaRef>
                      </c:ext>
                    </c:extLst>
                    <c:strCache>
                      <c:ptCount val="1"/>
                      <c:pt idx="0">
                        <c:v>Median Home Price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'[2024 HNA Data.xlsx]Figure 32A'!$A$5:$A$9</c15:sqref>
                        </c15:formulaRef>
                      </c:ext>
                    </c:extLst>
                    <c:numCache>
                      <c:formatCode>General</c:formatCode>
                      <c:ptCount val="4"/>
                      <c:pt idx="0">
                        <c:v>2019</c:v>
                      </c:pt>
                      <c:pt idx="1">
                        <c:v>2020</c:v>
                      </c:pt>
                      <c:pt idx="2">
                        <c:v>2021</c:v>
                      </c:pt>
                      <c:pt idx="3">
                        <c:v>2022</c:v>
                      </c:pt>
                    </c:numCache>
                  </c:numRef>
                </c:cat>
                <c:val>
                  <c:numRef>
                    <c:extLst xmlns:c15="http://schemas.microsoft.com/office/drawing/2012/chart">
                      <c:ext xmlns:c15="http://schemas.microsoft.com/office/drawing/2012/chart" uri="{02D57815-91ED-43cb-92C2-25804820EDAC}">
                        <c15:formulaRef>
                          <c15:sqref>'[2024 HNA Data.xlsx]Figure 32A'!$B$16:$B$20</c15:sqref>
                        </c15:formulaRef>
                      </c:ext>
                    </c:extLst>
                    <c:numCache>
                      <c:formatCode>"$"#,##0</c:formatCode>
                      <c:ptCount val="4"/>
                      <c:pt idx="0">
                        <c:v>171400</c:v>
                      </c:pt>
                      <c:pt idx="1">
                        <c:v>175700</c:v>
                      </c:pt>
                      <c:pt idx="2">
                        <c:v>184800</c:v>
                      </c:pt>
                      <c:pt idx="3">
                        <c:v>216000</c:v>
                      </c:pt>
                    </c:numCache>
                  </c:numRef>
                </c:val>
                <c:smooth val="0"/>
                <c:extLst xmlns:c15="http://schemas.microsoft.com/office/drawing/2012/chart">
                  <c:ext xmlns:c16="http://schemas.microsoft.com/office/drawing/2014/chart" uri="{C3380CC4-5D6E-409C-BE32-E72D297353CC}">
                    <c16:uniqueId val="{00000004-77F3-422D-8FE7-0FF363B52851}"/>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'[2024 HNA Data.xlsx]Figure 32A'!$C$15</c15:sqref>
                        </c15:formulaRef>
                      </c:ext>
                    </c:extLst>
                    <c:strCache>
                      <c:ptCount val="1"/>
                      <c:pt idx="0">
                        <c:v>% YOY Change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'[2024 HNA Data.xlsx]Figure 32A'!$A$5:$A$9</c15:sqref>
                        </c15:formulaRef>
                      </c:ext>
                    </c:extLst>
                    <c:numCache>
                      <c:formatCode>General</c:formatCode>
                      <c:ptCount val="4"/>
                      <c:pt idx="0">
                        <c:v>2019</c:v>
                      </c:pt>
                      <c:pt idx="1">
                        <c:v>2020</c:v>
                      </c:pt>
                      <c:pt idx="2">
                        <c:v>2021</c:v>
                      </c:pt>
                      <c:pt idx="3">
                        <c:v>2022</c:v>
                      </c:pt>
                    </c:numCache>
                  </c:numRef>
                </c:cat>
                <c:val>
                  <c:numRef>
                    <c:extLst xmlns:c15="http://schemas.microsoft.com/office/drawing/2012/chart">
                      <c:ext xmlns:c15="http://schemas.microsoft.com/office/drawing/2012/chart" uri="{02D57815-91ED-43cb-92C2-25804820EDAC}">
                        <c15:formulaRef>
                          <c15:sqref>'[2024 HNA Data.xlsx]Figure 32A'!$C$16:$C$20</c15:sqref>
                        </c15:formulaRef>
                      </c:ext>
                    </c:extLst>
                    <c:numCache>
                      <c:formatCode>0.0%</c:formatCode>
                      <c:ptCount val="4"/>
                      <c:pt idx="0">
                        <c:v>2.7577937649880094E-2</c:v>
                      </c:pt>
                      <c:pt idx="1">
                        <c:v>2.5087514585764293E-2</c:v>
                      </c:pt>
                      <c:pt idx="2">
                        <c:v>5.1792828685258967E-2</c:v>
                      </c:pt>
                      <c:pt idx="3">
                        <c:v>0.16883116883116883</c:v>
                      </c:pt>
                    </c:numCache>
                  </c:numRef>
                </c:val>
                <c:smooth val="0"/>
                <c:extLst xmlns:c15="http://schemas.microsoft.com/office/drawing/2012/chart">
                  <c:ext xmlns:c16="http://schemas.microsoft.com/office/drawing/2014/chart" uri="{C3380CC4-5D6E-409C-BE32-E72D297353CC}">
                    <c16:uniqueId val="{00000005-77F3-422D-8FE7-0FF363B5285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'[2024 HNA Data.xlsx]Figure 32A'!$D$15</c15:sqref>
                        </c15:formulaRef>
                      </c:ext>
                    </c:extLst>
                    <c:strCache>
                      <c:ptCount val="1"/>
                      <c:pt idx="0">
                        <c:v>Median Rent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'[2024 HNA Data.xlsx]Figure 32A'!$A$5:$A$9</c15:sqref>
                        </c15:formulaRef>
                      </c:ext>
                    </c:extLst>
                    <c:numCache>
                      <c:formatCode>General</c:formatCode>
                      <c:ptCount val="4"/>
                      <c:pt idx="0">
                        <c:v>2019</c:v>
                      </c:pt>
                      <c:pt idx="1">
                        <c:v>2020</c:v>
                      </c:pt>
                      <c:pt idx="2">
                        <c:v>2021</c:v>
                      </c:pt>
                      <c:pt idx="3">
                        <c:v>2022</c:v>
                      </c:pt>
                    </c:numCache>
                  </c:numRef>
                </c:cat>
                <c:val>
                  <c:numRef>
                    <c:extLst xmlns:c15="http://schemas.microsoft.com/office/drawing/2012/chart">
                      <c:ext xmlns:c15="http://schemas.microsoft.com/office/drawing/2012/chart" uri="{02D57815-91ED-43cb-92C2-25804820EDAC}">
                        <c15:formulaRef>
                          <c15:sqref>'[2024 HNA Data.xlsx]Figure 32A'!$D$16:$D$20</c15:sqref>
                        </c15:formulaRef>
                      </c:ext>
                    </c:extLst>
                    <c:numCache>
                      <c:formatCode>"$"#,##0</c:formatCode>
                      <c:ptCount val="4"/>
                      <c:pt idx="0">
                        <c:v>844</c:v>
                      </c:pt>
                      <c:pt idx="1">
                        <c:v>857</c:v>
                      </c:pt>
                      <c:pt idx="2">
                        <c:v>897</c:v>
                      </c:pt>
                      <c:pt idx="3">
                        <c:v>966</c:v>
                      </c:pt>
                    </c:numCache>
                  </c:numRef>
                </c:val>
                <c:smooth val="0"/>
                <c:extLst xmlns:c15="http://schemas.microsoft.com/office/drawing/2012/chart">
                  <c:ext xmlns:c16="http://schemas.microsoft.com/office/drawing/2014/chart" uri="{C3380CC4-5D6E-409C-BE32-E72D297353CC}">
                    <c16:uniqueId val="{00000006-77F3-422D-8FE7-0FF363B52851}"/>
                  </c:ext>
                </c:extLst>
              </c15:ser>
            </c15:filteredLineSeries>
          </c:ext>
        </c:extLst>
      </c:lineChart>
      <c:catAx>
        <c:axId val="73164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731642896"/>
        <c:crosses val="autoZero"/>
        <c:auto val="1"/>
        <c:lblAlgn val="ctr"/>
        <c:lblOffset val="100"/>
        <c:noMultiLvlLbl val="0"/>
      </c:catAx>
      <c:valAx>
        <c:axId val="73164289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31640016"/>
        <c:crosses val="autoZero"/>
        <c:crossBetween val="between"/>
      </c:valAx>
      <c:spPr>
        <a:noFill/>
        <a:ln>
          <a:noFill/>
        </a:ln>
        <a:effectLst/>
      </c:spPr>
    </c:plotArea>
    <c:legend>
      <c:legendPos val="b"/>
      <c:layout>
        <c:manualLayout>
          <c:xMode val="edge"/>
          <c:yMode val="edge"/>
          <c:x val="6.6206343786356936E-4"/>
          <c:y val="0.9225912013291917"/>
          <c:w val="0.9"/>
          <c:h val="7.740879867080835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800">
                <a:latin typeface="Lato" panose="020F0502020204030203" pitchFamily="34" charset="0"/>
                <a:ea typeface="Lato" panose="020F0502020204030203" pitchFamily="34" charset="0"/>
                <a:cs typeface="Lato" panose="020F0502020204030203" pitchFamily="34" charset="0"/>
              </a:rPr>
              <a:t>Occupied</a:t>
            </a:r>
            <a:r>
              <a:rPr lang="en-US" sz="1800" baseline="0">
                <a:latin typeface="Lato" panose="020F0502020204030203" pitchFamily="34" charset="0"/>
                <a:ea typeface="Lato" panose="020F0502020204030203" pitchFamily="34" charset="0"/>
                <a:cs typeface="Lato" panose="020F0502020204030203" pitchFamily="34" charset="0"/>
              </a:rPr>
              <a:t> Housing Stock in New Mexico</a:t>
            </a:r>
            <a:endParaRPr lang="en-US" sz="1800">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pieChart>
        <c:varyColors val="1"/>
        <c:ser>
          <c:idx val="0"/>
          <c:order val="0"/>
          <c:tx>
            <c:strRef>
              <c:f>'[2024 HNA Data.xlsx]Figues 19 &amp; 20'!$B$4</c:f>
              <c:strCache>
                <c:ptCount val="1"/>
                <c:pt idx="0">
                  <c:v>%</c:v>
                </c:pt>
              </c:strCache>
            </c:strRef>
          </c:tx>
          <c:dPt>
            <c:idx val="0"/>
            <c:bubble3D val="0"/>
            <c:spPr>
              <a:solidFill>
                <a:srgbClr val="00A8A4"/>
              </a:solidFill>
              <a:ln w="19050">
                <a:solidFill>
                  <a:schemeClr val="lt1"/>
                </a:solidFill>
              </a:ln>
              <a:effectLst/>
            </c:spPr>
            <c:extLst>
              <c:ext xmlns:c16="http://schemas.microsoft.com/office/drawing/2014/chart" uri="{C3380CC4-5D6E-409C-BE32-E72D297353CC}">
                <c16:uniqueId val="{00000001-31A3-471C-84DB-BF1C2B3EAEE3}"/>
              </c:ext>
            </c:extLst>
          </c:dPt>
          <c:dPt>
            <c:idx val="1"/>
            <c:bubble3D val="0"/>
            <c:spPr>
              <a:solidFill>
                <a:srgbClr val="F5F3E5"/>
              </a:solidFill>
              <a:ln w="19050">
                <a:solidFill>
                  <a:schemeClr val="lt1"/>
                </a:solidFill>
              </a:ln>
              <a:effectLst/>
            </c:spPr>
            <c:extLst>
              <c:ext xmlns:c16="http://schemas.microsoft.com/office/drawing/2014/chart" uri="{C3380CC4-5D6E-409C-BE32-E72D297353CC}">
                <c16:uniqueId val="{00000003-31A3-471C-84DB-BF1C2B3EAEE3}"/>
              </c:ext>
            </c:extLst>
          </c:dPt>
          <c:dPt>
            <c:idx val="2"/>
            <c:bubble3D val="0"/>
            <c:spPr>
              <a:solidFill>
                <a:srgbClr val="FBB040"/>
              </a:solidFill>
              <a:ln w="19050">
                <a:solidFill>
                  <a:schemeClr val="lt1"/>
                </a:solidFill>
              </a:ln>
              <a:effectLst/>
            </c:spPr>
            <c:extLst>
              <c:ext xmlns:c16="http://schemas.microsoft.com/office/drawing/2014/chart" uri="{C3380CC4-5D6E-409C-BE32-E72D297353CC}">
                <c16:uniqueId val="{00000005-31A3-471C-84DB-BF1C2B3EAEE3}"/>
              </c:ext>
            </c:extLst>
          </c:dPt>
          <c:dPt>
            <c:idx val="3"/>
            <c:bubble3D val="0"/>
            <c:spPr>
              <a:solidFill>
                <a:srgbClr val="535554"/>
              </a:solidFill>
              <a:ln w="19050">
                <a:solidFill>
                  <a:schemeClr val="lt1"/>
                </a:solidFill>
              </a:ln>
              <a:effectLst/>
            </c:spPr>
            <c:extLst>
              <c:ext xmlns:c16="http://schemas.microsoft.com/office/drawing/2014/chart" uri="{C3380CC4-5D6E-409C-BE32-E72D297353CC}">
                <c16:uniqueId val="{00000007-31A3-471C-84DB-BF1C2B3EAEE3}"/>
              </c:ext>
            </c:extLst>
          </c:dPt>
          <c:dLbls>
            <c:dLbl>
              <c:idx val="0"/>
              <c:layout>
                <c:manualLayout>
                  <c:x val="-1.6590842811315423E-2"/>
                  <c:y val="-2.3109691529512894E-2"/>
                </c:manualLayout>
              </c:layout>
              <c:tx>
                <c:rich>
                  <a:bodyPr/>
                  <a:lstStyle/>
                  <a:p>
                    <a:fld id="{FCC2C1CC-86C8-4AF7-9596-BD87BB890076}" type="CATEGORYNAME">
                      <a:rPr lang="en-US"/>
                      <a:pPr/>
                      <a:t>[CATEGORY NAME]</a:t>
                    </a:fld>
                    <a:r>
                      <a:rPr lang="en-US" baseline="0"/>
                      <a:t>, </a:t>
                    </a:r>
                    <a:fld id="{4A682049-ED91-4E95-929E-8FD19CD58637}" type="VALUE">
                      <a:rPr lang="en-US" baseline="0"/>
                      <a:pPr/>
                      <a:t>[VALUE]</a:t>
                    </a:fld>
                    <a:r>
                      <a:rPr lang="en-US" baseline="0"/>
                      <a:t> </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1A3-471C-84DB-BF1C2B3EAEE3}"/>
                </c:ext>
              </c:extLst>
            </c:dLbl>
            <c:dLbl>
              <c:idx val="1"/>
              <c:tx>
                <c:rich>
                  <a:bodyPr/>
                  <a:lstStyle/>
                  <a:p>
                    <a:fld id="{DC480B2A-D21B-4428-8896-51B5A12762AD}" type="CATEGORYNAME">
                      <a:rPr lang="en-US"/>
                      <a:pPr/>
                      <a:t>[CATEGORY NAME]</a:t>
                    </a:fld>
                    <a:r>
                      <a:rPr lang="en-US" baseline="0"/>
                      <a:t>, </a:t>
                    </a:r>
                    <a:fld id="{E167B44E-B40B-4F58-AFDC-AD16652BF5C3}" type="VALUE">
                      <a:rPr lang="en-US" baseline="0"/>
                      <a:pPr/>
                      <a:t>[VALUE]</a:t>
                    </a:fld>
                    <a:r>
                      <a:rPr lang="en-US" baseline="0"/>
                      <a:t> </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1A3-471C-84DB-BF1C2B3EAEE3}"/>
                </c:ext>
              </c:extLst>
            </c:dLbl>
            <c:dLbl>
              <c:idx val="2"/>
              <c:layout>
                <c:manualLayout>
                  <c:x val="1.041784486883891E-2"/>
                  <c:y val="1.1127738866895782E-2"/>
                </c:manualLayout>
              </c:layout>
              <c:tx>
                <c:rich>
                  <a:bodyPr/>
                  <a:lstStyle/>
                  <a:p>
                    <a:fld id="{E78961BC-73D7-4EC2-9F1C-AB2C90DC08C0}" type="CATEGORYNAME">
                      <a:rPr lang="en-US"/>
                      <a:pPr/>
                      <a:t>[CATEGORY NAME]</a:t>
                    </a:fld>
                    <a:r>
                      <a:rPr lang="en-US" baseline="0"/>
                      <a:t>, </a:t>
                    </a:r>
                    <a:fld id="{D5BBE230-CF97-4B9C-8ACC-12BA80BAD163}" type="VALUE">
                      <a:rPr lang="en-US" baseline="0"/>
                      <a:pPr/>
                      <a:t>[VALUE]</a:t>
                    </a:fld>
                    <a:r>
                      <a:rPr lang="en-US" baseline="0"/>
                      <a:t> </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1A3-471C-84DB-BF1C2B3EAEE3}"/>
                </c:ext>
              </c:extLst>
            </c:dLbl>
            <c:dLbl>
              <c:idx val="3"/>
              <c:layout>
                <c:manualLayout>
                  <c:x val="-9.4245589093030033E-2"/>
                  <c:y val="8.8210026416021922E-2"/>
                </c:manualLayout>
              </c:layout>
              <c:tx>
                <c:rich>
                  <a:bodyPr/>
                  <a:lstStyle/>
                  <a:p>
                    <a:r>
                      <a:rPr lang="en-US" dirty="0"/>
                      <a:t>Manufactured Homes/</a:t>
                    </a:r>
                    <a:r>
                      <a:rPr lang="en-US" baseline="0" dirty="0"/>
                      <a:t> </a:t>
                    </a:r>
                    <a:fld id="{18A82189-EE0B-423C-9190-A4F5B3AD846C}" type="CATEGORYNAME">
                      <a:rPr lang="en-US" smtClean="0"/>
                      <a:pPr/>
                      <a:t>[CATEGORY NAME]</a:t>
                    </a:fld>
                    <a:r>
                      <a:rPr lang="en-US" baseline="0" dirty="0"/>
                      <a:t>, </a:t>
                    </a:r>
                    <a:fld id="{1190725B-D597-4423-885A-AD8DE5657197}" type="VALUE">
                      <a:rPr lang="en-US" baseline="0"/>
                      <a:pPr/>
                      <a:t>[VALUE]</a:t>
                    </a:fld>
                    <a:r>
                      <a:rPr lang="en-US" baseline="0" dirty="0"/>
                      <a:t> </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1A3-471C-84DB-BF1C2B3EAEE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'[2024 HNA Data.xlsx]Figues 19 &amp; 20'!$A$5:$A$8</c:f>
              <c:strCache>
                <c:ptCount val="4"/>
                <c:pt idx="0">
                  <c:v>Single-family, detached</c:v>
                </c:pt>
                <c:pt idx="1">
                  <c:v>Single-family, attached</c:v>
                </c:pt>
                <c:pt idx="2">
                  <c:v>Multifamily units</c:v>
                </c:pt>
                <c:pt idx="3">
                  <c:v>Mobile homes</c:v>
                </c:pt>
              </c:strCache>
            </c:strRef>
          </c:cat>
          <c:val>
            <c:numRef>
              <c:f>'[2024 HNA Data.xlsx]Figues 19 &amp; 20'!$B$5:$B$8</c:f>
              <c:numCache>
                <c:formatCode>0.0%</c:formatCode>
                <c:ptCount val="4"/>
                <c:pt idx="0">
                  <c:v>0.65700000000000003</c:v>
                </c:pt>
                <c:pt idx="1">
                  <c:v>3.6999999999999998E-2</c:v>
                </c:pt>
                <c:pt idx="2">
                  <c:v>0.151</c:v>
                </c:pt>
                <c:pt idx="3">
                  <c:v>0.153</c:v>
                </c:pt>
              </c:numCache>
            </c:numRef>
          </c:val>
          <c:extLst>
            <c:ext xmlns:c16="http://schemas.microsoft.com/office/drawing/2014/chart" uri="{C3380CC4-5D6E-409C-BE32-E72D297353CC}">
              <c16:uniqueId val="{00000008-31A3-471C-84DB-BF1C2B3EAE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Housing Cost Burden in New Mexico by Household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'Figure 29A'!$A$88</c:f>
              <c:strCache>
                <c:ptCount val="1"/>
                <c:pt idx="0">
                  <c:v>Homeowners</c:v>
                </c:pt>
              </c:strCache>
            </c:strRef>
          </c:tx>
          <c:spPr>
            <a:solidFill>
              <a:srgbClr val="00A8A4"/>
            </a:solidFill>
            <a:ln>
              <a:noFill/>
            </a:ln>
            <a:effectLst/>
          </c:spPr>
          <c:invertIfNegative val="0"/>
          <c:dLbls>
            <c:dLbl>
              <c:idx val="5"/>
              <c:layout>
                <c:manualLayout>
                  <c:x val="-3.3508190460422652E-2"/>
                  <c:y val="-1.5733935435114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FC-4833-A9E5-9DC61D697D7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29A'!$B$87:$G$87</c:f>
              <c:strCache>
                <c:ptCount val="6"/>
                <c:pt idx="0">
                  <c:v>Not Cost Burdened</c:v>
                </c:pt>
                <c:pt idx="1">
                  <c:v>Cost Burdened: 30-49%</c:v>
                </c:pt>
                <c:pt idx="2">
                  <c:v>Extremely Cost Burdened: 50% or More</c:v>
                </c:pt>
                <c:pt idx="3">
                  <c:v>Not Computed</c:v>
                </c:pt>
                <c:pt idx="4">
                  <c:v>Total Cost Burdened 30% or more</c:v>
                </c:pt>
                <c:pt idx="5">
                  <c:v>Total </c:v>
                </c:pt>
              </c:strCache>
            </c:strRef>
          </c:cat>
          <c:val>
            <c:numRef>
              <c:f>'Figure 29A'!$B$88:$G$88</c:f>
              <c:numCache>
                <c:formatCode>0.0%</c:formatCode>
                <c:ptCount val="6"/>
                <c:pt idx="0">
                  <c:v>0.70735359172423184</c:v>
                </c:pt>
                <c:pt idx="1">
                  <c:v>0.16000612515738252</c:v>
                </c:pt>
                <c:pt idx="2">
                  <c:v>0.1235069928880117</c:v>
                </c:pt>
                <c:pt idx="3">
                  <c:v>9.1332902303739756E-3</c:v>
                </c:pt>
                <c:pt idx="4">
                  <c:v>0.28351311804539425</c:v>
                </c:pt>
                <c:pt idx="5">
                  <c:v>1</c:v>
                </c:pt>
              </c:numCache>
            </c:numRef>
          </c:val>
          <c:extLst>
            <c:ext xmlns:c16="http://schemas.microsoft.com/office/drawing/2014/chart" uri="{C3380CC4-5D6E-409C-BE32-E72D297353CC}">
              <c16:uniqueId val="{00000000-33FC-4833-A9E5-9DC61D697D7B}"/>
            </c:ext>
          </c:extLst>
        </c:ser>
        <c:ser>
          <c:idx val="1"/>
          <c:order val="1"/>
          <c:tx>
            <c:strRef>
              <c:f>'Figure 29A'!$A$89</c:f>
              <c:strCache>
                <c:ptCount val="1"/>
                <c:pt idx="0">
                  <c:v>Renters</c:v>
                </c:pt>
              </c:strCache>
            </c:strRef>
          </c:tx>
          <c:spPr>
            <a:solidFill>
              <a:srgbClr val="FBB040"/>
            </a:solidFill>
            <a:ln>
              <a:noFill/>
            </a:ln>
            <a:effectLst/>
          </c:spPr>
          <c:invertIfNegative val="0"/>
          <c:dLbls>
            <c:dLbl>
              <c:idx val="0"/>
              <c:layout>
                <c:manualLayout>
                  <c:x val="1.4659833326434911E-2"/>
                  <c:y val="3.93348385877863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FC-4833-A9E5-9DC61D697D7B}"/>
                </c:ext>
              </c:extLst>
            </c:dLbl>
            <c:dLbl>
              <c:idx val="1"/>
              <c:layout>
                <c:manualLayout>
                  <c:x val="1.2565571422658496E-2"/>
                  <c:y val="-1.5733935435114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FC-4833-A9E5-9DC61D697D7B}"/>
                </c:ext>
              </c:extLst>
            </c:dLbl>
            <c:dLbl>
              <c:idx val="5"/>
              <c:layout>
                <c:manualLayout>
                  <c:x val="1.6754095230211173E-2"/>
                  <c:y val="-1.5733935435114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FC-4833-A9E5-9DC61D697D7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29A'!$B$87:$G$87</c:f>
              <c:strCache>
                <c:ptCount val="6"/>
                <c:pt idx="0">
                  <c:v>Not Cost Burdened</c:v>
                </c:pt>
                <c:pt idx="1">
                  <c:v>Cost Burdened: 30-49%</c:v>
                </c:pt>
                <c:pt idx="2">
                  <c:v>Extremely Cost Burdened: 50% or More</c:v>
                </c:pt>
                <c:pt idx="3">
                  <c:v>Not Computed</c:v>
                </c:pt>
                <c:pt idx="4">
                  <c:v>Total Cost Burdened 30% or more</c:v>
                </c:pt>
                <c:pt idx="5">
                  <c:v>Total </c:v>
                </c:pt>
              </c:strCache>
            </c:strRef>
          </c:cat>
          <c:val>
            <c:numRef>
              <c:f>'Figure 29A'!$B$89:$G$89</c:f>
              <c:numCache>
                <c:formatCode>0.0%</c:formatCode>
                <c:ptCount val="6"/>
                <c:pt idx="0">
                  <c:v>0.45287486305968833</c:v>
                </c:pt>
                <c:pt idx="1">
                  <c:v>0.2180364624439968</c:v>
                </c:pt>
                <c:pt idx="2">
                  <c:v>0.22094607594837301</c:v>
                </c:pt>
                <c:pt idx="3">
                  <c:v>0.10814259854794186</c:v>
                </c:pt>
                <c:pt idx="4">
                  <c:v>0.43898253839236978</c:v>
                </c:pt>
                <c:pt idx="5">
                  <c:v>1</c:v>
                </c:pt>
              </c:numCache>
            </c:numRef>
          </c:val>
          <c:extLst>
            <c:ext xmlns:c16="http://schemas.microsoft.com/office/drawing/2014/chart" uri="{C3380CC4-5D6E-409C-BE32-E72D297353CC}">
              <c16:uniqueId val="{00000001-33FC-4833-A9E5-9DC61D697D7B}"/>
            </c:ext>
          </c:extLst>
        </c:ser>
        <c:dLbls>
          <c:showLegendKey val="0"/>
          <c:showVal val="0"/>
          <c:showCatName val="0"/>
          <c:showSerName val="0"/>
          <c:showPercent val="0"/>
          <c:showBubbleSize val="0"/>
        </c:dLbls>
        <c:gapWidth val="219"/>
        <c:overlap val="-27"/>
        <c:axId val="1713394527"/>
        <c:axId val="1713400287"/>
      </c:barChart>
      <c:catAx>
        <c:axId val="1713394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crossAx val="1713400287"/>
        <c:crosses val="autoZero"/>
        <c:auto val="1"/>
        <c:lblAlgn val="ctr"/>
        <c:lblOffset val="100"/>
        <c:noMultiLvlLbl val="0"/>
      </c:catAx>
      <c:valAx>
        <c:axId val="1713400287"/>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713394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rgbClr val="535554"/>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F_333C93BB.xml><?xml version="1.0" encoding="utf-8"?>
<p188:cmLst xmlns:a="http://schemas.openxmlformats.org/drawingml/2006/main" xmlns:r="http://schemas.openxmlformats.org/officeDocument/2006/relationships" xmlns:p188="http://schemas.microsoft.com/office/powerpoint/2018/8/main">
  <p188:cm id="{06222B7C-01DC-4DCB-8241-542B33260444}" authorId="{734EAC29-7529-6117-5EFF-0CC592C3CBC4}" status="resolved" created="2024-07-15T15:44:41.867" complete="100000">
    <ac:deMkLst xmlns:ac="http://schemas.microsoft.com/office/drawing/2013/main/command">
      <pc:docMk xmlns:pc="http://schemas.microsoft.com/office/powerpoint/2013/main/command"/>
      <pc:sldMk xmlns:pc="http://schemas.microsoft.com/office/powerpoint/2013/main/command" cId="859607995" sldId="303"/>
      <ac:spMk id="8" creationId="{C6B47DEB-37EC-C6E6-4B53-13FB3826BA71}"/>
    </ac:deMkLst>
    <p188:txBody>
      <a:bodyPr/>
      <a:lstStyle/>
      <a:p>
        <a:r>
          <a:rPr lang="en-US"/>
          <a:t>I'd make this two slides. I think it’s a lot of data to have two charts one slide.</a:t>
        </a:r>
      </a:p>
    </p188:txBody>
  </p188:cm>
</p188:cmLst>
</file>

<file path=ppt/comments/modernComment_132_AC6D865E.xml><?xml version="1.0" encoding="utf-8"?>
<p188:cmLst xmlns:a="http://schemas.openxmlformats.org/drawingml/2006/main" xmlns:r="http://schemas.openxmlformats.org/officeDocument/2006/relationships" xmlns:p188="http://schemas.microsoft.com/office/powerpoint/2018/8/main">
  <p188:cm id="{665A03C6-607E-4BFF-8FC6-4DD66CF3B99D}" authorId="{734EAC29-7529-6117-5EFF-0CC592C3CBC4}" status="resolved" created="2024-06-27T18:23:05.033" complete="100000">
    <pc:sldMkLst xmlns:pc="http://schemas.microsoft.com/office/powerpoint/2013/main/command">
      <pc:docMk/>
      <pc:sldMk cId="2892858974" sldId="306"/>
    </pc:sldMkLst>
    <p188:txBody>
      <a:bodyPr/>
      <a:lstStyle/>
      <a:p>
        <a:r>
          <a:rPr lang="en-US"/>
          <a:t>I'd make this two slides</a:t>
        </a:r>
      </a:p>
    </p188:txBody>
  </p188:cm>
</p188:cmLst>
</file>

<file path=ppt/comments/modernComment_134_10A0CFC5.xml><?xml version="1.0" encoding="utf-8"?>
<p188:cmLst xmlns:a="http://schemas.openxmlformats.org/drawingml/2006/main" xmlns:r="http://schemas.openxmlformats.org/officeDocument/2006/relationships" xmlns:p188="http://schemas.microsoft.com/office/powerpoint/2018/8/main">
  <p188:cm id="{1D6DE6B2-DAB5-4674-868A-9A7001B9F8B8}" authorId="{734EAC29-7529-6117-5EFF-0CC592C3CBC4}" status="resolved" created="2024-06-27T18:20:59.249" complete="100000">
    <ac:deMkLst xmlns:ac="http://schemas.microsoft.com/office/drawing/2013/main/command">
      <pc:docMk xmlns:pc="http://schemas.microsoft.com/office/powerpoint/2013/main/command"/>
      <pc:sldMk xmlns:pc="http://schemas.microsoft.com/office/powerpoint/2013/main/command" cId="278974405" sldId="308"/>
      <ac:spMk id="7" creationId="{DE4B3E3D-649B-5F80-D469-050055B5F792}"/>
    </ac:deMkLst>
    <p188:txBody>
      <a:bodyPr/>
      <a:lstStyle/>
      <a:p>
        <a:r>
          <a:rPr lang="en-US"/>
          <a:t>Add data lables</a:t>
        </a:r>
      </a:p>
    </p188:txBody>
  </p188:cm>
</p188:cmLst>
</file>

<file path=ppt/comments/modernComment_42C_B3E71FB2.xml><?xml version="1.0" encoding="utf-8"?>
<p188:cmLst xmlns:a="http://schemas.openxmlformats.org/drawingml/2006/main" xmlns:r="http://schemas.openxmlformats.org/officeDocument/2006/relationships" xmlns:p188="http://schemas.microsoft.com/office/powerpoint/2018/8/main">
  <p188:cm id="{56AD831F-5CCF-488E-ABEA-2BB0996A0A5F}" authorId="{734EAC29-7529-6117-5EFF-0CC592C3CBC4}" status="resolved" created="2024-07-15T15:44:41.867" complete="100000">
    <ac:deMkLst xmlns:ac="http://schemas.microsoft.com/office/drawing/2013/main/command">
      <pc:docMk xmlns:pc="http://schemas.microsoft.com/office/powerpoint/2013/main/command"/>
      <pc:sldMk xmlns:pc="http://schemas.microsoft.com/office/powerpoint/2013/main/command" cId="3018268594" sldId="1068"/>
      <ac:spMk id="8" creationId="{C6B47DEB-37EC-C6E6-4B53-13FB3826BA71}"/>
    </ac:deMkLst>
    <p188:txBody>
      <a:bodyPr/>
      <a:lstStyle/>
      <a:p>
        <a:r>
          <a:rPr lang="en-US"/>
          <a:t>I'd make this two slides. I think it’s a lot of data to have two charts one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8024B-85C5-45A8-BD99-217CEE636612}"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D1742-2807-427C-BA02-93734A09E355}" type="slidenum">
              <a:rPr lang="en-US" smtClean="0"/>
              <a:t>‹#›</a:t>
            </a:fld>
            <a:endParaRPr lang="en-US"/>
          </a:p>
        </p:txBody>
      </p:sp>
    </p:spTree>
    <p:extLst>
      <p:ext uri="{BB962C8B-B14F-4D97-AF65-F5344CB8AC3E}">
        <p14:creationId xmlns:p14="http://schemas.microsoft.com/office/powerpoint/2010/main" val="220942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item 5 behind tab 4.</a:t>
            </a:r>
          </a:p>
        </p:txBody>
      </p:sp>
      <p:sp>
        <p:nvSpPr>
          <p:cNvPr id="4" name="Slide Number Placeholder 3"/>
          <p:cNvSpPr>
            <a:spLocks noGrp="1"/>
          </p:cNvSpPr>
          <p:nvPr>
            <p:ph type="sldNum" sz="quarter" idx="5"/>
          </p:nvPr>
        </p:nvSpPr>
        <p:spPr/>
        <p:txBody>
          <a:bodyPr/>
          <a:lstStyle/>
          <a:p>
            <a:fld id="{F19D1742-2807-427C-BA02-93734A09E355}" type="slidenum">
              <a:rPr lang="en-US" smtClean="0"/>
              <a:t>1</a:t>
            </a:fld>
            <a:endParaRPr lang="en-US"/>
          </a:p>
        </p:txBody>
      </p:sp>
    </p:spTree>
    <p:extLst>
      <p:ext uri="{BB962C8B-B14F-4D97-AF65-F5344CB8AC3E}">
        <p14:creationId xmlns:p14="http://schemas.microsoft.com/office/powerpoint/2010/main" val="18626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economic factors have increased including inflation, necessities, also putting additional strain on renter households. As you can see median rent in the state has increased in 5 years by 14.5%. </a:t>
            </a:r>
          </a:p>
        </p:txBody>
      </p:sp>
      <p:sp>
        <p:nvSpPr>
          <p:cNvPr id="4" name="Slide Number Placeholder 3"/>
          <p:cNvSpPr>
            <a:spLocks noGrp="1"/>
          </p:cNvSpPr>
          <p:nvPr>
            <p:ph type="sldNum" sz="quarter" idx="5"/>
          </p:nvPr>
        </p:nvSpPr>
        <p:spPr/>
        <p:txBody>
          <a:bodyPr/>
          <a:lstStyle/>
          <a:p>
            <a:fld id="{F19D1742-2807-427C-BA02-93734A09E355}" type="slidenum">
              <a:rPr lang="en-US" smtClean="0"/>
              <a:t>10</a:t>
            </a:fld>
            <a:endParaRPr lang="en-US"/>
          </a:p>
        </p:txBody>
      </p:sp>
    </p:spTree>
    <p:extLst>
      <p:ext uri="{BB962C8B-B14F-4D97-AF65-F5344CB8AC3E}">
        <p14:creationId xmlns:p14="http://schemas.microsoft.com/office/powerpoint/2010/main" val="2977097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the homeownership graph, the change in income increased by 7.4% compared the change in median rent price of 7.7% from the previous year. In this sate, the increase in rent coupled with inflation and the increasing costs of living are putting pressure on renters, specifically the low-income renters.</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11</a:t>
            </a:fld>
            <a:endParaRPr lang="en-US"/>
          </a:p>
        </p:txBody>
      </p:sp>
    </p:spTree>
    <p:extLst>
      <p:ext uri="{BB962C8B-B14F-4D97-AF65-F5344CB8AC3E}">
        <p14:creationId xmlns:p14="http://schemas.microsoft.com/office/powerpoint/2010/main" val="261074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look at the strategic impact area, Create More Housing. </a:t>
            </a:r>
          </a:p>
          <a:p>
            <a:endParaRPr lang="en-US" dirty="0"/>
          </a:p>
          <a:p>
            <a:r>
              <a:rPr lang="en-US" dirty="0"/>
              <a:t>New Mexico has a higher percentage of single family homes than the national average which makes up the majority of the housing stock. As you can see, the single family detached homes make up over 65% of the </a:t>
            </a:r>
            <a:r>
              <a:rPr lang="en-US" dirty="0" err="1"/>
              <a:t>houing</a:t>
            </a:r>
            <a:r>
              <a:rPr lang="en-US" dirty="0"/>
              <a:t> stock followed second by manufactured housing which is 15.3%. </a:t>
            </a:r>
          </a:p>
          <a:p>
            <a:endParaRPr lang="en-US" dirty="0"/>
          </a:p>
          <a:p>
            <a:r>
              <a:rPr lang="en-US" dirty="0"/>
              <a:t>The lack of housing diversity and choice can be problematic in urban and rural communities for almost all income ranges. </a:t>
            </a:r>
          </a:p>
        </p:txBody>
      </p:sp>
      <p:sp>
        <p:nvSpPr>
          <p:cNvPr id="4" name="Slide Number Placeholder 3"/>
          <p:cNvSpPr>
            <a:spLocks noGrp="1"/>
          </p:cNvSpPr>
          <p:nvPr>
            <p:ph type="sldNum" sz="quarter" idx="5"/>
          </p:nvPr>
        </p:nvSpPr>
        <p:spPr/>
        <p:txBody>
          <a:bodyPr/>
          <a:lstStyle/>
          <a:p>
            <a:fld id="{F19D1742-2807-427C-BA02-93734A09E355}" type="slidenum">
              <a:rPr lang="en-US" smtClean="0"/>
              <a:t>12</a:t>
            </a:fld>
            <a:endParaRPr lang="en-US"/>
          </a:p>
        </p:txBody>
      </p:sp>
    </p:spTree>
    <p:extLst>
      <p:ext uri="{BB962C8B-B14F-4D97-AF65-F5344CB8AC3E}">
        <p14:creationId xmlns:p14="http://schemas.microsoft.com/office/powerpoint/2010/main" val="311287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the graph changed due to a formatting issue. We will have the most up-to-date version on our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Housing Needs Assessment has always focused on cost-burdened households in new Mexico. As we can see in the graph, in terms of cost-burdened, renters are almost double their homeowner counterparts. </a:t>
            </a:r>
          </a:p>
        </p:txBody>
      </p:sp>
      <p:sp>
        <p:nvSpPr>
          <p:cNvPr id="4" name="Slide Number Placeholder 3"/>
          <p:cNvSpPr>
            <a:spLocks noGrp="1"/>
          </p:cNvSpPr>
          <p:nvPr>
            <p:ph type="sldNum" sz="quarter" idx="5"/>
          </p:nvPr>
        </p:nvSpPr>
        <p:spPr/>
        <p:txBody>
          <a:bodyPr/>
          <a:lstStyle/>
          <a:p>
            <a:fld id="{F19D1742-2807-427C-BA02-93734A09E355}" type="slidenum">
              <a:rPr lang="en-US" smtClean="0"/>
              <a:t>13</a:t>
            </a:fld>
            <a:endParaRPr lang="en-US"/>
          </a:p>
        </p:txBody>
      </p:sp>
    </p:spTree>
    <p:extLst>
      <p:ext uri="{BB962C8B-B14F-4D97-AF65-F5344CB8AC3E}">
        <p14:creationId xmlns:p14="http://schemas.microsoft.com/office/powerpoint/2010/main" val="1768910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more housing has been at the forefront of everyone’s mind. According to the housing needs strategy, by 2025, the state will need 25,400 units and around 4,200 units should be for 30% area median income and 7,600 units should be for 50% area median income.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graph, we can see that building permits within the state of New Mexico have maintained an upward trend but decreased by 2.2% in 2023 from 2022. In a state in new of adding new units, construction appears to have increased since 2019.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14</a:t>
            </a:fld>
            <a:endParaRPr lang="en-US"/>
          </a:p>
        </p:txBody>
      </p:sp>
    </p:spTree>
    <p:extLst>
      <p:ext uri="{BB962C8B-B14F-4D97-AF65-F5344CB8AC3E}">
        <p14:creationId xmlns:p14="http://schemas.microsoft.com/office/powerpoint/2010/main" val="860658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focus on Preserve and Improve Existing Affordable Housing and Catalyze Redevelopment. In New Mexico the majority of homes were built before 1980 making up 43.2% of the state’s housing stock. </a:t>
            </a:r>
          </a:p>
          <a:p>
            <a:endParaRPr lang="en-US" dirty="0"/>
          </a:p>
          <a:p>
            <a:r>
              <a:rPr lang="en-US" dirty="0"/>
              <a:t>15.3% of the housing stock is compiled of manufactured and mobile homes. It is important to note that a state with a large population of manufactured homes or mobile homes built prior to 1976 are not compliant with the HUD Manufactured Home Construction and Safety Standards. As a result, HUD only allows for replacement of the unit, rather than rehabilitation.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15</a:t>
            </a:fld>
            <a:endParaRPr lang="en-US"/>
          </a:p>
        </p:txBody>
      </p:sp>
    </p:spTree>
    <p:extLst>
      <p:ext uri="{BB962C8B-B14F-4D97-AF65-F5344CB8AC3E}">
        <p14:creationId xmlns:p14="http://schemas.microsoft.com/office/powerpoint/2010/main" val="4156777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said the majority of homes in the state were built prior to 1980 which draws attention to the state of the homes. On this slide, we discuss the New Mexico Housing Stock. Approximately 1% of homes do not complete plumbing facilities. In addition, 1% of New Mexico homes do not have complete kitchen facilities. </a:t>
            </a:r>
          </a:p>
          <a:p>
            <a:endParaRPr lang="en-US" dirty="0"/>
          </a:p>
          <a:p>
            <a:r>
              <a:rPr lang="en-US" dirty="0"/>
              <a:t>This differs from the New Mexico Housing Strategy that reports approximately 40,000 units in the state of New Mexico. However, this number differs as the American Community Census focused on occupied housing units which may account for the difference. </a:t>
            </a:r>
          </a:p>
        </p:txBody>
      </p:sp>
      <p:sp>
        <p:nvSpPr>
          <p:cNvPr id="4" name="Slide Number Placeholder 3"/>
          <p:cNvSpPr>
            <a:spLocks noGrp="1"/>
          </p:cNvSpPr>
          <p:nvPr>
            <p:ph type="sldNum" sz="quarter" idx="5"/>
          </p:nvPr>
        </p:nvSpPr>
        <p:spPr/>
        <p:txBody>
          <a:bodyPr/>
          <a:lstStyle/>
          <a:p>
            <a:fld id="{F19D1742-2807-427C-BA02-93734A09E355}" type="slidenum">
              <a:rPr lang="en-US" smtClean="0"/>
              <a:t>16</a:t>
            </a:fld>
            <a:endParaRPr lang="en-US"/>
          </a:p>
        </p:txBody>
      </p:sp>
    </p:spTree>
    <p:extLst>
      <p:ext uri="{BB962C8B-B14F-4D97-AF65-F5344CB8AC3E}">
        <p14:creationId xmlns:p14="http://schemas.microsoft.com/office/powerpoint/2010/main" val="320254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we will focus on Creating Stable Housing Environments for People Experiencing Homelessness and People with Special Needs. Based on the point-in-time count, the total number of people experiencing homelessness increased by 50% in a one-year measure.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17</a:t>
            </a:fld>
            <a:endParaRPr lang="en-US"/>
          </a:p>
        </p:txBody>
      </p:sp>
    </p:spTree>
    <p:extLst>
      <p:ext uri="{BB962C8B-B14F-4D97-AF65-F5344CB8AC3E}">
        <p14:creationId xmlns:p14="http://schemas.microsoft.com/office/powerpoint/2010/main" val="606114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we look at a point-in-time count of the different categories of people experiencing homelessness including families with children, unaccompanied homeless youth, veterans, and chronically homeless individuals.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18</a:t>
            </a:fld>
            <a:endParaRPr lang="en-US"/>
          </a:p>
        </p:txBody>
      </p:sp>
    </p:spTree>
    <p:extLst>
      <p:ext uri="{BB962C8B-B14F-4D97-AF65-F5344CB8AC3E}">
        <p14:creationId xmlns:p14="http://schemas.microsoft.com/office/powerpoint/2010/main" val="4003867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in a familiar graphic, the Housing Continuum that contains all of MFA programs including homeless, transitional, specialized, rental development, single-family development, homeownership, homeowners, and others.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19</a:t>
            </a:fld>
            <a:endParaRPr lang="en-US"/>
          </a:p>
        </p:txBody>
      </p:sp>
    </p:spTree>
    <p:extLst>
      <p:ext uri="{BB962C8B-B14F-4D97-AF65-F5344CB8AC3E}">
        <p14:creationId xmlns:p14="http://schemas.microsoft.com/office/powerpoint/2010/main" val="320705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Mexico Housing Strategy which leads the state, New Mexico local governments, and private and nonprofit partners toward the highest impact actions or strategy areas highlighted on this slide. It was created to address a housing market that has become increasing difficult for all but the highest income New Mexicans to afford. </a:t>
            </a:r>
          </a:p>
          <a:p>
            <a:endParaRPr lang="en-US" dirty="0"/>
          </a:p>
          <a:p>
            <a:r>
              <a:rPr lang="en-US" dirty="0"/>
              <a:t>To support the New Mexico Housing Strategy, an Advisory Committee was formed to share their knowledge and expertise in bi-monthly meetings and participated in focus groups and interviews. In addition, the Housing Strategy was informed by a resident survey that reached nearly 1,400 New Mexicans.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a:t>
            </a:fld>
            <a:endParaRPr lang="en-US"/>
          </a:p>
        </p:txBody>
      </p:sp>
    </p:spTree>
    <p:extLst>
      <p:ext uri="{BB962C8B-B14F-4D97-AF65-F5344CB8AC3E}">
        <p14:creationId xmlns:p14="http://schemas.microsoft.com/office/powerpoint/2010/main" val="233128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Calibri" panose="020F0502020204030204" pitchFamily="34" charset="0"/>
              </a:rPr>
              <a:t>In 2023, MFA administered $585.8 million serving 18,963 households and produced, financed and preserved 3,707 homes utilizing over 40 programs to maintain affordable housing in the state of New Mexico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1742-2807-427C-BA02-93734A09E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921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21</a:t>
            </a:fld>
            <a:endParaRPr lang="en-US"/>
          </a:p>
        </p:txBody>
      </p:sp>
    </p:spTree>
    <p:extLst>
      <p:ext uri="{BB962C8B-B14F-4D97-AF65-F5344CB8AC3E}">
        <p14:creationId xmlns:p14="http://schemas.microsoft.com/office/powerpoint/2010/main" val="1625703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22</a:t>
            </a:fld>
            <a:endParaRPr lang="en-US"/>
          </a:p>
        </p:txBody>
      </p:sp>
    </p:spTree>
    <p:extLst>
      <p:ext uri="{BB962C8B-B14F-4D97-AF65-F5344CB8AC3E}">
        <p14:creationId xmlns:p14="http://schemas.microsoft.com/office/powerpoint/2010/main" val="226642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 methodology of the Affordable Housing Needs Assessment centers on gathering data from the most recent United States Census Bureau American Community Survey. In addition, MFA staff pulls data from the US Census Building Permits Survey, HUD’s Annual Homeless Assessment Report, and the New Mexico Association of REALTORS.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a:t>
            </a:fld>
            <a:endParaRPr lang="en-US"/>
          </a:p>
        </p:txBody>
      </p:sp>
    </p:spTree>
    <p:extLst>
      <p:ext uri="{BB962C8B-B14F-4D97-AF65-F5344CB8AC3E}">
        <p14:creationId xmlns:p14="http://schemas.microsoft.com/office/powerpoint/2010/main" val="109474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First, we will look at the demographics of the state of New Mexico that will demonstrate the needs of the state when it pertains specifically to housing. In the southwestern region of the country, NM is trailing behind its neighboring states of Oklahoma, Arizona, Colorado, Texas, Nevada, and Utah most notably has seen the largest growth increase. The poverty rate in NM is 5.8% higher than the national average.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a:t>
            </a:fld>
            <a:endParaRPr lang="en-US"/>
          </a:p>
        </p:txBody>
      </p:sp>
    </p:spTree>
    <p:extLst>
      <p:ext uri="{BB962C8B-B14F-4D97-AF65-F5344CB8AC3E}">
        <p14:creationId xmlns:p14="http://schemas.microsoft.com/office/powerpoint/2010/main" val="282394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it important to consider the economic standing of the state of New Mexico when discussing the housing outlook. New Mexico s home to large rate of senior households or households with one or more people aged 65 and up. This group of the population has grown significantly most likely due to its milder climate and lower living costs compared to the country.  The rate of households with seniors in New Mexico is almost 3x the rate of the national average.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a:t>
            </a:fld>
            <a:endParaRPr lang="en-US"/>
          </a:p>
        </p:txBody>
      </p:sp>
    </p:spTree>
    <p:extLst>
      <p:ext uri="{BB962C8B-B14F-4D97-AF65-F5344CB8AC3E}">
        <p14:creationId xmlns:p14="http://schemas.microsoft.com/office/powerpoint/2010/main" val="318560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Housing Strategy, the state’s projected new jobs (84,000 new jobs between the creation of the strategy and 2035) the vast majority—71%—are in the low to moderate wage industries of Leisure and Hospitality and Education and Health Services. These workers are unlikely to be able to afford to buy and will have difficulty renting in the state’s high growth urban markets.</a:t>
            </a:r>
          </a:p>
          <a:p>
            <a:endParaRPr lang="en-US" dirty="0"/>
          </a:p>
          <a:p>
            <a:r>
              <a:rPr lang="en-US" dirty="0"/>
              <a:t>The graph on this slide focuses on the range of New Mexico Households. As you can see households that renter typically have a lower income range than those that own their home. Slightly less than half the state make under $50,000 annually. </a:t>
            </a:r>
          </a:p>
          <a:p>
            <a:endParaRPr lang="en-US" dirty="0"/>
          </a:p>
          <a:p>
            <a:r>
              <a:rPr lang="en-US" dirty="0"/>
              <a:t>Interestingly, the state’s homeowner rate is 6.1% higher than the national rate.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a:t>
            </a:fld>
            <a:endParaRPr lang="en-US"/>
          </a:p>
        </p:txBody>
      </p:sp>
    </p:spTree>
    <p:extLst>
      <p:ext uri="{BB962C8B-B14F-4D97-AF65-F5344CB8AC3E}">
        <p14:creationId xmlns:p14="http://schemas.microsoft.com/office/powerpoint/2010/main" val="153091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in the mortgage industry, the general rule is that no more than 30% of the monthly household income should go to housing costs. In the state of New Mexico, the average monthly income is $4,894 and 30% of this household income is $1,468.</a:t>
            </a:r>
          </a:p>
          <a:p>
            <a:endParaRPr lang="en-US" dirty="0"/>
          </a:p>
          <a:p>
            <a:r>
              <a:rPr lang="en-US" dirty="0"/>
              <a:t>Currently, the average sale price of a home in New Mexico is $323,320 putting the monthly mortgage at $2,660. This payment consumes 58% of the monthly household income making homeownership near impossible for the majority of the population.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a:t>
            </a:fld>
            <a:endParaRPr lang="en-US"/>
          </a:p>
        </p:txBody>
      </p:sp>
    </p:spTree>
    <p:extLst>
      <p:ext uri="{BB962C8B-B14F-4D97-AF65-F5344CB8AC3E}">
        <p14:creationId xmlns:p14="http://schemas.microsoft.com/office/powerpoint/2010/main" val="393301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we compare the year over year change in median household income and the median home price in New Mexico. In the last 4 years, the median household income increased 22.2% while the median home price increased 53%.  In this high interest rate environment and coupled with inflation, the lack of growth in income is making homeownership that much more difficult to achieve.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8</a:t>
            </a:fld>
            <a:endParaRPr lang="en-US"/>
          </a:p>
        </p:txBody>
      </p:sp>
    </p:spTree>
    <p:extLst>
      <p:ext uri="{BB962C8B-B14F-4D97-AF65-F5344CB8AC3E}">
        <p14:creationId xmlns:p14="http://schemas.microsoft.com/office/powerpoint/2010/main" val="897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are still focusing on the strategic impact area of Build Homeownership and Wealth. As you can see in the graph, white households and Hispanic households lead the population in terms of homeownership. </a:t>
            </a:r>
          </a:p>
          <a:p>
            <a:endParaRPr lang="en-US" dirty="0"/>
          </a:p>
          <a:p>
            <a:r>
              <a:rPr lang="en-US" dirty="0"/>
              <a:t>Black or African American households in the state make up only .9% of homeowners. </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a:t>
            </a:fld>
            <a:endParaRPr lang="en-US"/>
          </a:p>
        </p:txBody>
      </p:sp>
    </p:spTree>
    <p:extLst>
      <p:ext uri="{BB962C8B-B14F-4D97-AF65-F5344CB8AC3E}">
        <p14:creationId xmlns:p14="http://schemas.microsoft.com/office/powerpoint/2010/main" val="283024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7/23/2024</a:t>
            </a:fld>
            <a:endParaRPr lang="en-US"/>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353327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C4A7-F2CE-E64D-8BBF-D90CE4F7C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15FFF-028A-5845-BC9D-45C05CDEB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89B-D9E7-094D-8A01-AE55B46DE106}"/>
              </a:ext>
            </a:extLst>
          </p:cNvPr>
          <p:cNvSpPr>
            <a:spLocks noGrp="1"/>
          </p:cNvSpPr>
          <p:nvPr>
            <p:ph type="dt" sz="half" idx="10"/>
          </p:nvPr>
        </p:nvSpPr>
        <p:spPr/>
        <p:txBody>
          <a:bodyPr/>
          <a:lstStyle/>
          <a:p>
            <a:fld id="{9227AC61-A805-4662-8C6A-0931E07598CB}" type="datetime1">
              <a:rPr lang="en-US" smtClean="0"/>
              <a:t>7/23/2024</a:t>
            </a:fld>
            <a:endParaRPr lang="en-US"/>
          </a:p>
        </p:txBody>
      </p:sp>
      <p:sp>
        <p:nvSpPr>
          <p:cNvPr id="5" name="Footer Placeholder 4">
            <a:extLst>
              <a:ext uri="{FF2B5EF4-FFF2-40B4-BE49-F238E27FC236}">
                <a16:creationId xmlns:a16="http://schemas.microsoft.com/office/drawing/2014/main" id="{D70284A4-23E8-5A4D-B393-DC412BC68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81DE4-9139-4846-8137-67F888A89C1D}"/>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2340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61E03-778F-A54D-AEB1-44B90C345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6F2A9-B019-6D4B-97FA-4AC82E207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ACF7-DE3D-2E4E-A3C1-A421BEE53D4D}"/>
              </a:ext>
            </a:extLst>
          </p:cNvPr>
          <p:cNvSpPr>
            <a:spLocks noGrp="1"/>
          </p:cNvSpPr>
          <p:nvPr>
            <p:ph type="dt" sz="half" idx="10"/>
          </p:nvPr>
        </p:nvSpPr>
        <p:spPr/>
        <p:txBody>
          <a:bodyPr/>
          <a:lstStyle/>
          <a:p>
            <a:fld id="{CFEED9BC-2F7A-4374-9815-7A4772AE31B4}" type="datetime1">
              <a:rPr lang="en-US" smtClean="0"/>
              <a:t>7/23/2024</a:t>
            </a:fld>
            <a:endParaRPr lang="en-US"/>
          </a:p>
        </p:txBody>
      </p:sp>
      <p:sp>
        <p:nvSpPr>
          <p:cNvPr id="5" name="Footer Placeholder 4">
            <a:extLst>
              <a:ext uri="{FF2B5EF4-FFF2-40B4-BE49-F238E27FC236}">
                <a16:creationId xmlns:a16="http://schemas.microsoft.com/office/drawing/2014/main" id="{69A0EF84-07D8-5344-B0BE-40D5D3F62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376C9-B172-6943-93E7-DB283AD1DB07}"/>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5746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CC10-F502-3071-9FF7-E9C73A24D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2FC08B-41A8-8111-6028-F3B38B24C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87341-6BA9-C32B-E8D0-EB86660A71DF}"/>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5" name="Footer Placeholder 4">
            <a:extLst>
              <a:ext uri="{FF2B5EF4-FFF2-40B4-BE49-F238E27FC236}">
                <a16:creationId xmlns:a16="http://schemas.microsoft.com/office/drawing/2014/main" id="{3AE33708-6B86-4921-5B7D-BA0BD662E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727EA-3721-857B-B8A7-DF131FA85DEC}"/>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2389063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9D16C-A49D-05F1-7A69-6D44A71CE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1E50A-B64E-A399-7458-975F0B038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5CDBA-AFFE-73F2-1328-37A39C244C1B}"/>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5" name="Footer Placeholder 4">
            <a:extLst>
              <a:ext uri="{FF2B5EF4-FFF2-40B4-BE49-F238E27FC236}">
                <a16:creationId xmlns:a16="http://schemas.microsoft.com/office/drawing/2014/main" id="{D9BE9BEC-012D-14F5-683F-38634F6AC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81507-83C6-3CC1-BF69-5EE2AD285551}"/>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877806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4A42-2409-F680-77AC-6DE06255B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8C34D6-DAB6-3435-3A72-BC643F3F3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CA252-4FA8-DD2E-A16E-398EE44933F6}"/>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5" name="Footer Placeholder 4">
            <a:extLst>
              <a:ext uri="{FF2B5EF4-FFF2-40B4-BE49-F238E27FC236}">
                <a16:creationId xmlns:a16="http://schemas.microsoft.com/office/drawing/2014/main" id="{414EE79F-E883-67FB-BB2B-6FD6BFD70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A43C2-DCFE-1D27-F1E0-9A4E24DEEBAE}"/>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251934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091B-4C7B-D669-8CA3-9781B1252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A3552-C7DD-5821-A5FA-AB0A3B0F6C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ED9FF-BCE1-2869-55D9-1E99AC36E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9988D4-8CA1-339C-B2F5-77B84E88BFC6}"/>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6" name="Footer Placeholder 5">
            <a:extLst>
              <a:ext uri="{FF2B5EF4-FFF2-40B4-BE49-F238E27FC236}">
                <a16:creationId xmlns:a16="http://schemas.microsoft.com/office/drawing/2014/main" id="{6D3FD87A-519C-793B-DC19-2E45D53C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D5FF9-7E2E-06E7-41B9-FBCC5DA4C87A}"/>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1085787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0EB0-AE0D-8304-7B81-17715A33D8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7715BD-B43A-961B-D230-1414BA2CF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A88181-6A12-8F2F-8BF7-590503E15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D50688-58C0-8B50-76CE-1B1387281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E5CAF3-A4C0-BD77-C6D3-D96FB9D531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C540C3-B364-6EB4-F0DE-3E94DD99AC01}"/>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8" name="Footer Placeholder 7">
            <a:extLst>
              <a:ext uri="{FF2B5EF4-FFF2-40B4-BE49-F238E27FC236}">
                <a16:creationId xmlns:a16="http://schemas.microsoft.com/office/drawing/2014/main" id="{666F56E3-5DC9-9B48-C805-C494BD8AEF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9035F-B0E5-7E43-42F0-C059715ECBB0}"/>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174959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28F2-B0C2-9E19-ABC9-85F5676D1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D96BAC-8AD0-9894-5362-7FF2B299C85E}"/>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4" name="Footer Placeholder 3">
            <a:extLst>
              <a:ext uri="{FF2B5EF4-FFF2-40B4-BE49-F238E27FC236}">
                <a16:creationId xmlns:a16="http://schemas.microsoft.com/office/drawing/2014/main" id="{254B73C1-9B50-E4F6-4394-C1D9C0DB3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3B12AA-5060-7019-39B1-B4BF31F52042}"/>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212826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FB2B8-09B4-08D0-C84B-813430D9C512}"/>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3" name="Footer Placeholder 2">
            <a:extLst>
              <a:ext uri="{FF2B5EF4-FFF2-40B4-BE49-F238E27FC236}">
                <a16:creationId xmlns:a16="http://schemas.microsoft.com/office/drawing/2014/main" id="{C2F56CD5-CB4F-792A-5AD4-B3AD52A86B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59E3F1-BA83-7D40-5C78-6476971B3AF6}"/>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618670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3625-C5D0-689F-5FA9-AD8658EB7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8C2008-9D9C-7D38-F3AD-DDC59B35E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2B8ECC-C2F0-0E2F-A7DB-CD169C7AC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73BC3-3AEA-6D0A-692D-A5A38095E4B4}"/>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6" name="Footer Placeholder 5">
            <a:extLst>
              <a:ext uri="{FF2B5EF4-FFF2-40B4-BE49-F238E27FC236}">
                <a16:creationId xmlns:a16="http://schemas.microsoft.com/office/drawing/2014/main" id="{B29E4FC3-E474-A1D7-C499-77A1FC422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013D4-D96B-EA9B-ED68-09639B3356FC}"/>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79877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5F9C-FB9F-114F-AA09-175579C20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190D4-2FB5-6F49-9EC6-ECF72F64F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86C1-2B90-274B-AFD1-AAC892C8B6AA}"/>
              </a:ext>
            </a:extLst>
          </p:cNvPr>
          <p:cNvSpPr>
            <a:spLocks noGrp="1"/>
          </p:cNvSpPr>
          <p:nvPr>
            <p:ph type="dt" sz="half" idx="10"/>
          </p:nvPr>
        </p:nvSpPr>
        <p:spPr/>
        <p:txBody>
          <a:bodyPr/>
          <a:lstStyle/>
          <a:p>
            <a:fld id="{0B9745C5-149D-4F6C-9989-E335BA4365F0}" type="datetime1">
              <a:rPr lang="en-US" smtClean="0"/>
              <a:t>7/23/2024</a:t>
            </a:fld>
            <a:endParaRPr lang="en-US"/>
          </a:p>
        </p:txBody>
      </p:sp>
      <p:sp>
        <p:nvSpPr>
          <p:cNvPr id="5" name="Footer Placeholder 4">
            <a:extLst>
              <a:ext uri="{FF2B5EF4-FFF2-40B4-BE49-F238E27FC236}">
                <a16:creationId xmlns:a16="http://schemas.microsoft.com/office/drawing/2014/main" id="{4E4CE867-038B-7A4B-838F-DA93470D8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04486-C75F-2543-ADAE-E6E0D3873AA3}"/>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370780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022A-B8FC-87D9-B64E-E2152801C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5F46A-C4DE-786F-032B-06E54ECBA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5E956-EC3B-5C48-C435-846A44BAB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9AC4A-C249-BEAD-950E-7BA12F633B8D}"/>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6" name="Footer Placeholder 5">
            <a:extLst>
              <a:ext uri="{FF2B5EF4-FFF2-40B4-BE49-F238E27FC236}">
                <a16:creationId xmlns:a16="http://schemas.microsoft.com/office/drawing/2014/main" id="{2643134E-E214-521F-AC5C-20949AFB8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25F07-84D2-B588-E81D-3A661052D64D}"/>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1199531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E296-5984-E184-04CA-43971480C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1634C4-B1ED-BBCA-3FCE-E301F0912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C3F94-719A-1272-8AD1-53DE8599BED2}"/>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5" name="Footer Placeholder 4">
            <a:extLst>
              <a:ext uri="{FF2B5EF4-FFF2-40B4-BE49-F238E27FC236}">
                <a16:creationId xmlns:a16="http://schemas.microsoft.com/office/drawing/2014/main" id="{E331497C-918B-88CA-AA65-F118C0391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6296E-8EEC-DBA2-00BD-71D907228F2E}"/>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1747639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68904-993B-B9A4-D135-F71D860369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F98445-D24A-487D-48CB-407811057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5E182-1E62-77AB-1886-E5E04BFAA7A2}"/>
              </a:ext>
            </a:extLst>
          </p:cNvPr>
          <p:cNvSpPr>
            <a:spLocks noGrp="1"/>
          </p:cNvSpPr>
          <p:nvPr>
            <p:ph type="dt" sz="half" idx="10"/>
          </p:nvPr>
        </p:nvSpPr>
        <p:spPr/>
        <p:txBody>
          <a:bodyPr/>
          <a:lstStyle/>
          <a:p>
            <a:fld id="{36B8EA5A-1A76-4694-AFB6-17F8B394727B}" type="datetimeFigureOut">
              <a:rPr lang="en-US" smtClean="0"/>
              <a:t>7/23/2024</a:t>
            </a:fld>
            <a:endParaRPr lang="en-US"/>
          </a:p>
        </p:txBody>
      </p:sp>
      <p:sp>
        <p:nvSpPr>
          <p:cNvPr id="5" name="Footer Placeholder 4">
            <a:extLst>
              <a:ext uri="{FF2B5EF4-FFF2-40B4-BE49-F238E27FC236}">
                <a16:creationId xmlns:a16="http://schemas.microsoft.com/office/drawing/2014/main" id="{A81B867B-F10D-C215-01A7-D1F88477C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681A-8906-9978-566A-4B0364247F61}"/>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74490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E60-3C9D-C54F-938E-DCFF2B5F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FA9B-253B-E848-BDCF-1900E6BE6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9207E-E7A1-8942-8059-AC68457EEB36}"/>
              </a:ext>
            </a:extLst>
          </p:cNvPr>
          <p:cNvSpPr>
            <a:spLocks noGrp="1"/>
          </p:cNvSpPr>
          <p:nvPr>
            <p:ph type="dt" sz="half" idx="10"/>
          </p:nvPr>
        </p:nvSpPr>
        <p:spPr/>
        <p:txBody>
          <a:bodyPr/>
          <a:lstStyle/>
          <a:p>
            <a:fld id="{4EB27CAA-081A-4098-B5B0-3E91BC76F3CA}" type="datetime1">
              <a:rPr lang="en-US" smtClean="0"/>
              <a:t>7/23/2024</a:t>
            </a:fld>
            <a:endParaRPr lang="en-US"/>
          </a:p>
        </p:txBody>
      </p:sp>
      <p:sp>
        <p:nvSpPr>
          <p:cNvPr id="5" name="Footer Placeholder 4">
            <a:extLst>
              <a:ext uri="{FF2B5EF4-FFF2-40B4-BE49-F238E27FC236}">
                <a16:creationId xmlns:a16="http://schemas.microsoft.com/office/drawing/2014/main" id="{028086A9-615E-9B46-9076-892217ED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F9286-FE51-7047-A203-C8D86A2A44CE}"/>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8137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F5-8E1C-9A47-82AB-782C46346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0C6E-AD4A-E447-93C4-AD0792BB2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DD692-77E5-014B-B0FD-E613A54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AF1CD-2BC0-1243-8B3F-2D1C1D29B406}"/>
              </a:ext>
            </a:extLst>
          </p:cNvPr>
          <p:cNvSpPr>
            <a:spLocks noGrp="1"/>
          </p:cNvSpPr>
          <p:nvPr>
            <p:ph type="dt" sz="half" idx="10"/>
          </p:nvPr>
        </p:nvSpPr>
        <p:spPr/>
        <p:txBody>
          <a:bodyPr/>
          <a:lstStyle/>
          <a:p>
            <a:fld id="{BA779FCA-3629-4A27-B9B7-B61FD1A943C4}" type="datetime1">
              <a:rPr lang="en-US" smtClean="0"/>
              <a:t>7/23/2024</a:t>
            </a:fld>
            <a:endParaRPr lang="en-US"/>
          </a:p>
        </p:txBody>
      </p:sp>
      <p:sp>
        <p:nvSpPr>
          <p:cNvPr id="6" name="Footer Placeholder 5">
            <a:extLst>
              <a:ext uri="{FF2B5EF4-FFF2-40B4-BE49-F238E27FC236}">
                <a16:creationId xmlns:a16="http://schemas.microsoft.com/office/drawing/2014/main" id="{66AB489E-7ED6-CF46-9448-88AA64560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940AC-78F4-6046-8AB2-F8B902FBD5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5199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F516-40D1-704A-9843-336DA44B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FB09D-C35A-134A-9DA4-63B2DD49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05AEE-89A1-D54D-ABEE-A165D9397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0AB81-C593-444F-839F-BBB1C0F0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41E29-19CE-0F40-83C6-26662D0621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1FEB4-53E7-D245-84F5-A2B5E74A99DF}"/>
              </a:ext>
            </a:extLst>
          </p:cNvPr>
          <p:cNvSpPr>
            <a:spLocks noGrp="1"/>
          </p:cNvSpPr>
          <p:nvPr>
            <p:ph type="dt" sz="half" idx="10"/>
          </p:nvPr>
        </p:nvSpPr>
        <p:spPr/>
        <p:txBody>
          <a:bodyPr/>
          <a:lstStyle/>
          <a:p>
            <a:fld id="{223D46D0-EB99-4D45-A429-5819340F9436}" type="datetime1">
              <a:rPr lang="en-US" smtClean="0"/>
              <a:t>7/23/2024</a:t>
            </a:fld>
            <a:endParaRPr lang="en-US"/>
          </a:p>
        </p:txBody>
      </p:sp>
      <p:sp>
        <p:nvSpPr>
          <p:cNvPr id="8" name="Footer Placeholder 7">
            <a:extLst>
              <a:ext uri="{FF2B5EF4-FFF2-40B4-BE49-F238E27FC236}">
                <a16:creationId xmlns:a16="http://schemas.microsoft.com/office/drawing/2014/main" id="{F52F5333-33EB-E84B-9DC0-F1ED85B3F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DB0D9-C947-324C-8043-31CFFA56FC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19714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447D-8960-EF43-9652-6286E9042B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3D9A6-A9EF-5F47-A675-5F70B542F72E}"/>
              </a:ext>
            </a:extLst>
          </p:cNvPr>
          <p:cNvSpPr>
            <a:spLocks noGrp="1"/>
          </p:cNvSpPr>
          <p:nvPr>
            <p:ph type="dt" sz="half" idx="10"/>
          </p:nvPr>
        </p:nvSpPr>
        <p:spPr/>
        <p:txBody>
          <a:bodyPr/>
          <a:lstStyle/>
          <a:p>
            <a:fld id="{99F5695F-171F-445A-865C-AD454FBC0898}" type="datetime1">
              <a:rPr lang="en-US" smtClean="0"/>
              <a:t>7/23/2024</a:t>
            </a:fld>
            <a:endParaRPr lang="en-US"/>
          </a:p>
        </p:txBody>
      </p:sp>
      <p:sp>
        <p:nvSpPr>
          <p:cNvPr id="4" name="Footer Placeholder 3">
            <a:extLst>
              <a:ext uri="{FF2B5EF4-FFF2-40B4-BE49-F238E27FC236}">
                <a16:creationId xmlns:a16="http://schemas.microsoft.com/office/drawing/2014/main" id="{0DAC1950-66ED-9644-A587-345945A75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BDB4ED-89D4-7D47-BA3D-EEA34806BE9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55117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5FDD2-841D-BF4F-923F-BA24699DDCED}"/>
              </a:ext>
            </a:extLst>
          </p:cNvPr>
          <p:cNvSpPr>
            <a:spLocks noGrp="1"/>
          </p:cNvSpPr>
          <p:nvPr>
            <p:ph type="dt" sz="half" idx="10"/>
          </p:nvPr>
        </p:nvSpPr>
        <p:spPr/>
        <p:txBody>
          <a:bodyPr/>
          <a:lstStyle/>
          <a:p>
            <a:fld id="{B1430F7E-BBF4-43E0-8A6A-C5BF6B0A15CF}" type="datetime1">
              <a:rPr lang="en-US" smtClean="0"/>
              <a:t>7/23/2024</a:t>
            </a:fld>
            <a:endParaRPr lang="en-US"/>
          </a:p>
        </p:txBody>
      </p:sp>
      <p:sp>
        <p:nvSpPr>
          <p:cNvPr id="3" name="Footer Placeholder 2">
            <a:extLst>
              <a:ext uri="{FF2B5EF4-FFF2-40B4-BE49-F238E27FC236}">
                <a16:creationId xmlns:a16="http://schemas.microsoft.com/office/drawing/2014/main" id="{775F00D4-BE06-DB4A-AD58-83D65FE12B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ABA66-9376-F94E-9966-416CBF1C7976}"/>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8161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8FB9-13D9-484F-818E-AC651747C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7A138-A778-7346-87D8-E0F6F8EF1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42585-7906-3E4D-9DF8-2FE2D010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7BDB-8612-224B-8E42-1833C51B55E3}"/>
              </a:ext>
            </a:extLst>
          </p:cNvPr>
          <p:cNvSpPr>
            <a:spLocks noGrp="1"/>
          </p:cNvSpPr>
          <p:nvPr>
            <p:ph type="dt" sz="half" idx="10"/>
          </p:nvPr>
        </p:nvSpPr>
        <p:spPr/>
        <p:txBody>
          <a:bodyPr/>
          <a:lstStyle/>
          <a:p>
            <a:fld id="{59A110EC-7A9A-43AE-B49C-11C8556A334A}" type="datetime1">
              <a:rPr lang="en-US" smtClean="0"/>
              <a:t>7/23/2024</a:t>
            </a:fld>
            <a:endParaRPr lang="en-US"/>
          </a:p>
        </p:txBody>
      </p:sp>
      <p:sp>
        <p:nvSpPr>
          <p:cNvPr id="6" name="Footer Placeholder 5">
            <a:extLst>
              <a:ext uri="{FF2B5EF4-FFF2-40B4-BE49-F238E27FC236}">
                <a16:creationId xmlns:a16="http://schemas.microsoft.com/office/drawing/2014/main" id="{77F3C8FE-D1C4-E148-91AD-47A3FD3ED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1868F-A119-4740-B66F-6617E5CF1025}"/>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703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FCAA-33B9-D84D-AAD3-25457BE16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E128D-D4D4-9046-A4D6-4FAF3B671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A321FF-3A10-764D-B229-8741C8F8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1AD71-14B1-0F46-9E7E-94CEDC9A085F}"/>
              </a:ext>
            </a:extLst>
          </p:cNvPr>
          <p:cNvSpPr>
            <a:spLocks noGrp="1"/>
          </p:cNvSpPr>
          <p:nvPr>
            <p:ph type="dt" sz="half" idx="10"/>
          </p:nvPr>
        </p:nvSpPr>
        <p:spPr/>
        <p:txBody>
          <a:bodyPr/>
          <a:lstStyle/>
          <a:p>
            <a:fld id="{EA19993C-0201-49BC-9967-0A4E91636686}" type="datetime1">
              <a:rPr lang="en-US" smtClean="0"/>
              <a:t>7/23/2024</a:t>
            </a:fld>
            <a:endParaRPr lang="en-US"/>
          </a:p>
        </p:txBody>
      </p:sp>
      <p:sp>
        <p:nvSpPr>
          <p:cNvPr id="6" name="Footer Placeholder 5">
            <a:extLst>
              <a:ext uri="{FF2B5EF4-FFF2-40B4-BE49-F238E27FC236}">
                <a16:creationId xmlns:a16="http://schemas.microsoft.com/office/drawing/2014/main" id="{E095B924-4DB1-FA43-8440-162D7DB9C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21AD3-FE61-454E-B3D6-0490ECA5833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401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591C-124F-CB47-BCC5-8D12B4D6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EF67-701F-E44F-885C-3C4C3E408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3DE78-983D-DF40-8488-78FA8A1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B252A-779A-4D4B-9C6E-8D368FD82416}" type="datetime1">
              <a:rPr lang="en-US" smtClean="0"/>
              <a:t>7/23/2024</a:t>
            </a:fld>
            <a:endParaRPr lang="en-US"/>
          </a:p>
        </p:txBody>
      </p:sp>
      <p:sp>
        <p:nvSpPr>
          <p:cNvPr id="5" name="Footer Placeholder 4">
            <a:extLst>
              <a:ext uri="{FF2B5EF4-FFF2-40B4-BE49-F238E27FC236}">
                <a16:creationId xmlns:a16="http://schemas.microsoft.com/office/drawing/2014/main" id="{7EC46DB3-20C2-AF45-8DBA-59DF8C20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748A2C-7E26-4E4E-8E6E-7503948A0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D0B49-A86C-8748-BF15-74C4CC03D1D4}" type="slidenum">
              <a:rPr lang="en-US" smtClean="0"/>
              <a:t>‹#›</a:t>
            </a:fld>
            <a:endParaRPr lang="en-US"/>
          </a:p>
        </p:txBody>
      </p:sp>
    </p:spTree>
    <p:extLst>
      <p:ext uri="{BB962C8B-B14F-4D97-AF65-F5344CB8AC3E}">
        <p14:creationId xmlns:p14="http://schemas.microsoft.com/office/powerpoint/2010/main" val="11525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92728-D871-3029-D5A4-B01E6F29B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5412B3-DC5C-5A9A-0B62-A3E18305A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5F649-6934-F5AA-EA82-87CAC279A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8EA5A-1A76-4694-AFB6-17F8B394727B}" type="datetimeFigureOut">
              <a:rPr lang="en-US" smtClean="0"/>
              <a:t>7/23/2024</a:t>
            </a:fld>
            <a:endParaRPr lang="en-US"/>
          </a:p>
        </p:txBody>
      </p:sp>
      <p:sp>
        <p:nvSpPr>
          <p:cNvPr id="5" name="Footer Placeholder 4">
            <a:extLst>
              <a:ext uri="{FF2B5EF4-FFF2-40B4-BE49-F238E27FC236}">
                <a16:creationId xmlns:a16="http://schemas.microsoft.com/office/drawing/2014/main" id="{DAC8463B-30F5-8DBF-A872-FC277E729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484B06-46C3-C241-698C-EF061A6C4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6B63C-5C10-4D91-B04C-2B81138BC0DA}" type="slidenum">
              <a:rPr lang="en-US" smtClean="0"/>
              <a:t>‹#›</a:t>
            </a:fld>
            <a:endParaRPr lang="en-US"/>
          </a:p>
        </p:txBody>
      </p:sp>
    </p:spTree>
    <p:extLst>
      <p:ext uri="{BB962C8B-B14F-4D97-AF65-F5344CB8AC3E}">
        <p14:creationId xmlns:p14="http://schemas.microsoft.com/office/powerpoint/2010/main" val="1283831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F_333C93BB.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42C_B3E71FB2.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34_10A0CFC5.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2_AC6D865E.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1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hyperlink" Target="https://housingnm.org/resources/housing-needs-assess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552644-C753-9B2A-29E0-2E5C49CBCE9A}"/>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6102849"/>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92262" y="770065"/>
            <a:ext cx="4062955" cy="954107"/>
          </a:xfrm>
          <a:prstGeom prst="rect">
            <a:avLst/>
          </a:prstGeom>
          <a:noFill/>
        </p:spPr>
        <p:txBody>
          <a:bodyPr wrap="square">
            <a:spAutoFit/>
          </a:bodyPr>
          <a:lstStyle/>
          <a:p>
            <a:r>
              <a:rPr lang="en-US" sz="2800" b="1" dirty="0">
                <a:solidFill>
                  <a:schemeClr val="bg1"/>
                </a:solidFill>
                <a:latin typeface="Lato"/>
                <a:ea typeface="Lato"/>
                <a:cs typeface="Lato"/>
              </a:rPr>
              <a:t>New Mexico Mortgage Finance Authority</a:t>
            </a:r>
            <a:endParaRPr lang="en-US" sz="2800" dirty="0">
              <a:solidFill>
                <a:schemeClr val="bg1"/>
              </a:solidFill>
              <a:latin typeface="Lato"/>
              <a:ea typeface="Lato"/>
              <a:cs typeface="Lato"/>
            </a:endParaRPr>
          </a:p>
        </p:txBody>
      </p:sp>
      <p:sp>
        <p:nvSpPr>
          <p:cNvPr id="15" name="TextBox 14">
            <a:extLst>
              <a:ext uri="{FF2B5EF4-FFF2-40B4-BE49-F238E27FC236}">
                <a16:creationId xmlns:a16="http://schemas.microsoft.com/office/drawing/2014/main" id="{A9E7E6FA-10C4-997E-0BC5-D075D5454DAF}"/>
              </a:ext>
            </a:extLst>
          </p:cNvPr>
          <p:cNvSpPr txBox="1"/>
          <p:nvPr/>
        </p:nvSpPr>
        <p:spPr>
          <a:xfrm>
            <a:off x="1592262" y="2198761"/>
            <a:ext cx="3628160" cy="1384995"/>
          </a:xfrm>
          <a:prstGeom prst="rect">
            <a:avLst/>
          </a:prstGeom>
          <a:noFill/>
        </p:spPr>
        <p:txBody>
          <a:bodyPr wrap="square">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2024 New Mexico </a:t>
            </a:r>
          </a:p>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Housing Needs Assessment</a:t>
            </a:r>
            <a:endParaRPr lang="en-US" sz="2800" dirty="0">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DC1762CC-D0AE-9FF2-8AD2-5B4465AE7068}"/>
              </a:ext>
            </a:extLst>
          </p:cNvPr>
          <p:cNvSpPr/>
          <p:nvPr/>
        </p:nvSpPr>
        <p:spPr>
          <a:xfrm>
            <a:off x="1262244" y="4249910"/>
            <a:ext cx="4497747" cy="1194196"/>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592262" y="4438885"/>
            <a:ext cx="3516356" cy="949596"/>
          </a:xfrm>
        </p:spPr>
        <p:txBody>
          <a:bodyPr>
            <a:normAutofit fontScale="70000" lnSpcReduction="20000"/>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Prepared for</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Legislative Oversight Committee</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July 2024</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153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482648" y="2574889"/>
            <a:ext cx="5173110" cy="1919611"/>
          </a:xfrm>
        </p:spPr>
        <p:txBody>
          <a:bodyPr vert="horz" lIns="91440" tIns="45720" rIns="91440" bIns="45720" rtlCol="0" anchor="t">
            <a:noAutofit/>
          </a:bodyPr>
          <a:lstStyle/>
          <a:p>
            <a:pPr marL="285750" indent="-285750" algn="l">
              <a:buFont typeface="Arial" panose="020B0604020202020204" pitchFamily="34" charset="0"/>
              <a:buChar char="•"/>
            </a:pPr>
            <a:r>
              <a:rPr lang="en-US" sz="1800" dirty="0">
                <a:effectLst/>
                <a:latin typeface="Lato"/>
                <a:ea typeface="Lato"/>
                <a:cs typeface="Lato"/>
              </a:rPr>
              <a:t>With rents climbing faster than renter wage growth, housing security for low-income renters is increasingly threatened </a:t>
            </a:r>
            <a:r>
              <a:rPr lang="en-US" sz="1800" dirty="0">
                <a:latin typeface="Lato"/>
                <a:ea typeface="Lato"/>
                <a:cs typeface="Lato"/>
              </a:rPr>
              <a:t>and </a:t>
            </a:r>
            <a:r>
              <a:rPr lang="en-US" sz="1800" dirty="0">
                <a:effectLst/>
                <a:latin typeface="Lato"/>
                <a:ea typeface="Lato"/>
                <a:cs typeface="Lato"/>
              </a:rPr>
              <a:t>demonstrated by the 14.5% increase in median rent from 2018 to 2022.</a:t>
            </a:r>
            <a:endParaRPr lang="en-US" sz="1800" dirty="0">
              <a:latin typeface="Lato"/>
              <a:ea typeface="Lato"/>
              <a:cs typeface="Lato"/>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Rental Market</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Build Homeownership and Wealth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9</a:t>
            </a:r>
            <a:endParaRPr lang="en-US" b="1" dirty="0">
              <a:solidFill>
                <a:schemeClr val="tx1"/>
              </a:solidFill>
            </a:endParaRPr>
          </a:p>
        </p:txBody>
      </p:sp>
      <p:graphicFrame>
        <p:nvGraphicFramePr>
          <p:cNvPr id="3" name="Chart 2">
            <a:extLst>
              <a:ext uri="{FF2B5EF4-FFF2-40B4-BE49-F238E27FC236}">
                <a16:creationId xmlns:a16="http://schemas.microsoft.com/office/drawing/2014/main" id="{BD2F56FB-8660-592A-63BC-BD87DF7DD279}"/>
              </a:ext>
            </a:extLst>
          </p:cNvPr>
          <p:cNvGraphicFramePr/>
          <p:nvPr>
            <p:extLst>
              <p:ext uri="{D42A27DB-BD31-4B8C-83A1-F6EECF244321}">
                <p14:modId xmlns:p14="http://schemas.microsoft.com/office/powerpoint/2010/main" val="2689175820"/>
              </p:ext>
            </p:extLst>
          </p:nvPr>
        </p:nvGraphicFramePr>
        <p:xfrm>
          <a:off x="5655758" y="1465005"/>
          <a:ext cx="5996810" cy="4139381"/>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27C48A29-9DC3-F612-A56A-54EDDD633F6B}"/>
              </a:ext>
            </a:extLst>
          </p:cNvPr>
          <p:cNvSpPr txBox="1"/>
          <p:nvPr/>
        </p:nvSpPr>
        <p:spPr>
          <a:xfrm>
            <a:off x="6327939" y="5604386"/>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85960799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804903" y="2802008"/>
            <a:ext cx="4311361" cy="1253983"/>
          </a:xfrm>
        </p:spPr>
        <p:txBody>
          <a:bodyPr vert="horz" lIns="91440" tIns="45720" rIns="91440" bIns="45720" rtlCol="0" anchor="t">
            <a:noAutofit/>
          </a:bodyPr>
          <a:lstStyle/>
          <a:p>
            <a:pPr marL="285750" indent="-285750" algn="l">
              <a:buFont typeface="Arial" panose="020B0604020202020204" pitchFamily="34" charset="0"/>
              <a:buChar char="•"/>
            </a:pPr>
            <a:r>
              <a:rPr lang="en-US" sz="1800" dirty="0">
                <a:latin typeface="Lato"/>
                <a:ea typeface="Lato"/>
                <a:cs typeface="Lato"/>
              </a:rPr>
              <a:t>The renter’s median income in 2022 increased by 7.4% from 2021 while the median rent price increased by 7.7%. </a:t>
            </a: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Rental Market</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Build Homeownership and Wealth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10</a:t>
            </a:r>
            <a:endParaRPr lang="en-US" b="1" dirty="0">
              <a:solidFill>
                <a:schemeClr val="tx1"/>
              </a:solidFill>
            </a:endParaRPr>
          </a:p>
        </p:txBody>
      </p:sp>
      <p:graphicFrame>
        <p:nvGraphicFramePr>
          <p:cNvPr id="5" name="Chart 4">
            <a:extLst>
              <a:ext uri="{FF2B5EF4-FFF2-40B4-BE49-F238E27FC236}">
                <a16:creationId xmlns:a16="http://schemas.microsoft.com/office/drawing/2014/main" id="{E3F5CB88-F2E3-41BA-A4A8-EB867189F55D}"/>
              </a:ext>
            </a:extLst>
          </p:cNvPr>
          <p:cNvGraphicFramePr/>
          <p:nvPr>
            <p:extLst>
              <p:ext uri="{D42A27DB-BD31-4B8C-83A1-F6EECF244321}">
                <p14:modId xmlns:p14="http://schemas.microsoft.com/office/powerpoint/2010/main" val="3942242718"/>
              </p:ext>
            </p:extLst>
          </p:nvPr>
        </p:nvGraphicFramePr>
        <p:xfrm>
          <a:off x="5381926" y="1380933"/>
          <a:ext cx="6571949" cy="404525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0E1D22C7-4C16-246C-BC45-5C2D2CDE924D}"/>
              </a:ext>
            </a:extLst>
          </p:cNvPr>
          <p:cNvSpPr txBox="1"/>
          <p:nvPr/>
        </p:nvSpPr>
        <p:spPr>
          <a:xfrm>
            <a:off x="6327939" y="5581367"/>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301826859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919781" y="2262723"/>
            <a:ext cx="4585971" cy="2976027"/>
          </a:xfrm>
        </p:spPr>
        <p:txBody>
          <a:bodyPr>
            <a:noAutofit/>
          </a:bodyPr>
          <a:lstStyle/>
          <a:p>
            <a:pPr marL="342900" marR="0" lvl="0" indent="-342900" algn="l">
              <a:lnSpc>
                <a:spcPct val="107000"/>
              </a:lnSpc>
              <a:spcBef>
                <a:spcPts val="0"/>
              </a:spcBef>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Lato" panose="020F0502020204030203" pitchFamily="34" charset="0"/>
              </a:rPr>
              <a:t>Single-family detached homes comprise the majority of New Mexico’s housing stock, followed by a high percentage of mobile or manufactured homes. </a:t>
            </a:r>
            <a:endParaRPr lang="en-US" sz="1800" dirty="0">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07000"/>
              </a:lnSpc>
              <a:spcBef>
                <a:spcPts val="0"/>
              </a:spcBef>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Lato" panose="020F0502020204030203" pitchFamily="34" charset="0"/>
              </a:rPr>
              <a:t>A healthy housing market provides a diverse housing stock that allows renters and homeowners </a:t>
            </a:r>
            <a:r>
              <a:rPr lang="en-US" sz="1800" dirty="0">
                <a:latin typeface="Lato" panose="020F0502020204030203" pitchFamily="34" charset="0"/>
                <a:ea typeface="Lato" panose="020F0502020204030203" pitchFamily="34" charset="0"/>
                <a:cs typeface="Lato" panose="020F0502020204030203" pitchFamily="34" charset="0"/>
              </a:rPr>
              <a:t>options. </a:t>
            </a:r>
            <a:endParaRPr lang="en-US" sz="1800" dirty="0">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11</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Housing Stock in New Mexico </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Create More Housing</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Chart 1">
            <a:extLst>
              <a:ext uri="{FF2B5EF4-FFF2-40B4-BE49-F238E27FC236}">
                <a16:creationId xmlns:a16="http://schemas.microsoft.com/office/drawing/2014/main" id="{72EA7560-01B9-0152-5A44-A3042534722C}"/>
              </a:ext>
            </a:extLst>
          </p:cNvPr>
          <p:cNvGraphicFramePr/>
          <p:nvPr>
            <p:extLst>
              <p:ext uri="{D42A27DB-BD31-4B8C-83A1-F6EECF244321}">
                <p14:modId xmlns:p14="http://schemas.microsoft.com/office/powerpoint/2010/main" val="2198595753"/>
              </p:ext>
            </p:extLst>
          </p:nvPr>
        </p:nvGraphicFramePr>
        <p:xfrm>
          <a:off x="6096000" y="1632423"/>
          <a:ext cx="5486400" cy="404375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7C21530-5807-DA2F-9F88-947E78C30B9F}"/>
              </a:ext>
            </a:extLst>
          </p:cNvPr>
          <p:cNvSpPr txBox="1"/>
          <p:nvPr/>
        </p:nvSpPr>
        <p:spPr>
          <a:xfrm>
            <a:off x="6443955" y="5561353"/>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2782294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017627" y="2176407"/>
            <a:ext cx="4585971" cy="2755185"/>
          </a:xfrm>
        </p:spPr>
        <p:txBody>
          <a:bodyPr vert="horz" lIns="91440" tIns="45720" rIns="91440" bIns="45720" rtlCol="0" anchor="t">
            <a:noAutofit/>
          </a:bodyPr>
          <a:lstStyle/>
          <a:p>
            <a:pPr marL="342900" indent="-342900" algn="l">
              <a:lnSpc>
                <a:spcPct val="107000"/>
              </a:lnSpc>
              <a:spcBef>
                <a:spcPts val="0"/>
              </a:spcBef>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Lato" panose="020F0502020204030203" pitchFamily="34" charset="0"/>
              </a:rPr>
              <a:t>Cost-burden among renters (43.9%) is higher than homeowners (28.4%), largely due to lower income levels among renters.</a:t>
            </a:r>
            <a:endParaRPr lang="en-US" sz="1800" kern="100" dirty="0">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07000"/>
              </a:lnSpc>
              <a:spcBef>
                <a:spcPts val="0"/>
              </a:spcBef>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Lato" panose="020F0502020204030203" pitchFamily="34" charset="0"/>
              </a:rPr>
              <a:t>A decreasing supply of affordable housing options, for both renters and homeowners, coupled with increasing demand as the state’s population grows, threatens to worsen cost burden rates.</a:t>
            </a:r>
            <a:endParaRPr lang="en-US" sz="18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12</a:t>
            </a: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Housing Cost Burden in New Mexico </a:t>
            </a:r>
          </a:p>
          <a:p>
            <a:pPr algn="l"/>
            <a:r>
              <a:rPr lang="en-US" sz="2000" b="1" i="1" dirty="0">
                <a:solidFill>
                  <a:schemeClr val="lt1"/>
                </a:solidFill>
                <a:latin typeface="Lato" panose="020F0502020204030203" pitchFamily="34" charset="0"/>
                <a:ea typeface="Lato" panose="020F0502020204030203" pitchFamily="34" charset="0"/>
                <a:cs typeface="Lato" panose="020F0502020204030203" pitchFamily="34" charset="0"/>
              </a:rPr>
              <a:t>Create More Housing</a:t>
            </a:r>
            <a:endParaRPr lang="en-US" sz="20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9D6B82EA-4CD7-700D-0AA0-DEC7546DFAFE}"/>
              </a:ext>
            </a:extLst>
          </p:cNvPr>
          <p:cNvSpPr txBox="1"/>
          <p:nvPr/>
        </p:nvSpPr>
        <p:spPr>
          <a:xfrm>
            <a:off x="6181725" y="5067016"/>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graphicFrame>
        <p:nvGraphicFramePr>
          <p:cNvPr id="3" name="Chart 2">
            <a:extLst>
              <a:ext uri="{FF2B5EF4-FFF2-40B4-BE49-F238E27FC236}">
                <a16:creationId xmlns:a16="http://schemas.microsoft.com/office/drawing/2014/main" id="{8C1C871A-23A5-7EA1-D9D7-26A69D5DBC2F}"/>
              </a:ext>
            </a:extLst>
          </p:cNvPr>
          <p:cNvGraphicFramePr>
            <a:graphicFrameLocks/>
          </p:cNvGraphicFramePr>
          <p:nvPr>
            <p:extLst>
              <p:ext uri="{D42A27DB-BD31-4B8C-83A1-F6EECF244321}">
                <p14:modId xmlns:p14="http://schemas.microsoft.com/office/powerpoint/2010/main" val="2204767869"/>
              </p:ext>
            </p:extLst>
          </p:nvPr>
        </p:nvGraphicFramePr>
        <p:xfrm>
          <a:off x="5699722" y="1790984"/>
          <a:ext cx="6064189" cy="32286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854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804903" y="2246545"/>
            <a:ext cx="4585971" cy="2079220"/>
          </a:xfrm>
        </p:spPr>
        <p:txBody>
          <a:bodyPr vert="horz" lIns="91440" tIns="45720" rIns="91440" bIns="45720" rtlCol="0" anchor="t">
            <a:noAutofit/>
          </a:bodyPr>
          <a:lstStyle/>
          <a:p>
            <a:pPr marL="342900" indent="-342900" algn="l">
              <a:lnSpc>
                <a:spcPct val="115000"/>
              </a:lnSpc>
              <a:spcBef>
                <a:spcPts val="0"/>
              </a:spcBef>
              <a:spcAft>
                <a:spcPts val="800"/>
              </a:spcAft>
              <a:buFont typeface="Symbol" panose="05050102010706020507" pitchFamily="18" charset="2"/>
              <a:buChar char=""/>
            </a:pPr>
            <a:r>
              <a:rPr lang="en-US" sz="1800" kern="100" dirty="0">
                <a:effectLst/>
                <a:latin typeface="Calibri"/>
                <a:ea typeface="Aptos" panose="020B0004020202020204" pitchFamily="34" charset="0"/>
                <a:cs typeface="Times New Roman"/>
              </a:rPr>
              <a:t>The number of building permits for residential construction issued in 2023 decreased by 2.2% from the prior year.</a:t>
            </a:r>
            <a:endParaRPr lang="en-US" dirty="0"/>
          </a:p>
          <a:p>
            <a:pPr marL="342900" marR="0" lvl="0" indent="-342900" algn="l">
              <a:lnSpc>
                <a:spcPct val="114999"/>
              </a:lnSpc>
              <a:spcBef>
                <a:spcPts val="0"/>
              </a:spcBef>
              <a:spcAft>
                <a:spcPts val="800"/>
              </a:spcAft>
              <a:buFont typeface="Symbol" panose="05050102010706020507" pitchFamily="18" charset="2"/>
              <a:buChar char=""/>
            </a:pPr>
            <a:r>
              <a:rPr lang="en-US" sz="1800" kern="100" dirty="0">
                <a:latin typeface="Calibri"/>
                <a:ea typeface="Aptos" panose="020B0004020202020204" pitchFamily="34" charset="0"/>
                <a:cs typeface="Times New Roman"/>
              </a:rPr>
              <a:t>Despite</a:t>
            </a:r>
            <a:r>
              <a:rPr lang="en-US" sz="1800" kern="100" dirty="0">
                <a:effectLst/>
                <a:latin typeface="Calibri"/>
                <a:ea typeface="Aptos" panose="020B0004020202020204" pitchFamily="34" charset="0"/>
                <a:cs typeface="Times New Roman"/>
              </a:rPr>
              <a:t> this dip in the pace of construction, the decades long trend of depressed building has abated in recent years, with a 71.7% increase </a:t>
            </a:r>
            <a:r>
              <a:rPr lang="en-US" sz="1800" kern="100" dirty="0">
                <a:latin typeface="Calibri"/>
                <a:ea typeface="Aptos" panose="020B0004020202020204" pitchFamily="34" charset="0"/>
                <a:cs typeface="Times New Roman"/>
              </a:rPr>
              <a:t>in building permits issued </a:t>
            </a:r>
            <a:r>
              <a:rPr lang="en-US" sz="1800" kern="100" dirty="0">
                <a:effectLst/>
                <a:latin typeface="Calibri"/>
                <a:ea typeface="Aptos" panose="020B0004020202020204" pitchFamily="34" charset="0"/>
                <a:cs typeface="Times New Roman"/>
              </a:rPr>
              <a:t>from 2019 to 2023.</a:t>
            </a:r>
            <a:endParaRPr lang="en-US" dirty="0"/>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13</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Housing Stock in New Mexico </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Create More Housing</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Chart 4">
            <a:extLst>
              <a:ext uri="{FF2B5EF4-FFF2-40B4-BE49-F238E27FC236}">
                <a16:creationId xmlns:a16="http://schemas.microsoft.com/office/drawing/2014/main" id="{DB3A2BCA-AF1A-FD92-3C33-FDE187B6B3B1}"/>
              </a:ext>
            </a:extLst>
          </p:cNvPr>
          <p:cNvGraphicFramePr>
            <a:graphicFrameLocks/>
          </p:cNvGraphicFramePr>
          <p:nvPr>
            <p:extLst>
              <p:ext uri="{D42A27DB-BD31-4B8C-83A1-F6EECF244321}">
                <p14:modId xmlns:p14="http://schemas.microsoft.com/office/powerpoint/2010/main" val="1995080290"/>
              </p:ext>
            </p:extLst>
          </p:nvPr>
        </p:nvGraphicFramePr>
        <p:xfrm>
          <a:off x="5740146" y="1780397"/>
          <a:ext cx="6230112" cy="3558555"/>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924BBBE3-7492-033F-B3C2-C9CA75991800}"/>
              </a:ext>
            </a:extLst>
          </p:cNvPr>
          <p:cNvSpPr txBox="1"/>
          <p:nvPr/>
        </p:nvSpPr>
        <p:spPr>
          <a:xfrm>
            <a:off x="7410450" y="5497488"/>
            <a:ext cx="3133725"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HUD </a:t>
            </a:r>
            <a:r>
              <a:rPr lang="en-US" sz="1200" kern="100" dirty="0">
                <a:solidFill>
                  <a:srgbClr val="535554"/>
                </a:solidFill>
                <a:effectLst/>
                <a:latin typeface="Lato" panose="020F0502020204030203" pitchFamily="34" charset="0"/>
                <a:ea typeface="Lato" panose="020F0502020204030203" pitchFamily="34" charset="0"/>
                <a:cs typeface="Lato" panose="020F0502020204030203" pitchFamily="34" charset="0"/>
              </a:rPr>
              <a:t>Building Permits Survey</a:t>
            </a:r>
            <a:endParaRPr lang="en-US" sz="1200" i="1" dirty="0"/>
          </a:p>
        </p:txBody>
      </p:sp>
    </p:spTree>
    <p:extLst>
      <p:ext uri="{BB962C8B-B14F-4D97-AF65-F5344CB8AC3E}">
        <p14:creationId xmlns:p14="http://schemas.microsoft.com/office/powerpoint/2010/main" val="27897440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452478" y="1852544"/>
            <a:ext cx="4585971" cy="4393683"/>
          </a:xfrm>
        </p:spPr>
        <p:txBody>
          <a:bodyPr vert="horz" lIns="91440" tIns="45720" rIns="91440" bIns="45720" rtlCol="0" anchor="t">
            <a:noAutofit/>
          </a:bodyPr>
          <a:lstStyle/>
          <a:p>
            <a:pPr marL="342900" indent="-342900" algn="l">
              <a:lnSpc>
                <a:spcPct val="115000"/>
              </a:lnSpc>
              <a:spcBef>
                <a:spcPts val="0"/>
              </a:spcBef>
              <a:spcAft>
                <a:spcPts val="800"/>
              </a:spcAft>
              <a:buFont typeface="Symbol" panose="05050102010706020507" pitchFamily="18" charset="2"/>
              <a:buChar char=""/>
            </a:pPr>
            <a:r>
              <a:rPr lang="en-US" sz="1800" kern="100" dirty="0">
                <a:effectLst/>
                <a:latin typeface="Lato"/>
                <a:ea typeface="Lato"/>
                <a:cs typeface="Lato"/>
              </a:rPr>
              <a:t>43.2% of the houses in New Mexico were built prior to 1980, which indicates a high need to preserve the stock of existing homes</a:t>
            </a:r>
            <a:r>
              <a:rPr lang="en-US" sz="1800" kern="100" dirty="0">
                <a:latin typeface="Lato"/>
                <a:ea typeface="Lato"/>
                <a:cs typeface="Lato"/>
              </a:rPr>
              <a:t>. </a:t>
            </a:r>
            <a:endParaRPr lang="en-US" sz="1800" kern="1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15000"/>
              </a:lnSpc>
              <a:spcBef>
                <a:spcPts val="0"/>
              </a:spcBef>
              <a:spcAft>
                <a:spcPts val="0"/>
              </a:spcAft>
              <a:buFont typeface="Symbol" panose="05050102010706020507" pitchFamily="18" charset="2"/>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Despite condition of the unit, HUD’s Manufactured Home Construction and Safety Standards</a:t>
            </a:r>
            <a:r>
              <a:rPr lang="en-US" sz="1800" kern="100" dirty="0">
                <a:latin typeface="Lato" panose="020F0502020204030203" pitchFamily="34" charset="0"/>
                <a:ea typeface="Lato" panose="020F0502020204030203" pitchFamily="34" charset="0"/>
                <a:cs typeface="Lato" panose="020F0502020204030203" pitchFamily="34" charset="0"/>
              </a:rPr>
              <a:t>, </a:t>
            </a:r>
            <a:r>
              <a:rPr lang="en-US" sz="1800" kern="100" dirty="0">
                <a:effectLst/>
                <a:latin typeface="Lato" panose="020F0502020204030203" pitchFamily="34" charset="0"/>
                <a:ea typeface="Lato" panose="020F0502020204030203" pitchFamily="34" charset="0"/>
                <a:cs typeface="Lato" panose="020F0502020204030203" pitchFamily="34" charset="0"/>
              </a:rPr>
              <a:t>mobil</a:t>
            </a:r>
            <a:r>
              <a:rPr lang="en-US" sz="1800" kern="100" dirty="0">
                <a:latin typeface="Lato" panose="020F0502020204030203" pitchFamily="34" charset="0"/>
                <a:ea typeface="Lato" panose="020F0502020204030203" pitchFamily="34" charset="0"/>
                <a:cs typeface="Lato" panose="020F0502020204030203" pitchFamily="34" charset="0"/>
              </a:rPr>
              <a:t>e homes built prior to 1976 are not compliant thus only allowing for replacement of the unit, rather than rehabilitation</a:t>
            </a:r>
            <a:r>
              <a:rPr lang="en-US" sz="1800" kern="100" dirty="0">
                <a:effectLst/>
                <a:latin typeface="Lato" panose="020F0502020204030203" pitchFamily="34" charset="0"/>
                <a:ea typeface="Lato" panose="020F0502020204030203" pitchFamily="34" charset="0"/>
                <a:cs typeface="Lato" panose="020F0502020204030203" pitchFamily="34" charset="0"/>
              </a:rPr>
              <a:t>.</a:t>
            </a: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14</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Age of New Mexico’s Housing Stock </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Preserve and Improve Existing Affordable Housing and Catalyze Redevelopment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Chart 2">
            <a:extLst>
              <a:ext uri="{FF2B5EF4-FFF2-40B4-BE49-F238E27FC236}">
                <a16:creationId xmlns:a16="http://schemas.microsoft.com/office/drawing/2014/main" id="{04B02545-3679-1C1C-771E-ED021287E205}"/>
              </a:ext>
            </a:extLst>
          </p:cNvPr>
          <p:cNvGraphicFramePr/>
          <p:nvPr>
            <p:extLst>
              <p:ext uri="{D42A27DB-BD31-4B8C-83A1-F6EECF244321}">
                <p14:modId xmlns:p14="http://schemas.microsoft.com/office/powerpoint/2010/main" val="4209971790"/>
              </p:ext>
            </p:extLst>
          </p:nvPr>
        </p:nvGraphicFramePr>
        <p:xfrm>
          <a:off x="5683877" y="1403287"/>
          <a:ext cx="5712745" cy="452241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38812EBE-64A1-6971-2A4C-397529AE5608}"/>
              </a:ext>
            </a:extLst>
          </p:cNvPr>
          <p:cNvSpPr txBox="1"/>
          <p:nvPr/>
        </p:nvSpPr>
        <p:spPr>
          <a:xfrm>
            <a:off x="6358109" y="5936844"/>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2568822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58599" y="2341647"/>
            <a:ext cx="4585971" cy="2509806"/>
          </a:xfrm>
        </p:spPr>
        <p:txBody>
          <a:bodyPr vert="horz" lIns="91440" tIns="45720" rIns="91440" bIns="45720" rtlCol="0" anchor="t">
            <a:noAutofit/>
          </a:bodyPr>
          <a:lstStyle/>
          <a:p>
            <a:pPr marL="342900" indent="-342900" algn="l">
              <a:lnSpc>
                <a:spcPct val="115000"/>
              </a:lnSpc>
              <a:spcBef>
                <a:spcPts val="0"/>
              </a:spcBef>
              <a:buFont typeface="Symbol" panose="05050102010706020507" pitchFamily="18" charset="2"/>
              <a:buChar char=""/>
            </a:pPr>
            <a:r>
              <a:rPr lang="en-US" sz="1800" kern="100" dirty="0">
                <a:effectLst/>
                <a:latin typeface="Lato"/>
                <a:ea typeface="Lato"/>
                <a:cs typeface="Lato"/>
              </a:rPr>
              <a:t>3.3% (26,999) of households are overcrowded in the state</a:t>
            </a:r>
            <a:r>
              <a:rPr lang="en-US" sz="1800" kern="100" dirty="0">
                <a:latin typeface="Lato"/>
                <a:ea typeface="Lato"/>
                <a:cs typeface="Lato"/>
              </a:rPr>
              <a:t>. </a:t>
            </a:r>
          </a:p>
          <a:p>
            <a:pPr marL="342900" indent="-342900" algn="l">
              <a:lnSpc>
                <a:spcPct val="115000"/>
              </a:lnSpc>
              <a:spcBef>
                <a:spcPts val="0"/>
              </a:spcBef>
              <a:buFont typeface="Symbol" panose="05050102010706020507" pitchFamily="18" charset="2"/>
              <a:buChar char=""/>
            </a:pPr>
            <a:endParaRPr lang="en-US" sz="1800" kern="100" dirty="0">
              <a:effectLst/>
              <a:latin typeface="Lato" panose="020F0502020204030203" pitchFamily="34" charset="0"/>
              <a:ea typeface="Lato" panose="020F0502020204030203" pitchFamily="34" charset="0"/>
              <a:cs typeface="Lato" panose="020F0502020204030203" pitchFamily="34" charset="0"/>
            </a:endParaRPr>
          </a:p>
          <a:p>
            <a:pPr marL="342900" indent="-342900" algn="l">
              <a:lnSpc>
                <a:spcPct val="115000"/>
              </a:lnSpc>
              <a:spcBef>
                <a:spcPts val="0"/>
              </a:spcBef>
              <a:spcAft>
                <a:spcPts val="800"/>
              </a:spcAft>
              <a:buFont typeface="Symbol" panose="05050102010706020507" pitchFamily="18" charset="2"/>
              <a:buChar char=""/>
            </a:pPr>
            <a:r>
              <a:rPr lang="en-US" sz="1800" kern="100" dirty="0">
                <a:effectLst/>
                <a:latin typeface="Lato"/>
                <a:ea typeface="Lato"/>
                <a:cs typeface="Lato"/>
              </a:rPr>
              <a:t>1.0% (8,188) of households do not have sufficient plumbing facilities and 1.0% (8,427) lack complete kitchen facilities</a:t>
            </a:r>
            <a:r>
              <a:rPr lang="en-US" sz="1800" kern="100" dirty="0">
                <a:latin typeface="Lato"/>
                <a:ea typeface="Lato"/>
                <a:cs typeface="Lato"/>
              </a:rPr>
              <a:t>. </a:t>
            </a:r>
            <a:endParaRPr lang="en-US" sz="1800" kern="1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15000"/>
              </a:lnSpc>
              <a:spcBef>
                <a:spcPts val="0"/>
              </a:spcBef>
              <a:spcAft>
                <a:spcPts val="800"/>
              </a:spcAft>
              <a:buFont typeface="Symbol" panose="05050102010706020507" pitchFamily="18" charset="2"/>
              <a:buChar char=""/>
            </a:pPr>
            <a:endParaRPr lang="en-US" sz="18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15</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Age of New Mexico’s Housing Stock </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Preserve and Improve Existing Affordable Housing and Catalyze Redevelopment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Chart 2">
            <a:extLst>
              <a:ext uri="{FF2B5EF4-FFF2-40B4-BE49-F238E27FC236}">
                <a16:creationId xmlns:a16="http://schemas.microsoft.com/office/drawing/2014/main" id="{5E62C19A-285D-F991-6B6E-36691DA0BBB1}"/>
              </a:ext>
            </a:extLst>
          </p:cNvPr>
          <p:cNvGraphicFramePr>
            <a:graphicFrameLocks/>
          </p:cNvGraphicFramePr>
          <p:nvPr>
            <p:extLst>
              <p:ext uri="{D42A27DB-BD31-4B8C-83A1-F6EECF244321}">
                <p14:modId xmlns:p14="http://schemas.microsoft.com/office/powerpoint/2010/main" val="1885491360"/>
              </p:ext>
            </p:extLst>
          </p:nvPr>
        </p:nvGraphicFramePr>
        <p:xfrm>
          <a:off x="5339820" y="1255493"/>
          <a:ext cx="6291471" cy="434701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41CCBF1-C2B4-7871-6EFB-FE073A36F147}"/>
              </a:ext>
            </a:extLst>
          </p:cNvPr>
          <p:cNvSpPr txBox="1"/>
          <p:nvPr/>
        </p:nvSpPr>
        <p:spPr>
          <a:xfrm>
            <a:off x="6154628" y="5698138"/>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1541237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853318" y="2123095"/>
            <a:ext cx="4972050" cy="2850843"/>
          </a:xfrm>
        </p:spPr>
        <p:txBody>
          <a:bodyPr>
            <a:noAutofit/>
          </a:bodyPr>
          <a:lstStyle/>
          <a:p>
            <a:pPr marL="342900" marR="0" lvl="0" indent="-342900" algn="l">
              <a:lnSpc>
                <a:spcPct val="115000"/>
              </a:lnSpc>
              <a:spcBef>
                <a:spcPts val="0"/>
              </a:spcBef>
              <a:spcAft>
                <a:spcPts val="800"/>
              </a:spcAft>
              <a:buFont typeface="Symbol" panose="05050102010706020507" pitchFamily="18" charset="2"/>
              <a:buChar char=""/>
            </a:pPr>
            <a:r>
              <a:rPr lang="en-US" sz="1800" kern="100" dirty="0">
                <a:solidFill>
                  <a:srgbClr val="535554"/>
                </a:solidFill>
                <a:effectLst/>
                <a:latin typeface="Lato" panose="020F0502020204030203" pitchFamily="34" charset="0"/>
                <a:ea typeface="Lato" panose="020F0502020204030203" pitchFamily="34" charset="0"/>
                <a:cs typeface="Lato" panose="020F0502020204030203" pitchFamily="34" charset="0"/>
              </a:rPr>
              <a:t>The total number of homeless individuals increased by 50% from 2022 to 3,842 in 2023, based on the Point in Time (PIT) count (Figure 36). </a:t>
            </a:r>
          </a:p>
          <a:p>
            <a:pPr marR="0" lvl="0" algn="l">
              <a:lnSpc>
                <a:spcPct val="115000"/>
              </a:lnSpc>
              <a:spcBef>
                <a:spcPts val="0"/>
              </a:spcBef>
              <a:spcAft>
                <a:spcPts val="800"/>
              </a:spcAft>
            </a:pPr>
            <a:r>
              <a:rPr lang="en-US" sz="16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*The 2021 HUD Annual Assessment Report was not immediately available as the report was broken into two parts that year. </a:t>
            </a:r>
          </a:p>
          <a:p>
            <a:pPr marL="342900" marR="0" lvl="0" indent="-342900" algn="l">
              <a:lnSpc>
                <a:spcPct val="115000"/>
              </a:lnSpc>
              <a:spcBef>
                <a:spcPts val="0"/>
              </a:spcBef>
              <a:spcAft>
                <a:spcPts val="800"/>
              </a:spcAft>
              <a:buFont typeface="Symbol" panose="05050102010706020507" pitchFamily="18" charset="2"/>
              <a:buChar char=""/>
            </a:pPr>
            <a:endParaRPr lang="en-US" sz="2000" kern="1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15000"/>
              </a:lnSpc>
              <a:spcBef>
                <a:spcPts val="0"/>
              </a:spcBef>
              <a:spcAft>
                <a:spcPts val="800"/>
              </a:spcAft>
              <a:buFont typeface="Symbol" panose="05050102010706020507" pitchFamily="18" charset="2"/>
              <a:buChar char=""/>
            </a:pPr>
            <a:endParaRPr lang="en-US" sz="20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16</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609807" y="334002"/>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Homelessness</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Create Stable Housing Environments for People Experiencing Homelessness and People with Special Needs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Chart 1">
            <a:extLst>
              <a:ext uri="{FF2B5EF4-FFF2-40B4-BE49-F238E27FC236}">
                <a16:creationId xmlns:a16="http://schemas.microsoft.com/office/drawing/2014/main" id="{B0C99058-0C38-6DB7-641D-1A5B0405E4C2}"/>
              </a:ext>
            </a:extLst>
          </p:cNvPr>
          <p:cNvGraphicFramePr/>
          <p:nvPr>
            <p:extLst>
              <p:ext uri="{D42A27DB-BD31-4B8C-83A1-F6EECF244321}">
                <p14:modId xmlns:p14="http://schemas.microsoft.com/office/powerpoint/2010/main" val="1107931862"/>
              </p:ext>
            </p:extLst>
          </p:nvPr>
        </p:nvGraphicFramePr>
        <p:xfrm>
          <a:off x="366632" y="1990752"/>
          <a:ext cx="6281818" cy="3000348"/>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C02A3D78-9000-EEC0-56E7-7D60AE6DE2EB}"/>
              </a:ext>
            </a:extLst>
          </p:cNvPr>
          <p:cNvSpPr txBox="1"/>
          <p:nvPr/>
        </p:nvSpPr>
        <p:spPr>
          <a:xfrm>
            <a:off x="1781175" y="5182535"/>
            <a:ext cx="3248025"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HUD Annual Assessment Report</a:t>
            </a:r>
            <a:endParaRPr lang="en-US" sz="1200" i="1" dirty="0"/>
          </a:p>
        </p:txBody>
      </p:sp>
    </p:spTree>
    <p:extLst>
      <p:ext uri="{BB962C8B-B14F-4D97-AF65-F5344CB8AC3E}">
        <p14:creationId xmlns:p14="http://schemas.microsoft.com/office/powerpoint/2010/main" val="289285897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791637" y="1669848"/>
            <a:ext cx="4585971" cy="2971801"/>
          </a:xfrm>
        </p:spPr>
        <p:txBody>
          <a:bodyPr>
            <a:noAutofit/>
          </a:bodyPr>
          <a:lstStyle/>
          <a:p>
            <a:pPr marL="342900" marR="0" lvl="0" indent="-342900" algn="l">
              <a:lnSpc>
                <a:spcPct val="115000"/>
              </a:lnSpc>
              <a:spcBef>
                <a:spcPts val="0"/>
              </a:spcBef>
              <a:spcAft>
                <a:spcPts val="0"/>
              </a:spcAft>
              <a:buFont typeface="Symbol" panose="05050102010706020507" pitchFamily="18" charset="2"/>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The percentage of homeless population is categorized as 26.8% (1,031) of families with children, 6.2% (240) unaccompanied homeless youth, 6.7% (256) veterans, and 44.1% chronically homeless individuals (1,694).</a:t>
            </a:r>
          </a:p>
          <a:p>
            <a:pPr marR="0" lvl="0" algn="l">
              <a:lnSpc>
                <a:spcPct val="115000"/>
              </a:lnSpc>
              <a:spcBef>
                <a:spcPts val="0"/>
              </a:spcBef>
              <a:spcAft>
                <a:spcPts val="0"/>
              </a:spcAft>
            </a:pPr>
            <a:endParaRPr lang="en-US" sz="1800" kern="1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15000"/>
              </a:lnSpc>
              <a:spcBef>
                <a:spcPts val="0"/>
              </a:spcBef>
              <a:spcAft>
                <a:spcPts val="800"/>
              </a:spcAft>
              <a:buFont typeface="Symbol" panose="05050102010706020507" pitchFamily="18" charset="2"/>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Chronically homeless individuals have experienced homelessness for at least one year and have a severe physical or mental health condition. This segment of the homeless population is likely to live in unsheltered locations.</a:t>
            </a:r>
          </a:p>
          <a:p>
            <a:pPr marL="342900" marR="0" lvl="0" indent="-342900" algn="l">
              <a:lnSpc>
                <a:spcPct val="115000"/>
              </a:lnSpc>
              <a:spcBef>
                <a:spcPts val="0"/>
              </a:spcBef>
              <a:spcAft>
                <a:spcPts val="800"/>
              </a:spcAft>
              <a:buFont typeface="Symbol" panose="05050102010706020507" pitchFamily="18" charset="2"/>
              <a:buChar char=""/>
            </a:pPr>
            <a:endParaRPr lang="en-US" sz="1800" kern="1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l">
              <a:lnSpc>
                <a:spcPct val="115000"/>
              </a:lnSpc>
              <a:spcBef>
                <a:spcPts val="0"/>
              </a:spcBef>
              <a:spcAft>
                <a:spcPts val="800"/>
              </a:spcAft>
              <a:buFont typeface="Symbol" panose="05050102010706020507" pitchFamily="18" charset="2"/>
              <a:buChar char=""/>
            </a:pPr>
            <a:endParaRPr lang="en-US" sz="18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17</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609807" y="334002"/>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Homelessness</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Create Stable Housing Environments for People Experiencing Homelessness and People with Special Needs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Chart 4">
            <a:extLst>
              <a:ext uri="{FF2B5EF4-FFF2-40B4-BE49-F238E27FC236}">
                <a16:creationId xmlns:a16="http://schemas.microsoft.com/office/drawing/2014/main" id="{8C42A7C5-3E33-662E-50C6-5AE702F989A5}"/>
              </a:ext>
            </a:extLst>
          </p:cNvPr>
          <p:cNvGraphicFramePr/>
          <p:nvPr>
            <p:extLst>
              <p:ext uri="{D42A27DB-BD31-4B8C-83A1-F6EECF244321}">
                <p14:modId xmlns:p14="http://schemas.microsoft.com/office/powerpoint/2010/main" val="2988611369"/>
              </p:ext>
            </p:extLst>
          </p:nvPr>
        </p:nvGraphicFramePr>
        <p:xfrm>
          <a:off x="552450" y="1669848"/>
          <a:ext cx="5995991" cy="388411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7FFE565-AF1C-BC62-C5C2-EEB26F2A8730}"/>
              </a:ext>
            </a:extLst>
          </p:cNvPr>
          <p:cNvSpPr txBox="1"/>
          <p:nvPr/>
        </p:nvSpPr>
        <p:spPr>
          <a:xfrm>
            <a:off x="1802608" y="5568254"/>
            <a:ext cx="3133725"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HUD Annual Assessment Report</a:t>
            </a:r>
            <a:endParaRPr lang="en-US" sz="1200" i="1" dirty="0"/>
          </a:p>
        </p:txBody>
      </p:sp>
    </p:spTree>
    <p:extLst>
      <p:ext uri="{BB962C8B-B14F-4D97-AF65-F5344CB8AC3E}">
        <p14:creationId xmlns:p14="http://schemas.microsoft.com/office/powerpoint/2010/main" val="1771667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MFA Programs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18</a:t>
            </a:r>
            <a:endParaRPr lang="en-US" b="1" dirty="0">
              <a:solidFill>
                <a:schemeClr val="tx1"/>
              </a:solidFill>
            </a:endParaRPr>
          </a:p>
        </p:txBody>
      </p:sp>
      <p:pic>
        <p:nvPicPr>
          <p:cNvPr id="5" name="Picture 4">
            <a:extLst>
              <a:ext uri="{FF2B5EF4-FFF2-40B4-BE49-F238E27FC236}">
                <a16:creationId xmlns:a16="http://schemas.microsoft.com/office/drawing/2014/main" id="{3BE657BD-98FE-2FFB-9928-126C686113F4}"/>
              </a:ext>
            </a:extLst>
          </p:cNvPr>
          <p:cNvPicPr>
            <a:picLocks noChangeAspect="1"/>
          </p:cNvPicPr>
          <p:nvPr/>
        </p:nvPicPr>
        <p:blipFill>
          <a:blip r:embed="rId4"/>
          <a:srcRect/>
          <a:stretch/>
        </p:blipFill>
        <p:spPr>
          <a:xfrm>
            <a:off x="1288061" y="1209488"/>
            <a:ext cx="9615878" cy="5290090"/>
          </a:xfrm>
          <a:prstGeom prst="rect">
            <a:avLst/>
          </a:prstGeom>
        </p:spPr>
      </p:pic>
    </p:spTree>
    <p:extLst>
      <p:ext uri="{BB962C8B-B14F-4D97-AF65-F5344CB8AC3E}">
        <p14:creationId xmlns:p14="http://schemas.microsoft.com/office/powerpoint/2010/main" val="271130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a:solidFill>
                  <a:schemeClr val="tx1"/>
                </a:solidFill>
              </a:rPr>
              <a:t>1</a:t>
            </a:r>
            <a:endParaRPr lang="en-US" b="1">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608891" y="1759052"/>
            <a:ext cx="8974218" cy="4020050"/>
          </a:xfrm>
        </p:spPr>
        <p:txBody>
          <a:bodyPr>
            <a:noAutofit/>
          </a:bodyPr>
          <a:lstStyle/>
          <a:p>
            <a:pPr marL="455613" indent="-342900" algn="l">
              <a:lnSpc>
                <a:spcPct val="100000"/>
              </a:lnSpc>
              <a:buAutoNum type="arabicPeriod"/>
            </a:pPr>
            <a:r>
              <a:rPr lang="en-US" sz="2800" dirty="0">
                <a:latin typeface="Lato" panose="020F0502020204030203" pitchFamily="34" charset="0"/>
                <a:ea typeface="Lato" panose="020F0502020204030203" pitchFamily="34" charset="0"/>
                <a:cs typeface="Lato" panose="020F0502020204030203" pitchFamily="34" charset="0"/>
              </a:rPr>
              <a:t>Build Homeownership and Wealth </a:t>
            </a:r>
          </a:p>
          <a:p>
            <a:pPr marL="455613" indent="-342900" algn="l">
              <a:lnSpc>
                <a:spcPct val="100000"/>
              </a:lnSpc>
              <a:buAutoNum type="arabicPeriod"/>
            </a:pPr>
            <a:r>
              <a:rPr lang="en-US" sz="2800" dirty="0">
                <a:latin typeface="Lato" panose="020F0502020204030203" pitchFamily="34" charset="0"/>
                <a:ea typeface="Lato" panose="020F0502020204030203" pitchFamily="34" charset="0"/>
                <a:cs typeface="Lato" panose="020F0502020204030203" pitchFamily="34" charset="0"/>
              </a:rPr>
              <a:t>Create More Housing </a:t>
            </a:r>
          </a:p>
          <a:p>
            <a:pPr marL="455613" indent="-342900" algn="l">
              <a:lnSpc>
                <a:spcPct val="100000"/>
              </a:lnSpc>
              <a:buAutoNum type="arabicPeriod"/>
            </a:pPr>
            <a:r>
              <a:rPr lang="en-US" sz="2800" dirty="0">
                <a:latin typeface="Lato" panose="020F0502020204030203" pitchFamily="34" charset="0"/>
                <a:ea typeface="Lato" panose="020F0502020204030203" pitchFamily="34" charset="0"/>
                <a:cs typeface="Lato" panose="020F0502020204030203" pitchFamily="34" charset="0"/>
              </a:rPr>
              <a:t>Preserve and Improve Existing Affordable Housing and Catalyze Redevelopment</a:t>
            </a:r>
          </a:p>
          <a:p>
            <a:pPr marL="455613" indent="-342900" algn="l">
              <a:lnSpc>
                <a:spcPct val="100000"/>
              </a:lnSpc>
              <a:buAutoNum type="arabicPeriod"/>
            </a:pPr>
            <a:r>
              <a:rPr lang="en-US" sz="2800" dirty="0">
                <a:latin typeface="Lato" panose="020F0502020204030203" pitchFamily="34" charset="0"/>
                <a:ea typeface="Lato" panose="020F0502020204030203" pitchFamily="34" charset="0"/>
                <a:cs typeface="Lato" panose="020F0502020204030203" pitchFamily="34" charset="0"/>
              </a:rPr>
              <a:t>Create Stable Housing Environments for People Experiencing Homelessness and with Special Needs</a:t>
            </a:r>
          </a:p>
          <a:p>
            <a:pPr marL="455613" indent="-342900" algn="l">
              <a:lnSpc>
                <a:spcPct val="100000"/>
              </a:lnSpc>
              <a:buAutoNum type="arabicPeriod"/>
            </a:pPr>
            <a:r>
              <a:rPr lang="en-US" sz="2800" dirty="0">
                <a:latin typeface="Lato" panose="020F0502020204030203" pitchFamily="34" charset="0"/>
                <a:ea typeface="Lato" panose="020F0502020204030203" pitchFamily="34" charset="0"/>
                <a:cs typeface="Lato" panose="020F0502020204030203" pitchFamily="34" charset="0"/>
              </a:rPr>
              <a:t>Federal Advocacy  </a:t>
            </a: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28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chemeClr val="lt1"/>
                </a:solidFill>
                <a:latin typeface="Lato" panose="020F0502020204030203" pitchFamily="34" charset="0"/>
                <a:ea typeface="Lato" panose="020F0502020204030203" pitchFamily="34" charset="0"/>
                <a:cs typeface="Lato" panose="020F0502020204030203" pitchFamily="34" charset="0"/>
              </a:rPr>
              <a:t>Strategy</a:t>
            </a:r>
            <a:r>
              <a:rPr lang="en-US" sz="2800" b="1">
                <a:solidFill>
                  <a:schemeClr val="lt1"/>
                </a:solidFill>
                <a:latin typeface="Lato" panose="020F0502020204030203" pitchFamily="34" charset="0"/>
                <a:ea typeface="Lato" panose="020F0502020204030203" pitchFamily="34" charset="0"/>
                <a:cs typeface="Lato" panose="020F0502020204030203" pitchFamily="34" charset="0"/>
              </a:rPr>
              <a:t> Areas for the Statewide Housing Needs Assessment </a:t>
            </a:r>
            <a:endParaRPr lang="en-US" sz="28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407888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84B895-6FB2-D9AB-7E18-5B2C5BF0CDB8}"/>
              </a:ext>
            </a:extLst>
          </p:cNvPr>
          <p:cNvSpPr/>
          <p:nvPr/>
        </p:nvSpPr>
        <p:spPr>
          <a:xfrm>
            <a:off x="-1" y="6382920"/>
            <a:ext cx="12192000" cy="475080"/>
          </a:xfrm>
          <a:prstGeom prst="rect">
            <a:avLst/>
          </a:prstGeom>
          <a:solidFill>
            <a:srgbClr val="FCB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BC3FDC0-D3DA-4182-8150-630DA157D341}"/>
              </a:ext>
            </a:extLst>
          </p:cNvPr>
          <p:cNvSpPr txBox="1"/>
          <p:nvPr/>
        </p:nvSpPr>
        <p:spPr>
          <a:xfrm>
            <a:off x="786437" y="1862723"/>
            <a:ext cx="2410453" cy="1110368"/>
          </a:xfrm>
          <a:prstGeom prst="roundRect">
            <a:avLst/>
          </a:prstGeom>
          <a:solidFill>
            <a:srgbClr val="EBECEF"/>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mn-ea"/>
              <a:cs typeface="+mn-cs"/>
            </a:endParaRPr>
          </a:p>
        </p:txBody>
      </p:sp>
      <p:sp>
        <p:nvSpPr>
          <p:cNvPr id="5" name="TextBox 4">
            <a:extLst>
              <a:ext uri="{FF2B5EF4-FFF2-40B4-BE49-F238E27FC236}">
                <a16:creationId xmlns:a16="http://schemas.microsoft.com/office/drawing/2014/main" id="{C60D960E-834C-A240-1919-31BD318318C6}"/>
              </a:ext>
            </a:extLst>
          </p:cNvPr>
          <p:cNvSpPr txBox="1"/>
          <p:nvPr/>
        </p:nvSpPr>
        <p:spPr>
          <a:xfrm>
            <a:off x="3637634" y="1876397"/>
            <a:ext cx="2410453" cy="1110368"/>
          </a:xfrm>
          <a:prstGeom prst="roundRect">
            <a:avLst/>
          </a:prstGeom>
          <a:solidFill>
            <a:srgbClr val="EBECEF"/>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mn-ea"/>
              <a:cs typeface="+mn-cs"/>
            </a:endParaRPr>
          </a:p>
        </p:txBody>
      </p:sp>
      <p:sp>
        <p:nvSpPr>
          <p:cNvPr id="3" name="TextBox 2">
            <a:extLst>
              <a:ext uri="{FF2B5EF4-FFF2-40B4-BE49-F238E27FC236}">
                <a16:creationId xmlns:a16="http://schemas.microsoft.com/office/drawing/2014/main" id="{A9B697A8-DA33-3E4C-6B91-087EDA289B28}"/>
              </a:ext>
            </a:extLst>
          </p:cNvPr>
          <p:cNvSpPr txBox="1"/>
          <p:nvPr/>
        </p:nvSpPr>
        <p:spPr>
          <a:xfrm>
            <a:off x="6316372" y="1874738"/>
            <a:ext cx="2410453" cy="1110368"/>
          </a:xfrm>
          <a:prstGeom prst="roundRect">
            <a:avLst/>
          </a:prstGeom>
          <a:solidFill>
            <a:srgbClr val="EBECEF"/>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mn-ea"/>
              <a:cs typeface="+mn-cs"/>
            </a:endParaRPr>
          </a:p>
        </p:txBody>
      </p:sp>
      <p:sp>
        <p:nvSpPr>
          <p:cNvPr id="17" name="TextBox 16">
            <a:extLst>
              <a:ext uri="{FF2B5EF4-FFF2-40B4-BE49-F238E27FC236}">
                <a16:creationId xmlns:a16="http://schemas.microsoft.com/office/drawing/2014/main" id="{71ED8519-3124-A99C-2A4E-C400527B9C50}"/>
              </a:ext>
            </a:extLst>
          </p:cNvPr>
          <p:cNvSpPr txBox="1"/>
          <p:nvPr/>
        </p:nvSpPr>
        <p:spPr>
          <a:xfrm>
            <a:off x="8995110" y="1871825"/>
            <a:ext cx="2410453" cy="1110368"/>
          </a:xfrm>
          <a:prstGeom prst="roundRect">
            <a:avLst/>
          </a:prstGeom>
          <a:solidFill>
            <a:srgbClr val="EBECEF"/>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mn-ea"/>
              <a:cs typeface="+mn-cs"/>
            </a:endParaRPr>
          </a:p>
        </p:txBody>
      </p:sp>
      <p:sp>
        <p:nvSpPr>
          <p:cNvPr id="11" name="Rectangle 10">
            <a:extLst>
              <a:ext uri="{FF2B5EF4-FFF2-40B4-BE49-F238E27FC236}">
                <a16:creationId xmlns:a16="http://schemas.microsoft.com/office/drawing/2014/main" id="{5D883E14-77C8-4915-BCDF-40FDF6FCB42E}"/>
              </a:ext>
            </a:extLst>
          </p:cNvPr>
          <p:cNvSpPr/>
          <p:nvPr/>
        </p:nvSpPr>
        <p:spPr>
          <a:xfrm>
            <a:off x="1" y="-3464"/>
            <a:ext cx="1828622" cy="1563907"/>
          </a:xfrm>
          <a:prstGeom prst="rect">
            <a:avLst/>
          </a:prstGeom>
          <a:solidFill>
            <a:srgbClr val="EB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F9D5ABC-70E9-454A-B575-ED5C396790DB}"/>
              </a:ext>
            </a:extLst>
          </p:cNvPr>
          <p:cNvSpPr/>
          <p:nvPr/>
        </p:nvSpPr>
        <p:spPr>
          <a:xfrm>
            <a:off x="1828622" y="0"/>
            <a:ext cx="10363378" cy="1560443"/>
          </a:xfrm>
          <a:prstGeom prst="rect">
            <a:avLst/>
          </a:prstGeom>
          <a:solidFill>
            <a:srgbClr val="139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1615529C-18DC-4362-8495-187D2F8D8F1B}"/>
              </a:ext>
            </a:extLst>
          </p:cNvPr>
          <p:cNvSpPr>
            <a:spLocks noGrp="1"/>
          </p:cNvSpPr>
          <p:nvPr>
            <p:ph type="ctrTitle"/>
          </p:nvPr>
        </p:nvSpPr>
        <p:spPr>
          <a:xfrm>
            <a:off x="1828621" y="221416"/>
            <a:ext cx="10363377" cy="1130784"/>
          </a:xfrm>
        </p:spPr>
        <p:txBody>
          <a:bodyPr anchor="ctr">
            <a:noAutofit/>
          </a:bodyPr>
          <a:lstStyle/>
          <a:p>
            <a:r>
              <a:rPr lang="en-US" sz="4800" b="1" dirty="0">
                <a:solidFill>
                  <a:schemeClr val="bg1"/>
                </a:solidFill>
                <a:ea typeface="+mn-ea"/>
                <a:cs typeface="+mn-cs"/>
              </a:rPr>
              <a:t>2023 Production Highlights</a:t>
            </a:r>
          </a:p>
        </p:txBody>
      </p:sp>
      <p:sp>
        <p:nvSpPr>
          <p:cNvPr id="2" name="TextBox 1">
            <a:extLst>
              <a:ext uri="{FF2B5EF4-FFF2-40B4-BE49-F238E27FC236}">
                <a16:creationId xmlns:a16="http://schemas.microsoft.com/office/drawing/2014/main" id="{0E4C2944-54C7-6163-9F7F-4AAF73C63FB0}"/>
              </a:ext>
            </a:extLst>
          </p:cNvPr>
          <p:cNvSpPr txBox="1"/>
          <p:nvPr/>
        </p:nvSpPr>
        <p:spPr>
          <a:xfrm>
            <a:off x="1042034" y="1962533"/>
            <a:ext cx="1899258" cy="919401"/>
          </a:xfrm>
          <a:prstGeom prst="round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$585,797,000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Total </a:t>
            </a:r>
            <a:r>
              <a:rPr kumimoji="0" lang="en-US" sz="1600" b="1" i="0" u="none" strike="noStrike" kern="1200" cap="none" spc="0" normalizeH="0" baseline="0" noProof="0" dirty="0">
                <a:ln>
                  <a:noFill/>
                </a:ln>
                <a:solidFill>
                  <a:prstClr val="black"/>
                </a:solidFill>
                <a:effectLst/>
                <a:uLnTx/>
                <a:uFillTx/>
                <a:latin typeface="Avenir Next LT Pro" panose="020B0504020202020204" pitchFamily="34" charset="0"/>
              </a:rPr>
              <a:t>Funding</a:t>
            </a:r>
            <a:r>
              <a:rPr kumimoji="0" lang="en-US"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Administered</a:t>
            </a:r>
          </a:p>
        </p:txBody>
      </p:sp>
      <p:sp>
        <p:nvSpPr>
          <p:cNvPr id="4" name="TextBox 3">
            <a:extLst>
              <a:ext uri="{FF2B5EF4-FFF2-40B4-BE49-F238E27FC236}">
                <a16:creationId xmlns:a16="http://schemas.microsoft.com/office/drawing/2014/main" id="{711F9C8D-4B94-D75F-244F-FCDD68AB4356}"/>
              </a:ext>
            </a:extLst>
          </p:cNvPr>
          <p:cNvSpPr txBox="1"/>
          <p:nvPr/>
        </p:nvSpPr>
        <p:spPr>
          <a:xfrm>
            <a:off x="3899492" y="1977301"/>
            <a:ext cx="1899258" cy="919401"/>
          </a:xfrm>
          <a:prstGeom prst="round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18,963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New Mexicans Served</a:t>
            </a:r>
          </a:p>
        </p:txBody>
      </p:sp>
      <p:sp>
        <p:nvSpPr>
          <p:cNvPr id="20" name="TextBox 19">
            <a:extLst>
              <a:ext uri="{FF2B5EF4-FFF2-40B4-BE49-F238E27FC236}">
                <a16:creationId xmlns:a16="http://schemas.microsoft.com/office/drawing/2014/main" id="{3B03DD9C-B6FA-BA16-A3D9-734EFA71011C}"/>
              </a:ext>
            </a:extLst>
          </p:cNvPr>
          <p:cNvSpPr txBox="1"/>
          <p:nvPr/>
        </p:nvSpPr>
        <p:spPr>
          <a:xfrm>
            <a:off x="6485793" y="1831102"/>
            <a:ext cx="2044708" cy="1191816"/>
          </a:xfrm>
          <a:prstGeom prst="round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3,707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Homes Produced, Financed or Preserved</a:t>
            </a:r>
          </a:p>
        </p:txBody>
      </p:sp>
      <p:sp>
        <p:nvSpPr>
          <p:cNvPr id="23" name="TextBox 22">
            <a:extLst>
              <a:ext uri="{FF2B5EF4-FFF2-40B4-BE49-F238E27FC236}">
                <a16:creationId xmlns:a16="http://schemas.microsoft.com/office/drawing/2014/main" id="{C074FA85-61F1-A2F2-286C-DFCE469893E8}"/>
              </a:ext>
            </a:extLst>
          </p:cNvPr>
          <p:cNvSpPr txBox="1"/>
          <p:nvPr/>
        </p:nvSpPr>
        <p:spPr>
          <a:xfrm>
            <a:off x="8709219" y="1967309"/>
            <a:ext cx="2982237" cy="919401"/>
          </a:xfrm>
          <a:prstGeom prst="round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Statewide Affordable Housing Programs</a:t>
            </a:r>
          </a:p>
        </p:txBody>
      </p:sp>
      <p:sp>
        <p:nvSpPr>
          <p:cNvPr id="29" name="TextBox 28">
            <a:extLst>
              <a:ext uri="{FF2B5EF4-FFF2-40B4-BE49-F238E27FC236}">
                <a16:creationId xmlns:a16="http://schemas.microsoft.com/office/drawing/2014/main" id="{A3EBAB71-5871-4992-0A52-366B8852C944}"/>
              </a:ext>
            </a:extLst>
          </p:cNvPr>
          <p:cNvSpPr txBox="1"/>
          <p:nvPr/>
        </p:nvSpPr>
        <p:spPr>
          <a:xfrm>
            <a:off x="391469" y="3138296"/>
            <a:ext cx="60943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Create More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$10,341,000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provided to construct </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285</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new rental homes.</a:t>
            </a:r>
          </a:p>
        </p:txBody>
      </p:sp>
      <p:sp>
        <p:nvSpPr>
          <p:cNvPr id="31" name="TextBox 30">
            <a:extLst>
              <a:ext uri="{FF2B5EF4-FFF2-40B4-BE49-F238E27FC236}">
                <a16:creationId xmlns:a16="http://schemas.microsoft.com/office/drawing/2014/main" id="{7B54F460-B42A-4C34-22C5-C7FC3D66BC1F}"/>
              </a:ext>
            </a:extLst>
          </p:cNvPr>
          <p:cNvSpPr txBox="1"/>
          <p:nvPr/>
        </p:nvSpPr>
        <p:spPr>
          <a:xfrm>
            <a:off x="391469" y="3824121"/>
            <a:ext cx="100186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Preserve and Improve Existing Affordable Housing and Catalyze Redevelopment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$116,219,000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provided to weatherize, rehabilitate, preserve, or redevelop </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1,577</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homes.</a:t>
            </a:r>
          </a:p>
        </p:txBody>
      </p:sp>
      <p:sp>
        <p:nvSpPr>
          <p:cNvPr id="33" name="TextBox 32">
            <a:extLst>
              <a:ext uri="{FF2B5EF4-FFF2-40B4-BE49-F238E27FC236}">
                <a16:creationId xmlns:a16="http://schemas.microsoft.com/office/drawing/2014/main" id="{063FCD69-72A4-3301-3E5D-C1FA58E20A90}"/>
              </a:ext>
            </a:extLst>
          </p:cNvPr>
          <p:cNvSpPr txBox="1"/>
          <p:nvPr/>
        </p:nvSpPr>
        <p:spPr>
          <a:xfrm>
            <a:off x="391468" y="4535577"/>
            <a:ext cx="9765991"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Build Homeownership and Wealth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$388,294,000</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provided for first mortgage down and payment assistance totaling </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3,352</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loans to </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1,845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$24,145,000</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provided for mortgage assistance to </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2,925</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households.</a:t>
            </a:r>
          </a:p>
        </p:txBody>
      </p:sp>
      <p:sp>
        <p:nvSpPr>
          <p:cNvPr id="35" name="TextBox 34">
            <a:extLst>
              <a:ext uri="{FF2B5EF4-FFF2-40B4-BE49-F238E27FC236}">
                <a16:creationId xmlns:a16="http://schemas.microsoft.com/office/drawing/2014/main" id="{8B878A62-F208-6C7B-35AF-EA8F6AA1B353}"/>
              </a:ext>
            </a:extLst>
          </p:cNvPr>
          <p:cNvSpPr txBox="1"/>
          <p:nvPr/>
        </p:nvSpPr>
        <p:spPr>
          <a:xfrm>
            <a:off x="391469" y="5393465"/>
            <a:ext cx="10269832"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39290"/>
                </a:solidFill>
                <a:effectLst/>
                <a:uLnTx/>
                <a:uFillTx/>
                <a:latin typeface="Avenir Next LT Pro" panose="020B0504020202020204" pitchFamily="34" charset="0"/>
                <a:ea typeface="+mn-ea"/>
                <a:cs typeface="+mn-cs"/>
              </a:rPr>
              <a:t>Create Stable Housing Environments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$39,796,000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provided for housing vouchers for </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5,843</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households.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$7,002,000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provided for housing stability and homeless shelter services to</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6,488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people.</a:t>
            </a:r>
          </a:p>
        </p:txBody>
      </p:sp>
      <p:pic>
        <p:nvPicPr>
          <p:cNvPr id="8" name="Picture 7" descr="A logo of a house with a hand and a keyhole&#10;&#10;Description automatically generated">
            <a:extLst>
              <a:ext uri="{FF2B5EF4-FFF2-40B4-BE49-F238E27FC236}">
                <a16:creationId xmlns:a16="http://schemas.microsoft.com/office/drawing/2014/main" id="{63F09780-E69B-E144-8E27-C84928196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52" y="11230"/>
            <a:ext cx="1534519" cy="1534519"/>
          </a:xfrm>
          <a:prstGeom prst="rect">
            <a:avLst/>
          </a:prstGeom>
        </p:spPr>
      </p:pic>
      <p:sp>
        <p:nvSpPr>
          <p:cNvPr id="7" name="Footer Placeholder 5">
            <a:extLst>
              <a:ext uri="{FF2B5EF4-FFF2-40B4-BE49-F238E27FC236}">
                <a16:creationId xmlns:a16="http://schemas.microsoft.com/office/drawing/2014/main" id="{4AD0F0F3-87F9-EEAA-FC29-1EA42059F1BE}"/>
              </a:ext>
            </a:extLst>
          </p:cNvPr>
          <p:cNvSpPr>
            <a:spLocks noGrp="1"/>
          </p:cNvSpPr>
          <p:nvPr>
            <p:ph type="ftr" sz="quarter" idx="11"/>
          </p:nvPr>
        </p:nvSpPr>
        <p:spPr>
          <a:xfrm>
            <a:off x="11477413" y="6487022"/>
            <a:ext cx="572996" cy="370978"/>
          </a:xfrm>
        </p:spPr>
        <p:txBody>
          <a:bodyPr/>
          <a:lstStyle/>
          <a:p>
            <a:r>
              <a:rPr lang="en-US" sz="1600" b="1" dirty="0">
                <a:solidFill>
                  <a:srgbClr val="535554"/>
                </a:solidFill>
              </a:rPr>
              <a:t>19</a:t>
            </a:r>
            <a:endParaRPr lang="en-US" b="1" dirty="0">
              <a:solidFill>
                <a:srgbClr val="535554"/>
              </a:solidFill>
            </a:endParaRPr>
          </a:p>
        </p:txBody>
      </p:sp>
    </p:spTree>
    <p:extLst>
      <p:ext uri="{BB962C8B-B14F-4D97-AF65-F5344CB8AC3E}">
        <p14:creationId xmlns:p14="http://schemas.microsoft.com/office/powerpoint/2010/main" val="139400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Resources</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rgbClr val="535554"/>
                </a:solidFill>
              </a:rPr>
              <a:t>20</a:t>
            </a:r>
            <a:endParaRPr lang="en-US" b="1" dirty="0">
              <a:solidFill>
                <a:srgbClr val="535554"/>
              </a:solidFill>
            </a:endParaRPr>
          </a:p>
        </p:txBody>
      </p:sp>
      <p:sp>
        <p:nvSpPr>
          <p:cNvPr id="2" name="Subtitle 2">
            <a:extLst>
              <a:ext uri="{FF2B5EF4-FFF2-40B4-BE49-F238E27FC236}">
                <a16:creationId xmlns:a16="http://schemas.microsoft.com/office/drawing/2014/main" id="{CFBF6B85-150C-7830-519B-F1ABD48F7CCF}"/>
              </a:ext>
            </a:extLst>
          </p:cNvPr>
          <p:cNvSpPr>
            <a:spLocks noGrp="1"/>
          </p:cNvSpPr>
          <p:nvPr>
            <p:ph type="subTitle" idx="1"/>
          </p:nvPr>
        </p:nvSpPr>
        <p:spPr>
          <a:xfrm>
            <a:off x="423647" y="2439325"/>
            <a:ext cx="4319188" cy="2776256"/>
          </a:xfrm>
        </p:spPr>
        <p:txBody>
          <a:bodyPr>
            <a:normAutofit fontScale="92500"/>
          </a:bodyPr>
          <a:lstStyle/>
          <a:p>
            <a:r>
              <a:rPr lang="en-US" sz="2400" dirty="0">
                <a:solidFill>
                  <a:srgbClr val="535554"/>
                </a:solidFill>
                <a:latin typeface="Lato" panose="020F0502020204030203" pitchFamily="34" charset="0"/>
                <a:ea typeface="Lato" panose="020F0502020204030203" pitchFamily="34" charset="0"/>
                <a:cs typeface="Lato" panose="020F0502020204030203" pitchFamily="34" charset="0"/>
              </a:rPr>
              <a:t>Each figure corresponds to the Excel Workbook. </a:t>
            </a:r>
          </a:p>
          <a:p>
            <a:r>
              <a:rPr lang="en-US" sz="2400" dirty="0">
                <a:solidFill>
                  <a:srgbClr val="535554"/>
                </a:solidFill>
                <a:latin typeface="Lato" panose="020F0502020204030203" pitchFamily="34" charset="0"/>
                <a:ea typeface="Lato" panose="020F0502020204030203" pitchFamily="34" charset="0"/>
                <a:cs typeface="Lato" panose="020F0502020204030203" pitchFamily="34" charset="0"/>
              </a:rPr>
              <a:t>The 2024 Housing Needs Assessment and supporting Excel Workbook can be found at:  </a:t>
            </a:r>
          </a:p>
          <a:p>
            <a:r>
              <a:rPr lang="en-US" sz="2400" dirty="0">
                <a:solidFill>
                  <a:srgbClr val="535554"/>
                </a:solidFill>
                <a:latin typeface="Lato" panose="020F0502020204030203" pitchFamily="34" charset="0"/>
                <a:ea typeface="Lato" panose="020F0502020204030203" pitchFamily="34" charset="0"/>
                <a:cs typeface="Lato" panose="020F0502020204030203" pitchFamily="34" charset="0"/>
                <a:hlinkClick r:id="rId4"/>
              </a:rPr>
              <a:t>https://housingnm.org/resources/housing-needs-assessment</a:t>
            </a:r>
            <a:endParaRPr lang="en-US" sz="2400" dirty="0">
              <a:solidFill>
                <a:srgbClr val="535554"/>
              </a:solidFill>
              <a:latin typeface="Lato" panose="020F0502020204030203" pitchFamily="34" charset="0"/>
              <a:ea typeface="Lato" panose="020F0502020204030203" pitchFamily="34" charset="0"/>
              <a:cs typeface="Lato" panose="020F0502020204030203" pitchFamily="34" charset="0"/>
            </a:endParaRPr>
          </a:p>
          <a:p>
            <a:endParaRPr lang="en-US" sz="2400" dirty="0">
              <a:solidFill>
                <a:srgbClr val="535554"/>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descr="A family sitting on a step outside a house&#10;&#10;Description automatically generated">
            <a:extLst>
              <a:ext uri="{FF2B5EF4-FFF2-40B4-BE49-F238E27FC236}">
                <a16:creationId xmlns:a16="http://schemas.microsoft.com/office/drawing/2014/main" id="{570E4BA6-AC44-222F-2EA9-C22DE08F2EED}"/>
              </a:ext>
            </a:extLst>
          </p:cNvPr>
          <p:cNvPicPr>
            <a:picLocks noChangeAspect="1"/>
          </p:cNvPicPr>
          <p:nvPr/>
        </p:nvPicPr>
        <p:blipFill>
          <a:blip r:embed="rId5"/>
          <a:stretch>
            <a:fillRect/>
          </a:stretch>
        </p:blipFill>
        <p:spPr>
          <a:xfrm>
            <a:off x="5089585" y="1268041"/>
            <a:ext cx="6678768" cy="4452512"/>
          </a:xfrm>
          <a:prstGeom prst="rect">
            <a:avLst/>
          </a:prstGeom>
        </p:spPr>
      </p:pic>
    </p:spTree>
    <p:extLst>
      <p:ext uri="{BB962C8B-B14F-4D97-AF65-F5344CB8AC3E}">
        <p14:creationId xmlns:p14="http://schemas.microsoft.com/office/powerpoint/2010/main" val="3415332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4" y="1341593"/>
            <a:ext cx="4497747" cy="2087407"/>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10" name="Subtitle 2">
            <a:extLst>
              <a:ext uri="{FF2B5EF4-FFF2-40B4-BE49-F238E27FC236}">
                <a16:creationId xmlns:a16="http://schemas.microsoft.com/office/drawing/2014/main" id="{BABC425D-643C-CF31-7F48-DCAD00800D18}"/>
              </a:ext>
            </a:extLst>
          </p:cNvPr>
          <p:cNvSpPr txBox="1">
            <a:spLocks/>
          </p:cNvSpPr>
          <p:nvPr/>
        </p:nvSpPr>
        <p:spPr>
          <a:xfrm>
            <a:off x="1556221" y="1779971"/>
            <a:ext cx="3909792" cy="150098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Stephanie Gonzales</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Research and Development Manger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505.767.2287</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sgonzales@housingnm.org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Rectangle 2">
            <a:extLst>
              <a:ext uri="{FF2B5EF4-FFF2-40B4-BE49-F238E27FC236}">
                <a16:creationId xmlns:a16="http://schemas.microsoft.com/office/drawing/2014/main" id="{1513A560-32E6-FF4B-6A04-D3C2E72B92E0}"/>
              </a:ext>
            </a:extLst>
          </p:cNvPr>
          <p:cNvSpPr/>
          <p:nvPr/>
        </p:nvSpPr>
        <p:spPr>
          <a:xfrm>
            <a:off x="1262243" y="3548946"/>
            <a:ext cx="4497747" cy="2087407"/>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Subtitle 2">
            <a:extLst>
              <a:ext uri="{FF2B5EF4-FFF2-40B4-BE49-F238E27FC236}">
                <a16:creationId xmlns:a16="http://schemas.microsoft.com/office/drawing/2014/main" id="{24EE943A-D9E3-4C8B-B11B-5471923EEBD3}"/>
              </a:ext>
            </a:extLst>
          </p:cNvPr>
          <p:cNvSpPr txBox="1">
            <a:spLocks/>
          </p:cNvSpPr>
          <p:nvPr/>
        </p:nvSpPr>
        <p:spPr>
          <a:xfrm>
            <a:off x="1585234" y="3870733"/>
            <a:ext cx="3909792" cy="150098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Sonja Unrau</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Senior Research and Development Manger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505.767.2239</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sunrau@housingnm.org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4673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Methodology</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a:t>
            </a:r>
            <a:endParaRPr lang="en-US" b="1" dirty="0">
              <a:solidFill>
                <a:schemeClr val="tx1"/>
              </a:solidFill>
            </a:endParaRPr>
          </a:p>
        </p:txBody>
      </p:sp>
      <p:sp>
        <p:nvSpPr>
          <p:cNvPr id="4" name="TextBox 3">
            <a:extLst>
              <a:ext uri="{FF2B5EF4-FFF2-40B4-BE49-F238E27FC236}">
                <a16:creationId xmlns:a16="http://schemas.microsoft.com/office/drawing/2014/main" id="{17AD5772-4DF3-AB1D-D222-9B5795CA7CCF}"/>
              </a:ext>
            </a:extLst>
          </p:cNvPr>
          <p:cNvSpPr txBox="1"/>
          <p:nvPr/>
        </p:nvSpPr>
        <p:spPr>
          <a:xfrm>
            <a:off x="366632" y="2819816"/>
            <a:ext cx="4908430" cy="1754326"/>
          </a:xfrm>
          <a:prstGeom prst="rect">
            <a:avLst/>
          </a:prstGeom>
          <a:noFill/>
        </p:spPr>
        <p:txBody>
          <a:bodyPr wrap="square" rtlCol="0">
            <a:spAutoFit/>
          </a:bodyPr>
          <a:lstStyle/>
          <a:p>
            <a:r>
              <a:rPr lang="en-US" sz="1800"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sources include the United States Census Bureau American Community Survey and Building Permits Survey, the Department of Housing and Urban Development’s Annual Homeless Assessment Report, and the New Mexico Association of REALTORS.</a:t>
            </a:r>
            <a:endParaRPr lang="en-US" dirty="0"/>
          </a:p>
        </p:txBody>
      </p:sp>
      <p:pic>
        <p:nvPicPr>
          <p:cNvPr id="5" name="Picture 4" descr="A family standing outside a house&#10;&#10;Description automatically generated">
            <a:extLst>
              <a:ext uri="{FF2B5EF4-FFF2-40B4-BE49-F238E27FC236}">
                <a16:creationId xmlns:a16="http://schemas.microsoft.com/office/drawing/2014/main" id="{399768A0-CE73-45F4-EA5E-A7D681C6BC4A}"/>
              </a:ext>
            </a:extLst>
          </p:cNvPr>
          <p:cNvPicPr>
            <a:picLocks noChangeAspect="1"/>
          </p:cNvPicPr>
          <p:nvPr/>
        </p:nvPicPr>
        <p:blipFill rotWithShape="1">
          <a:blip r:embed="rId4"/>
          <a:srcRect l="21505" b="281"/>
          <a:stretch/>
        </p:blipFill>
        <p:spPr>
          <a:xfrm>
            <a:off x="5711176" y="1051133"/>
            <a:ext cx="6480824" cy="5483231"/>
          </a:xfrm>
          <a:prstGeom prst="rect">
            <a:avLst/>
          </a:prstGeom>
        </p:spPr>
      </p:pic>
    </p:spTree>
    <p:extLst>
      <p:ext uri="{BB962C8B-B14F-4D97-AF65-F5344CB8AC3E}">
        <p14:creationId xmlns:p14="http://schemas.microsoft.com/office/powerpoint/2010/main" val="179632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7B6FD-CAF7-961A-4C47-E342773DE410}"/>
              </a:ext>
            </a:extLst>
          </p:cNvPr>
          <p:cNvSpPr/>
          <p:nvPr/>
        </p:nvSpPr>
        <p:spPr>
          <a:xfrm>
            <a:off x="518160" y="2300499"/>
            <a:ext cx="4855028" cy="2728506"/>
          </a:xfrm>
          <a:prstGeom prst="rect">
            <a:avLst/>
          </a:prstGeom>
          <a:solidFill>
            <a:srgbClr val="00A8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884051" y="2707273"/>
            <a:ext cx="4123247" cy="1829893"/>
          </a:xfrm>
        </p:spPr>
        <p:txBody>
          <a:bodyPr vert="horz" lIns="91440" tIns="45720" rIns="91440" bIns="45720" rtlCol="0" anchor="t">
            <a:noAutofit/>
          </a:bodyPr>
          <a:lstStyle/>
          <a:p>
            <a:pPr algn="l"/>
            <a:r>
              <a:rPr lang="en-US" sz="1800" b="1" dirty="0">
                <a:solidFill>
                  <a:schemeClr val="bg1"/>
                </a:solidFill>
                <a:latin typeface="Lato"/>
                <a:ea typeface="Lato"/>
                <a:cs typeface="Lato"/>
              </a:rPr>
              <a:t>There are 2,112,463 people residing in New Mexico  and 812,852 occupied housing units.</a:t>
            </a:r>
          </a:p>
          <a:p>
            <a:pPr algn="l"/>
            <a:r>
              <a:rPr lang="en-US" sz="1800" b="1" dirty="0">
                <a:solidFill>
                  <a:schemeClr val="bg1"/>
                </a:solidFill>
                <a:latin typeface="Lato"/>
                <a:ea typeface="Lato"/>
                <a:cs typeface="Lato"/>
              </a:rPr>
              <a:t>The poverty rate in New Mexico is 18.3% and is 5.8% higher than the national rate. </a:t>
            </a: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Demographic Profile of New Mexico</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3</a:t>
            </a:r>
            <a:endParaRPr lang="en-US" b="1" dirty="0">
              <a:solidFill>
                <a:schemeClr val="tx1"/>
              </a:solidFill>
            </a:endParaRPr>
          </a:p>
        </p:txBody>
      </p:sp>
      <p:pic>
        <p:nvPicPr>
          <p:cNvPr id="4" name="Chart 1" descr="A map of the united states with blue squares and gray squares&#10;&#10;Description automatically generated">
            <a:extLst>
              <a:ext uri="{FF2B5EF4-FFF2-40B4-BE49-F238E27FC236}">
                <a16:creationId xmlns:a16="http://schemas.microsoft.com/office/drawing/2014/main" id="{235FA9FB-F00B-01CA-D482-AC22BFB35BB9}"/>
              </a:ext>
            </a:extLst>
          </p:cNvPr>
          <p:cNvPicPr>
            <a:picLocks noChangeAspect="1"/>
          </p:cNvPicPr>
          <p:nvPr/>
        </p:nvPicPr>
        <p:blipFill>
          <a:blip r:embed="rId4">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dgm="http://schemas.openxmlformats.org/drawingml/2006/diagram" xmlns:c="http://schemas.openxmlformats.org/drawingml/2006/chart" xmlns:a16="http://schemas.microsoft.com/office/drawing/2014/main"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F6E35318-947F-973A-C60E-D1AA3FA2BFDE}"/>
              </a:ext>
            </a:extLst>
          </a:blip>
          <a:stretch>
            <a:fillRect/>
          </a:stretch>
        </p:blipFill>
        <p:spPr>
          <a:xfrm>
            <a:off x="6096000" y="1948359"/>
            <a:ext cx="5486400" cy="3347720"/>
          </a:xfrm>
          <a:prstGeom prst="rect">
            <a:avLst/>
          </a:prstGeom>
        </p:spPr>
      </p:pic>
      <p:sp>
        <p:nvSpPr>
          <p:cNvPr id="3" name="TextBox 2">
            <a:extLst>
              <a:ext uri="{FF2B5EF4-FFF2-40B4-BE49-F238E27FC236}">
                <a16:creationId xmlns:a16="http://schemas.microsoft.com/office/drawing/2014/main" id="{518CA34A-E427-AC7E-A377-8A04075F4F38}"/>
              </a:ext>
            </a:extLst>
          </p:cNvPr>
          <p:cNvSpPr txBox="1"/>
          <p:nvPr/>
        </p:nvSpPr>
        <p:spPr>
          <a:xfrm>
            <a:off x="6382498" y="5296079"/>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66777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04275" y="2091658"/>
            <a:ext cx="4585971" cy="3354839"/>
          </a:xfrm>
        </p:spPr>
        <p:txBody>
          <a:bodyPr>
            <a:noAutofit/>
          </a:bodyPr>
          <a:lstStyle/>
          <a:p>
            <a:pPr marL="285750" indent="-285750" algn="l">
              <a:buFont typeface="Arial" panose="020B0604020202020204" pitchFamily="34" charset="0"/>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The rate of households with seniors (or households with one or more persons aged 65 years or older) in New Mexico is 33.8%. Nationwide the rate of households with seniors is 11.5%.</a:t>
            </a:r>
            <a:endParaRPr lang="en-US" sz="1800" dirty="0">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800" dirty="0">
                <a:effectLst/>
                <a:latin typeface="Lato" panose="020F0502020204030203" pitchFamily="34" charset="0"/>
                <a:ea typeface="Lato" panose="020F0502020204030203" pitchFamily="34" charset="0"/>
                <a:cs typeface="Lato" panose="020F0502020204030203" pitchFamily="34" charset="0"/>
              </a:rPr>
              <a:t>Many </a:t>
            </a:r>
            <a:r>
              <a:rPr lang="en-US" sz="1800" dirty="0">
                <a:latin typeface="Lato" panose="020F0502020204030203" pitchFamily="34" charset="0"/>
                <a:ea typeface="Lato" panose="020F0502020204030203" pitchFamily="34" charset="0"/>
                <a:cs typeface="Lato" panose="020F0502020204030203" pitchFamily="34" charset="0"/>
              </a:rPr>
              <a:t>New Mexico senior households are low- or moderate-income with 41.8% earning less than $40,000 annually, compared to the national rate of 37.7%</a:t>
            </a:r>
            <a:r>
              <a:rPr lang="en-US" sz="1800" dirty="0">
                <a:effectLst/>
                <a:latin typeface="Lato" panose="020F0502020204030203" pitchFamily="34" charset="0"/>
                <a:ea typeface="Lato" panose="020F0502020204030203" pitchFamily="34" charset="0"/>
                <a:cs typeface="Lato" panose="020F0502020204030203" pitchFamily="34" charset="0"/>
              </a:rPr>
              <a:t>. </a:t>
            </a:r>
          </a:p>
          <a:p>
            <a:pPr marL="285750" indent="-285750" algn="l">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Economic Profile of New Mexico</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4</a:t>
            </a:r>
            <a:endParaRPr lang="en-US" b="1" dirty="0">
              <a:solidFill>
                <a:schemeClr val="tx1"/>
              </a:solidFill>
            </a:endParaRPr>
          </a:p>
        </p:txBody>
      </p:sp>
      <p:graphicFrame>
        <p:nvGraphicFramePr>
          <p:cNvPr id="2" name="Chart 1">
            <a:extLst>
              <a:ext uri="{FF2B5EF4-FFF2-40B4-BE49-F238E27FC236}">
                <a16:creationId xmlns:a16="http://schemas.microsoft.com/office/drawing/2014/main" id="{98A8FBB3-09AF-3A30-4BFE-F3D39B80B506}"/>
              </a:ext>
            </a:extLst>
          </p:cNvPr>
          <p:cNvGraphicFramePr/>
          <p:nvPr>
            <p:extLst>
              <p:ext uri="{D42A27DB-BD31-4B8C-83A1-F6EECF244321}">
                <p14:modId xmlns:p14="http://schemas.microsoft.com/office/powerpoint/2010/main" val="14148695"/>
              </p:ext>
            </p:extLst>
          </p:nvPr>
        </p:nvGraphicFramePr>
        <p:xfrm>
          <a:off x="5486400" y="1494024"/>
          <a:ext cx="5991013" cy="407112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E893F18-D6B5-C1A5-9E19-74975F756C34}"/>
              </a:ext>
            </a:extLst>
          </p:cNvPr>
          <p:cNvSpPr txBox="1"/>
          <p:nvPr/>
        </p:nvSpPr>
        <p:spPr>
          <a:xfrm>
            <a:off x="6382498" y="5586917"/>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397018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2091658"/>
            <a:ext cx="4585971" cy="3354839"/>
          </a:xfrm>
        </p:spPr>
        <p:txBody>
          <a:bodyPr vert="horz" lIns="91440" tIns="45720" rIns="91440" bIns="45720" rtlCol="0" anchor="t">
            <a:noAutofit/>
          </a:bodyPr>
          <a:lstStyle/>
          <a:p>
            <a:pPr marL="285750" indent="-285750" algn="l">
              <a:buFont typeface="Arial" panose="020B0604020202020204" pitchFamily="34" charset="0"/>
              <a:buChar char="•"/>
            </a:pPr>
            <a:r>
              <a:rPr lang="en-US" sz="1800" dirty="0">
                <a:latin typeface="Lato"/>
                <a:ea typeface="Lato"/>
                <a:cs typeface="Lato"/>
              </a:rPr>
              <a:t>The state's homeownership rate is 70.9% which is higher than the national rate of 64.8%. </a:t>
            </a:r>
            <a:endParaRPr lang="en-US" sz="1800" dirty="0">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800" dirty="0">
                <a:effectLst/>
                <a:latin typeface="Lato"/>
                <a:ea typeface="Lato"/>
                <a:cs typeface="Lato"/>
              </a:rPr>
              <a:t>43.2% of New Mexican households earn less than $50,000 annually. This rate for the country is 33.8%. </a:t>
            </a:r>
            <a:endParaRPr lang="en-US" sz="1600" dirty="0">
              <a:latin typeface="Lato"/>
              <a:ea typeface="Lato"/>
              <a:cs typeface="Lato"/>
            </a:endParaRPr>
          </a:p>
          <a:p>
            <a:pPr marL="285750" indent="-285750" algn="l">
              <a:buFont typeface="Arial" panose="020B0604020202020204" pitchFamily="34" charset="0"/>
              <a:buChar char="•"/>
            </a:pPr>
            <a:r>
              <a:rPr lang="en-US" sz="1800" dirty="0">
                <a:effectLst/>
                <a:latin typeface="Lato"/>
                <a:ea typeface="Lato"/>
                <a:cs typeface="Lato"/>
              </a:rPr>
              <a:t>Renters in New Mexico, like the rest of the nation are more likely to be low-income compared to homeowners.</a:t>
            </a:r>
            <a:r>
              <a:rPr lang="en-US" sz="1800" dirty="0">
                <a:latin typeface="Lato"/>
                <a:ea typeface="Lato"/>
                <a:cs typeface="Lato"/>
              </a:rPr>
              <a:t> </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Economic Profile of New Mexico</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5</a:t>
            </a:r>
            <a:endParaRPr lang="en-US" b="1" dirty="0">
              <a:solidFill>
                <a:schemeClr val="tx1"/>
              </a:solidFill>
            </a:endParaRPr>
          </a:p>
        </p:txBody>
      </p:sp>
      <p:graphicFrame>
        <p:nvGraphicFramePr>
          <p:cNvPr id="2" name="Chart 1">
            <a:extLst>
              <a:ext uri="{FF2B5EF4-FFF2-40B4-BE49-F238E27FC236}">
                <a16:creationId xmlns:a16="http://schemas.microsoft.com/office/drawing/2014/main" id="{B275880D-77DF-FC8E-E417-B023BB704467}"/>
              </a:ext>
            </a:extLst>
          </p:cNvPr>
          <p:cNvGraphicFramePr/>
          <p:nvPr>
            <p:extLst>
              <p:ext uri="{D42A27DB-BD31-4B8C-83A1-F6EECF244321}">
                <p14:modId xmlns:p14="http://schemas.microsoft.com/office/powerpoint/2010/main" val="2753501519"/>
              </p:ext>
            </p:extLst>
          </p:nvPr>
        </p:nvGraphicFramePr>
        <p:xfrm>
          <a:off x="5372100" y="1529080"/>
          <a:ext cx="6248188" cy="377008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BDC1258-1470-42E0-F4F5-1DAC59542C8F}"/>
              </a:ext>
            </a:extLst>
          </p:cNvPr>
          <p:cNvSpPr txBox="1"/>
          <p:nvPr/>
        </p:nvSpPr>
        <p:spPr>
          <a:xfrm>
            <a:off x="6014035" y="5479567"/>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33433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56047" y="1737360"/>
            <a:ext cx="4585971" cy="4250485"/>
          </a:xfrm>
        </p:spPr>
        <p:txBody>
          <a:bodyPr>
            <a:noAutofit/>
          </a:bodyPr>
          <a:lstStyle/>
          <a:p>
            <a:pPr marL="285750" indent="-285750" algn="l">
              <a:buFont typeface="Arial" panose="020B0604020202020204" pitchFamily="34" charset="0"/>
              <a:buChar char="•"/>
            </a:pPr>
            <a:r>
              <a:rPr lang="en-US" sz="1800" dirty="0">
                <a:solidFill>
                  <a:srgbClr val="535554"/>
                </a:solidFill>
                <a:effectLst/>
                <a:latin typeface="Lato" panose="020F0502020204030203" pitchFamily="34" charset="0"/>
                <a:ea typeface="Lato" panose="020F0502020204030203" pitchFamily="34" charset="0"/>
                <a:cs typeface="Lato" panose="020F0502020204030203" pitchFamily="34" charset="0"/>
              </a:rPr>
              <a:t>According to HUD, no more than 30% of monthly household income should go to housing costs, including utilities and insurance</a:t>
            </a:r>
            <a:r>
              <a:rPr lang="en-US" sz="1800" dirty="0">
                <a:solidFill>
                  <a:srgbClr val="535554"/>
                </a:solidFill>
                <a:latin typeface="Lato" panose="020F0502020204030203" pitchFamily="34" charset="0"/>
                <a:ea typeface="Lato" panose="020F0502020204030203" pitchFamily="34" charset="0"/>
                <a:cs typeface="Lato" panose="020F0502020204030203" pitchFamily="34" charset="0"/>
              </a:rPr>
              <a:t> to be considered affordable. </a:t>
            </a:r>
            <a:endParaRPr lang="en-US" sz="1800" dirty="0">
              <a:solidFill>
                <a:srgbClr val="535554"/>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800" dirty="0">
                <a:solidFill>
                  <a:srgbClr val="535554"/>
                </a:solidFill>
                <a:effectLst/>
                <a:latin typeface="Lato" panose="020F0502020204030203" pitchFamily="34" charset="0"/>
                <a:ea typeface="Lato" panose="020F0502020204030203" pitchFamily="34" charset="0"/>
                <a:cs typeface="Lato" panose="020F0502020204030203" pitchFamily="34" charset="0"/>
              </a:rPr>
              <a:t>The median monthly household income is $4,894, meaning monthly housing cost for this income level should not exceed $1,468.</a:t>
            </a:r>
          </a:p>
          <a:p>
            <a:pPr marL="285750" indent="-285750" algn="l">
              <a:buFont typeface="Arial" panose="020B0604020202020204" pitchFamily="34" charset="0"/>
              <a:buChar char="•"/>
            </a:pPr>
            <a:r>
              <a:rPr lang="en-US" sz="1800" dirty="0">
                <a:solidFill>
                  <a:srgbClr val="535554"/>
                </a:solidFill>
                <a:effectLst/>
                <a:latin typeface="Lato" panose="020F0502020204030203" pitchFamily="34" charset="0"/>
                <a:ea typeface="Lato" panose="020F0502020204030203" pitchFamily="34" charset="0"/>
                <a:cs typeface="Lato" panose="020F0502020204030203" pitchFamily="34" charset="0"/>
              </a:rPr>
              <a:t>Currently, the median sold price of a home is $323,320, which means the monthly mortgage is approximately $2,660. This payment would consume 58% of the median monthly household income in New Mexico. </a:t>
            </a:r>
          </a:p>
          <a:p>
            <a:pPr marL="285750" indent="-285750" algn="l">
              <a:buFont typeface="Arial" panose="020B0604020202020204" pitchFamily="34" charset="0"/>
              <a:buChar char="•"/>
            </a:pPr>
            <a:endParaRPr lang="en-US" sz="1800" dirty="0">
              <a:solidFill>
                <a:srgbClr val="535554"/>
              </a:solidFill>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Homeownership Market</a:t>
            </a:r>
          </a:p>
          <a:p>
            <a:pPr algn="l"/>
            <a:r>
              <a:rPr lang="en-US" sz="2000" b="1" i="1" dirty="0">
                <a:solidFill>
                  <a:schemeClr val="lt1"/>
                </a:solidFill>
                <a:latin typeface="Lato" panose="020F0502020204030203" pitchFamily="34" charset="0"/>
                <a:ea typeface="Lato" panose="020F0502020204030203" pitchFamily="34" charset="0"/>
                <a:cs typeface="Lato" panose="020F0502020204030203" pitchFamily="34" charset="0"/>
              </a:rPr>
              <a:t>Build Homeownership and Wealth </a:t>
            </a:r>
            <a:endParaRPr lang="en-US" sz="20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6</a:t>
            </a:r>
            <a:endParaRPr lang="en-US" b="1" dirty="0">
              <a:solidFill>
                <a:schemeClr val="tx1"/>
              </a:solidFill>
            </a:endParaRPr>
          </a:p>
        </p:txBody>
      </p:sp>
      <p:graphicFrame>
        <p:nvGraphicFramePr>
          <p:cNvPr id="2" name="Chart 1">
            <a:extLst>
              <a:ext uri="{FF2B5EF4-FFF2-40B4-BE49-F238E27FC236}">
                <a16:creationId xmlns:a16="http://schemas.microsoft.com/office/drawing/2014/main" id="{8E302B29-670A-472A-1E20-565EBAB4D7E9}"/>
              </a:ext>
            </a:extLst>
          </p:cNvPr>
          <p:cNvGraphicFramePr/>
          <p:nvPr>
            <p:extLst>
              <p:ext uri="{D42A27DB-BD31-4B8C-83A1-F6EECF244321}">
                <p14:modId xmlns:p14="http://schemas.microsoft.com/office/powerpoint/2010/main" val="1280043453"/>
              </p:ext>
            </p:extLst>
          </p:nvPr>
        </p:nvGraphicFramePr>
        <p:xfrm>
          <a:off x="5665985" y="1629520"/>
          <a:ext cx="5811428" cy="376580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7385117-D67C-3C9B-9C8B-F58A8D5FD981}"/>
              </a:ext>
            </a:extLst>
          </p:cNvPr>
          <p:cNvSpPr txBox="1"/>
          <p:nvPr/>
        </p:nvSpPr>
        <p:spPr>
          <a:xfrm>
            <a:off x="6659579" y="5550502"/>
            <a:ext cx="3467100"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a:t>
            </a:r>
            <a:r>
              <a:rPr lang="en-US" sz="11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New Mexico Association of REALTORS</a:t>
            </a:r>
            <a:endParaRPr lang="en-US" sz="1200" i="1" dirty="0"/>
          </a:p>
        </p:txBody>
      </p:sp>
    </p:spTree>
    <p:extLst>
      <p:ext uri="{BB962C8B-B14F-4D97-AF65-F5344CB8AC3E}">
        <p14:creationId xmlns:p14="http://schemas.microsoft.com/office/powerpoint/2010/main" val="241064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659579" y="2067681"/>
            <a:ext cx="4585971" cy="3402792"/>
          </a:xfrm>
        </p:spPr>
        <p:txBody>
          <a:bodyPr vert="horz" lIns="91440" tIns="45720" rIns="91440" bIns="45720" rtlCol="0" anchor="t">
            <a:noAutofit/>
          </a:bodyPr>
          <a:lstStyle/>
          <a:p>
            <a:pPr marL="342900" marR="0" lvl="0" indent="-342900" algn="l">
              <a:lnSpc>
                <a:spcPct val="107000"/>
              </a:lnSpc>
              <a:spcBef>
                <a:spcPts val="0"/>
              </a:spcBef>
              <a:spcAft>
                <a:spcPts val="800"/>
              </a:spcAft>
              <a:buFont typeface="Symbol" panose="05050102010706020507" pitchFamily="18" charset="2"/>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The state’s median household income increased 22.2% (from $48,059 to $58,722) from 2018 to 2022, while the median home price increased 53.0% (from $200,000 to $306,000). As home price increases outpace wage growth, the ability to achieve homeownership becomes more difficult. </a:t>
            </a: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Homeownership Market</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Build Homeownership and Wealth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7</a:t>
            </a:r>
            <a:endParaRPr lang="en-US" b="1" dirty="0">
              <a:solidFill>
                <a:schemeClr val="tx1"/>
              </a:solidFill>
            </a:endParaRPr>
          </a:p>
        </p:txBody>
      </p:sp>
      <p:graphicFrame>
        <p:nvGraphicFramePr>
          <p:cNvPr id="14" name="Chart 13">
            <a:extLst>
              <a:ext uri="{FF2B5EF4-FFF2-40B4-BE49-F238E27FC236}">
                <a16:creationId xmlns:a16="http://schemas.microsoft.com/office/drawing/2014/main" id="{768CD62E-5A29-6F45-5FE7-B177369769BD}"/>
              </a:ext>
            </a:extLst>
          </p:cNvPr>
          <p:cNvGraphicFramePr>
            <a:graphicFrameLocks/>
          </p:cNvGraphicFramePr>
          <p:nvPr>
            <p:extLst>
              <p:ext uri="{D42A27DB-BD31-4B8C-83A1-F6EECF244321}">
                <p14:modId xmlns:p14="http://schemas.microsoft.com/office/powerpoint/2010/main" val="2234508468"/>
              </p:ext>
            </p:extLst>
          </p:nvPr>
        </p:nvGraphicFramePr>
        <p:xfrm>
          <a:off x="737616" y="1545480"/>
          <a:ext cx="5786797" cy="386669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544F1DD-51CD-16B8-6481-9D1053563DF8}"/>
              </a:ext>
            </a:extLst>
          </p:cNvPr>
          <p:cNvSpPr txBox="1"/>
          <p:nvPr/>
        </p:nvSpPr>
        <p:spPr>
          <a:xfrm>
            <a:off x="1143000" y="5508532"/>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47380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2454992"/>
            <a:ext cx="4311895" cy="2079220"/>
          </a:xfrm>
        </p:spPr>
        <p:txBody>
          <a:bodyPr>
            <a:noAutofit/>
          </a:bodyPr>
          <a:lstStyle/>
          <a:p>
            <a:pPr marL="342900" marR="0" lvl="0" indent="-342900" algn="l">
              <a:lnSpc>
                <a:spcPct val="107000"/>
              </a:lnSpc>
              <a:spcBef>
                <a:spcPts val="0"/>
              </a:spcBef>
              <a:spcAft>
                <a:spcPts val="800"/>
              </a:spcAft>
              <a:buFont typeface="Symbol" panose="05050102010706020507" pitchFamily="18" charset="2"/>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Inequities in homeownership persist, with White households comprising 37.8% of homeowners, followed by Hispanic households comprising 35.2%.</a:t>
            </a:r>
          </a:p>
          <a:p>
            <a:pPr marL="342900" marR="0" lvl="0" indent="-342900" algn="l">
              <a:lnSpc>
                <a:spcPct val="107000"/>
              </a:lnSpc>
              <a:spcBef>
                <a:spcPts val="0"/>
              </a:spcBef>
              <a:spcAft>
                <a:spcPts val="800"/>
              </a:spcAft>
              <a:buFont typeface="Symbol" panose="05050102010706020507" pitchFamily="18" charset="2"/>
              <a:buChar char=""/>
            </a:pPr>
            <a:r>
              <a:rPr lang="en-US" sz="1800" kern="100" dirty="0">
                <a:effectLst/>
                <a:latin typeface="Lato" panose="020F0502020204030203" pitchFamily="34" charset="0"/>
                <a:ea typeface="Lato" panose="020F0502020204030203" pitchFamily="34" charset="0"/>
                <a:cs typeface="Lato" panose="020F0502020204030203" pitchFamily="34" charset="0"/>
              </a:rPr>
              <a:t>Black or African American households make up .9% of homeowners in the state</a:t>
            </a:r>
            <a:r>
              <a:rPr lang="en-US" sz="1800" kern="100" dirty="0">
                <a:latin typeface="Lato" panose="020F0502020204030203" pitchFamily="34" charset="0"/>
                <a:ea typeface="Lato" panose="020F0502020204030203" pitchFamily="34" charset="0"/>
                <a:cs typeface="Lato" panose="020F0502020204030203" pitchFamily="34" charset="0"/>
              </a:rPr>
              <a:t>.</a:t>
            </a:r>
            <a:endParaRPr lang="en-US" sz="18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8</a:t>
            </a:r>
            <a:endParaRPr lang="en-US" b="1" dirty="0">
              <a:solidFill>
                <a:schemeClr val="tx1"/>
              </a:solidFill>
            </a:endParaRP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Homeownership Market</a:t>
            </a:r>
          </a:p>
          <a:p>
            <a:pPr algn="l"/>
            <a:r>
              <a:rPr lang="en-US" sz="2000" b="1" i="1">
                <a:solidFill>
                  <a:schemeClr val="lt1"/>
                </a:solidFill>
                <a:latin typeface="Lato" panose="020F0502020204030203" pitchFamily="34" charset="0"/>
                <a:ea typeface="Lato" panose="020F0502020204030203" pitchFamily="34" charset="0"/>
                <a:cs typeface="Lato" panose="020F0502020204030203" pitchFamily="34" charset="0"/>
              </a:rPr>
              <a:t>Build Homeownership and Wealth </a:t>
            </a:r>
            <a:endParaRPr lang="en-US" sz="2000" i="1">
              <a:solidFill>
                <a:schemeClr val="l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4" name="Chart 3">
            <a:extLst>
              <a:ext uri="{FF2B5EF4-FFF2-40B4-BE49-F238E27FC236}">
                <a16:creationId xmlns:a16="http://schemas.microsoft.com/office/drawing/2014/main" id="{04180BF3-B885-1C3E-67E9-240511FB211A}"/>
              </a:ext>
            </a:extLst>
          </p:cNvPr>
          <p:cNvGraphicFramePr>
            <a:graphicFrameLocks/>
          </p:cNvGraphicFramePr>
          <p:nvPr>
            <p:extLst>
              <p:ext uri="{D42A27DB-BD31-4B8C-83A1-F6EECF244321}">
                <p14:modId xmlns:p14="http://schemas.microsoft.com/office/powerpoint/2010/main" val="600225308"/>
              </p:ext>
            </p:extLst>
          </p:nvPr>
        </p:nvGraphicFramePr>
        <p:xfrm>
          <a:off x="4830927" y="1484240"/>
          <a:ext cx="7146841" cy="402072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CC784E1B-03F0-2121-DB7C-5B86554DF653}"/>
              </a:ext>
            </a:extLst>
          </p:cNvPr>
          <p:cNvSpPr txBox="1"/>
          <p:nvPr/>
        </p:nvSpPr>
        <p:spPr>
          <a:xfrm>
            <a:off x="6096000" y="5614176"/>
            <a:ext cx="5381413" cy="276999"/>
          </a:xfrm>
          <a:prstGeom prst="rect">
            <a:avLst/>
          </a:prstGeom>
          <a:noFill/>
        </p:spPr>
        <p:txBody>
          <a:bodyPr wrap="square" rtlCol="0">
            <a:spAutoFit/>
          </a:bodyPr>
          <a:lstStyle/>
          <a:p>
            <a:r>
              <a:rPr lang="en-US" sz="1200" i="1" kern="100" dirty="0">
                <a:solidFill>
                  <a:srgbClr val="535554"/>
                </a:solidFill>
                <a:effectLst/>
                <a:latin typeface="Lato" panose="020F0502020204030203" pitchFamily="34" charset="0"/>
                <a:ea typeface="Lato" panose="020F0502020204030203" pitchFamily="34" charset="0"/>
                <a:cs typeface="Lato" panose="020F0502020204030203" pitchFamily="34" charset="0"/>
              </a:rPr>
              <a:t>*Data source: United States Census Bureau American Community Survey</a:t>
            </a:r>
            <a:endParaRPr lang="en-US" sz="1200" i="1" dirty="0"/>
          </a:p>
        </p:txBody>
      </p:sp>
    </p:spTree>
    <p:extLst>
      <p:ext uri="{BB962C8B-B14F-4D97-AF65-F5344CB8AC3E}">
        <p14:creationId xmlns:p14="http://schemas.microsoft.com/office/powerpoint/2010/main" val="3914722630"/>
      </p:ext>
    </p:extLst>
  </p:cSld>
  <p:clrMapOvr>
    <a:masterClrMapping/>
  </p:clrMapOvr>
</p:sld>
</file>

<file path=ppt/theme/theme1.xml><?xml version="1.0" encoding="utf-8"?>
<a:theme xmlns:a="http://schemas.openxmlformats.org/drawingml/2006/main" name="Office Theme">
  <a:themeElements>
    <a:clrScheme name="MFA Colors (TextBackground Dark 1, Accent 1 and 2)">
      <a:dk1>
        <a:srgbClr val="535554"/>
      </a:dk1>
      <a:lt1>
        <a:srgbClr val="FFFFFF"/>
      </a:lt1>
      <a:dk2>
        <a:srgbClr val="44546A"/>
      </a:dk2>
      <a:lt2>
        <a:srgbClr val="E7E6E6"/>
      </a:lt2>
      <a:accent1>
        <a:srgbClr val="0193B3"/>
      </a:accent1>
      <a:accent2>
        <a:srgbClr val="FDE18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SP Board Pesentation.potx" id="{9479A31F-45CA-49CD-A65F-F6DB06461F57}" vid="{F6F79B4C-5419-4D87-8F79-3F74B4894C9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7">
    <a:dk1>
      <a:sysClr val="windowText" lastClr="000000"/>
    </a:dk1>
    <a:lt1>
      <a:sysClr val="window" lastClr="FFFFFF"/>
    </a:lt1>
    <a:dk2>
      <a:srgbClr val="212121"/>
    </a:dk2>
    <a:lt2>
      <a:srgbClr val="DADADA"/>
    </a:lt2>
    <a:accent1>
      <a:srgbClr val="F0EA00"/>
    </a:accent1>
    <a:accent2>
      <a:srgbClr val="0CB9C6"/>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7">
    <a:dk1>
      <a:sysClr val="windowText" lastClr="000000"/>
    </a:dk1>
    <a:lt1>
      <a:sysClr val="window" lastClr="FFFFFF"/>
    </a:lt1>
    <a:dk2>
      <a:srgbClr val="212121"/>
    </a:dk2>
    <a:lt2>
      <a:srgbClr val="DADADA"/>
    </a:lt2>
    <a:accent1>
      <a:srgbClr val="F0EA00"/>
    </a:accent1>
    <a:accent2>
      <a:srgbClr val="0CB9C6"/>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7">
    <a:dk1>
      <a:sysClr val="windowText" lastClr="000000"/>
    </a:dk1>
    <a:lt1>
      <a:sysClr val="window" lastClr="FFFFFF"/>
    </a:lt1>
    <a:dk2>
      <a:srgbClr val="212121"/>
    </a:dk2>
    <a:lt2>
      <a:srgbClr val="DADADA"/>
    </a:lt2>
    <a:accent1>
      <a:srgbClr val="F0EA00"/>
    </a:accent1>
    <a:accent2>
      <a:srgbClr val="0CB9C6"/>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EEEE6FB0D1E9458B3E576AB77F4F7A" ma:contentTypeVersion="16" ma:contentTypeDescription="Create a new document." ma:contentTypeScope="" ma:versionID="0b8b4d9fbd0be817a6c40866b46324cb">
  <xsd:schema xmlns:xsd="http://www.w3.org/2001/XMLSchema" xmlns:xs="http://www.w3.org/2001/XMLSchema" xmlns:p="http://schemas.microsoft.com/office/2006/metadata/properties" xmlns:ns2="a2402db5-4765-4846-850e-3365ea286df0" xmlns:ns3="1af07625-c539-4a85-a204-0dfe4195dd59" targetNamespace="http://schemas.microsoft.com/office/2006/metadata/properties" ma:root="true" ma:fieldsID="e73caa592fff2903b06a7cb85d124179" ns2:_="" ns3:_="">
    <xsd:import namespace="a2402db5-4765-4846-850e-3365ea286df0"/>
    <xsd:import namespace="1af07625-c539-4a85-a204-0dfe4195dd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02db5-4765-4846-850e-3365ea286d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103ed2f-a402-49ba-bf06-bf478e0f947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f07625-c539-4a85-a204-0dfe4195dd5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9f837f1-2750-4f31-918c-24b956e26029}" ma:internalName="TaxCatchAll" ma:showField="CatchAllData" ma:web="1af07625-c539-4a85-a204-0dfe4195dd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402db5-4765-4846-850e-3365ea286df0">
      <Terms xmlns="http://schemas.microsoft.com/office/infopath/2007/PartnerControls"/>
    </lcf76f155ced4ddcb4097134ff3c332f>
    <TaxCatchAll xmlns="1af07625-c539-4a85-a204-0dfe4195dd59" xsi:nil="true"/>
  </documentManagement>
</p:properties>
</file>

<file path=customXml/itemProps1.xml><?xml version="1.0" encoding="utf-8"?>
<ds:datastoreItem xmlns:ds="http://schemas.openxmlformats.org/officeDocument/2006/customXml" ds:itemID="{E8956423-A8A4-4EA9-8B44-A4C780CCFC92}">
  <ds:schemaRefs>
    <ds:schemaRef ds:uri="http://schemas.microsoft.com/sharepoint/v3/contenttype/forms"/>
  </ds:schemaRefs>
</ds:datastoreItem>
</file>

<file path=customXml/itemProps2.xml><?xml version="1.0" encoding="utf-8"?>
<ds:datastoreItem xmlns:ds="http://schemas.openxmlformats.org/officeDocument/2006/customXml" ds:itemID="{9C11EE79-AD22-453C-A9C2-B4DD5EF3EE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402db5-4765-4846-850e-3365ea286df0"/>
    <ds:schemaRef ds:uri="1af07625-c539-4a85-a204-0dfe4195dd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50C8AE-2966-4561-9D3D-491E01A1AD7F}">
  <ds:schemaRefs>
    <ds:schemaRef ds:uri="1af07625-c539-4a85-a204-0dfe4195dd59"/>
    <ds:schemaRef ds:uri="a2402db5-4765-4846-850e-3365ea286df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Draft NSP Board Pesentation</Template>
  <TotalTime>1107</TotalTime>
  <Words>2965</Words>
  <Application>Microsoft Office PowerPoint</Application>
  <PresentationFormat>Widescreen</PresentationFormat>
  <Paragraphs>256</Paragraphs>
  <Slides>22</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Avenir Next LT Pro</vt:lpstr>
      <vt:lpstr>Calibri</vt:lpstr>
      <vt:lpstr>Calibri Light</vt:lpstr>
      <vt:lpstr>Lato</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Production Highlights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Neighborhood Stabilization Program (NSP)</dc:title>
  <dc:creator>Donna Maestas-De Vries</dc:creator>
  <cp:lastModifiedBy>Susana Ramirez</cp:lastModifiedBy>
  <cp:revision>38</cp:revision>
  <dcterms:created xsi:type="dcterms:W3CDTF">2020-06-30T23:12:12Z</dcterms:created>
  <dcterms:modified xsi:type="dcterms:W3CDTF">2024-07-23T20:19:13Z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0x0101007AEEEE6FB0D1E9458B3E576AB77F4F7A</vt:lpwstr>
  </property>
  <property fmtid="{D5CDD505-2E9C-101B-9397-08002B2CF9AE}" pid="3" name="MediaServiceImageTags">
    <vt:lpwstr/>
  </property>
</Properties>
</file>