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0"/>
  </p:notesMasterIdLst>
  <p:sldIdLst>
    <p:sldId id="256" r:id="rId6"/>
    <p:sldId id="301" r:id="rId7"/>
    <p:sldId id="299" r:id="rId8"/>
    <p:sldId id="304" r:id="rId9"/>
    <p:sldId id="1077" r:id="rId10"/>
    <p:sldId id="307" r:id="rId11"/>
    <p:sldId id="1080" r:id="rId12"/>
    <p:sldId id="1073" r:id="rId13"/>
    <p:sldId id="1070" r:id="rId14"/>
    <p:sldId id="1074" r:id="rId15"/>
    <p:sldId id="1075" r:id="rId16"/>
    <p:sldId id="1078" r:id="rId17"/>
    <p:sldId id="1069"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4EAC29-7529-6117-5EFF-0CC592C3CBC4}" name="Sonja Unrau" initials="SU" userId="S::sunrau@housingnm.org::a6e171b9-5cb8-494f-a935-cf2a7bf5af7e" providerId="AD"/>
  <p188:author id="{570D2FDD-C7A7-5AB2-6B5D-41A2CD3A9B7A}" name="Stephanie Gonzales" initials="SG" userId="S::sgonzales@housingnm.org::a935739c-9d3d-4d50-9b96-ce17d79977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resa Laredo-Garcia" initials="TL" lastIdx="1" clrIdx="0">
    <p:extLst>
      <p:ext uri="{19B8F6BF-5375-455C-9EA6-DF929625EA0E}">
        <p15:presenceInfo xmlns:p15="http://schemas.microsoft.com/office/powerpoint/2012/main" userId="S::tgarcia@housingnm.org::d28f79f7-4b03-4f2a-a015-a89deb0d5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918F"/>
    <a:srgbClr val="EDE9D7"/>
    <a:srgbClr val="FBB040"/>
    <a:srgbClr val="F5F3E5"/>
    <a:srgbClr val="535554"/>
    <a:srgbClr val="00A8A4"/>
    <a:srgbClr val="009A96"/>
    <a:srgbClr val="FDE18F"/>
    <a:srgbClr val="0193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3F7C3-753B-404C-B4F6-D9F33868B5DC}" v="3" dt="2025-07-31T17:22:39.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03" autoAdjust="0"/>
  </p:normalViewPr>
  <p:slideViewPr>
    <p:cSldViewPr snapToGrid="0">
      <p:cViewPr varScale="1">
        <p:scale>
          <a:sx n="91" d="100"/>
          <a:sy n="91" d="100"/>
        </p:scale>
        <p:origin x="13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Gonzales" userId="a935739c-9d3d-4d50-9b96-ce17d7997793" providerId="ADAL" clId="{1983F7C3-753B-404C-B4F6-D9F33868B5DC}"/>
    <pc:docChg chg="undo custSel modSld">
      <pc:chgData name="Stephanie Gonzales" userId="a935739c-9d3d-4d50-9b96-ce17d7997793" providerId="ADAL" clId="{1983F7C3-753B-404C-B4F6-D9F33868B5DC}" dt="2025-07-31T17:23:08.014" v="22" actId="108"/>
      <pc:docMkLst>
        <pc:docMk/>
      </pc:docMkLst>
      <pc:sldChg chg="modNotesTx">
        <pc:chgData name="Stephanie Gonzales" userId="a935739c-9d3d-4d50-9b96-ce17d7997793" providerId="ADAL" clId="{1983F7C3-753B-404C-B4F6-D9F33868B5DC}" dt="2025-07-24T19:04:05.642" v="1" actId="20577"/>
        <pc:sldMkLst>
          <pc:docMk/>
          <pc:sldMk cId="667779864" sldId="299"/>
        </pc:sldMkLst>
      </pc:sldChg>
      <pc:sldChg chg="modNotesTx">
        <pc:chgData name="Stephanie Gonzales" userId="a935739c-9d3d-4d50-9b96-ce17d7997793" providerId="ADAL" clId="{1983F7C3-753B-404C-B4F6-D9F33868B5DC}" dt="2025-07-24T19:04:03.355" v="0" actId="20577"/>
        <pc:sldMkLst>
          <pc:docMk/>
          <pc:sldMk cId="2410649717" sldId="301"/>
        </pc:sldMkLst>
      </pc:sldChg>
      <pc:sldChg chg="modNotesTx">
        <pc:chgData name="Stephanie Gonzales" userId="a935739c-9d3d-4d50-9b96-ce17d7997793" providerId="ADAL" clId="{1983F7C3-753B-404C-B4F6-D9F33868B5DC}" dt="2025-07-24T19:04:07.684" v="2" actId="20577"/>
        <pc:sldMkLst>
          <pc:docMk/>
          <pc:sldMk cId="2782294515" sldId="304"/>
        </pc:sldMkLst>
      </pc:sldChg>
      <pc:sldChg chg="modNotesTx">
        <pc:chgData name="Stephanie Gonzales" userId="a935739c-9d3d-4d50-9b96-ce17d7997793" providerId="ADAL" clId="{1983F7C3-753B-404C-B4F6-D9F33868B5DC}" dt="2025-07-24T19:04:11.884" v="4" actId="20577"/>
        <pc:sldMkLst>
          <pc:docMk/>
          <pc:sldMk cId="473805722" sldId="307"/>
        </pc:sldMkLst>
      </pc:sldChg>
      <pc:sldChg chg="modNotesTx">
        <pc:chgData name="Stephanie Gonzales" userId="a935739c-9d3d-4d50-9b96-ce17d7997793" providerId="ADAL" clId="{1983F7C3-753B-404C-B4F6-D9F33868B5DC}" dt="2025-07-24T19:04:27.380" v="12" actId="20577"/>
        <pc:sldMkLst>
          <pc:docMk/>
          <pc:sldMk cId="3415332596" sldId="1069"/>
        </pc:sldMkLst>
      </pc:sldChg>
      <pc:sldChg chg="modNotesTx">
        <pc:chgData name="Stephanie Gonzales" userId="a935739c-9d3d-4d50-9b96-ce17d7997793" providerId="ADAL" clId="{1983F7C3-753B-404C-B4F6-D9F33868B5DC}" dt="2025-07-24T19:04:16.376" v="5" actId="20577"/>
        <pc:sldMkLst>
          <pc:docMk/>
          <pc:sldMk cId="4055296639" sldId="1070"/>
        </pc:sldMkLst>
      </pc:sldChg>
      <pc:sldChg chg="modNotesTx">
        <pc:chgData name="Stephanie Gonzales" userId="a935739c-9d3d-4d50-9b96-ce17d7997793" providerId="ADAL" clId="{1983F7C3-753B-404C-B4F6-D9F33868B5DC}" dt="2025-07-24T19:04:18.308" v="6" actId="20577"/>
        <pc:sldMkLst>
          <pc:docMk/>
          <pc:sldMk cId="3687899274" sldId="1074"/>
        </pc:sldMkLst>
      </pc:sldChg>
      <pc:sldChg chg="modNotesTx">
        <pc:chgData name="Stephanie Gonzales" userId="a935739c-9d3d-4d50-9b96-ce17d7997793" providerId="ADAL" clId="{1983F7C3-753B-404C-B4F6-D9F33868B5DC}" dt="2025-07-24T19:04:20.236" v="7" actId="20577"/>
        <pc:sldMkLst>
          <pc:docMk/>
          <pc:sldMk cId="2764047508" sldId="1075"/>
        </pc:sldMkLst>
      </pc:sldChg>
      <pc:sldChg chg="modSp mod modNotesTx">
        <pc:chgData name="Stephanie Gonzales" userId="a935739c-9d3d-4d50-9b96-ce17d7997793" providerId="ADAL" clId="{1983F7C3-753B-404C-B4F6-D9F33868B5DC}" dt="2025-07-31T17:23:08.014" v="22" actId="108"/>
        <pc:sldMkLst>
          <pc:docMk/>
          <pc:sldMk cId="1545012469" sldId="1077"/>
        </pc:sldMkLst>
        <pc:spChg chg="mod">
          <ac:chgData name="Stephanie Gonzales" userId="a935739c-9d3d-4d50-9b96-ce17d7997793" providerId="ADAL" clId="{1983F7C3-753B-404C-B4F6-D9F33868B5DC}" dt="2025-07-31T17:23:08.014" v="22" actId="108"/>
          <ac:spMkLst>
            <pc:docMk/>
            <pc:sldMk cId="1545012469" sldId="1077"/>
            <ac:spMk id="6" creationId="{348E14BD-CF9F-0F61-43DB-52595E20305E}"/>
          </ac:spMkLst>
        </pc:spChg>
        <pc:picChg chg="mod">
          <ac:chgData name="Stephanie Gonzales" userId="a935739c-9d3d-4d50-9b96-ce17d7997793" providerId="ADAL" clId="{1983F7C3-753B-404C-B4F6-D9F33868B5DC}" dt="2025-07-31T17:22:52.759" v="18" actId="1076"/>
          <ac:picMkLst>
            <pc:docMk/>
            <pc:sldMk cId="1545012469" sldId="1077"/>
            <ac:picMk id="10" creationId="{68A2C80D-3E80-D007-9657-D4B86DCE6100}"/>
          </ac:picMkLst>
        </pc:picChg>
      </pc:sldChg>
      <pc:sldChg chg="modNotesTx">
        <pc:chgData name="Stephanie Gonzales" userId="a935739c-9d3d-4d50-9b96-ce17d7997793" providerId="ADAL" clId="{1983F7C3-753B-404C-B4F6-D9F33868B5DC}" dt="2025-07-24T19:04:24.667" v="11" actId="20577"/>
        <pc:sldMkLst>
          <pc:docMk/>
          <pc:sldMk cId="4188889851" sldId="107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mfa-pure01\Shared%20Files\everyone\Policy%20and%20Planning\Statewide%20Housing%20Needs\2025%20Statwide%20Housing%20Needs%20Assessment\2025%20HNA%20Data%20Draft%20w.%20Updat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mfa-pure01\Shared%20Files\everyone\Policy%20and%20Planning\Statewide%20Housing%20Needs\2025%20Statwide%20Housing%20Needs%20Assessment\2025%20HNA%20Data%20Draft%20w.%20Updates.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5%20Housing%20Needs%20Assessment/2025%20HNA%20Data%20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5%20Housing%20Needs%20Assessment/2025%20HNA%20Data%20FIN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housingnm.sharepoint.com/sites/ResearchDevelopment/Shared%20Documents/General/Statewide%20Housing%20Needs%20Assessments/2025%20Housing%20Needs%20Assessment/2025%20HNA%20Data%20FINAL.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75000"/>
                  </a:schemeClr>
                </a:solidFill>
                <a:latin typeface="Lato" panose="020F0502020204030203" pitchFamily="34" charset="0"/>
                <a:ea typeface="Lato" panose="020F0502020204030203" pitchFamily="34" charset="0"/>
                <a:cs typeface="Lato" panose="020F0502020204030203" pitchFamily="34" charset="0"/>
              </a:defRPr>
            </a:pPr>
            <a:r>
              <a:rPr lang="en-US" b="1">
                <a:solidFill>
                  <a:srgbClr val="000000"/>
                </a:solidFill>
                <a:latin typeface="Lato" panose="020F0502020204030203" pitchFamily="34" charset="0"/>
                <a:ea typeface="Lato" panose="020F0502020204030203" pitchFamily="34" charset="0"/>
                <a:cs typeface="Lato" panose="020F0502020204030203" pitchFamily="34" charset="0"/>
              </a:rPr>
              <a:t>Total Occupied Housing Units in</a:t>
            </a:r>
            <a:r>
              <a:rPr lang="en-US" b="1" baseline="0">
                <a:solidFill>
                  <a:srgbClr val="000000"/>
                </a:solidFill>
                <a:latin typeface="Lato" panose="020F0502020204030203" pitchFamily="34" charset="0"/>
                <a:ea typeface="Lato" panose="020F0502020204030203" pitchFamily="34" charset="0"/>
                <a:cs typeface="Lato" panose="020F0502020204030203" pitchFamily="34" charset="0"/>
              </a:rPr>
              <a:t> New Mexico</a:t>
            </a:r>
            <a:endParaRPr lang="en-US" b="1">
              <a:solidFill>
                <a:srgbClr val="000000"/>
              </a:solidFill>
              <a:latin typeface="Lato" panose="020F0502020204030203" pitchFamily="34" charset="0"/>
              <a:ea typeface="Lato" panose="020F0502020204030203" pitchFamily="34" charset="0"/>
              <a:cs typeface="Lato" panose="020F0502020204030203" pitchFamily="34" charset="0"/>
            </a:endParaRPr>
          </a:p>
        </c:rich>
      </c:tx>
      <c:layout>
        <c:manualLayout>
          <c:xMode val="edge"/>
          <c:yMode val="edge"/>
          <c:x val="0.16759115968369448"/>
          <c:y val="2.280608868695291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75000"/>
                </a:schemeClr>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0.29854017995480131"/>
          <c:y val="0.15948661193364105"/>
          <c:w val="0.44616577317340883"/>
          <c:h val="0.73359847558756508"/>
        </c:manualLayout>
      </c:layout>
      <c:pieChart>
        <c:varyColors val="1"/>
        <c:ser>
          <c:idx val="0"/>
          <c:order val="0"/>
          <c:tx>
            <c:strRef>
              <c:f>'Figues 19 &amp; 20'!$B$6</c:f>
              <c:strCache>
                <c:ptCount val="1"/>
                <c:pt idx="0">
                  <c:v>Total Occupied Housing Units</c:v>
                </c:pt>
              </c:strCache>
            </c:strRef>
          </c:tx>
          <c:dPt>
            <c:idx val="0"/>
            <c:bubble3D val="0"/>
            <c:spPr>
              <a:solidFill>
                <a:srgbClr val="00918F"/>
              </a:solidFill>
              <a:ln w="19050">
                <a:solidFill>
                  <a:schemeClr val="lt1"/>
                </a:solidFill>
              </a:ln>
              <a:effectLst/>
            </c:spPr>
            <c:extLst>
              <c:ext xmlns:c16="http://schemas.microsoft.com/office/drawing/2014/chart" uri="{C3380CC4-5D6E-409C-BE32-E72D297353CC}">
                <c16:uniqueId val="{00000001-1D57-4EE6-AEF6-786AFEE98BBB}"/>
              </c:ext>
            </c:extLst>
          </c:dPt>
          <c:dPt>
            <c:idx val="1"/>
            <c:bubble3D val="0"/>
            <c:spPr>
              <a:solidFill>
                <a:srgbClr val="EDE9D7"/>
              </a:solidFill>
              <a:ln w="19050">
                <a:solidFill>
                  <a:schemeClr val="lt1"/>
                </a:solidFill>
              </a:ln>
              <a:effectLst/>
            </c:spPr>
            <c:extLst>
              <c:ext xmlns:c16="http://schemas.microsoft.com/office/drawing/2014/chart" uri="{C3380CC4-5D6E-409C-BE32-E72D297353CC}">
                <c16:uniqueId val="{00000003-1D57-4EE6-AEF6-786AFEE98BB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1D57-4EE6-AEF6-786AFEE98BBB}"/>
              </c:ext>
            </c:extLst>
          </c:dPt>
          <c:dPt>
            <c:idx val="3"/>
            <c:bubble3D val="0"/>
            <c:spPr>
              <a:solidFill>
                <a:srgbClr val="FBB040"/>
              </a:solidFill>
              <a:ln w="19050">
                <a:solidFill>
                  <a:schemeClr val="lt1"/>
                </a:solidFill>
              </a:ln>
              <a:effectLst/>
            </c:spPr>
            <c:extLst>
              <c:ext xmlns:c16="http://schemas.microsoft.com/office/drawing/2014/chart" uri="{C3380CC4-5D6E-409C-BE32-E72D297353CC}">
                <c16:uniqueId val="{00000007-1D57-4EE6-AEF6-786AFEE98BBB}"/>
              </c:ext>
            </c:extLst>
          </c:dPt>
          <c:dLbls>
            <c:dLbl>
              <c:idx val="0"/>
              <c:layout>
                <c:manualLayout>
                  <c:x val="-4.2069298629337996E-2"/>
                  <c:y val="7.245005832604266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D57-4EE6-AEF6-786AFEE98BBB}"/>
                </c:ext>
              </c:extLst>
            </c:dLbl>
            <c:dLbl>
              <c:idx val="2"/>
              <c:layout>
                <c:manualLayout>
                  <c:x val="-4.250091134441529E-2"/>
                  <c:y val="3.93073782443861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D57-4EE6-AEF6-786AFEE98BBB}"/>
                </c:ext>
              </c:extLst>
            </c:dLbl>
            <c:dLbl>
              <c:idx val="3"/>
              <c:layout>
                <c:manualLayout>
                  <c:x val="-3.2479039078448541E-2"/>
                  <c:y val="0.16969196558763489"/>
                </c:manualLayout>
              </c:layout>
              <c:showLegendKey val="0"/>
              <c:showVal val="0"/>
              <c:showCatName val="1"/>
              <c:showSerName val="0"/>
              <c:showPercent val="1"/>
              <c:showBubbleSize val="0"/>
              <c:extLst>
                <c:ext xmlns:c15="http://schemas.microsoft.com/office/drawing/2012/chart" uri="{CE6537A1-D6FC-4f65-9D91-7224C49458BB}">
                  <c15:layout>
                    <c:manualLayout>
                      <c:w val="0.33238881598133568"/>
                      <c:h val="0.18571412948381452"/>
                    </c:manualLayout>
                  </c15:layout>
                </c:ext>
                <c:ext xmlns:c16="http://schemas.microsoft.com/office/drawing/2014/chart" uri="{C3380CC4-5D6E-409C-BE32-E72D297353CC}">
                  <c16:uniqueId val="{00000007-1D57-4EE6-AEF6-786AFEE98BB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'Figues 19 &amp; 20'!$A$7:$A$10</c:f>
              <c:strCache>
                <c:ptCount val="4"/>
                <c:pt idx="0">
                  <c:v>Single-family, detached</c:v>
                </c:pt>
                <c:pt idx="1">
                  <c:v>Single-family, attached</c:v>
                </c:pt>
                <c:pt idx="2">
                  <c:v>Multifamily units</c:v>
                </c:pt>
                <c:pt idx="3">
                  <c:v>Mobile homes</c:v>
                </c:pt>
              </c:strCache>
            </c:strRef>
          </c:cat>
          <c:val>
            <c:numRef>
              <c:f>'Figues 19 &amp; 20'!$B$7:$B$10</c:f>
              <c:numCache>
                <c:formatCode>_(* #,##0_);_(* \(#,##0\);_(* "-"??_);_(@_)</c:formatCode>
                <c:ptCount val="4"/>
                <c:pt idx="0">
                  <c:v>541766</c:v>
                </c:pt>
                <c:pt idx="1">
                  <c:v>31799</c:v>
                </c:pt>
                <c:pt idx="2">
                  <c:v>128005</c:v>
                </c:pt>
                <c:pt idx="3">
                  <c:v>123451</c:v>
                </c:pt>
              </c:numCache>
            </c:numRef>
          </c:val>
          <c:extLst>
            <c:ext xmlns:c16="http://schemas.microsoft.com/office/drawing/2014/chart" uri="{C3380CC4-5D6E-409C-BE32-E72D297353CC}">
              <c16:uniqueId val="{00000008-1D57-4EE6-AEF6-786AFEE98BBB}"/>
            </c:ext>
          </c:extLst>
        </c:ser>
        <c:ser>
          <c:idx val="1"/>
          <c:order val="1"/>
          <c:tx>
            <c:strRef>
              <c:f>'Figues 19 &amp; 20'!$C$6</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1D57-4EE6-AEF6-786AFEE98B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1D57-4EE6-AEF6-786AFEE98B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1D57-4EE6-AEF6-786AFEE98B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1D57-4EE6-AEF6-786AFEE98BBB}"/>
              </c:ext>
            </c:extLst>
          </c:dPt>
          <c:cat>
            <c:strRef>
              <c:f>'Figues 19 &amp; 20'!$A$7:$A$10</c:f>
              <c:strCache>
                <c:ptCount val="4"/>
                <c:pt idx="0">
                  <c:v>Single-family, detached</c:v>
                </c:pt>
                <c:pt idx="1">
                  <c:v>Single-family, attached</c:v>
                </c:pt>
                <c:pt idx="2">
                  <c:v>Multifamily units</c:v>
                </c:pt>
                <c:pt idx="3">
                  <c:v>Mobile homes</c:v>
                </c:pt>
              </c:strCache>
            </c:strRef>
          </c:cat>
          <c:val>
            <c:numRef>
              <c:f>'Figues 19 &amp; 20'!$C$7:$C$10</c:f>
              <c:numCache>
                <c:formatCode>0.0%</c:formatCode>
                <c:ptCount val="4"/>
                <c:pt idx="0">
                  <c:v>0.65700000000000003</c:v>
                </c:pt>
                <c:pt idx="1">
                  <c:v>3.9E-2</c:v>
                </c:pt>
                <c:pt idx="2">
                  <c:v>0.155</c:v>
                </c:pt>
                <c:pt idx="3">
                  <c:v>0.15</c:v>
                </c:pt>
              </c:numCache>
            </c:numRef>
          </c:val>
          <c:extLst>
            <c:ext xmlns:c16="http://schemas.microsoft.com/office/drawing/2014/chart" uri="{C3380CC4-5D6E-409C-BE32-E72D297353CC}">
              <c16:uniqueId val="{00000011-1D57-4EE6-AEF6-786AFEE98B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r>
              <a:rPr lang="en-US" sz="1600">
                <a:solidFill>
                  <a:srgbClr val="000000"/>
                </a:solidFill>
              </a:rPr>
              <a:t>Point in Time Count of Homelessness </a:t>
            </a:r>
          </a:p>
          <a:p>
            <a:pPr>
              <a:defRPr/>
            </a:pPr>
            <a:r>
              <a:rPr lang="en-US" sz="1600">
                <a:solidFill>
                  <a:srgbClr val="000000"/>
                </a:solidFill>
              </a:rPr>
              <a:t>in New Mexico</a:t>
            </a:r>
          </a:p>
        </c:rich>
      </c:tx>
      <c:layout>
        <c:manualLayout>
          <c:xMode val="edge"/>
          <c:yMode val="edge"/>
          <c:x val="0.19030657626130068"/>
          <c:y val="3.472222222222222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0.10390069991251094"/>
          <c:y val="0.14393518518518519"/>
          <c:w val="0.85998818897637797"/>
          <c:h val="0.72088764946048411"/>
        </c:manualLayout>
      </c:layout>
      <c:lineChart>
        <c:grouping val="standard"/>
        <c:varyColors val="0"/>
        <c:ser>
          <c:idx val="0"/>
          <c:order val="0"/>
          <c:tx>
            <c:strRef>
              <c:f>'Figures 36 &amp; 37'!$B$6</c:f>
              <c:strCache>
                <c:ptCount val="1"/>
                <c:pt idx="0">
                  <c:v>Total Homeless in New Mexico</c:v>
                </c:pt>
              </c:strCache>
            </c:strRef>
          </c:tx>
          <c:spPr>
            <a:ln w="28575" cap="rnd">
              <a:solidFill>
                <a:srgbClr val="00918F"/>
              </a:solidFill>
              <a:round/>
            </a:ln>
            <a:effectLst/>
          </c:spPr>
          <c:marker>
            <c:symbol val="circle"/>
            <c:size val="5"/>
            <c:spPr>
              <a:solidFill>
                <a:srgbClr val="00918F"/>
              </a:solidFill>
              <a:ln w="9525">
                <a:solidFill>
                  <a:schemeClr val="accent1"/>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'Figures 36 &amp; 37'!$A$8:$A$13</c:f>
              <c:strCache>
                <c:ptCount val="6"/>
                <c:pt idx="0">
                  <c:v>2019</c:v>
                </c:pt>
                <c:pt idx="1">
                  <c:v>2020</c:v>
                </c:pt>
                <c:pt idx="2">
                  <c:v>2021*</c:v>
                </c:pt>
                <c:pt idx="3">
                  <c:v>2022</c:v>
                </c:pt>
                <c:pt idx="4">
                  <c:v>2023</c:v>
                </c:pt>
                <c:pt idx="5">
                  <c:v>2024</c:v>
                </c:pt>
              </c:strCache>
            </c:strRef>
          </c:cat>
          <c:val>
            <c:numRef>
              <c:f>'Figures 36 &amp; 37'!$B$8:$B$13</c:f>
              <c:numCache>
                <c:formatCode>_(* #,##0_);_(* \(#,##0\);_(* "-"??_);_(@_)</c:formatCode>
                <c:ptCount val="6"/>
                <c:pt idx="0">
                  <c:v>3241</c:v>
                </c:pt>
                <c:pt idx="1">
                  <c:v>3333</c:v>
                </c:pt>
                <c:pt idx="2">
                  <c:v>1972</c:v>
                </c:pt>
                <c:pt idx="3">
                  <c:v>2560</c:v>
                </c:pt>
                <c:pt idx="4">
                  <c:v>3842</c:v>
                </c:pt>
                <c:pt idx="5">
                  <c:v>4631</c:v>
                </c:pt>
              </c:numCache>
            </c:numRef>
          </c:val>
          <c:smooth val="0"/>
          <c:extLst>
            <c:ext xmlns:c16="http://schemas.microsoft.com/office/drawing/2014/chart" uri="{C3380CC4-5D6E-409C-BE32-E72D297353CC}">
              <c16:uniqueId val="{00000000-FD61-4EDB-9117-4E4BF3A30A1F}"/>
            </c:ext>
          </c:extLst>
        </c:ser>
        <c:dLbls>
          <c:showLegendKey val="0"/>
          <c:showVal val="0"/>
          <c:showCatName val="0"/>
          <c:showSerName val="0"/>
          <c:showPercent val="0"/>
          <c:showBubbleSize val="0"/>
        </c:dLbls>
        <c:marker val="1"/>
        <c:smooth val="0"/>
        <c:axId val="636833679"/>
        <c:axId val="636838959"/>
      </c:lineChart>
      <c:catAx>
        <c:axId val="63683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636838959"/>
        <c:crosses val="autoZero"/>
        <c:auto val="1"/>
        <c:lblAlgn val="ctr"/>
        <c:lblOffset val="100"/>
        <c:noMultiLvlLbl val="0"/>
      </c:catAx>
      <c:valAx>
        <c:axId val="636838959"/>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6368336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sz="1400" b="1" i="0" u="none" strike="noStrike" kern="1200" spc="0" baseline="0" dirty="0">
                <a:solidFill>
                  <a:schemeClr val="tx1"/>
                </a:solidFill>
                <a:latin typeface="Lato" panose="020F0502020204030203" pitchFamily="34" charset="0"/>
                <a:ea typeface="Lato" panose="020F0502020204030203" pitchFamily="34" charset="0"/>
                <a:cs typeface="Lato" panose="020F0502020204030203" pitchFamily="34" charset="0"/>
              </a:defRPr>
            </a:pPr>
            <a:r>
              <a:rPr lang="en-US" sz="1400" b="1"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rPr>
              <a:t>Total Occupied Housing Units in United States</a:t>
            </a:r>
          </a:p>
          <a:p>
            <a:pPr marL="0" marR="0" lvl="0" indent="0" algn="ctr" defTabSz="914400" rtl="0" eaLnBrk="1" fontAlgn="auto" latinLnBrk="0" hangingPunct="1">
              <a:lnSpc>
                <a:spcPct val="100000"/>
              </a:lnSpc>
              <a:spcBef>
                <a:spcPts val="0"/>
              </a:spcBef>
              <a:spcAft>
                <a:spcPts val="0"/>
              </a:spcAft>
              <a:buClrTx/>
              <a:buSzTx/>
              <a:buFontTx/>
              <a:buNone/>
              <a:tabLst/>
              <a:defRPr lang="en-US" b="1" dirty="0">
                <a:solidFill>
                  <a:schemeClr val="tx1"/>
                </a:solidFill>
                <a:latin typeface="Lato" panose="020F0502020204030203" pitchFamily="34" charset="0"/>
                <a:ea typeface="Lato" panose="020F0502020204030203" pitchFamily="34" charset="0"/>
                <a:cs typeface="Lato" panose="020F0502020204030203" pitchFamily="34" charset="0"/>
              </a:defRPr>
            </a:pPr>
            <a:endParaRPr lang="en-US" sz="1400" b="1" i="0" u="none" strike="noStrike" kern="1200" spc="0" baseline="0">
              <a:solidFill>
                <a:schemeClr val="tx1"/>
              </a:solidFill>
              <a:latin typeface="Lato" panose="020F0502020204030203" pitchFamily="34" charset="0"/>
              <a:ea typeface="Lato" panose="020F0502020204030203" pitchFamily="34" charset="0"/>
              <a:cs typeface="Lato" panose="020F0502020204030203" pitchFamily="34" charset="0"/>
            </a:endParaRPr>
          </a:p>
        </c:rich>
      </c:tx>
      <c:layout>
        <c:manualLayout>
          <c:xMode val="edge"/>
          <c:yMode val="edge"/>
          <c:x val="0.1970615777802345"/>
          <c:y val="6.933536314959823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sz="1400" b="1" i="0" u="none" strike="noStrike" kern="1200" spc="0" baseline="0" dirty="0">
              <a:solidFill>
                <a:schemeClr val="tx1"/>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pieChart>
        <c:varyColors val="1"/>
        <c:ser>
          <c:idx val="1"/>
          <c:order val="1"/>
          <c:tx>
            <c:strRef>
              <c:f>'Figues 20 &amp; 21'!$C$13</c:f>
              <c:strCache>
                <c:ptCount val="1"/>
                <c:pt idx="0">
                  <c:v>%</c:v>
                </c:pt>
              </c:strCache>
            </c:strRef>
          </c:tx>
          <c:dPt>
            <c:idx val="0"/>
            <c:bubble3D val="0"/>
            <c:spPr>
              <a:solidFill>
                <a:srgbClr val="00918F"/>
              </a:solidFill>
              <a:ln w="19050">
                <a:solidFill>
                  <a:schemeClr val="lt1"/>
                </a:solidFill>
              </a:ln>
              <a:effectLst/>
            </c:spPr>
            <c:extLst>
              <c:ext xmlns:c16="http://schemas.microsoft.com/office/drawing/2014/chart" uri="{C3380CC4-5D6E-409C-BE32-E72D297353CC}">
                <c16:uniqueId val="{00000001-9A80-4C85-8346-9FC0DDEAD546}"/>
              </c:ext>
            </c:extLst>
          </c:dPt>
          <c:dPt>
            <c:idx val="1"/>
            <c:bubble3D val="0"/>
            <c:spPr>
              <a:solidFill>
                <a:srgbClr val="EDE9D7"/>
              </a:solidFill>
              <a:ln w="19050">
                <a:solidFill>
                  <a:schemeClr val="lt1"/>
                </a:solidFill>
              </a:ln>
              <a:effectLst/>
            </c:spPr>
            <c:extLst>
              <c:ext xmlns:c16="http://schemas.microsoft.com/office/drawing/2014/chart" uri="{C3380CC4-5D6E-409C-BE32-E72D297353CC}">
                <c16:uniqueId val="{00000003-9A80-4C85-8346-9FC0DDEAD546}"/>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A80-4C85-8346-9FC0DDEAD546}"/>
              </c:ext>
            </c:extLst>
          </c:dPt>
          <c:dPt>
            <c:idx val="3"/>
            <c:bubble3D val="0"/>
            <c:spPr>
              <a:solidFill>
                <a:srgbClr val="FBB040"/>
              </a:solidFill>
              <a:ln w="19050">
                <a:solidFill>
                  <a:schemeClr val="lt1"/>
                </a:solidFill>
              </a:ln>
              <a:effectLst/>
            </c:spPr>
            <c:extLst>
              <c:ext xmlns:c16="http://schemas.microsoft.com/office/drawing/2014/chart" uri="{C3380CC4-5D6E-409C-BE32-E72D297353CC}">
                <c16:uniqueId val="{00000007-9A80-4C85-8346-9FC0DDEAD546}"/>
              </c:ext>
            </c:extLst>
          </c:dPt>
          <c:dLbls>
            <c:dLbl>
              <c:idx val="0"/>
              <c:layout>
                <c:manualLayout>
                  <c:x val="-6.2864489286878211E-2"/>
                  <c:y val="0.1077875280922007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80-4C85-8346-9FC0DDEAD546}"/>
                </c:ext>
              </c:extLst>
            </c:dLbl>
            <c:dLbl>
              <c:idx val="1"/>
              <c:layout>
                <c:manualLayout>
                  <c:x val="2.6985777302412545E-2"/>
                  <c:y val="-3.40790445071731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0-4C85-8346-9FC0DDEAD546}"/>
                </c:ext>
              </c:extLst>
            </c:dLbl>
            <c:dLbl>
              <c:idx val="2"/>
              <c:layout>
                <c:manualLayout>
                  <c:x val="-5.3127734459957929E-2"/>
                  <c:y val="0.14763491350745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80-4C85-8346-9FC0DDEAD546}"/>
                </c:ext>
              </c:extLst>
            </c:dLbl>
            <c:dLbl>
              <c:idx val="3"/>
              <c:layout>
                <c:manualLayout>
                  <c:x val="-0.11576226718026644"/>
                  <c:y val="4.837005420076818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80-4C85-8346-9FC0DDEAD54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'Figues 20 &amp; 21'!$A$14:$A$17</c:f>
              <c:strCache>
                <c:ptCount val="4"/>
                <c:pt idx="0">
                  <c:v>Single-family, detached</c:v>
                </c:pt>
                <c:pt idx="1">
                  <c:v>Single-family, attached</c:v>
                </c:pt>
                <c:pt idx="2">
                  <c:v>Multifamily units</c:v>
                </c:pt>
                <c:pt idx="3">
                  <c:v>Mobile homes</c:v>
                </c:pt>
              </c:strCache>
            </c:strRef>
          </c:cat>
          <c:val>
            <c:numRef>
              <c:f>'Figues 20 &amp; 21'!$C$14:$C$17</c:f>
              <c:numCache>
                <c:formatCode>0.0%</c:formatCode>
                <c:ptCount val="4"/>
                <c:pt idx="0">
                  <c:v>0.625</c:v>
                </c:pt>
                <c:pt idx="1">
                  <c:v>6.3E-2</c:v>
                </c:pt>
                <c:pt idx="2">
                  <c:v>0.26</c:v>
                </c:pt>
                <c:pt idx="3">
                  <c:v>5.2999999999999999E-2</c:v>
                </c:pt>
              </c:numCache>
            </c:numRef>
          </c:val>
          <c:extLst>
            <c:ext xmlns:c16="http://schemas.microsoft.com/office/drawing/2014/chart" uri="{C3380CC4-5D6E-409C-BE32-E72D297353CC}">
              <c16:uniqueId val="{00000008-9A80-4C85-8346-9FC0DDEAD546}"/>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'Figues 20 &amp; 21'!$B$13</c15:sqref>
                        </c15:formulaRef>
                      </c:ext>
                    </c:extLst>
                    <c:strCache>
                      <c:ptCount val="1"/>
                      <c:pt idx="0">
                        <c:v>Total Occupied Housing Units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A80-4C85-8346-9FC0DDEAD5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A80-4C85-8346-9FC0DDEAD5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A80-4C85-8346-9FC0DDEAD5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A80-4C85-8346-9FC0DDEAD546}"/>
                    </c:ext>
                  </c:extLst>
                </c:dPt>
                <c:cat>
                  <c:strRef>
                    <c:extLst>
                      <c:ext uri="{02D57815-91ED-43cb-92C2-25804820EDAC}">
                        <c15:formulaRef>
                          <c15:sqref>'Figues 20 &amp; 21'!$A$14:$A$17</c15:sqref>
                        </c15:formulaRef>
                      </c:ext>
                    </c:extLst>
                    <c:strCache>
                      <c:ptCount val="4"/>
                      <c:pt idx="0">
                        <c:v>Single-family, detached</c:v>
                      </c:pt>
                      <c:pt idx="1">
                        <c:v>Single-family, attached</c:v>
                      </c:pt>
                      <c:pt idx="2">
                        <c:v>Multifamily units</c:v>
                      </c:pt>
                      <c:pt idx="3">
                        <c:v>Mobile homes</c:v>
                      </c:pt>
                    </c:strCache>
                  </c:strRef>
                </c:cat>
                <c:val>
                  <c:numRef>
                    <c:extLst>
                      <c:ext uri="{02D57815-91ED-43cb-92C2-25804820EDAC}">
                        <c15:formulaRef>
                          <c15:sqref>'Figues 20 &amp; 21'!$B$14:$B$17</c15:sqref>
                        </c15:formulaRef>
                      </c:ext>
                    </c:extLst>
                    <c:numCache>
                      <c:formatCode>_(* #,##0_);_(* \(#,##0\);_(* "-"??_);_(@_)</c:formatCode>
                      <c:ptCount val="4"/>
                      <c:pt idx="0">
                        <c:v>79620045</c:v>
                      </c:pt>
                      <c:pt idx="1">
                        <c:v>8071626</c:v>
                      </c:pt>
                      <c:pt idx="2">
                        <c:v>33058505</c:v>
                      </c:pt>
                      <c:pt idx="3">
                        <c:v>6732689</c:v>
                      </c:pt>
                    </c:numCache>
                  </c:numRef>
                </c:val>
                <c:extLst>
                  <c:ext xmlns:c16="http://schemas.microsoft.com/office/drawing/2014/chart" uri="{C3380CC4-5D6E-409C-BE32-E72D297353CC}">
                    <c16:uniqueId val="{00000011-9A80-4C85-8346-9FC0DDEAD546}"/>
                  </c:ext>
                </c:extLst>
              </c15:ser>
            </c15:filteredPieSeries>
          </c:ext>
        </c:extLst>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r>
              <a:rPr lang="en-US" sz="1600"/>
              <a:t>Median Home Price In New Mexico</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lineChart>
        <c:grouping val="standard"/>
        <c:varyColors val="0"/>
        <c:ser>
          <c:idx val="0"/>
          <c:order val="0"/>
          <c:tx>
            <c:strRef>
              <c:f>'Figure 34'!$B$18</c:f>
              <c:strCache>
                <c:ptCount val="1"/>
                <c:pt idx="0">
                  <c:v>Median Home Price (NM Realtors Association)</c:v>
                </c:pt>
              </c:strCache>
            </c:strRef>
          </c:tx>
          <c:spPr>
            <a:ln w="28575" cap="rnd">
              <a:solidFill>
                <a:srgbClr val="00918F"/>
              </a:solidFill>
              <a:round/>
            </a:ln>
            <a:effectLst/>
          </c:spPr>
          <c:marker>
            <c:symbol val="circle"/>
            <c:size val="5"/>
            <c:spPr>
              <a:solidFill>
                <a:srgbClr val="00918F"/>
              </a:solidFill>
              <a:ln w="9525">
                <a:solidFill>
                  <a:srgbClr val="00918F"/>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34'!$A$20:$A$25</c:f>
              <c:numCache>
                <c:formatCode>General</c:formatCode>
                <c:ptCount val="6"/>
                <c:pt idx="0">
                  <c:v>2019</c:v>
                </c:pt>
                <c:pt idx="1">
                  <c:v>2020</c:v>
                </c:pt>
                <c:pt idx="2">
                  <c:v>2021</c:v>
                </c:pt>
                <c:pt idx="3">
                  <c:v>2022</c:v>
                </c:pt>
                <c:pt idx="4">
                  <c:v>2023</c:v>
                </c:pt>
                <c:pt idx="5">
                  <c:v>2024</c:v>
                </c:pt>
              </c:numCache>
            </c:numRef>
          </c:cat>
          <c:val>
            <c:numRef>
              <c:f>'Figure 34'!$B$20:$B$25</c:f>
              <c:numCache>
                <c:formatCode>"$"#,##0</c:formatCode>
                <c:ptCount val="6"/>
                <c:pt idx="0">
                  <c:v>216500</c:v>
                </c:pt>
                <c:pt idx="1">
                  <c:v>264950</c:v>
                </c:pt>
                <c:pt idx="2">
                  <c:v>275000</c:v>
                </c:pt>
                <c:pt idx="3">
                  <c:v>306000</c:v>
                </c:pt>
                <c:pt idx="4">
                  <c:v>323230</c:v>
                </c:pt>
                <c:pt idx="5">
                  <c:v>345000</c:v>
                </c:pt>
              </c:numCache>
            </c:numRef>
          </c:val>
          <c:smooth val="0"/>
          <c:extLst>
            <c:ext xmlns:c16="http://schemas.microsoft.com/office/drawing/2014/chart" uri="{C3380CC4-5D6E-409C-BE32-E72D297353CC}">
              <c16:uniqueId val="{00000000-B0E8-4B9C-A9E3-8C0A1F5A7F6A}"/>
            </c:ext>
          </c:extLst>
        </c:ser>
        <c:dLbls>
          <c:showLegendKey val="0"/>
          <c:showVal val="0"/>
          <c:showCatName val="0"/>
          <c:showSerName val="0"/>
          <c:showPercent val="0"/>
          <c:showBubbleSize val="0"/>
        </c:dLbls>
        <c:marker val="1"/>
        <c:smooth val="0"/>
        <c:axId val="1135370896"/>
        <c:axId val="1135373296"/>
      </c:lineChart>
      <c:catAx>
        <c:axId val="113537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1135373296"/>
        <c:crosses val="autoZero"/>
        <c:auto val="1"/>
        <c:lblAlgn val="ctr"/>
        <c:lblOffset val="100"/>
        <c:noMultiLvlLbl val="0"/>
      </c:catAx>
      <c:valAx>
        <c:axId val="1135373296"/>
        <c:scaling>
          <c:orientation val="minMax"/>
        </c:scaling>
        <c:delete val="1"/>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1135370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r>
              <a:rPr lang="en-US" sz="1600">
                <a:solidFill>
                  <a:srgbClr val="000000"/>
                </a:solidFill>
                <a:latin typeface="Lato" panose="020F0502020204030203" pitchFamily="34" charset="0"/>
                <a:ea typeface="Lato" panose="020F0502020204030203" pitchFamily="34" charset="0"/>
                <a:cs typeface="Lato" panose="020F0502020204030203" pitchFamily="34" charset="0"/>
              </a:rPr>
              <a:t>Year-Over-Year Change in Median Household Income and Median Home Price in New Mexico</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2.6076235002315037E-2"/>
          <c:y val="0.20293203640985327"/>
          <c:w val="0.94263228299490687"/>
          <c:h val="0.59557242115239095"/>
        </c:manualLayout>
      </c:layout>
      <c:lineChart>
        <c:grouping val="standard"/>
        <c:varyColors val="0"/>
        <c:ser>
          <c:idx val="0"/>
          <c:order val="0"/>
          <c:tx>
            <c:strRef>
              <c:f>'Figure 34'!$B$30</c:f>
              <c:strCache>
                <c:ptCount val="1"/>
                <c:pt idx="0">
                  <c:v>Median Home Price % YOY Change</c:v>
                </c:pt>
              </c:strCache>
            </c:strRef>
          </c:tx>
          <c:spPr>
            <a:ln w="28575" cap="rnd">
              <a:solidFill>
                <a:srgbClr val="00918F"/>
              </a:solidFill>
              <a:round/>
            </a:ln>
            <a:effectLst/>
          </c:spPr>
          <c:marker>
            <c:symbol val="circle"/>
            <c:size val="5"/>
            <c:spPr>
              <a:solidFill>
                <a:srgbClr val="00918F"/>
              </a:solidFill>
              <a:ln w="9525">
                <a:solidFill>
                  <a:srgbClr val="00918F"/>
                </a:solidFill>
              </a:ln>
              <a:effectLst/>
            </c:spPr>
          </c:marker>
          <c:dPt>
            <c:idx val="2"/>
            <c:marker>
              <c:symbol val="circle"/>
              <c:size val="5"/>
              <c:spPr>
                <a:solidFill>
                  <a:srgbClr val="00918F"/>
                </a:solidFill>
                <a:ln w="9525">
                  <a:solidFill>
                    <a:srgbClr val="00918F"/>
                  </a:solidFill>
                </a:ln>
                <a:effectLst/>
              </c:spPr>
            </c:marker>
            <c:bubble3D val="0"/>
            <c:spPr>
              <a:ln w="28575" cap="rnd">
                <a:solidFill>
                  <a:srgbClr val="00918F"/>
                </a:solidFill>
                <a:round/>
              </a:ln>
              <a:effectLst/>
            </c:spPr>
            <c:extLst>
              <c:ext xmlns:c16="http://schemas.microsoft.com/office/drawing/2014/chart" uri="{C3380CC4-5D6E-409C-BE32-E72D297353CC}">
                <c16:uniqueId val="{00000001-81CA-49FC-8D45-0D80560888D2}"/>
              </c:ext>
            </c:extLst>
          </c:dPt>
          <c:dLbls>
            <c:dLbl>
              <c:idx val="2"/>
              <c:layout>
                <c:manualLayout>
                  <c:x val="-4.0116587296308813E-2"/>
                  <c:y val="5.8227752799661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CA-49FC-8D45-0D80560888D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34'!$A$31:$A$35</c:f>
              <c:numCache>
                <c:formatCode>General</c:formatCode>
                <c:ptCount val="5"/>
                <c:pt idx="0">
                  <c:v>2019</c:v>
                </c:pt>
                <c:pt idx="1">
                  <c:v>2020</c:v>
                </c:pt>
                <c:pt idx="2">
                  <c:v>2021</c:v>
                </c:pt>
                <c:pt idx="3">
                  <c:v>2022</c:v>
                </c:pt>
                <c:pt idx="4">
                  <c:v>2023</c:v>
                </c:pt>
              </c:numCache>
            </c:numRef>
          </c:cat>
          <c:val>
            <c:numRef>
              <c:f>'Figure 34'!$B$31:$B$35</c:f>
              <c:numCache>
                <c:formatCode>0.0%</c:formatCode>
                <c:ptCount val="5"/>
                <c:pt idx="0">
                  <c:v>8.2500000000000004E-2</c:v>
                </c:pt>
                <c:pt idx="1">
                  <c:v>0.22378752886836029</c:v>
                </c:pt>
                <c:pt idx="2">
                  <c:v>3.7931685223627103E-2</c:v>
                </c:pt>
                <c:pt idx="3">
                  <c:v>0.11272727272727273</c:v>
                </c:pt>
                <c:pt idx="4">
                  <c:v>5.6307189542483663E-2</c:v>
                </c:pt>
              </c:numCache>
            </c:numRef>
          </c:val>
          <c:smooth val="0"/>
          <c:extLst xmlns:c15="http://schemas.microsoft.com/office/drawing/2012/chart">
            <c:ext xmlns:c16="http://schemas.microsoft.com/office/drawing/2014/chart" uri="{C3380CC4-5D6E-409C-BE32-E72D297353CC}">
              <c16:uniqueId val="{00000002-81CA-49FC-8D45-0D80560888D2}"/>
            </c:ext>
          </c:extLst>
        </c:ser>
        <c:ser>
          <c:idx val="1"/>
          <c:order val="1"/>
          <c:tx>
            <c:strRef>
              <c:f>'Figure 34'!$C$30</c:f>
              <c:strCache>
                <c:ptCount val="1"/>
                <c:pt idx="0">
                  <c:v>Median Household Income % YOY Change</c:v>
                </c:pt>
              </c:strCache>
            </c:strRef>
          </c:tx>
          <c:spPr>
            <a:ln w="28575" cap="rnd">
              <a:solidFill>
                <a:srgbClr val="FBB040"/>
              </a:solidFill>
              <a:round/>
            </a:ln>
            <a:effectLst/>
          </c:spPr>
          <c:marker>
            <c:symbol val="circle"/>
            <c:size val="5"/>
            <c:spPr>
              <a:solidFill>
                <a:srgbClr val="FBB040"/>
              </a:solidFill>
              <a:ln w="9525">
                <a:solidFill>
                  <a:srgbClr val="FBB040"/>
                </a:solidFill>
              </a:ln>
              <a:effectLst/>
            </c:spPr>
          </c:marker>
          <c:dLbls>
            <c:dLbl>
              <c:idx val="2"/>
              <c:layout>
                <c:manualLayout>
                  <c:x val="-3.272853687997191E-2"/>
                  <c:y val="-5.76148290859811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CA-49FC-8D45-0D80560888D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34'!$A$31:$A$35</c:f>
              <c:numCache>
                <c:formatCode>General</c:formatCode>
                <c:ptCount val="5"/>
                <c:pt idx="0">
                  <c:v>2019</c:v>
                </c:pt>
                <c:pt idx="1">
                  <c:v>2020</c:v>
                </c:pt>
                <c:pt idx="2">
                  <c:v>2021</c:v>
                </c:pt>
                <c:pt idx="3">
                  <c:v>2022</c:v>
                </c:pt>
                <c:pt idx="4">
                  <c:v>2023</c:v>
                </c:pt>
              </c:numCache>
            </c:numRef>
          </c:cat>
          <c:val>
            <c:numRef>
              <c:f>'Figure 34'!$C$31:$C$35</c:f>
              <c:numCache>
                <c:formatCode>0.0%</c:formatCode>
                <c:ptCount val="5"/>
                <c:pt idx="0">
                  <c:v>3.5269148338500596E-2</c:v>
                </c:pt>
                <c:pt idx="1">
                  <c:v>2.9927242030791494E-2</c:v>
                </c:pt>
                <c:pt idx="2">
                  <c:v>5.4192767792674124E-2</c:v>
                </c:pt>
                <c:pt idx="3">
                  <c:v>8.704183635690485E-2</c:v>
                </c:pt>
                <c:pt idx="4">
                  <c:v>5.7951023466503188E-2</c:v>
                </c:pt>
              </c:numCache>
            </c:numRef>
          </c:val>
          <c:smooth val="0"/>
          <c:extLst>
            <c:ext xmlns:c16="http://schemas.microsoft.com/office/drawing/2014/chart" uri="{C3380CC4-5D6E-409C-BE32-E72D297353CC}">
              <c16:uniqueId val="{00000003-81CA-49FC-8D45-0D80560888D2}"/>
            </c:ext>
          </c:extLst>
        </c:ser>
        <c:dLbls>
          <c:showLegendKey val="0"/>
          <c:showVal val="0"/>
          <c:showCatName val="0"/>
          <c:showSerName val="0"/>
          <c:showPercent val="0"/>
          <c:showBubbleSize val="0"/>
        </c:dLbls>
        <c:marker val="1"/>
        <c:smooth val="0"/>
        <c:axId val="1749897536"/>
        <c:axId val="1749902336"/>
        <c:extLst/>
      </c:lineChart>
      <c:catAx>
        <c:axId val="174989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1749902336"/>
        <c:crosses val="autoZero"/>
        <c:auto val="1"/>
        <c:lblAlgn val="ctr"/>
        <c:lblOffset val="100"/>
        <c:noMultiLvlLbl val="0"/>
      </c:catAx>
      <c:valAx>
        <c:axId val="174990233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749897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r>
              <a:rPr lang="en-US" sz="1400" b="1" i="0" u="none" strike="noStrike" kern="1200" spc="0" baseline="0" dirty="0">
                <a:solidFill>
                  <a:srgbClr val="000000"/>
                </a:solidFill>
                <a:latin typeface="Lato" panose="020F0502020204030203" pitchFamily="34" charset="0"/>
                <a:ea typeface="Lato" panose="020F0502020204030203" pitchFamily="34" charset="0"/>
                <a:cs typeface="Lato" panose="020F0502020204030203" pitchFamily="34" charset="0"/>
              </a:rPr>
              <a:t>Homeownership by Race/Ethnicity in New Mexico</a:t>
            </a:r>
            <a:endParaRPr lang="en-US" sz="1100" b="1" i="0" u="none" strike="noStrike" kern="1200" spc="0" baseline="0" dirty="0">
              <a:solidFill>
                <a:srgbClr val="000000"/>
              </a:solidFill>
              <a:latin typeface="Lato" panose="020F0502020204030203" pitchFamily="34" charset="0"/>
              <a:ea typeface="Lato" panose="020F0502020204030203" pitchFamily="34" charset="0"/>
              <a:cs typeface="Lato" panose="020F050202020403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barChart>
        <c:barDir val="col"/>
        <c:grouping val="clustered"/>
        <c:varyColors val="0"/>
        <c:ser>
          <c:idx val="0"/>
          <c:order val="0"/>
          <c:tx>
            <c:strRef>
              <c:f>'Figure 10'!$A$86</c:f>
              <c:strCache>
                <c:ptCount val="1"/>
                <c:pt idx="0">
                  <c:v>Population</c:v>
                </c:pt>
              </c:strCache>
            </c:strRef>
          </c:tx>
          <c:spPr>
            <a:solidFill>
              <a:srgbClr val="00918F"/>
            </a:solidFill>
            <a:ln>
              <a:noFill/>
            </a:ln>
            <a:effectLst/>
          </c:spPr>
          <c:invertIfNegative val="0"/>
          <c:dLbls>
            <c:dLbl>
              <c:idx val="2"/>
              <c:layout>
                <c:manualLayout>
                  <c:x val="-4.2437781360066642E-17"/>
                  <c:y val="-7.8405147273257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96-44DE-AA6A-A9FA1B2FD164}"/>
                </c:ext>
              </c:extLst>
            </c:dLbl>
            <c:dLbl>
              <c:idx val="3"/>
              <c:layout>
                <c:manualLayout>
                  <c:x val="-4.6296296296296294E-3"/>
                  <c:y val="-5.8972732575094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96-44DE-AA6A-A9FA1B2FD164}"/>
                </c:ext>
              </c:extLst>
            </c:dLbl>
            <c:dLbl>
              <c:idx val="4"/>
              <c:layout>
                <c:manualLayout>
                  <c:x val="-2.3148148148148147E-3"/>
                  <c:y val="-6.2847039953339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96-44DE-AA6A-A9FA1B2FD164}"/>
                </c:ext>
              </c:extLst>
            </c:dLbl>
            <c:dLbl>
              <c:idx val="5"/>
              <c:layout>
                <c:manualLayout>
                  <c:x val="-6.9444444444445291E-3"/>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96-44DE-AA6A-A9FA1B2FD16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10'!$B$85:$H$85</c:f>
              <c:strCache>
                <c:ptCount val="7"/>
                <c:pt idx="0">
                  <c:v>Hispanic or Latino (of any race)</c:v>
                </c:pt>
                <c:pt idx="1">
                  <c:v>White</c:v>
                </c:pt>
                <c:pt idx="2">
                  <c:v>Black or African American </c:v>
                </c:pt>
                <c:pt idx="3">
                  <c:v>American Indian and Alaska Native</c:v>
                </c:pt>
                <c:pt idx="4">
                  <c:v>Asian</c:v>
                </c:pt>
                <c:pt idx="5">
                  <c:v>Native Hawaiian and Other Pacific Islander </c:v>
                </c:pt>
                <c:pt idx="6">
                  <c:v>Two or More Races</c:v>
                </c:pt>
              </c:strCache>
            </c:strRef>
          </c:cat>
          <c:val>
            <c:numRef>
              <c:f>'Figure 10'!$B$86:$H$86</c:f>
              <c:numCache>
                <c:formatCode>0.0%</c:formatCode>
                <c:ptCount val="7"/>
                <c:pt idx="0">
                  <c:v>0.48152847026245904</c:v>
                </c:pt>
                <c:pt idx="1">
                  <c:v>0.36527978482746098</c:v>
                </c:pt>
                <c:pt idx="2">
                  <c:v>1.8149508598579136E-2</c:v>
                </c:pt>
                <c:pt idx="3">
                  <c:v>8.5953163656722634E-2</c:v>
                </c:pt>
                <c:pt idx="4">
                  <c:v>1.5947375787793271E-2</c:v>
                </c:pt>
                <c:pt idx="5">
                  <c:v>5.9013565554235736E-4</c:v>
                </c:pt>
                <c:pt idx="6">
                  <c:v>3.2551561211442578E-2</c:v>
                </c:pt>
              </c:numCache>
            </c:numRef>
          </c:val>
          <c:extLst>
            <c:ext xmlns:c16="http://schemas.microsoft.com/office/drawing/2014/chart" uri="{C3380CC4-5D6E-409C-BE32-E72D297353CC}">
              <c16:uniqueId val="{00000004-0596-44DE-AA6A-A9FA1B2FD164}"/>
            </c:ext>
          </c:extLst>
        </c:ser>
        <c:ser>
          <c:idx val="1"/>
          <c:order val="1"/>
          <c:tx>
            <c:strRef>
              <c:f>'Figure 10'!$A$87</c:f>
              <c:strCache>
                <c:ptCount val="1"/>
                <c:pt idx="0">
                  <c:v>Homeowners</c:v>
                </c:pt>
              </c:strCache>
            </c:strRef>
          </c:tx>
          <c:spPr>
            <a:solidFill>
              <a:srgbClr val="FBB040"/>
            </a:solidFill>
            <a:ln>
              <a:noFill/>
            </a:ln>
            <a:effectLst/>
          </c:spPr>
          <c:invertIfNegative val="0"/>
          <c:dLbls>
            <c:dLbl>
              <c:idx val="0"/>
              <c:layout>
                <c:manualLayout>
                  <c:x val="1.3232775619222746E-2"/>
                  <c:y val="-7.39240270550300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96-44DE-AA6A-A9FA1B2FD164}"/>
                </c:ext>
              </c:extLst>
            </c:dLbl>
            <c:dLbl>
              <c:idx val="1"/>
              <c:layout>
                <c:manualLayout>
                  <c:x val="1.3888888888888888E-2"/>
                  <c:y val="-4.414297171186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596-44DE-AA6A-A9FA1B2FD164}"/>
                </c:ext>
              </c:extLst>
            </c:dLbl>
            <c:dLbl>
              <c:idx val="2"/>
              <c:layout>
                <c:manualLayout>
                  <c:x val="4.2368393178688702E-3"/>
                  <c:y val="4.27076660260524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596-44DE-AA6A-A9FA1B2FD164}"/>
                </c:ext>
              </c:extLst>
            </c:dLbl>
            <c:dLbl>
              <c:idx val="4"/>
              <c:layout>
                <c:manualLayout>
                  <c:x val="1.7255395158937616E-3"/>
                  <c:y val="-1.2812408865558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596-44DE-AA6A-A9FA1B2FD164}"/>
                </c:ext>
              </c:extLst>
            </c:dLbl>
            <c:dLbl>
              <c:idx val="5"/>
              <c:layout>
                <c:manualLayout>
                  <c:x val="9.2592592592592587E-3"/>
                  <c:y val="-5.62226596675424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96-44DE-AA6A-A9FA1B2FD16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10'!$B$85:$H$85</c:f>
              <c:strCache>
                <c:ptCount val="7"/>
                <c:pt idx="0">
                  <c:v>Hispanic or Latino (of any race)</c:v>
                </c:pt>
                <c:pt idx="1">
                  <c:v>White</c:v>
                </c:pt>
                <c:pt idx="2">
                  <c:v>Black or African American </c:v>
                </c:pt>
                <c:pt idx="3">
                  <c:v>American Indian and Alaska Native</c:v>
                </c:pt>
                <c:pt idx="4">
                  <c:v>Asian</c:v>
                </c:pt>
                <c:pt idx="5">
                  <c:v>Native Hawaiian and Other Pacific Islander </c:v>
                </c:pt>
                <c:pt idx="6">
                  <c:v>Two or More Races</c:v>
                </c:pt>
              </c:strCache>
            </c:strRef>
          </c:cat>
          <c:val>
            <c:numRef>
              <c:f>'Figure 10'!$B$87:$H$87</c:f>
              <c:numCache>
                <c:formatCode>0.0%</c:formatCode>
                <c:ptCount val="7"/>
                <c:pt idx="0">
                  <c:v>0.3293521764332441</c:v>
                </c:pt>
                <c:pt idx="1">
                  <c:v>0.37285875955726078</c:v>
                </c:pt>
                <c:pt idx="2">
                  <c:v>9.5379392199619085E-3</c:v>
                </c:pt>
                <c:pt idx="3">
                  <c:v>5.1272461287918521E-2</c:v>
                </c:pt>
                <c:pt idx="4">
                  <c:v>9.3723260371525573E-3</c:v>
                </c:pt>
                <c:pt idx="5">
                  <c:v>3.7538988103453033E-4</c:v>
                </c:pt>
                <c:pt idx="6">
                  <c:v>0.22723094758342763</c:v>
                </c:pt>
              </c:numCache>
            </c:numRef>
          </c:val>
          <c:extLst>
            <c:ext xmlns:c16="http://schemas.microsoft.com/office/drawing/2014/chart" uri="{C3380CC4-5D6E-409C-BE32-E72D297353CC}">
              <c16:uniqueId val="{0000000A-0596-44DE-AA6A-A9FA1B2FD164}"/>
            </c:ext>
          </c:extLst>
        </c:ser>
        <c:dLbls>
          <c:showLegendKey val="0"/>
          <c:showVal val="0"/>
          <c:showCatName val="0"/>
          <c:showSerName val="0"/>
          <c:showPercent val="0"/>
          <c:showBubbleSize val="0"/>
        </c:dLbls>
        <c:gapWidth val="219"/>
        <c:overlap val="-27"/>
        <c:axId val="515640511"/>
        <c:axId val="515640991"/>
      </c:barChart>
      <c:catAx>
        <c:axId val="515640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515640991"/>
        <c:crosses val="autoZero"/>
        <c:auto val="1"/>
        <c:lblAlgn val="ctr"/>
        <c:lblOffset val="100"/>
        <c:noMultiLvlLbl val="0"/>
      </c:catAx>
      <c:valAx>
        <c:axId val="515640991"/>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515640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rgbClr val="000000"/>
                </a:solidFill>
                <a:latin typeface="+mn-lt"/>
                <a:ea typeface="+mn-ea"/>
                <a:cs typeface="+mn-cs"/>
              </a:defRPr>
            </a:pPr>
            <a:r>
              <a:rPr lang="en-US" sz="1600">
                <a:latin typeface="Lato" panose="020F0502020204030203" pitchFamily="34" charset="0"/>
                <a:ea typeface="Lato" panose="020F0502020204030203" pitchFamily="34" charset="0"/>
                <a:cs typeface="Lato" panose="020F0502020204030203" pitchFamily="34" charset="0"/>
              </a:rPr>
              <a:t>Median Rent </a:t>
            </a:r>
          </a:p>
        </c:rich>
      </c:tx>
      <c:overlay val="0"/>
      <c:spPr>
        <a:noFill/>
        <a:ln>
          <a:noFill/>
        </a:ln>
        <a:effectLst/>
      </c:spPr>
      <c:txPr>
        <a:bodyPr rot="0" spcFirstLastPara="1" vertOverflow="ellipsis" vert="horz" wrap="square" anchor="ctr" anchorCtr="1"/>
        <a:lstStyle/>
        <a:p>
          <a:pPr>
            <a:defRPr sz="1680" b="0"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2"/>
          <c:order val="2"/>
          <c:tx>
            <c:strRef>
              <c:f>'Figure 34'!$D$18</c:f>
              <c:strCache>
                <c:ptCount val="1"/>
                <c:pt idx="0">
                  <c:v>Median Rent </c:v>
                </c:pt>
              </c:strCache>
            </c:strRef>
          </c:tx>
          <c:spPr>
            <a:ln w="28575" cap="rnd">
              <a:solidFill>
                <a:srgbClr val="FBB040"/>
              </a:solidFill>
              <a:round/>
            </a:ln>
            <a:effectLst/>
          </c:spPr>
          <c:marker>
            <c:symbol val="circle"/>
            <c:size val="5"/>
            <c:spPr>
              <a:solidFill>
                <a:srgbClr val="FBB040"/>
              </a:solidFill>
              <a:ln w="9525">
                <a:solidFill>
                  <a:srgbClr val="FBB040"/>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34'!$A$20:$A$24</c:f>
              <c:numCache>
                <c:formatCode>General</c:formatCode>
                <c:ptCount val="5"/>
                <c:pt idx="0">
                  <c:v>2019</c:v>
                </c:pt>
                <c:pt idx="1">
                  <c:v>2020</c:v>
                </c:pt>
                <c:pt idx="2">
                  <c:v>2021</c:v>
                </c:pt>
                <c:pt idx="3">
                  <c:v>2022</c:v>
                </c:pt>
                <c:pt idx="4">
                  <c:v>2023</c:v>
                </c:pt>
              </c:numCache>
            </c:numRef>
          </c:cat>
          <c:val>
            <c:numRef>
              <c:f>'Figure 34'!$D$20:$D$24</c:f>
              <c:numCache>
                <c:formatCode>"$"#,##0</c:formatCode>
                <c:ptCount val="5"/>
                <c:pt idx="0">
                  <c:v>844</c:v>
                </c:pt>
                <c:pt idx="1">
                  <c:v>857</c:v>
                </c:pt>
                <c:pt idx="2">
                  <c:v>897</c:v>
                </c:pt>
                <c:pt idx="3">
                  <c:v>966</c:v>
                </c:pt>
                <c:pt idx="4">
                  <c:v>1021</c:v>
                </c:pt>
              </c:numCache>
            </c:numRef>
          </c:val>
          <c:smooth val="0"/>
          <c:extLst>
            <c:ext xmlns:c16="http://schemas.microsoft.com/office/drawing/2014/chart" uri="{C3380CC4-5D6E-409C-BE32-E72D297353CC}">
              <c16:uniqueId val="{00000000-BA64-4AFD-9DB0-48D924D9605F}"/>
            </c:ext>
          </c:extLst>
        </c:ser>
        <c:dLbls>
          <c:showLegendKey val="0"/>
          <c:showVal val="0"/>
          <c:showCatName val="0"/>
          <c:showSerName val="0"/>
          <c:showPercent val="0"/>
          <c:showBubbleSize val="0"/>
        </c:dLbls>
        <c:marker val="1"/>
        <c:smooth val="0"/>
        <c:axId val="1654992160"/>
        <c:axId val="1654991680"/>
        <c:extLst>
          <c:ext xmlns:c15="http://schemas.microsoft.com/office/drawing/2012/chart" uri="{02D57815-91ED-43cb-92C2-25804820EDAC}">
            <c15:filteredLineSeries>
              <c15:ser>
                <c:idx val="0"/>
                <c:order val="0"/>
                <c:tx>
                  <c:strRef>
                    <c:extLst>
                      <c:ext uri="{02D57815-91ED-43cb-92C2-25804820EDAC}">
                        <c15:formulaRef>
                          <c15:sqref>'Figure 34'!$B$18</c15:sqref>
                        </c15:formulaRef>
                      </c:ext>
                    </c:extLst>
                    <c:strCache>
                      <c:ptCount val="1"/>
                      <c:pt idx="0">
                        <c:v>Median Home Price (NM Realtors Association)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'Figure 34'!$A$20:$A$24</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'Figure 34'!$B$20:$B$24</c15:sqref>
                        </c15:formulaRef>
                      </c:ext>
                    </c:extLst>
                    <c:numCache>
                      <c:formatCode>"$"#,##0</c:formatCode>
                      <c:ptCount val="5"/>
                      <c:pt idx="0">
                        <c:v>216500</c:v>
                      </c:pt>
                      <c:pt idx="1">
                        <c:v>264950</c:v>
                      </c:pt>
                      <c:pt idx="2">
                        <c:v>275000</c:v>
                      </c:pt>
                      <c:pt idx="3">
                        <c:v>306000</c:v>
                      </c:pt>
                      <c:pt idx="4">
                        <c:v>323230</c:v>
                      </c:pt>
                    </c:numCache>
                  </c:numRef>
                </c:val>
                <c:smooth val="0"/>
                <c:extLst>
                  <c:ext xmlns:c16="http://schemas.microsoft.com/office/drawing/2014/chart" uri="{C3380CC4-5D6E-409C-BE32-E72D297353CC}">
                    <c16:uniqueId val="{00000001-BA64-4AFD-9DB0-48D924D9605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'Figure 34'!$C$18</c15:sqref>
                        </c15:formulaRef>
                      </c:ext>
                    </c:extLst>
                    <c:strCache>
                      <c:ptCount val="1"/>
                      <c:pt idx="0">
                        <c:v>Median Home Price % YOY Change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'Figure 34'!$A$20:$A$24</c15:sqref>
                        </c15:formulaRef>
                      </c:ext>
                    </c:extLst>
                    <c:numCache>
                      <c:formatCode>General</c:formatCode>
                      <c:ptCount val="5"/>
                      <c:pt idx="0">
                        <c:v>2019</c:v>
                      </c:pt>
                      <c:pt idx="1">
                        <c:v>2020</c:v>
                      </c:pt>
                      <c:pt idx="2">
                        <c:v>2021</c:v>
                      </c:pt>
                      <c:pt idx="3">
                        <c:v>2022</c:v>
                      </c:pt>
                      <c:pt idx="4">
                        <c:v>2023</c:v>
                      </c:pt>
                    </c:numCache>
                  </c:numRef>
                </c:cat>
                <c:val>
                  <c:numRef>
                    <c:extLst xmlns:c15="http://schemas.microsoft.com/office/drawing/2012/chart">
                      <c:ext xmlns:c15="http://schemas.microsoft.com/office/drawing/2012/chart" uri="{02D57815-91ED-43cb-92C2-25804820EDAC}">
                        <c15:formulaRef>
                          <c15:sqref>'Figure 34'!$C$20:$C$24</c15:sqref>
                        </c15:formulaRef>
                      </c:ext>
                    </c:extLst>
                    <c:numCache>
                      <c:formatCode>0.0%</c:formatCode>
                      <c:ptCount val="5"/>
                      <c:pt idx="0">
                        <c:v>8.2500000000000004E-2</c:v>
                      </c:pt>
                      <c:pt idx="1">
                        <c:v>0.22378752886836029</c:v>
                      </c:pt>
                      <c:pt idx="2">
                        <c:v>3.7931685223627103E-2</c:v>
                      </c:pt>
                      <c:pt idx="3">
                        <c:v>0.11272727272727273</c:v>
                      </c:pt>
                      <c:pt idx="4">
                        <c:v>5.6307189542483663E-2</c:v>
                      </c:pt>
                    </c:numCache>
                  </c:numRef>
                </c:val>
                <c:smooth val="0"/>
                <c:extLst xmlns:c15="http://schemas.microsoft.com/office/drawing/2012/chart">
                  <c:ext xmlns:c16="http://schemas.microsoft.com/office/drawing/2014/chart" uri="{C3380CC4-5D6E-409C-BE32-E72D297353CC}">
                    <c16:uniqueId val="{00000002-BA64-4AFD-9DB0-48D924D9605F}"/>
                  </c:ext>
                </c:extLst>
              </c15:ser>
            </c15:filteredLineSeries>
          </c:ext>
        </c:extLst>
      </c:lineChart>
      <c:catAx>
        <c:axId val="165499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1654991680"/>
        <c:crosses val="autoZero"/>
        <c:auto val="1"/>
        <c:lblAlgn val="ctr"/>
        <c:lblOffset val="100"/>
        <c:noMultiLvlLbl val="0"/>
      </c:catAx>
      <c:valAx>
        <c:axId val="1654991680"/>
        <c:scaling>
          <c:orientation val="minMax"/>
        </c:scaling>
        <c:delete val="1"/>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1654992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rgbClr val="000000"/>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a:solidFill>
                  <a:srgbClr val="000000"/>
                </a:solidFill>
                <a:latin typeface="Lato" panose="020F0502020204030203" pitchFamily="34" charset="0"/>
                <a:ea typeface="Lato" panose="020F0502020204030203" pitchFamily="34" charset="0"/>
                <a:cs typeface="Lato" panose="020F0502020204030203" pitchFamily="34" charset="0"/>
              </a:rPr>
              <a:t>Year-Over-Year Change in Median Renter Income and Median</a:t>
            </a:r>
            <a:r>
              <a:rPr lang="en-US" sz="1600" baseline="0">
                <a:solidFill>
                  <a:srgbClr val="000000"/>
                </a:solidFill>
                <a:latin typeface="Lato" panose="020F0502020204030203" pitchFamily="34" charset="0"/>
                <a:ea typeface="Lato" panose="020F0502020204030203" pitchFamily="34" charset="0"/>
                <a:cs typeface="Lato" panose="020F0502020204030203" pitchFamily="34" charset="0"/>
              </a:rPr>
              <a:t> Rent in New Mexico</a:t>
            </a:r>
            <a:endParaRPr lang="en-US" sz="1600">
              <a:solidFill>
                <a:srgbClr val="000000"/>
              </a:solidFill>
              <a:latin typeface="Lato" panose="020F0502020204030203" pitchFamily="34" charset="0"/>
              <a:ea typeface="Lato" panose="020F0502020204030203" pitchFamily="34" charset="0"/>
              <a:cs typeface="Lato" panose="020F050202020403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1"/>
          <c:order val="1"/>
          <c:tx>
            <c:strRef>
              <c:f>'Figure 34'!$C$40</c:f>
              <c:strCache>
                <c:ptCount val="1"/>
                <c:pt idx="0">
                  <c:v>Renters Median Income % YOY Change</c:v>
                </c:pt>
              </c:strCache>
            </c:strRef>
          </c:tx>
          <c:spPr>
            <a:ln w="28575" cap="rnd">
              <a:solidFill>
                <a:srgbClr val="00918F"/>
              </a:solidFill>
              <a:round/>
            </a:ln>
            <a:effectLst/>
          </c:spPr>
          <c:marker>
            <c:symbol val="circle"/>
            <c:size val="5"/>
            <c:spPr>
              <a:solidFill>
                <a:srgbClr val="00918F"/>
              </a:solidFill>
              <a:ln w="9525">
                <a:solidFill>
                  <a:srgbClr val="00918F"/>
                </a:solidFill>
              </a:ln>
              <a:effectLst/>
            </c:spPr>
          </c:marker>
          <c:dLbls>
            <c:dLbl>
              <c:idx val="3"/>
              <c:layout>
                <c:manualLayout>
                  <c:x val="-4.3601237345331924E-2"/>
                  <c:y val="0.1170308181675966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26-4E39-A10B-F9EE6EF1372D}"/>
                </c:ext>
              </c:extLst>
            </c:dLbl>
            <c:dLbl>
              <c:idx val="4"/>
              <c:layout>
                <c:manualLayout>
                  <c:x val="-4.3601237345331834E-2"/>
                  <c:y val="6.40506857172654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26-4E39-A10B-F9EE6EF1372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34'!$A$42:$A$46</c:f>
              <c:numCache>
                <c:formatCode>General</c:formatCode>
                <c:ptCount val="5"/>
                <c:pt idx="0">
                  <c:v>2019</c:v>
                </c:pt>
                <c:pt idx="1">
                  <c:v>2020</c:v>
                </c:pt>
                <c:pt idx="2">
                  <c:v>2021</c:v>
                </c:pt>
                <c:pt idx="3">
                  <c:v>2022</c:v>
                </c:pt>
                <c:pt idx="4">
                  <c:v>2023</c:v>
                </c:pt>
              </c:numCache>
              <c:extLst/>
            </c:numRef>
          </c:cat>
          <c:val>
            <c:numRef>
              <c:f>'Figure 34'!$C$42:$C$46</c:f>
              <c:numCache>
                <c:formatCode>0.0%</c:formatCode>
                <c:ptCount val="5"/>
                <c:pt idx="0">
                  <c:v>3.2716789219655991E-2</c:v>
                </c:pt>
                <c:pt idx="1">
                  <c:v>3.1962610959505665E-2</c:v>
                </c:pt>
                <c:pt idx="2">
                  <c:v>5.8875379939209729E-2</c:v>
                </c:pt>
                <c:pt idx="3">
                  <c:v>7.3800843930303991E-2</c:v>
                </c:pt>
                <c:pt idx="4">
                  <c:v>4.8305175363558599E-2</c:v>
                </c:pt>
              </c:numCache>
              <c:extLst/>
            </c:numRef>
          </c:val>
          <c:smooth val="0"/>
          <c:extLst>
            <c:ext xmlns:c16="http://schemas.microsoft.com/office/drawing/2014/chart" uri="{C3380CC4-5D6E-409C-BE32-E72D297353CC}">
              <c16:uniqueId val="{00000002-1F26-4E39-A10B-F9EE6EF1372D}"/>
            </c:ext>
          </c:extLst>
        </c:ser>
        <c:ser>
          <c:idx val="3"/>
          <c:order val="3"/>
          <c:tx>
            <c:strRef>
              <c:f>'Figure 34'!$E$40</c:f>
              <c:strCache>
                <c:ptCount val="1"/>
                <c:pt idx="0">
                  <c:v>Median Rent % YOY Change</c:v>
                </c:pt>
              </c:strCache>
              <c:extLst xmlns:c15="http://schemas.microsoft.com/office/drawing/2012/chart"/>
            </c:strRef>
          </c:tx>
          <c:spPr>
            <a:ln w="28575" cap="rnd">
              <a:solidFill>
                <a:srgbClr val="FBB040"/>
              </a:solidFill>
              <a:round/>
            </a:ln>
            <a:effectLst/>
          </c:spPr>
          <c:marker>
            <c:symbol val="circle"/>
            <c:size val="5"/>
            <c:spPr>
              <a:solidFill>
                <a:srgbClr val="FBB040"/>
              </a:solidFill>
              <a:ln w="9525">
                <a:solidFill>
                  <a:srgbClr val="FBB040"/>
                </a:solidFill>
              </a:ln>
              <a:effectLst/>
            </c:spPr>
          </c:marker>
          <c:dLbls>
            <c:dLbl>
              <c:idx val="0"/>
              <c:layout>
                <c:manualLayout>
                  <c:x val="-4.0476190476190485E-2"/>
                  <c:y val="6.62251655629139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26-4E39-A10B-F9EE6EF1372D}"/>
                </c:ext>
              </c:extLst>
            </c:dLbl>
            <c:dLbl>
              <c:idx val="3"/>
              <c:layout>
                <c:manualLayout>
                  <c:x val="-5.0000000000000086E-2"/>
                  <c:y val="-3.5320088300220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26-4E39-A10B-F9EE6EF1372D}"/>
                </c:ext>
              </c:extLst>
            </c:dLbl>
            <c:dLbl>
              <c:idx val="4"/>
              <c:layout>
                <c:manualLayout>
                  <c:x val="-2.6190476190476191E-2"/>
                  <c:y val="-3.0905077262693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26-4E39-A10B-F9EE6EF1372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'Figure 34'!$A$42:$A$46</c:f>
              <c:numCache>
                <c:formatCode>General</c:formatCode>
                <c:ptCount val="5"/>
                <c:pt idx="0">
                  <c:v>2019</c:v>
                </c:pt>
                <c:pt idx="1">
                  <c:v>2020</c:v>
                </c:pt>
                <c:pt idx="2">
                  <c:v>2021</c:v>
                </c:pt>
                <c:pt idx="3">
                  <c:v>2022</c:v>
                </c:pt>
                <c:pt idx="4">
                  <c:v>2023</c:v>
                </c:pt>
              </c:numCache>
              <c:extLst/>
            </c:numRef>
          </c:cat>
          <c:val>
            <c:numRef>
              <c:f>'Figure 34'!$E$42:$E$46</c:f>
              <c:numCache>
                <c:formatCode>0.0%</c:formatCode>
                <c:ptCount val="5"/>
                <c:pt idx="0">
                  <c:v>1.932367149758454E-2</c:v>
                </c:pt>
                <c:pt idx="1">
                  <c:v>1.5402843601895734E-2</c:v>
                </c:pt>
                <c:pt idx="2">
                  <c:v>4.6674445740956826E-2</c:v>
                </c:pt>
                <c:pt idx="3">
                  <c:v>7.6923076923076927E-2</c:v>
                </c:pt>
                <c:pt idx="4">
                  <c:v>5.6935817805383024E-2</c:v>
                </c:pt>
              </c:numCache>
              <c:extLst/>
            </c:numRef>
          </c:val>
          <c:smooth val="0"/>
          <c:extLst xmlns:c15="http://schemas.microsoft.com/office/drawing/2012/chart">
            <c:ext xmlns:c16="http://schemas.microsoft.com/office/drawing/2014/chart" uri="{C3380CC4-5D6E-409C-BE32-E72D297353CC}">
              <c16:uniqueId val="{00000006-1F26-4E39-A10B-F9EE6EF1372D}"/>
            </c:ext>
          </c:extLst>
        </c:ser>
        <c:dLbls>
          <c:showLegendKey val="0"/>
          <c:showVal val="0"/>
          <c:showCatName val="0"/>
          <c:showSerName val="0"/>
          <c:showPercent val="0"/>
          <c:showBubbleSize val="0"/>
        </c:dLbls>
        <c:marker val="1"/>
        <c:smooth val="0"/>
        <c:axId val="1749897536"/>
        <c:axId val="1749902336"/>
        <c:extLst>
          <c:ext xmlns:c15="http://schemas.microsoft.com/office/drawing/2012/chart" uri="{02D57815-91ED-43cb-92C2-25804820EDAC}">
            <c15:filteredLineSeries>
              <c15:ser>
                <c:idx val="0"/>
                <c:order val="0"/>
                <c:tx>
                  <c:strRef>
                    <c:extLst>
                      <c:ext uri="{02D57815-91ED-43cb-92C2-25804820EDAC}">
                        <c15:formulaRef>
                          <c15:sqref>'Figure 34'!$B$40</c15:sqref>
                        </c15:formulaRef>
                      </c:ext>
                    </c:extLst>
                    <c:strCache>
                      <c:ptCount val="1"/>
                      <c:pt idx="0">
                        <c:v>Renters Median 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'Figure 34'!$A$42:$A$46</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'Figure 34'!$B$42:$B$46</c15:sqref>
                        </c15:formulaRef>
                      </c:ext>
                    </c:extLst>
                    <c:numCache>
                      <c:formatCode>"$"#,##0</c:formatCode>
                      <c:ptCount val="5"/>
                      <c:pt idx="0">
                        <c:v>31881</c:v>
                      </c:pt>
                      <c:pt idx="1">
                        <c:v>32900</c:v>
                      </c:pt>
                      <c:pt idx="2">
                        <c:v>34837</c:v>
                      </c:pt>
                      <c:pt idx="3">
                        <c:v>37408</c:v>
                      </c:pt>
                      <c:pt idx="4">
                        <c:v>39215</c:v>
                      </c:pt>
                    </c:numCache>
                  </c:numRef>
                </c:val>
                <c:smooth val="0"/>
                <c:extLst>
                  <c:ext xmlns:c16="http://schemas.microsoft.com/office/drawing/2014/chart" uri="{C3380CC4-5D6E-409C-BE32-E72D297353CC}">
                    <c16:uniqueId val="{00000007-1F26-4E39-A10B-F9EE6EF1372D}"/>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'Figure 34'!$D$40</c15:sqref>
                        </c15:formulaRef>
                      </c:ext>
                    </c:extLst>
                    <c:strCache>
                      <c:ptCount val="1"/>
                      <c:pt idx="0">
                        <c:v>Median Rent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'Figure 34'!$A$42:$A$46</c15:sqref>
                        </c15:formulaRef>
                      </c:ext>
                    </c:extLst>
                    <c:numCache>
                      <c:formatCode>General</c:formatCode>
                      <c:ptCount val="5"/>
                      <c:pt idx="0">
                        <c:v>2019</c:v>
                      </c:pt>
                      <c:pt idx="1">
                        <c:v>2020</c:v>
                      </c:pt>
                      <c:pt idx="2">
                        <c:v>2021</c:v>
                      </c:pt>
                      <c:pt idx="3">
                        <c:v>2022</c:v>
                      </c:pt>
                      <c:pt idx="4">
                        <c:v>2023</c:v>
                      </c:pt>
                    </c:numCache>
                  </c:numRef>
                </c:cat>
                <c:val>
                  <c:numRef>
                    <c:extLst xmlns:c15="http://schemas.microsoft.com/office/drawing/2012/chart">
                      <c:ext xmlns:c15="http://schemas.microsoft.com/office/drawing/2012/chart" uri="{02D57815-91ED-43cb-92C2-25804820EDAC}">
                        <c15:formulaRef>
                          <c15:sqref>'Figure 34'!$D$42:$D$46</c15:sqref>
                        </c15:formulaRef>
                      </c:ext>
                    </c:extLst>
                    <c:numCache>
                      <c:formatCode>_("$"* #,##0_);_("$"* \(#,##0\);_("$"* "-"??_);_(@_)</c:formatCode>
                      <c:ptCount val="5"/>
                      <c:pt idx="0">
                        <c:v>844</c:v>
                      </c:pt>
                      <c:pt idx="1">
                        <c:v>857</c:v>
                      </c:pt>
                      <c:pt idx="2">
                        <c:v>897</c:v>
                      </c:pt>
                      <c:pt idx="3">
                        <c:v>966</c:v>
                      </c:pt>
                      <c:pt idx="4">
                        <c:v>1021</c:v>
                      </c:pt>
                    </c:numCache>
                  </c:numRef>
                </c:val>
                <c:smooth val="0"/>
                <c:extLst xmlns:c15="http://schemas.microsoft.com/office/drawing/2012/chart">
                  <c:ext xmlns:c16="http://schemas.microsoft.com/office/drawing/2014/chart" uri="{C3380CC4-5D6E-409C-BE32-E72D297353CC}">
                    <c16:uniqueId val="{00000008-1F26-4E39-A10B-F9EE6EF1372D}"/>
                  </c:ext>
                </c:extLst>
              </c15:ser>
            </c15:filteredLineSeries>
          </c:ext>
        </c:extLst>
      </c:lineChart>
      <c:catAx>
        <c:axId val="174989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1749902336"/>
        <c:crosses val="autoZero"/>
        <c:auto val="1"/>
        <c:lblAlgn val="ctr"/>
        <c:lblOffset val="100"/>
        <c:noMultiLvlLbl val="0"/>
      </c:catAx>
      <c:valAx>
        <c:axId val="174990233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749897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r>
              <a:rPr lang="en-US" sz="1600"/>
              <a:t>Renter Cost Burden by Income</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manualLayout>
          <c:layoutTarget val="inner"/>
          <c:xMode val="edge"/>
          <c:yMode val="edge"/>
          <c:x val="2.0833333333333332E-2"/>
          <c:y val="0.13611111111111113"/>
          <c:w val="0.94907407407407407"/>
          <c:h val="0.60760854111986007"/>
        </c:manualLayout>
      </c:layout>
      <c:barChart>
        <c:barDir val="col"/>
        <c:grouping val="clustered"/>
        <c:varyColors val="0"/>
        <c:ser>
          <c:idx val="0"/>
          <c:order val="0"/>
          <c:tx>
            <c:strRef>
              <c:f>'Figure 31B'!$B$47</c:f>
              <c:strCache>
                <c:ptCount val="1"/>
                <c:pt idx="0">
                  <c:v>Cost Burden Renter Households Earning Less than $50,000</c:v>
                </c:pt>
              </c:strCache>
            </c:strRef>
          </c:tx>
          <c:spPr>
            <a:solidFill>
              <a:srgbClr val="00918F"/>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31B'!$A$81:$A$82</c:f>
              <c:strCache>
                <c:ptCount val="2"/>
                <c:pt idx="0">
                  <c:v>New Mexico</c:v>
                </c:pt>
                <c:pt idx="1">
                  <c:v>United States</c:v>
                </c:pt>
              </c:strCache>
              <c:extLst/>
            </c:strRef>
          </c:cat>
          <c:val>
            <c:numRef>
              <c:f>'Figure 31B'!$B$81:$B$82</c:f>
              <c:numCache>
                <c:formatCode>0.0%</c:formatCode>
                <c:ptCount val="2"/>
                <c:pt idx="0">
                  <c:v>0.76615429501550936</c:v>
                </c:pt>
                <c:pt idx="1">
                  <c:v>0.81399947905740255</c:v>
                </c:pt>
              </c:numCache>
              <c:extLst/>
            </c:numRef>
          </c:val>
          <c:extLst>
            <c:ext xmlns:c16="http://schemas.microsoft.com/office/drawing/2014/chart" uri="{C3380CC4-5D6E-409C-BE32-E72D297353CC}">
              <c16:uniqueId val="{00000000-A425-48D1-B859-11214F5A8263}"/>
            </c:ext>
          </c:extLst>
        </c:ser>
        <c:ser>
          <c:idx val="1"/>
          <c:order val="1"/>
          <c:tx>
            <c:strRef>
              <c:f>'Figure 31B'!$C$47</c:f>
              <c:strCache>
                <c:ptCount val="1"/>
                <c:pt idx="0">
                  <c:v>Cost Burdened Renter Households Earning More than $50,000</c:v>
                </c:pt>
              </c:strCache>
            </c:strRef>
          </c:tx>
          <c:spPr>
            <a:solidFill>
              <a:srgbClr val="FBB04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31B'!$A$81:$A$82</c:f>
              <c:strCache>
                <c:ptCount val="2"/>
                <c:pt idx="0">
                  <c:v>New Mexico</c:v>
                </c:pt>
                <c:pt idx="1">
                  <c:v>United States</c:v>
                </c:pt>
              </c:strCache>
              <c:extLst/>
            </c:strRef>
          </c:cat>
          <c:val>
            <c:numRef>
              <c:f>'Figure 31B'!$C$81:$C$82</c:f>
              <c:numCache>
                <c:formatCode>0.0%</c:formatCode>
                <c:ptCount val="2"/>
                <c:pt idx="0">
                  <c:v>0.12484936129187756</c:v>
                </c:pt>
                <c:pt idx="1">
                  <c:v>0.22683851331404564</c:v>
                </c:pt>
              </c:numCache>
              <c:extLst/>
            </c:numRef>
          </c:val>
          <c:extLst>
            <c:ext xmlns:c16="http://schemas.microsoft.com/office/drawing/2014/chart" uri="{C3380CC4-5D6E-409C-BE32-E72D297353CC}">
              <c16:uniqueId val="{00000001-A425-48D1-B859-11214F5A8263}"/>
            </c:ext>
          </c:extLst>
        </c:ser>
        <c:dLbls>
          <c:showLegendKey val="0"/>
          <c:showVal val="0"/>
          <c:showCatName val="0"/>
          <c:showSerName val="0"/>
          <c:showPercent val="0"/>
          <c:showBubbleSize val="0"/>
        </c:dLbls>
        <c:gapWidth val="140"/>
        <c:overlap val="-30"/>
        <c:axId val="325889544"/>
        <c:axId val="325902344"/>
      </c:barChart>
      <c:catAx>
        <c:axId val="32588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325902344"/>
        <c:crosses val="autoZero"/>
        <c:auto val="1"/>
        <c:lblAlgn val="ctr"/>
        <c:lblOffset val="100"/>
        <c:noMultiLvlLbl val="0"/>
      </c:catAx>
      <c:valAx>
        <c:axId val="325902344"/>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32588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spPr>
    <a:noFill/>
    <a:ln>
      <a:noFill/>
    </a:ln>
    <a:effectLst/>
  </c:spPr>
  <c:txPr>
    <a:bodyPr/>
    <a:lstStyle/>
    <a:p>
      <a:pPr>
        <a:defRPr sz="120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r>
              <a:rPr lang="en-US" sz="1600"/>
              <a:t>Residential Building Permits Issued in New Mexico</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title>
    <c:autoTitleDeleted val="0"/>
    <c:plotArea>
      <c:layout/>
      <c:barChart>
        <c:barDir val="col"/>
        <c:grouping val="clustered"/>
        <c:varyColors val="0"/>
        <c:ser>
          <c:idx val="0"/>
          <c:order val="0"/>
          <c:tx>
            <c:strRef>
              <c:f>'Figure 24'!$B$6</c:f>
              <c:strCache>
                <c:ptCount val="1"/>
                <c:pt idx="0">
                  <c:v>1 Unit Structures</c:v>
                </c:pt>
              </c:strCache>
            </c:strRef>
          </c:tx>
          <c:spPr>
            <a:solidFill>
              <a:srgbClr val="00918F"/>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'Figure 24'!$A$7:$A$12</c:f>
              <c:numCache>
                <c:formatCode>General</c:formatCode>
                <c:ptCount val="6"/>
                <c:pt idx="0">
                  <c:v>2019</c:v>
                </c:pt>
                <c:pt idx="1">
                  <c:v>2020</c:v>
                </c:pt>
                <c:pt idx="2">
                  <c:v>2021</c:v>
                </c:pt>
                <c:pt idx="3">
                  <c:v>2022</c:v>
                </c:pt>
                <c:pt idx="4">
                  <c:v>2023</c:v>
                </c:pt>
                <c:pt idx="5">
                  <c:v>2024</c:v>
                </c:pt>
              </c:numCache>
            </c:numRef>
          </c:cat>
          <c:val>
            <c:numRef>
              <c:f>'Figure 24'!$B$7:$B$12</c:f>
              <c:numCache>
                <c:formatCode>_(* #,##0_);_(* \(#,##0\);_(* "-"??_);_(@_)</c:formatCode>
                <c:ptCount val="6"/>
                <c:pt idx="0">
                  <c:v>4285</c:v>
                </c:pt>
                <c:pt idx="1">
                  <c:v>4418</c:v>
                </c:pt>
                <c:pt idx="2">
                  <c:v>5465</c:v>
                </c:pt>
                <c:pt idx="3">
                  <c:v>7331</c:v>
                </c:pt>
                <c:pt idx="4">
                  <c:v>6808</c:v>
                </c:pt>
                <c:pt idx="5">
                  <c:v>6488</c:v>
                </c:pt>
              </c:numCache>
            </c:numRef>
          </c:val>
          <c:extLst>
            <c:ext xmlns:c16="http://schemas.microsoft.com/office/drawing/2014/chart" uri="{C3380CC4-5D6E-409C-BE32-E72D297353CC}">
              <c16:uniqueId val="{00000001-0C9F-42B6-8946-43ABF07DD990}"/>
            </c:ext>
          </c:extLst>
        </c:ser>
        <c:ser>
          <c:idx val="1"/>
          <c:order val="1"/>
          <c:tx>
            <c:strRef>
              <c:f>'Figure 24'!$C$6</c:f>
              <c:strCache>
                <c:ptCount val="1"/>
                <c:pt idx="0">
                  <c:v>2 or More Unit Structures</c:v>
                </c:pt>
              </c:strCache>
            </c:strRef>
          </c:tx>
          <c:spPr>
            <a:solidFill>
              <a:srgbClr val="FBB04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'Figure 24'!$A$7:$A$12</c:f>
              <c:numCache>
                <c:formatCode>General</c:formatCode>
                <c:ptCount val="6"/>
                <c:pt idx="0">
                  <c:v>2019</c:v>
                </c:pt>
                <c:pt idx="1">
                  <c:v>2020</c:v>
                </c:pt>
                <c:pt idx="2">
                  <c:v>2021</c:v>
                </c:pt>
                <c:pt idx="3">
                  <c:v>2022</c:v>
                </c:pt>
                <c:pt idx="4">
                  <c:v>2023</c:v>
                </c:pt>
                <c:pt idx="5">
                  <c:v>2024</c:v>
                </c:pt>
              </c:numCache>
            </c:numRef>
          </c:cat>
          <c:val>
            <c:numRef>
              <c:f>'Figure 24'!$C$7:$C$12</c:f>
              <c:numCache>
                <c:formatCode>_(* #,##0_);_(* \(#,##0\);_(* "-"??_);_(@_)</c:formatCode>
                <c:ptCount val="6"/>
                <c:pt idx="0">
                  <c:v>735</c:v>
                </c:pt>
                <c:pt idx="1">
                  <c:v>801</c:v>
                </c:pt>
                <c:pt idx="2">
                  <c:v>2288</c:v>
                </c:pt>
                <c:pt idx="3">
                  <c:v>1476</c:v>
                </c:pt>
                <c:pt idx="4">
                  <c:v>1809</c:v>
                </c:pt>
                <c:pt idx="5">
                  <c:v>1113</c:v>
                </c:pt>
              </c:numCache>
            </c:numRef>
          </c:val>
          <c:extLst>
            <c:ext xmlns:c16="http://schemas.microsoft.com/office/drawing/2014/chart" uri="{C3380CC4-5D6E-409C-BE32-E72D297353CC}">
              <c16:uniqueId val="{00000003-0C9F-42B6-8946-43ABF07DD990}"/>
            </c:ext>
          </c:extLst>
        </c:ser>
        <c:dLbls>
          <c:showLegendKey val="0"/>
          <c:showVal val="0"/>
          <c:showCatName val="0"/>
          <c:showSerName val="0"/>
          <c:showPercent val="0"/>
          <c:showBubbleSize val="0"/>
        </c:dLbls>
        <c:gapWidth val="219"/>
        <c:overlap val="-27"/>
        <c:axId val="2134695040"/>
        <c:axId val="2134696480"/>
      </c:barChart>
      <c:catAx>
        <c:axId val="213469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crossAx val="2134696480"/>
        <c:crosses val="autoZero"/>
        <c:auto val="1"/>
        <c:lblAlgn val="ctr"/>
        <c:lblOffset val="100"/>
        <c:noMultiLvlLbl val="0"/>
      </c:catAx>
      <c:valAx>
        <c:axId val="2134696480"/>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2134695040"/>
        <c:crosses val="autoZero"/>
        <c:crossBetween val="between"/>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000000"/>
          </a:solidFill>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8024B-85C5-45A8-BD99-217CEE636612}"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D1742-2807-427C-BA02-93734A09E355}" type="slidenum">
              <a:rPr lang="en-US" smtClean="0"/>
              <a:t>‹#›</a:t>
            </a:fld>
            <a:endParaRPr lang="en-US"/>
          </a:p>
        </p:txBody>
      </p:sp>
    </p:spTree>
    <p:extLst>
      <p:ext uri="{BB962C8B-B14F-4D97-AF65-F5344CB8AC3E}">
        <p14:creationId xmlns:p14="http://schemas.microsoft.com/office/powerpoint/2010/main" val="220942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D1742-2807-427C-BA02-93734A09E355}" type="slidenum">
              <a:rPr lang="en-US" smtClean="0"/>
              <a:t>1</a:t>
            </a:fld>
            <a:endParaRPr lang="en-US"/>
          </a:p>
        </p:txBody>
      </p:sp>
    </p:spTree>
    <p:extLst>
      <p:ext uri="{BB962C8B-B14F-4D97-AF65-F5344CB8AC3E}">
        <p14:creationId xmlns:p14="http://schemas.microsoft.com/office/powerpoint/2010/main" val="186264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E4B5E-1ED4-7D51-4771-44AA9BF17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B3C0B-0486-EACC-6681-7044FD7FD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D5E94-3C47-73B4-2EE6-A5954DFA07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3C459AF-376C-CA21-7EBC-268C10D0C83D}"/>
              </a:ext>
            </a:extLst>
          </p:cNvPr>
          <p:cNvSpPr>
            <a:spLocks noGrp="1"/>
          </p:cNvSpPr>
          <p:nvPr>
            <p:ph type="sldNum" sz="quarter" idx="5"/>
          </p:nvPr>
        </p:nvSpPr>
        <p:spPr/>
        <p:txBody>
          <a:bodyPr/>
          <a:lstStyle/>
          <a:p>
            <a:fld id="{F19D1742-2807-427C-BA02-93734A09E355}" type="slidenum">
              <a:rPr lang="en-US" smtClean="0"/>
              <a:t>10</a:t>
            </a:fld>
            <a:endParaRPr lang="en-US"/>
          </a:p>
        </p:txBody>
      </p:sp>
    </p:spTree>
    <p:extLst>
      <p:ext uri="{BB962C8B-B14F-4D97-AF65-F5344CB8AC3E}">
        <p14:creationId xmlns:p14="http://schemas.microsoft.com/office/powerpoint/2010/main" val="396078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04E07-F747-CCD2-D646-DD143E08F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FA58B-0D48-7BAA-C824-CBDD5730B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A8A5D-D154-59B5-43AA-4F2705A9B9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CBD33B6-86B1-BE5D-7752-E3FFBA995831}"/>
              </a:ext>
            </a:extLst>
          </p:cNvPr>
          <p:cNvSpPr>
            <a:spLocks noGrp="1"/>
          </p:cNvSpPr>
          <p:nvPr>
            <p:ph type="sldNum" sz="quarter" idx="5"/>
          </p:nvPr>
        </p:nvSpPr>
        <p:spPr/>
        <p:txBody>
          <a:bodyPr/>
          <a:lstStyle/>
          <a:p>
            <a:fld id="{F19D1742-2807-427C-BA02-93734A09E355}" type="slidenum">
              <a:rPr lang="en-US" smtClean="0"/>
              <a:t>11</a:t>
            </a:fld>
            <a:endParaRPr lang="en-US"/>
          </a:p>
        </p:txBody>
      </p:sp>
    </p:spTree>
    <p:extLst>
      <p:ext uri="{BB962C8B-B14F-4D97-AF65-F5344CB8AC3E}">
        <p14:creationId xmlns:p14="http://schemas.microsoft.com/office/powerpoint/2010/main" val="236237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54E4F-B2F1-879A-2843-A4D06DB41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FF15A-F6C9-447C-B536-DF20B02A1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60CDD-FC60-3CB0-1633-118D020425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321D4B-8330-C718-59C2-717E88A8C38A}"/>
              </a:ext>
            </a:extLst>
          </p:cNvPr>
          <p:cNvSpPr>
            <a:spLocks noGrp="1"/>
          </p:cNvSpPr>
          <p:nvPr>
            <p:ph type="sldNum" sz="quarter" idx="5"/>
          </p:nvPr>
        </p:nvSpPr>
        <p:spPr/>
        <p:txBody>
          <a:bodyPr/>
          <a:lstStyle/>
          <a:p>
            <a:fld id="{F19D1742-2807-427C-BA02-93734A09E355}" type="slidenum">
              <a:rPr lang="en-US" smtClean="0"/>
              <a:t>12</a:t>
            </a:fld>
            <a:endParaRPr lang="en-US"/>
          </a:p>
        </p:txBody>
      </p:sp>
    </p:spTree>
    <p:extLst>
      <p:ext uri="{BB962C8B-B14F-4D97-AF65-F5344CB8AC3E}">
        <p14:creationId xmlns:p14="http://schemas.microsoft.com/office/powerpoint/2010/main" val="420884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13</a:t>
            </a:fld>
            <a:endParaRPr lang="en-US"/>
          </a:p>
        </p:txBody>
      </p:sp>
    </p:spTree>
    <p:extLst>
      <p:ext uri="{BB962C8B-B14F-4D97-AF65-F5344CB8AC3E}">
        <p14:creationId xmlns:p14="http://schemas.microsoft.com/office/powerpoint/2010/main" val="162570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D1742-2807-427C-BA02-93734A09E355}" type="slidenum">
              <a:rPr lang="en-US" smtClean="0"/>
              <a:t>14</a:t>
            </a:fld>
            <a:endParaRPr lang="en-US"/>
          </a:p>
        </p:txBody>
      </p:sp>
    </p:spTree>
    <p:extLst>
      <p:ext uri="{BB962C8B-B14F-4D97-AF65-F5344CB8AC3E}">
        <p14:creationId xmlns:p14="http://schemas.microsoft.com/office/powerpoint/2010/main" val="226642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2</a:t>
            </a:fld>
            <a:endParaRPr lang="en-US"/>
          </a:p>
        </p:txBody>
      </p:sp>
    </p:spTree>
    <p:extLst>
      <p:ext uri="{BB962C8B-B14F-4D97-AF65-F5344CB8AC3E}">
        <p14:creationId xmlns:p14="http://schemas.microsoft.com/office/powerpoint/2010/main" val="393301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3</a:t>
            </a:fld>
            <a:endParaRPr lang="en-US"/>
          </a:p>
        </p:txBody>
      </p:sp>
    </p:spTree>
    <p:extLst>
      <p:ext uri="{BB962C8B-B14F-4D97-AF65-F5344CB8AC3E}">
        <p14:creationId xmlns:p14="http://schemas.microsoft.com/office/powerpoint/2010/main" val="282394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4</a:t>
            </a:fld>
            <a:endParaRPr lang="en-US"/>
          </a:p>
        </p:txBody>
      </p:sp>
    </p:spTree>
    <p:extLst>
      <p:ext uri="{BB962C8B-B14F-4D97-AF65-F5344CB8AC3E}">
        <p14:creationId xmlns:p14="http://schemas.microsoft.com/office/powerpoint/2010/main" val="311287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502C8-C3F0-09A6-FCAF-27FC30DAC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62031-D2D2-156D-5B8D-FBE603665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9288E-6823-716F-7BED-D18D393E0B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17647A-6056-032D-862E-7C20E533172A}"/>
              </a:ext>
            </a:extLst>
          </p:cNvPr>
          <p:cNvSpPr>
            <a:spLocks noGrp="1"/>
          </p:cNvSpPr>
          <p:nvPr>
            <p:ph type="sldNum" sz="quarter" idx="5"/>
          </p:nvPr>
        </p:nvSpPr>
        <p:spPr/>
        <p:txBody>
          <a:bodyPr/>
          <a:lstStyle/>
          <a:p>
            <a:fld id="{F19D1742-2807-427C-BA02-93734A09E355}" type="slidenum">
              <a:rPr lang="en-US" smtClean="0"/>
              <a:t>5</a:t>
            </a:fld>
            <a:endParaRPr lang="en-US"/>
          </a:p>
        </p:txBody>
      </p:sp>
    </p:spTree>
    <p:extLst>
      <p:ext uri="{BB962C8B-B14F-4D97-AF65-F5344CB8AC3E}">
        <p14:creationId xmlns:p14="http://schemas.microsoft.com/office/powerpoint/2010/main" val="176932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6</a:t>
            </a:fld>
            <a:endParaRPr lang="en-US"/>
          </a:p>
        </p:txBody>
      </p:sp>
    </p:spTree>
    <p:extLst>
      <p:ext uri="{BB962C8B-B14F-4D97-AF65-F5344CB8AC3E}">
        <p14:creationId xmlns:p14="http://schemas.microsoft.com/office/powerpoint/2010/main" val="8974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Inequities in homeownership persist. While Hispanic households comprise 48.2% of the state’s population, these households only account for 32.9% of homeowner. Similar differences occur among Black or African American households as well as Native American households.</a:t>
            </a:r>
          </a:p>
          <a:p>
            <a:endParaRPr lang="en-US"/>
          </a:p>
        </p:txBody>
      </p:sp>
      <p:sp>
        <p:nvSpPr>
          <p:cNvPr id="4" name="Slide Number Placeholder 3"/>
          <p:cNvSpPr>
            <a:spLocks noGrp="1"/>
          </p:cNvSpPr>
          <p:nvPr>
            <p:ph type="sldNum" sz="quarter" idx="5"/>
          </p:nvPr>
        </p:nvSpPr>
        <p:spPr/>
        <p:txBody>
          <a:bodyPr/>
          <a:lstStyle/>
          <a:p>
            <a:fld id="{F19D1742-2807-427C-BA02-93734A09E355}" type="slidenum">
              <a:rPr lang="en-US" smtClean="0"/>
              <a:t>7</a:t>
            </a:fld>
            <a:endParaRPr lang="en-US"/>
          </a:p>
        </p:txBody>
      </p:sp>
    </p:spTree>
    <p:extLst>
      <p:ext uri="{BB962C8B-B14F-4D97-AF65-F5344CB8AC3E}">
        <p14:creationId xmlns:p14="http://schemas.microsoft.com/office/powerpoint/2010/main" val="283024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5FE1-116D-646B-6CA3-CE8493FF8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5A325-88CE-C1EF-2A25-EE672A331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49731-2175-B300-77D5-603F98ADC915}"/>
              </a:ext>
            </a:extLst>
          </p:cNvPr>
          <p:cNvSpPr>
            <a:spLocks noGrp="1"/>
          </p:cNvSpPr>
          <p:nvPr>
            <p:ph type="body" idx="1"/>
          </p:nvPr>
        </p:nvSpPr>
        <p:spPr/>
        <p:txBody>
          <a:bodyPr/>
          <a:lstStyle/>
          <a:p>
            <a:pPr>
              <a:defRPr/>
            </a:pPr>
            <a:r>
              <a:rPr lang="en-US"/>
              <a:t>The graph on the left shows that rent grew from $844 to $1,021 over the last five years. This translates to a 23.3% increase.  </a:t>
            </a:r>
          </a:p>
          <a:p>
            <a:pPr>
              <a:defRPr/>
            </a:pPr>
            <a:endParaRPr lang="en-US"/>
          </a:p>
          <a:p>
            <a:pPr>
              <a:defRPr/>
            </a:pPr>
            <a:r>
              <a:rPr lang="en-US"/>
              <a:t>Renters are also experiencing housing cost increases that outpaced their income growth. </a:t>
            </a:r>
          </a:p>
          <a:p>
            <a:pPr>
              <a:defRPr/>
            </a:pPr>
            <a:endParaRPr lang="en-US"/>
          </a:p>
          <a:p>
            <a:pPr>
              <a:defRPr/>
            </a:pPr>
            <a:r>
              <a:rPr lang="en-US"/>
              <a:t>From 2022 to 2023, renter income increased by 4.8%, which trails the median rent increase of 5.7%. In this state, the increase in rent coupled with inflation and the increasing costs of living are putting pressure on renters, specifically the low-income renters.</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ED85EE06-78D2-C7AA-5E03-3CD3A0F9AC98}"/>
              </a:ext>
            </a:extLst>
          </p:cNvPr>
          <p:cNvSpPr>
            <a:spLocks noGrp="1"/>
          </p:cNvSpPr>
          <p:nvPr>
            <p:ph type="sldNum" sz="quarter" idx="5"/>
          </p:nvPr>
        </p:nvSpPr>
        <p:spPr/>
        <p:txBody>
          <a:bodyPr/>
          <a:lstStyle/>
          <a:p>
            <a:fld id="{F19D1742-2807-427C-BA02-93734A09E355}" type="slidenum">
              <a:rPr lang="en-US" smtClean="0"/>
              <a:t>8</a:t>
            </a:fld>
            <a:endParaRPr lang="en-US"/>
          </a:p>
        </p:txBody>
      </p:sp>
    </p:spTree>
    <p:extLst>
      <p:ext uri="{BB962C8B-B14F-4D97-AF65-F5344CB8AC3E}">
        <p14:creationId xmlns:p14="http://schemas.microsoft.com/office/powerpoint/2010/main" val="1677322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097D-805D-9509-331E-944B557FD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E0CFB-1BBF-5674-825B-E4F7A60A62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E7307-205D-5EC4-C989-D4D78F5F54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DB24A3-DE5A-1800-531D-5556A66CF3B9}"/>
              </a:ext>
            </a:extLst>
          </p:cNvPr>
          <p:cNvSpPr>
            <a:spLocks noGrp="1"/>
          </p:cNvSpPr>
          <p:nvPr>
            <p:ph type="sldNum" sz="quarter" idx="5"/>
          </p:nvPr>
        </p:nvSpPr>
        <p:spPr/>
        <p:txBody>
          <a:bodyPr/>
          <a:lstStyle/>
          <a:p>
            <a:fld id="{F19D1742-2807-427C-BA02-93734A09E355}" type="slidenum">
              <a:rPr lang="en-US" smtClean="0"/>
              <a:t>9</a:t>
            </a:fld>
            <a:endParaRPr lang="en-US"/>
          </a:p>
        </p:txBody>
      </p:sp>
    </p:spTree>
    <p:extLst>
      <p:ext uri="{BB962C8B-B14F-4D97-AF65-F5344CB8AC3E}">
        <p14:creationId xmlns:p14="http://schemas.microsoft.com/office/powerpoint/2010/main" val="375691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BF8C-9B62-4F48-8AEE-218492D41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2C1-1CF0-944B-98D9-957CDDADB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A79DD-103F-104D-B067-D269EDDBC2FA}"/>
              </a:ext>
            </a:extLst>
          </p:cNvPr>
          <p:cNvSpPr>
            <a:spLocks noGrp="1"/>
          </p:cNvSpPr>
          <p:nvPr>
            <p:ph type="dt" sz="half" idx="10"/>
          </p:nvPr>
        </p:nvSpPr>
        <p:spPr/>
        <p:txBody>
          <a:bodyPr/>
          <a:lstStyle/>
          <a:p>
            <a:fld id="{AF213489-1943-4718-B822-BDEF7C2CDB0A}" type="datetime1">
              <a:rPr lang="en-US" smtClean="0"/>
              <a:t>7/31/2025</a:t>
            </a:fld>
            <a:endParaRPr lang="en-US"/>
          </a:p>
        </p:txBody>
      </p:sp>
      <p:sp>
        <p:nvSpPr>
          <p:cNvPr id="5" name="Footer Placeholder 4">
            <a:extLst>
              <a:ext uri="{FF2B5EF4-FFF2-40B4-BE49-F238E27FC236}">
                <a16:creationId xmlns:a16="http://schemas.microsoft.com/office/drawing/2014/main" id="{40DA8783-1F70-2F4E-A7FA-144FB7379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6FA74-EF0E-7B4E-B780-8BF265F3FEBC}"/>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353327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C4A7-F2CE-E64D-8BBF-D90CE4F7CD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515FFF-028A-5845-BC9D-45C05CDEB2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DB89B-D9E7-094D-8A01-AE55B46DE106}"/>
              </a:ext>
            </a:extLst>
          </p:cNvPr>
          <p:cNvSpPr>
            <a:spLocks noGrp="1"/>
          </p:cNvSpPr>
          <p:nvPr>
            <p:ph type="dt" sz="half" idx="10"/>
          </p:nvPr>
        </p:nvSpPr>
        <p:spPr/>
        <p:txBody>
          <a:bodyPr/>
          <a:lstStyle/>
          <a:p>
            <a:fld id="{9227AC61-A805-4662-8C6A-0931E07598CB}" type="datetime1">
              <a:rPr lang="en-US" smtClean="0"/>
              <a:t>7/31/2025</a:t>
            </a:fld>
            <a:endParaRPr lang="en-US"/>
          </a:p>
        </p:txBody>
      </p:sp>
      <p:sp>
        <p:nvSpPr>
          <p:cNvPr id="5" name="Footer Placeholder 4">
            <a:extLst>
              <a:ext uri="{FF2B5EF4-FFF2-40B4-BE49-F238E27FC236}">
                <a16:creationId xmlns:a16="http://schemas.microsoft.com/office/drawing/2014/main" id="{D70284A4-23E8-5A4D-B393-DC412BC68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81DE4-9139-4846-8137-67F888A89C1D}"/>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123407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61E03-778F-A54D-AEB1-44B90C345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26F2A9-B019-6D4B-97FA-4AC82E207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6ACF7-DE3D-2E4E-A3C1-A421BEE53D4D}"/>
              </a:ext>
            </a:extLst>
          </p:cNvPr>
          <p:cNvSpPr>
            <a:spLocks noGrp="1"/>
          </p:cNvSpPr>
          <p:nvPr>
            <p:ph type="dt" sz="half" idx="10"/>
          </p:nvPr>
        </p:nvSpPr>
        <p:spPr/>
        <p:txBody>
          <a:bodyPr/>
          <a:lstStyle/>
          <a:p>
            <a:fld id="{CFEED9BC-2F7A-4374-9815-7A4772AE31B4}" type="datetime1">
              <a:rPr lang="en-US" smtClean="0"/>
              <a:t>7/31/2025</a:t>
            </a:fld>
            <a:endParaRPr lang="en-US"/>
          </a:p>
        </p:txBody>
      </p:sp>
      <p:sp>
        <p:nvSpPr>
          <p:cNvPr id="5" name="Footer Placeholder 4">
            <a:extLst>
              <a:ext uri="{FF2B5EF4-FFF2-40B4-BE49-F238E27FC236}">
                <a16:creationId xmlns:a16="http://schemas.microsoft.com/office/drawing/2014/main" id="{69A0EF84-07D8-5344-B0BE-40D5D3F62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376C9-B172-6943-93E7-DB283AD1DB07}"/>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57467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CC10-F502-3071-9FF7-E9C73A24D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2FC08B-41A8-8111-6028-F3B38B24C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387341-6BA9-C32B-E8D0-EB86660A71DF}"/>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5" name="Footer Placeholder 4">
            <a:extLst>
              <a:ext uri="{FF2B5EF4-FFF2-40B4-BE49-F238E27FC236}">
                <a16:creationId xmlns:a16="http://schemas.microsoft.com/office/drawing/2014/main" id="{3AE33708-6B86-4921-5B7D-BA0BD662E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727EA-3721-857B-B8A7-DF131FA85DEC}"/>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2389063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9D16C-A49D-05F1-7A69-6D44A71CE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1E50A-B64E-A399-7458-975F0B038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5CDBA-AFFE-73F2-1328-37A39C244C1B}"/>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5" name="Footer Placeholder 4">
            <a:extLst>
              <a:ext uri="{FF2B5EF4-FFF2-40B4-BE49-F238E27FC236}">
                <a16:creationId xmlns:a16="http://schemas.microsoft.com/office/drawing/2014/main" id="{D9BE9BEC-012D-14F5-683F-38634F6AC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81507-83C6-3CC1-BF69-5EE2AD285551}"/>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877806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4A42-2409-F680-77AC-6DE06255B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8C34D6-DAB6-3435-3A72-BC643F3F30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CA252-4FA8-DD2E-A16E-398EE44933F6}"/>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5" name="Footer Placeholder 4">
            <a:extLst>
              <a:ext uri="{FF2B5EF4-FFF2-40B4-BE49-F238E27FC236}">
                <a16:creationId xmlns:a16="http://schemas.microsoft.com/office/drawing/2014/main" id="{414EE79F-E883-67FB-BB2B-6FD6BFD70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A43C2-DCFE-1D27-F1E0-9A4E24DEEBAE}"/>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251934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091B-4C7B-D669-8CA3-9781B1252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A3552-C7DD-5821-A5FA-AB0A3B0F6C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DED9FF-BCE1-2869-55D9-1E99AC36E7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9988D4-8CA1-339C-B2F5-77B84E88BFC6}"/>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6" name="Footer Placeholder 5">
            <a:extLst>
              <a:ext uri="{FF2B5EF4-FFF2-40B4-BE49-F238E27FC236}">
                <a16:creationId xmlns:a16="http://schemas.microsoft.com/office/drawing/2014/main" id="{6D3FD87A-519C-793B-DC19-2E45D53CB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D5FF9-7E2E-06E7-41B9-FBCC5DA4C87A}"/>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1085787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0EB0-AE0D-8304-7B81-17715A33D8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7715BD-B43A-961B-D230-1414BA2CF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A88181-6A12-8F2F-8BF7-590503E15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D50688-58C0-8B50-76CE-1B1387281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E5CAF3-A4C0-BD77-C6D3-D96FB9D531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C540C3-B364-6EB4-F0DE-3E94DD99AC01}"/>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8" name="Footer Placeholder 7">
            <a:extLst>
              <a:ext uri="{FF2B5EF4-FFF2-40B4-BE49-F238E27FC236}">
                <a16:creationId xmlns:a16="http://schemas.microsoft.com/office/drawing/2014/main" id="{666F56E3-5DC9-9B48-C805-C494BD8AEF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39035F-B0E5-7E43-42F0-C059715ECBB0}"/>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174959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28F2-B0C2-9E19-ABC9-85F5676D14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D96BAC-8AD0-9894-5362-7FF2B299C85E}"/>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4" name="Footer Placeholder 3">
            <a:extLst>
              <a:ext uri="{FF2B5EF4-FFF2-40B4-BE49-F238E27FC236}">
                <a16:creationId xmlns:a16="http://schemas.microsoft.com/office/drawing/2014/main" id="{254B73C1-9B50-E4F6-4394-C1D9C0DB3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3B12AA-5060-7019-39B1-B4BF31F52042}"/>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212826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5FB2B8-09B4-08D0-C84B-813430D9C512}"/>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3" name="Footer Placeholder 2">
            <a:extLst>
              <a:ext uri="{FF2B5EF4-FFF2-40B4-BE49-F238E27FC236}">
                <a16:creationId xmlns:a16="http://schemas.microsoft.com/office/drawing/2014/main" id="{C2F56CD5-CB4F-792A-5AD4-B3AD52A86B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59E3F1-BA83-7D40-5C78-6476971B3AF6}"/>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618670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3625-C5D0-689F-5FA9-AD8658EB7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8C2008-9D9C-7D38-F3AD-DDC59B35E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2B8ECC-C2F0-0E2F-A7DB-CD169C7AC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573BC3-3AEA-6D0A-692D-A5A38095E4B4}"/>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6" name="Footer Placeholder 5">
            <a:extLst>
              <a:ext uri="{FF2B5EF4-FFF2-40B4-BE49-F238E27FC236}">
                <a16:creationId xmlns:a16="http://schemas.microsoft.com/office/drawing/2014/main" id="{B29E4FC3-E474-A1D7-C499-77A1FC422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013D4-D96B-EA9B-ED68-09639B3356FC}"/>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79877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5F9C-FB9F-114F-AA09-175579C20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190D4-2FB5-6F49-9EC6-ECF72F64F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286C1-2B90-274B-AFD1-AAC892C8B6AA}"/>
              </a:ext>
            </a:extLst>
          </p:cNvPr>
          <p:cNvSpPr>
            <a:spLocks noGrp="1"/>
          </p:cNvSpPr>
          <p:nvPr>
            <p:ph type="dt" sz="half" idx="10"/>
          </p:nvPr>
        </p:nvSpPr>
        <p:spPr/>
        <p:txBody>
          <a:bodyPr/>
          <a:lstStyle/>
          <a:p>
            <a:fld id="{0B9745C5-149D-4F6C-9989-E335BA4365F0}" type="datetime1">
              <a:rPr lang="en-US" smtClean="0"/>
              <a:t>7/31/2025</a:t>
            </a:fld>
            <a:endParaRPr lang="en-US"/>
          </a:p>
        </p:txBody>
      </p:sp>
      <p:sp>
        <p:nvSpPr>
          <p:cNvPr id="5" name="Footer Placeholder 4">
            <a:extLst>
              <a:ext uri="{FF2B5EF4-FFF2-40B4-BE49-F238E27FC236}">
                <a16:creationId xmlns:a16="http://schemas.microsoft.com/office/drawing/2014/main" id="{4E4CE867-038B-7A4B-838F-DA93470D8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04486-C75F-2543-ADAE-E6E0D3873AA3}"/>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370780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022A-B8FC-87D9-B64E-E2152801C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65F46A-C4DE-786F-032B-06E54ECBA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75E956-EC3B-5C48-C435-846A44BAB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99AC4A-C249-BEAD-950E-7BA12F633B8D}"/>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6" name="Footer Placeholder 5">
            <a:extLst>
              <a:ext uri="{FF2B5EF4-FFF2-40B4-BE49-F238E27FC236}">
                <a16:creationId xmlns:a16="http://schemas.microsoft.com/office/drawing/2014/main" id="{2643134E-E214-521F-AC5C-20949AFB8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525F07-84D2-B588-E81D-3A661052D64D}"/>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1199531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E296-5984-E184-04CA-43971480CC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1634C4-B1ED-BBCA-3FCE-E301F0912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C3F94-719A-1272-8AD1-53DE8599BED2}"/>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5" name="Footer Placeholder 4">
            <a:extLst>
              <a:ext uri="{FF2B5EF4-FFF2-40B4-BE49-F238E27FC236}">
                <a16:creationId xmlns:a16="http://schemas.microsoft.com/office/drawing/2014/main" id="{E331497C-918B-88CA-AA65-F118C0391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6296E-8EEC-DBA2-00BD-71D907228F2E}"/>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1747639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C68904-993B-B9A4-D135-F71D860369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F98445-D24A-487D-48CB-4078110576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5E182-1E62-77AB-1886-E5E04BFAA7A2}"/>
              </a:ext>
            </a:extLst>
          </p:cNvPr>
          <p:cNvSpPr>
            <a:spLocks noGrp="1"/>
          </p:cNvSpPr>
          <p:nvPr>
            <p:ph type="dt" sz="half" idx="10"/>
          </p:nvPr>
        </p:nvSpPr>
        <p:spPr/>
        <p:txBody>
          <a:bodyPr/>
          <a:lstStyle/>
          <a:p>
            <a:fld id="{36B8EA5A-1A76-4694-AFB6-17F8B394727B}" type="datetimeFigureOut">
              <a:rPr lang="en-US" smtClean="0"/>
              <a:t>7/31/2025</a:t>
            </a:fld>
            <a:endParaRPr lang="en-US"/>
          </a:p>
        </p:txBody>
      </p:sp>
      <p:sp>
        <p:nvSpPr>
          <p:cNvPr id="5" name="Footer Placeholder 4">
            <a:extLst>
              <a:ext uri="{FF2B5EF4-FFF2-40B4-BE49-F238E27FC236}">
                <a16:creationId xmlns:a16="http://schemas.microsoft.com/office/drawing/2014/main" id="{A81B867B-F10D-C215-01A7-D1F88477C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681A-8906-9978-566A-4B0364247F61}"/>
              </a:ext>
            </a:extLst>
          </p:cNvPr>
          <p:cNvSpPr>
            <a:spLocks noGrp="1"/>
          </p:cNvSpPr>
          <p:nvPr>
            <p:ph type="sldNum" sz="quarter" idx="12"/>
          </p:nvPr>
        </p:nvSpPr>
        <p:spPr/>
        <p:txBody>
          <a:bodyPr/>
          <a:lstStyle/>
          <a:p>
            <a:fld id="{6B56B63C-5C10-4D91-B04C-2B81138BC0DA}" type="slidenum">
              <a:rPr lang="en-US" smtClean="0"/>
              <a:t>‹#›</a:t>
            </a:fld>
            <a:endParaRPr lang="en-US"/>
          </a:p>
        </p:txBody>
      </p:sp>
    </p:spTree>
    <p:extLst>
      <p:ext uri="{BB962C8B-B14F-4D97-AF65-F5344CB8AC3E}">
        <p14:creationId xmlns:p14="http://schemas.microsoft.com/office/powerpoint/2010/main" val="374490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E60-3C9D-C54F-938E-DCFF2B5FE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0FA9B-253B-E848-BDCF-1900E6BE6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9207E-E7A1-8942-8059-AC68457EEB36}"/>
              </a:ext>
            </a:extLst>
          </p:cNvPr>
          <p:cNvSpPr>
            <a:spLocks noGrp="1"/>
          </p:cNvSpPr>
          <p:nvPr>
            <p:ph type="dt" sz="half" idx="10"/>
          </p:nvPr>
        </p:nvSpPr>
        <p:spPr/>
        <p:txBody>
          <a:bodyPr/>
          <a:lstStyle/>
          <a:p>
            <a:fld id="{4EB27CAA-081A-4098-B5B0-3E91BC76F3CA}" type="datetime1">
              <a:rPr lang="en-US" smtClean="0"/>
              <a:t>7/31/2025</a:t>
            </a:fld>
            <a:endParaRPr lang="en-US"/>
          </a:p>
        </p:txBody>
      </p:sp>
      <p:sp>
        <p:nvSpPr>
          <p:cNvPr id="5" name="Footer Placeholder 4">
            <a:extLst>
              <a:ext uri="{FF2B5EF4-FFF2-40B4-BE49-F238E27FC236}">
                <a16:creationId xmlns:a16="http://schemas.microsoft.com/office/drawing/2014/main" id="{028086A9-615E-9B46-9076-892217ED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F9286-FE51-7047-A203-C8D86A2A44CE}"/>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81370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5BF5-8E1C-9A47-82AB-782C46346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D0C6E-AD4A-E447-93C4-AD0792BB29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DD692-77E5-014B-B0FD-E613A545E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AF1CD-2BC0-1243-8B3F-2D1C1D29B406}"/>
              </a:ext>
            </a:extLst>
          </p:cNvPr>
          <p:cNvSpPr>
            <a:spLocks noGrp="1"/>
          </p:cNvSpPr>
          <p:nvPr>
            <p:ph type="dt" sz="half" idx="10"/>
          </p:nvPr>
        </p:nvSpPr>
        <p:spPr/>
        <p:txBody>
          <a:bodyPr/>
          <a:lstStyle/>
          <a:p>
            <a:fld id="{BA779FCA-3629-4A27-B9B7-B61FD1A943C4}" type="datetime1">
              <a:rPr lang="en-US" smtClean="0"/>
              <a:t>7/31/2025</a:t>
            </a:fld>
            <a:endParaRPr lang="en-US"/>
          </a:p>
        </p:txBody>
      </p:sp>
      <p:sp>
        <p:nvSpPr>
          <p:cNvPr id="6" name="Footer Placeholder 5">
            <a:extLst>
              <a:ext uri="{FF2B5EF4-FFF2-40B4-BE49-F238E27FC236}">
                <a16:creationId xmlns:a16="http://schemas.microsoft.com/office/drawing/2014/main" id="{66AB489E-7ED6-CF46-9448-88AA64560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940AC-78F4-6046-8AB2-F8B902FBD530}"/>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51999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F516-40D1-704A-9843-336DA44B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FB09D-C35A-134A-9DA4-63B2DD49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05AEE-89A1-D54D-ABEE-A165D9397D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0AB81-C593-444F-839F-BBB1C0F0C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41E29-19CE-0F40-83C6-26662D0621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1FEB4-53E7-D245-84F5-A2B5E74A99DF}"/>
              </a:ext>
            </a:extLst>
          </p:cNvPr>
          <p:cNvSpPr>
            <a:spLocks noGrp="1"/>
          </p:cNvSpPr>
          <p:nvPr>
            <p:ph type="dt" sz="half" idx="10"/>
          </p:nvPr>
        </p:nvSpPr>
        <p:spPr/>
        <p:txBody>
          <a:bodyPr/>
          <a:lstStyle/>
          <a:p>
            <a:fld id="{223D46D0-EB99-4D45-A429-5819340F9436}" type="datetime1">
              <a:rPr lang="en-US" smtClean="0"/>
              <a:t>7/31/2025</a:t>
            </a:fld>
            <a:endParaRPr lang="en-US"/>
          </a:p>
        </p:txBody>
      </p:sp>
      <p:sp>
        <p:nvSpPr>
          <p:cNvPr id="8" name="Footer Placeholder 7">
            <a:extLst>
              <a:ext uri="{FF2B5EF4-FFF2-40B4-BE49-F238E27FC236}">
                <a16:creationId xmlns:a16="http://schemas.microsoft.com/office/drawing/2014/main" id="{F52F5333-33EB-E84B-9DC0-F1ED85B3FC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7DB0D9-C947-324C-8043-31CFFA56FC30}"/>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19714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447D-8960-EF43-9652-6286E9042B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3D9A6-A9EF-5F47-A675-5F70B542F72E}"/>
              </a:ext>
            </a:extLst>
          </p:cNvPr>
          <p:cNvSpPr>
            <a:spLocks noGrp="1"/>
          </p:cNvSpPr>
          <p:nvPr>
            <p:ph type="dt" sz="half" idx="10"/>
          </p:nvPr>
        </p:nvSpPr>
        <p:spPr/>
        <p:txBody>
          <a:bodyPr/>
          <a:lstStyle/>
          <a:p>
            <a:fld id="{99F5695F-171F-445A-865C-AD454FBC0898}" type="datetime1">
              <a:rPr lang="en-US" smtClean="0"/>
              <a:t>7/31/2025</a:t>
            </a:fld>
            <a:endParaRPr lang="en-US"/>
          </a:p>
        </p:txBody>
      </p:sp>
      <p:sp>
        <p:nvSpPr>
          <p:cNvPr id="4" name="Footer Placeholder 3">
            <a:extLst>
              <a:ext uri="{FF2B5EF4-FFF2-40B4-BE49-F238E27FC236}">
                <a16:creationId xmlns:a16="http://schemas.microsoft.com/office/drawing/2014/main" id="{0DAC1950-66ED-9644-A587-345945A75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BDB4ED-89D4-7D47-BA3D-EEA34806BE98}"/>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55117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5FDD2-841D-BF4F-923F-BA24699DDCED}"/>
              </a:ext>
            </a:extLst>
          </p:cNvPr>
          <p:cNvSpPr>
            <a:spLocks noGrp="1"/>
          </p:cNvSpPr>
          <p:nvPr>
            <p:ph type="dt" sz="half" idx="10"/>
          </p:nvPr>
        </p:nvSpPr>
        <p:spPr/>
        <p:txBody>
          <a:bodyPr/>
          <a:lstStyle/>
          <a:p>
            <a:fld id="{B1430F7E-BBF4-43E0-8A6A-C5BF6B0A15CF}" type="datetime1">
              <a:rPr lang="en-US" smtClean="0"/>
              <a:t>7/31/2025</a:t>
            </a:fld>
            <a:endParaRPr lang="en-US"/>
          </a:p>
        </p:txBody>
      </p:sp>
      <p:sp>
        <p:nvSpPr>
          <p:cNvPr id="3" name="Footer Placeholder 2">
            <a:extLst>
              <a:ext uri="{FF2B5EF4-FFF2-40B4-BE49-F238E27FC236}">
                <a16:creationId xmlns:a16="http://schemas.microsoft.com/office/drawing/2014/main" id="{775F00D4-BE06-DB4A-AD58-83D65FE12B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ABA66-9376-F94E-9966-416CBF1C7976}"/>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78161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8FB9-13D9-484F-818E-AC651747C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7A138-A778-7346-87D8-E0F6F8EF1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42585-7906-3E4D-9DF8-2FE2D010F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87BDB-8612-224B-8E42-1833C51B55E3}"/>
              </a:ext>
            </a:extLst>
          </p:cNvPr>
          <p:cNvSpPr>
            <a:spLocks noGrp="1"/>
          </p:cNvSpPr>
          <p:nvPr>
            <p:ph type="dt" sz="half" idx="10"/>
          </p:nvPr>
        </p:nvSpPr>
        <p:spPr/>
        <p:txBody>
          <a:bodyPr/>
          <a:lstStyle/>
          <a:p>
            <a:fld id="{59A110EC-7A9A-43AE-B49C-11C8556A334A}" type="datetime1">
              <a:rPr lang="en-US" smtClean="0"/>
              <a:t>7/31/2025</a:t>
            </a:fld>
            <a:endParaRPr lang="en-US"/>
          </a:p>
        </p:txBody>
      </p:sp>
      <p:sp>
        <p:nvSpPr>
          <p:cNvPr id="6" name="Footer Placeholder 5">
            <a:extLst>
              <a:ext uri="{FF2B5EF4-FFF2-40B4-BE49-F238E27FC236}">
                <a16:creationId xmlns:a16="http://schemas.microsoft.com/office/drawing/2014/main" id="{77F3C8FE-D1C4-E148-91AD-47A3FD3ED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1868F-A119-4740-B66F-6617E5CF1025}"/>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7703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FCAA-33B9-D84D-AAD3-25457BE16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EE128D-D4D4-9046-A4D6-4FAF3B671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A321FF-3A10-764D-B229-8741C8F88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1AD71-14B1-0F46-9E7E-94CEDC9A085F}"/>
              </a:ext>
            </a:extLst>
          </p:cNvPr>
          <p:cNvSpPr>
            <a:spLocks noGrp="1"/>
          </p:cNvSpPr>
          <p:nvPr>
            <p:ph type="dt" sz="half" idx="10"/>
          </p:nvPr>
        </p:nvSpPr>
        <p:spPr/>
        <p:txBody>
          <a:bodyPr/>
          <a:lstStyle/>
          <a:p>
            <a:fld id="{EA19993C-0201-49BC-9967-0A4E91636686}" type="datetime1">
              <a:rPr lang="en-US" smtClean="0"/>
              <a:t>7/31/2025</a:t>
            </a:fld>
            <a:endParaRPr lang="en-US"/>
          </a:p>
        </p:txBody>
      </p:sp>
      <p:sp>
        <p:nvSpPr>
          <p:cNvPr id="6" name="Footer Placeholder 5">
            <a:extLst>
              <a:ext uri="{FF2B5EF4-FFF2-40B4-BE49-F238E27FC236}">
                <a16:creationId xmlns:a16="http://schemas.microsoft.com/office/drawing/2014/main" id="{E095B924-4DB1-FA43-8440-162D7DB9C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21AD3-FE61-454E-B3D6-0490ECA58338}"/>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140100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0591C-124F-CB47-BCC5-8D12B4D60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2EF67-701F-E44F-885C-3C4C3E4082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3DE78-983D-DF40-8488-78FA8A134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B252A-779A-4D4B-9C6E-8D368FD82416}" type="datetime1">
              <a:rPr lang="en-US" smtClean="0"/>
              <a:t>7/31/2025</a:t>
            </a:fld>
            <a:endParaRPr lang="en-US"/>
          </a:p>
        </p:txBody>
      </p:sp>
      <p:sp>
        <p:nvSpPr>
          <p:cNvPr id="5" name="Footer Placeholder 4">
            <a:extLst>
              <a:ext uri="{FF2B5EF4-FFF2-40B4-BE49-F238E27FC236}">
                <a16:creationId xmlns:a16="http://schemas.microsoft.com/office/drawing/2014/main" id="{7EC46DB3-20C2-AF45-8DBA-59DF8C208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748A2C-7E26-4E4E-8E6E-7503948A0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D0B49-A86C-8748-BF15-74C4CC03D1D4}" type="slidenum">
              <a:rPr lang="en-US" smtClean="0"/>
              <a:t>‹#›</a:t>
            </a:fld>
            <a:endParaRPr lang="en-US"/>
          </a:p>
        </p:txBody>
      </p:sp>
    </p:spTree>
    <p:extLst>
      <p:ext uri="{BB962C8B-B14F-4D97-AF65-F5344CB8AC3E}">
        <p14:creationId xmlns:p14="http://schemas.microsoft.com/office/powerpoint/2010/main" val="11525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92728-D871-3029-D5A4-B01E6F29B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5412B3-DC5C-5A9A-0B62-A3E18305A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5F649-6934-F5AA-EA82-87CAC279A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8EA5A-1A76-4694-AFB6-17F8B394727B}" type="datetimeFigureOut">
              <a:rPr lang="en-US" smtClean="0"/>
              <a:t>7/31/2025</a:t>
            </a:fld>
            <a:endParaRPr lang="en-US"/>
          </a:p>
        </p:txBody>
      </p:sp>
      <p:sp>
        <p:nvSpPr>
          <p:cNvPr id="5" name="Footer Placeholder 4">
            <a:extLst>
              <a:ext uri="{FF2B5EF4-FFF2-40B4-BE49-F238E27FC236}">
                <a16:creationId xmlns:a16="http://schemas.microsoft.com/office/drawing/2014/main" id="{DAC8463B-30F5-8DBF-A872-FC277E729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484B06-46C3-C241-698C-EF061A6C4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6B63C-5C10-4D91-B04C-2B81138BC0DA}" type="slidenum">
              <a:rPr lang="en-US" smtClean="0"/>
              <a:t>‹#›</a:t>
            </a:fld>
            <a:endParaRPr lang="en-US"/>
          </a:p>
        </p:txBody>
      </p:sp>
    </p:spTree>
    <p:extLst>
      <p:ext uri="{BB962C8B-B14F-4D97-AF65-F5344CB8AC3E}">
        <p14:creationId xmlns:p14="http://schemas.microsoft.com/office/powerpoint/2010/main" val="1283831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hyperlink" Target="https://housingnm.org/resources/housing-needs-assessme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552644-C753-9B2A-29E0-2E5C49CBCE9A}"/>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6102849"/>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92262" y="770065"/>
            <a:ext cx="4062955" cy="954107"/>
          </a:xfrm>
          <a:prstGeom prst="rect">
            <a:avLst/>
          </a:prstGeom>
          <a:noFill/>
        </p:spPr>
        <p:txBody>
          <a:bodyPr wrap="square">
            <a:spAutoFit/>
          </a:bodyPr>
          <a:lstStyle/>
          <a:p>
            <a:r>
              <a:rPr lang="en-US" sz="2800" b="1">
                <a:solidFill>
                  <a:srgbClr val="A0F2F1"/>
                </a:solidFill>
                <a:latin typeface="Lato"/>
                <a:ea typeface="Lato"/>
                <a:cs typeface="Lato"/>
              </a:rPr>
              <a:t>New Mexico Mortgage Finance Authority</a:t>
            </a:r>
            <a:endParaRPr lang="en-US" sz="2800">
              <a:solidFill>
                <a:srgbClr val="A0F2F1"/>
              </a:solidFill>
              <a:latin typeface="Lato"/>
              <a:ea typeface="Lato"/>
              <a:cs typeface="Lato"/>
            </a:endParaRPr>
          </a:p>
        </p:txBody>
      </p:sp>
      <p:sp>
        <p:nvSpPr>
          <p:cNvPr id="15" name="TextBox 14">
            <a:extLst>
              <a:ext uri="{FF2B5EF4-FFF2-40B4-BE49-F238E27FC236}">
                <a16:creationId xmlns:a16="http://schemas.microsoft.com/office/drawing/2014/main" id="{A9E7E6FA-10C4-997E-0BC5-D075D5454DAF}"/>
              </a:ext>
            </a:extLst>
          </p:cNvPr>
          <p:cNvSpPr txBox="1"/>
          <p:nvPr/>
        </p:nvSpPr>
        <p:spPr>
          <a:xfrm>
            <a:off x="1592262" y="2198761"/>
            <a:ext cx="3628160" cy="1384995"/>
          </a:xfrm>
          <a:prstGeom prst="rect">
            <a:avLst/>
          </a:prstGeom>
          <a:noFill/>
        </p:spPr>
        <p:txBody>
          <a:bodyPr wrap="square">
            <a:spAutoFit/>
          </a:bodyPr>
          <a:lstStyle/>
          <a:p>
            <a:r>
              <a:rPr lang="en-US" sz="2800">
                <a:solidFill>
                  <a:schemeClr val="bg1"/>
                </a:solidFill>
                <a:latin typeface="Lato" panose="020F0502020204030203" pitchFamily="34" charset="0"/>
                <a:ea typeface="Lato" panose="020F0502020204030203" pitchFamily="34" charset="0"/>
                <a:cs typeface="Lato" panose="020F0502020204030203" pitchFamily="34" charset="0"/>
              </a:rPr>
              <a:t>2025 New Mexico </a:t>
            </a:r>
          </a:p>
          <a:p>
            <a:r>
              <a:rPr lang="en-US" sz="2800">
                <a:solidFill>
                  <a:schemeClr val="bg1"/>
                </a:solidFill>
                <a:latin typeface="Lato" panose="020F0502020204030203" pitchFamily="34" charset="0"/>
                <a:ea typeface="Lato" panose="020F0502020204030203" pitchFamily="34" charset="0"/>
                <a:cs typeface="Lato" panose="020F0502020204030203" pitchFamily="34" charset="0"/>
              </a:rPr>
              <a:t>Housing Needs Assessment</a:t>
            </a:r>
            <a:endParaRPr lang="en-US" sz="2800">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DC1762CC-D0AE-9FF2-8AD2-5B4465AE7068}"/>
              </a:ext>
            </a:extLst>
          </p:cNvPr>
          <p:cNvSpPr/>
          <p:nvPr/>
        </p:nvSpPr>
        <p:spPr>
          <a:xfrm>
            <a:off x="1262244" y="4249910"/>
            <a:ext cx="4497747" cy="1194196"/>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Subtitle 2">
            <a:extLst>
              <a:ext uri="{FF2B5EF4-FFF2-40B4-BE49-F238E27FC236}">
                <a16:creationId xmlns:a16="http://schemas.microsoft.com/office/drawing/2014/main" id="{C8ABCAC4-732A-FA77-6B46-4DB06C4E31F4}"/>
              </a:ext>
            </a:extLst>
          </p:cNvPr>
          <p:cNvSpPr>
            <a:spLocks noGrp="1"/>
          </p:cNvSpPr>
          <p:nvPr>
            <p:ph type="subTitle" idx="1"/>
          </p:nvPr>
        </p:nvSpPr>
        <p:spPr>
          <a:xfrm>
            <a:off x="1592262" y="4363245"/>
            <a:ext cx="1926793" cy="949596"/>
          </a:xfrm>
        </p:spPr>
        <p:txBody>
          <a:bodyPr>
            <a:normAutofit fontScale="55000" lnSpcReduction="20000"/>
          </a:body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Stephanie Gonzales</a:t>
            </a:r>
          </a:p>
          <a:p>
            <a:pPr algn="l"/>
            <a:r>
              <a:rPr lang="en-US" i="1" dirty="0">
                <a:solidFill>
                  <a:schemeClr val="bg1"/>
                </a:solidFill>
                <a:latin typeface="Lato" panose="020F0502020204030203" pitchFamily="34" charset="0"/>
                <a:ea typeface="Lato" panose="020F0502020204030203" pitchFamily="34" charset="0"/>
                <a:cs typeface="Lato" panose="020F0502020204030203" pitchFamily="34" charset="0"/>
              </a:rPr>
              <a:t>Research &amp; Development Manager II</a:t>
            </a:r>
          </a:p>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Policy &amp; Planning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Subtitle 2">
            <a:extLst>
              <a:ext uri="{FF2B5EF4-FFF2-40B4-BE49-F238E27FC236}">
                <a16:creationId xmlns:a16="http://schemas.microsoft.com/office/drawing/2014/main" id="{5A82B991-B9A8-F94F-2268-98E7B2C6AF8A}"/>
              </a:ext>
            </a:extLst>
          </p:cNvPr>
          <p:cNvSpPr txBox="1">
            <a:spLocks/>
          </p:cNvSpPr>
          <p:nvPr/>
        </p:nvSpPr>
        <p:spPr>
          <a:xfrm>
            <a:off x="3519055" y="4349084"/>
            <a:ext cx="1926793" cy="94959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300" b="1" dirty="0">
                <a:solidFill>
                  <a:schemeClr val="bg1"/>
                </a:solidFill>
                <a:latin typeface="Lato"/>
                <a:ea typeface="Lato"/>
                <a:cs typeface="Lato"/>
              </a:rPr>
              <a:t>Sonja Unrau</a:t>
            </a:r>
          </a:p>
          <a:p>
            <a:pPr algn="l"/>
            <a:r>
              <a:rPr lang="en-US" sz="1300" i="1" dirty="0">
                <a:solidFill>
                  <a:schemeClr val="bg1"/>
                </a:solidFill>
                <a:latin typeface="Lato" panose="020F0502020204030203" pitchFamily="34" charset="0"/>
                <a:ea typeface="Lato" panose="020F0502020204030203" pitchFamily="34" charset="0"/>
                <a:cs typeface="Lato" panose="020F0502020204030203" pitchFamily="34" charset="0"/>
              </a:rPr>
              <a:t>Assistant Director</a:t>
            </a:r>
          </a:p>
          <a:p>
            <a:pPr algn="l"/>
            <a:r>
              <a:rPr lang="en-US" sz="1300" dirty="0">
                <a:solidFill>
                  <a:schemeClr val="bg1"/>
                </a:solidFill>
                <a:latin typeface="Lato" panose="020F0502020204030203" pitchFamily="34" charset="0"/>
                <a:ea typeface="Lato" panose="020F0502020204030203" pitchFamily="34" charset="0"/>
                <a:cs typeface="Lato" panose="020F0502020204030203" pitchFamily="34" charset="0"/>
              </a:rPr>
              <a:t>Policy &amp; Planning</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1539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06FEA-8E15-E46E-F806-3A2BF61A8C99}"/>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41C7061D-BF03-CC9E-EF66-7F32228656CE}"/>
              </a:ext>
            </a:extLst>
          </p:cNvPr>
          <p:cNvSpPr>
            <a:spLocks noGrp="1"/>
          </p:cNvSpPr>
          <p:nvPr>
            <p:ph type="subTitle" idx="1"/>
          </p:nvPr>
        </p:nvSpPr>
        <p:spPr>
          <a:xfrm>
            <a:off x="6277511" y="2536050"/>
            <a:ext cx="5486400" cy="1623356"/>
          </a:xfrm>
        </p:spPr>
        <p:txBody>
          <a:bodyPr vert="horz" lIns="91440" tIns="45720" rIns="91440" bIns="45720" rtlCol="0" anchor="t">
            <a:noAutofit/>
          </a:bodyPr>
          <a:lstStyle/>
          <a:p>
            <a:pPr algn="l">
              <a:lnSpc>
                <a:spcPct val="107000"/>
              </a:lnSpc>
              <a:spcBef>
                <a:spcPts val="0"/>
              </a:spcBef>
              <a:spcAft>
                <a:spcPts val="800"/>
              </a:spcAft>
            </a:pPr>
            <a:r>
              <a:rPr lang="en-US" sz="1600">
                <a:solidFill>
                  <a:srgbClr val="000000"/>
                </a:solidFill>
                <a:latin typeface="Lato" panose="020F0502020204030203" pitchFamily="34" charset="0"/>
                <a:ea typeface="Lato" panose="020F0502020204030203" pitchFamily="34" charset="0"/>
                <a:cs typeface="Lato" panose="020F0502020204030203" pitchFamily="34" charset="0"/>
              </a:rPr>
              <a:t>The number of building permits for residential construction issued in 2024 decreased by 4.7% from the prior year. Despite this dip in the pace of construction, the decades long trend of depressed building has abated in recent years, with a 51.4% increase from 2019 to 2024.</a:t>
            </a:r>
          </a:p>
          <a:p>
            <a:pPr marR="0" lvl="0" algn="l">
              <a:lnSpc>
                <a:spcPct val="107000"/>
              </a:lnSpc>
              <a:spcBef>
                <a:spcPts val="0"/>
              </a:spcBef>
              <a:spcAft>
                <a:spcPts val="800"/>
              </a:spcAft>
            </a:pP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 </a:t>
            </a:r>
          </a:p>
        </p:txBody>
      </p:sp>
      <p:sp>
        <p:nvSpPr>
          <p:cNvPr id="8" name="Rectangle 7">
            <a:extLst>
              <a:ext uri="{FF2B5EF4-FFF2-40B4-BE49-F238E27FC236}">
                <a16:creationId xmlns:a16="http://schemas.microsoft.com/office/drawing/2014/main" id="{9756BCC6-C067-BA0A-BCB4-6B92BB554F5F}"/>
              </a:ext>
            </a:extLst>
          </p:cNvPr>
          <p:cNvSpPr/>
          <p:nvPr/>
        </p:nvSpPr>
        <p:spPr>
          <a:xfrm>
            <a:off x="0" y="1320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341C6FD-1F14-A363-0C92-65774918C3CF}"/>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Building Permits in New Mexico</a:t>
            </a:r>
          </a:p>
        </p:txBody>
      </p:sp>
      <p:pic>
        <p:nvPicPr>
          <p:cNvPr id="10" name="Picture 9" descr="A logo with a sun and a keyhole&#10;&#10;Description automatically generated">
            <a:extLst>
              <a:ext uri="{FF2B5EF4-FFF2-40B4-BE49-F238E27FC236}">
                <a16:creationId xmlns:a16="http://schemas.microsoft.com/office/drawing/2014/main" id="{4FC08969-C63F-5618-8C3C-94E5CBA653E0}"/>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6F8159E3-4D56-E8AB-439D-E82D71888A90}"/>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6B19FA60-845A-313C-08E5-2D4E6269A590}"/>
              </a:ext>
            </a:extLst>
          </p:cNvPr>
          <p:cNvSpPr>
            <a:spLocks noGrp="1"/>
          </p:cNvSpPr>
          <p:nvPr>
            <p:ph type="ftr" sz="quarter" idx="11"/>
          </p:nvPr>
        </p:nvSpPr>
        <p:spPr>
          <a:xfrm>
            <a:off x="11477413" y="6487022"/>
            <a:ext cx="572996" cy="370978"/>
          </a:xfrm>
        </p:spPr>
        <p:txBody>
          <a:bodyPr/>
          <a:lstStyle/>
          <a:p>
            <a:r>
              <a:rPr lang="en-US" sz="1600" b="1">
                <a:solidFill>
                  <a:schemeClr val="tx1"/>
                </a:solidFill>
              </a:rPr>
              <a:t>9</a:t>
            </a:r>
            <a:endParaRPr lang="en-US" b="1">
              <a:solidFill>
                <a:schemeClr val="tx1"/>
              </a:solidFill>
            </a:endParaRPr>
          </a:p>
        </p:txBody>
      </p:sp>
      <p:sp>
        <p:nvSpPr>
          <p:cNvPr id="2" name="TextBox 1">
            <a:extLst>
              <a:ext uri="{FF2B5EF4-FFF2-40B4-BE49-F238E27FC236}">
                <a16:creationId xmlns:a16="http://schemas.microsoft.com/office/drawing/2014/main" id="{1C408A93-C48E-8891-41E6-DC077F6CFE81}"/>
              </a:ext>
            </a:extLst>
          </p:cNvPr>
          <p:cNvSpPr txBox="1"/>
          <p:nvPr/>
        </p:nvSpPr>
        <p:spPr>
          <a:xfrm>
            <a:off x="467507" y="5118576"/>
            <a:ext cx="5381413" cy="276999"/>
          </a:xfrm>
          <a:prstGeom prst="rect">
            <a:avLst/>
          </a:prstGeom>
          <a:noFill/>
        </p:spPr>
        <p:txBody>
          <a:bodyPr wrap="square" rtlCol="0">
            <a:spAutoFit/>
          </a:bodyPr>
          <a:lstStyle/>
          <a:p>
            <a:r>
              <a:rPr lang="en-US" sz="1200" i="1" kern="100">
                <a:solidFill>
                  <a:srgbClr val="000000"/>
                </a:solidFill>
                <a:effectLst/>
                <a:latin typeface="Lato" panose="020F0502020204030203" pitchFamily="34" charset="0"/>
                <a:ea typeface="Lato" panose="020F0502020204030203" pitchFamily="34" charset="0"/>
                <a:cs typeface="Lato" panose="020F0502020204030203" pitchFamily="34" charset="0"/>
              </a:rPr>
              <a:t>United States Census Bureau Building Permit Survey</a:t>
            </a:r>
            <a:endParaRPr lang="en-US" sz="1200" i="1">
              <a:solidFill>
                <a:srgbClr val="000000"/>
              </a:solidFill>
            </a:endParaRPr>
          </a:p>
        </p:txBody>
      </p:sp>
      <p:graphicFrame>
        <p:nvGraphicFramePr>
          <p:cNvPr id="3" name="Chart 2">
            <a:extLst>
              <a:ext uri="{FF2B5EF4-FFF2-40B4-BE49-F238E27FC236}">
                <a16:creationId xmlns:a16="http://schemas.microsoft.com/office/drawing/2014/main" id="{A1FC2778-02AB-A1D8-11E2-7152E6B957A2}"/>
              </a:ext>
            </a:extLst>
          </p:cNvPr>
          <p:cNvGraphicFramePr/>
          <p:nvPr>
            <p:extLst>
              <p:ext uri="{D42A27DB-BD31-4B8C-83A1-F6EECF244321}">
                <p14:modId xmlns:p14="http://schemas.microsoft.com/office/powerpoint/2010/main" val="471167600"/>
              </p:ext>
            </p:extLst>
          </p:nvPr>
        </p:nvGraphicFramePr>
        <p:xfrm>
          <a:off x="467507" y="1462425"/>
          <a:ext cx="54864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87899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8B3FB-FCA6-B157-F2B9-56258E2CF864}"/>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64D73BD3-AC0D-4A87-F94C-D87E47DBF50E}"/>
              </a:ext>
            </a:extLst>
          </p:cNvPr>
          <p:cNvSpPr>
            <a:spLocks noGrp="1"/>
          </p:cNvSpPr>
          <p:nvPr>
            <p:ph type="subTitle" idx="1"/>
          </p:nvPr>
        </p:nvSpPr>
        <p:spPr>
          <a:xfrm>
            <a:off x="6518032" y="1420590"/>
            <a:ext cx="5486400" cy="3526973"/>
          </a:xfrm>
        </p:spPr>
        <p:txBody>
          <a:bodyPr vert="horz" lIns="91440" tIns="45720" rIns="91440" bIns="45720" rtlCol="0" anchor="t">
            <a:noAutofit/>
          </a:bodyPr>
          <a:lstStyle/>
          <a:p>
            <a:pPr marL="342900" indent="-342900" algn="l">
              <a:lnSpc>
                <a:spcPct val="107000"/>
              </a:lnSpc>
              <a:spcBef>
                <a:spcPts val="0"/>
              </a:spcBef>
              <a:spcAft>
                <a:spcPts val="800"/>
              </a:spcAft>
              <a:buFont typeface="Arial" panose="020B0604020202020204" pitchFamily="34" charset="0"/>
              <a:buChar char="•"/>
            </a:pPr>
            <a:r>
              <a:rPr lang="en-US" sz="1600">
                <a:solidFill>
                  <a:srgbClr val="000000"/>
                </a:solidFill>
                <a:latin typeface="Lato" panose="020F0502020204030203" pitchFamily="34" charset="0"/>
                <a:ea typeface="Lato" panose="020F0502020204030203" pitchFamily="34" charset="0"/>
                <a:cs typeface="Lato" panose="020F0502020204030203" pitchFamily="34" charset="0"/>
              </a:rPr>
              <a:t>The total number of homeless individuals increased by 20.5% from 2023 to 4,631 in 2024, based on HUD’s Point in Time (PIT) count. </a:t>
            </a:r>
          </a:p>
          <a:p>
            <a:pPr marL="342900" indent="-342900" algn="l">
              <a:lnSpc>
                <a:spcPct val="107000"/>
              </a:lnSpc>
              <a:spcBef>
                <a:spcPts val="0"/>
              </a:spcBef>
              <a:spcAft>
                <a:spcPts val="800"/>
              </a:spcAft>
              <a:buFont typeface="Arial" panose="020B0604020202020204" pitchFamily="34" charset="0"/>
              <a:buChar char="•"/>
            </a:pPr>
            <a:r>
              <a:rPr lang="en-US" sz="1600">
                <a:solidFill>
                  <a:srgbClr val="000000"/>
                </a:solidFill>
                <a:latin typeface="Lato" panose="020F0502020204030203" pitchFamily="34" charset="0"/>
                <a:ea typeface="Lato" panose="020F0502020204030203" pitchFamily="34" charset="0"/>
                <a:cs typeface="Lato" panose="020F0502020204030203" pitchFamily="34" charset="0"/>
              </a:rPr>
              <a:t>The number of sheltered homeless individuals totaled 2,389 and the number of unsheltered homeless individuals totaled 2,242.</a:t>
            </a:r>
          </a:p>
          <a:p>
            <a:pPr marL="342900" indent="-342900" algn="l">
              <a:lnSpc>
                <a:spcPct val="107000"/>
              </a:lnSpc>
              <a:spcBef>
                <a:spcPts val="0"/>
              </a:spcBef>
              <a:spcAft>
                <a:spcPts val="800"/>
              </a:spcAft>
              <a:buFont typeface="Arial" panose="020B0604020202020204" pitchFamily="34" charset="0"/>
              <a:buChar char="•"/>
            </a:pPr>
            <a:r>
              <a:rPr lang="en-US" sz="1600">
                <a:solidFill>
                  <a:srgbClr val="000000"/>
                </a:solidFill>
                <a:latin typeface="Lato" panose="020F0502020204030203" pitchFamily="34" charset="0"/>
                <a:ea typeface="Lato" panose="020F0502020204030203" pitchFamily="34" charset="0"/>
                <a:cs typeface="Lato" panose="020F0502020204030203" pitchFamily="34" charset="0"/>
              </a:rPr>
              <a:t> While PIT count data is one of the main measures of homelessness, it does not completely capture the extent of homelessness. PIT count estimates cover the number of people in homeless shelters, transitional housing and unsheltered locations during a single night in January. Many families and children staying in hotels, living in vehicles or staying in other places not meant for shelter are unlikely to be included in the PIT count.</a:t>
            </a:r>
            <a:endParaRPr lang="en-US">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lgn="l">
              <a:lnSpc>
                <a:spcPct val="107000"/>
              </a:lnSpc>
              <a:spcBef>
                <a:spcPts val="0"/>
              </a:spcBef>
              <a:spcAft>
                <a:spcPts val="800"/>
              </a:spcAft>
              <a:buFont typeface="Arial" panose="020B0604020202020204" pitchFamily="34" charset="0"/>
              <a:buChar char="•"/>
            </a:pPr>
            <a:endParaRPr lang="en-US"/>
          </a:p>
          <a:p>
            <a:pPr marR="0" lvl="0" algn="l">
              <a:lnSpc>
                <a:spcPct val="107000"/>
              </a:lnSpc>
              <a:spcBef>
                <a:spcPts val="0"/>
              </a:spcBef>
              <a:spcAft>
                <a:spcPts val="800"/>
              </a:spcAft>
            </a:pPr>
            <a:r>
              <a:rPr lang="en-US" sz="1800" kern="100">
                <a:effectLst/>
                <a:latin typeface="Lato" panose="020F0502020204030203" pitchFamily="34" charset="0"/>
                <a:ea typeface="Lato" panose="020F0502020204030203" pitchFamily="34" charset="0"/>
                <a:cs typeface="Lato" panose="020F0502020204030203" pitchFamily="34" charset="0"/>
              </a:rPr>
              <a:t> </a:t>
            </a:r>
          </a:p>
        </p:txBody>
      </p:sp>
      <p:sp>
        <p:nvSpPr>
          <p:cNvPr id="8" name="Rectangle 7">
            <a:extLst>
              <a:ext uri="{FF2B5EF4-FFF2-40B4-BE49-F238E27FC236}">
                <a16:creationId xmlns:a16="http://schemas.microsoft.com/office/drawing/2014/main" id="{75BE15AC-83CD-EA7A-6635-60346FF25A5F}"/>
              </a:ext>
            </a:extLst>
          </p:cNvPr>
          <p:cNvSpPr/>
          <p:nvPr/>
        </p:nvSpPr>
        <p:spPr>
          <a:xfrm>
            <a:off x="0" y="1320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E15953A-89B3-A97D-63CF-315B2B29E64B}"/>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Homelessness</a:t>
            </a:r>
          </a:p>
        </p:txBody>
      </p:sp>
      <p:pic>
        <p:nvPicPr>
          <p:cNvPr id="10" name="Picture 9" descr="A logo with a sun and a keyhole&#10;&#10;Description automatically generated">
            <a:extLst>
              <a:ext uri="{FF2B5EF4-FFF2-40B4-BE49-F238E27FC236}">
                <a16:creationId xmlns:a16="http://schemas.microsoft.com/office/drawing/2014/main" id="{C02F7A82-820D-C693-5C24-6D266DE64FC7}"/>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46D41F6A-9328-DC0D-2F5A-FCDBBCBA84C2}"/>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1CE41FB8-821D-F6AF-D95C-AC17482DA8FF}"/>
              </a:ext>
            </a:extLst>
          </p:cNvPr>
          <p:cNvSpPr>
            <a:spLocks noGrp="1"/>
          </p:cNvSpPr>
          <p:nvPr>
            <p:ph type="ftr" sz="quarter" idx="11"/>
          </p:nvPr>
        </p:nvSpPr>
        <p:spPr>
          <a:xfrm>
            <a:off x="11477413" y="6487022"/>
            <a:ext cx="572996" cy="370978"/>
          </a:xfrm>
        </p:spPr>
        <p:txBody>
          <a:bodyPr/>
          <a:lstStyle/>
          <a:p>
            <a:r>
              <a:rPr lang="en-US" sz="1600" b="1">
                <a:solidFill>
                  <a:schemeClr val="tx1"/>
                </a:solidFill>
              </a:rPr>
              <a:t>10</a:t>
            </a:r>
            <a:endParaRPr lang="en-US" b="1">
              <a:solidFill>
                <a:schemeClr val="tx1"/>
              </a:solidFill>
            </a:endParaRPr>
          </a:p>
        </p:txBody>
      </p:sp>
      <p:sp>
        <p:nvSpPr>
          <p:cNvPr id="2" name="TextBox 1">
            <a:extLst>
              <a:ext uri="{FF2B5EF4-FFF2-40B4-BE49-F238E27FC236}">
                <a16:creationId xmlns:a16="http://schemas.microsoft.com/office/drawing/2014/main" id="{FF4280FA-2E17-8D34-7572-689D1FD9E24C}"/>
              </a:ext>
            </a:extLst>
          </p:cNvPr>
          <p:cNvSpPr txBox="1"/>
          <p:nvPr/>
        </p:nvSpPr>
        <p:spPr>
          <a:xfrm>
            <a:off x="513620" y="5078190"/>
            <a:ext cx="5381413" cy="830997"/>
          </a:xfrm>
          <a:prstGeom prst="rect">
            <a:avLst/>
          </a:prstGeom>
          <a:noFill/>
        </p:spPr>
        <p:txBody>
          <a:bodyPr wrap="square" rtlCol="0">
            <a:spAutoFit/>
          </a:bodyPr>
          <a:lstStyle/>
          <a:p>
            <a:r>
              <a:rPr lang="en-US" sz="1200" i="1" kern="100">
                <a:solidFill>
                  <a:srgbClr val="000000"/>
                </a:solidFill>
                <a:latin typeface="Lato" panose="020F0502020204030203" pitchFamily="34" charset="0"/>
                <a:ea typeface="Lato" panose="020F0502020204030203" pitchFamily="34" charset="0"/>
                <a:cs typeface="Lato" panose="020F0502020204030203" pitchFamily="34" charset="0"/>
              </a:rPr>
              <a:t>HUD Point in Time Count</a:t>
            </a:r>
          </a:p>
          <a:p>
            <a:r>
              <a:rPr lang="en-US" sz="1200" i="1" kern="100">
                <a:solidFill>
                  <a:srgbClr val="000000"/>
                </a:solidFill>
                <a:latin typeface="Lato" panose="020F0502020204030203" pitchFamily="34" charset="0"/>
                <a:ea typeface="Lato" panose="020F0502020204030203" pitchFamily="34" charset="0"/>
                <a:cs typeface="Lato" panose="020F0502020204030203" pitchFamily="34" charset="0"/>
              </a:rPr>
              <a:t>*</a:t>
            </a:r>
            <a:r>
              <a:rPr lang="en-US" sz="1200" i="1">
                <a:solidFill>
                  <a:srgbClr val="000000"/>
                </a:solidFill>
              </a:rPr>
              <a:t>The 2021 HUD Annual Assessment Report was not immediately available as the report was broken into two parts that year. </a:t>
            </a:r>
            <a:endParaRPr lang="en-US" sz="1200">
              <a:solidFill>
                <a:srgbClr val="000000"/>
              </a:solidFill>
            </a:endParaRPr>
          </a:p>
          <a:p>
            <a:endParaRPr lang="en-US" sz="1200" i="1"/>
          </a:p>
        </p:txBody>
      </p:sp>
      <p:graphicFrame>
        <p:nvGraphicFramePr>
          <p:cNvPr id="4" name="Chart 3">
            <a:extLst>
              <a:ext uri="{FF2B5EF4-FFF2-40B4-BE49-F238E27FC236}">
                <a16:creationId xmlns:a16="http://schemas.microsoft.com/office/drawing/2014/main" id="{879630D2-6FEE-BC35-CB2A-C743243373A2}"/>
              </a:ext>
            </a:extLst>
          </p:cNvPr>
          <p:cNvGraphicFramePr/>
          <p:nvPr>
            <p:extLst>
              <p:ext uri="{D42A27DB-BD31-4B8C-83A1-F6EECF244321}">
                <p14:modId xmlns:p14="http://schemas.microsoft.com/office/powerpoint/2010/main" val="2351822132"/>
              </p:ext>
            </p:extLst>
          </p:nvPr>
        </p:nvGraphicFramePr>
        <p:xfrm>
          <a:off x="187570" y="1420590"/>
          <a:ext cx="54864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4047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AC45-80C6-0207-47B2-54DA42ECB7F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4289E4A-A41C-CDED-75DB-38516810D492}"/>
              </a:ext>
            </a:extLst>
          </p:cNvPr>
          <p:cNvSpPr/>
          <p:nvPr/>
        </p:nvSpPr>
        <p:spPr>
          <a:xfrm>
            <a:off x="0" y="1320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FD3CFF7-5E09-F6B1-E15A-832A32DF31A7}"/>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How do we move forward? </a:t>
            </a:r>
          </a:p>
        </p:txBody>
      </p:sp>
      <p:pic>
        <p:nvPicPr>
          <p:cNvPr id="10" name="Picture 9" descr="A logo with a sun and a keyhole&#10;&#10;Description automatically generated">
            <a:extLst>
              <a:ext uri="{FF2B5EF4-FFF2-40B4-BE49-F238E27FC236}">
                <a16:creationId xmlns:a16="http://schemas.microsoft.com/office/drawing/2014/main" id="{4DC52DEE-A248-4616-5341-10BAFB6B5AEF}"/>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86654D0B-9049-DE24-54C8-49AFC808DF66}"/>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1B35ABC8-7828-D7EA-8D5F-3E8B1949875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11</a:t>
            </a:r>
            <a:endParaRPr lang="en-US" b="1" dirty="0">
              <a:solidFill>
                <a:schemeClr val="tx1"/>
              </a:solidFill>
            </a:endParaRPr>
          </a:p>
        </p:txBody>
      </p:sp>
      <p:sp>
        <p:nvSpPr>
          <p:cNvPr id="13" name="Subtitle 5">
            <a:extLst>
              <a:ext uri="{FF2B5EF4-FFF2-40B4-BE49-F238E27FC236}">
                <a16:creationId xmlns:a16="http://schemas.microsoft.com/office/drawing/2014/main" id="{DA714EFE-FDDF-AB22-B76A-37FBD5AB5E5D}"/>
              </a:ext>
            </a:extLst>
          </p:cNvPr>
          <p:cNvSpPr>
            <a:spLocks noGrp="1"/>
          </p:cNvSpPr>
          <p:nvPr>
            <p:ph type="subTitle" idx="1"/>
          </p:nvPr>
        </p:nvSpPr>
        <p:spPr>
          <a:xfrm>
            <a:off x="880905" y="1426866"/>
            <a:ext cx="10430189" cy="3674152"/>
          </a:xfrm>
        </p:spPr>
        <p:txBody>
          <a:bodyPr vert="horz" lIns="91440" tIns="45720" rIns="91440" bIns="45720" rtlCol="0" anchor="t">
            <a:noAutofit/>
          </a:bodyPr>
          <a:lstStyle/>
          <a:p>
            <a:pPr marL="285750" indent="-285750" algn="l">
              <a:lnSpc>
                <a:spcPct val="107000"/>
              </a:lnSpc>
              <a:spcBef>
                <a:spcPts val="0"/>
              </a:spcBef>
              <a:spcAft>
                <a:spcPts val="800"/>
              </a:spcAft>
              <a:buFont typeface="Arial" panose="020B0604020202020204" pitchFamily="34" charset="0"/>
              <a:buChar char="•"/>
            </a:pPr>
            <a:r>
              <a:rPr lang="en-US">
                <a:solidFill>
                  <a:srgbClr val="000000"/>
                </a:solidFill>
                <a:latin typeface="Lato" panose="020F0502020204030203" pitchFamily="34" charset="0"/>
                <a:ea typeface="Lato" panose="020F0502020204030203" pitchFamily="34" charset="0"/>
                <a:cs typeface="Lato" panose="020F0502020204030203" pitchFamily="34" charset="0"/>
              </a:rPr>
              <a:t>By and large these housing challenges are driven by limited housing supply.</a:t>
            </a:r>
          </a:p>
          <a:p>
            <a:pPr marL="285750" indent="-285750" algn="l">
              <a:lnSpc>
                <a:spcPct val="107000"/>
              </a:lnSpc>
              <a:spcBef>
                <a:spcPts val="0"/>
              </a:spcBef>
              <a:spcAft>
                <a:spcPts val="800"/>
              </a:spcAft>
              <a:buFont typeface="Arial" panose="020B0604020202020204" pitchFamily="34" charset="0"/>
              <a:buChar char="•"/>
            </a:pPr>
            <a:r>
              <a:rPr lang="en-US">
                <a:solidFill>
                  <a:srgbClr val="000000"/>
                </a:solidFill>
                <a:latin typeface="Lato" panose="020F0502020204030203" pitchFamily="34" charset="0"/>
                <a:ea typeface="Lato" panose="020F0502020204030203" pitchFamily="34" charset="0"/>
                <a:cs typeface="Lato" panose="020F0502020204030203" pitchFamily="34" charset="0"/>
              </a:rPr>
              <a:t>Continuing to fund affordable housing development and preservation is key to preventing worse housing opportunities. </a:t>
            </a:r>
          </a:p>
          <a:p>
            <a:pPr marL="285750" indent="-285750" algn="l">
              <a:lnSpc>
                <a:spcPct val="107000"/>
              </a:lnSpc>
              <a:spcBef>
                <a:spcPts val="0"/>
              </a:spcBef>
              <a:spcAft>
                <a:spcPts val="800"/>
              </a:spcAft>
              <a:buFont typeface="Arial" panose="020B0604020202020204" pitchFamily="34" charset="0"/>
              <a:buChar char="•"/>
            </a:pPr>
            <a:r>
              <a:rPr lang="en-US">
                <a:solidFill>
                  <a:srgbClr val="000000"/>
                </a:solidFill>
                <a:latin typeface="Lato" panose="020F0502020204030203" pitchFamily="34" charset="0"/>
                <a:ea typeface="Lato" panose="020F0502020204030203" pitchFamily="34" charset="0"/>
                <a:cs typeface="Lato" panose="020F0502020204030203" pitchFamily="34" charset="0"/>
              </a:rPr>
              <a:t>In addition to subsidy solutions, local and state reforms to land use can boost production that not only promote affordable housing, but market rate housing that is “naturally affordable.”</a:t>
            </a:r>
          </a:p>
          <a:p>
            <a:pPr marL="342900" indent="-342900" algn="l">
              <a:lnSpc>
                <a:spcPct val="107000"/>
              </a:lnSpc>
              <a:spcBef>
                <a:spcPts val="0"/>
              </a:spcBef>
              <a:spcAft>
                <a:spcPts val="800"/>
              </a:spcAft>
              <a:buFont typeface="Arial" panose="020B0604020202020204" pitchFamily="34" charset="0"/>
              <a:buChar char="•"/>
            </a:pPr>
            <a:endParaRPr lang="en-US"/>
          </a:p>
          <a:p>
            <a:pPr marR="0" lvl="0" algn="l">
              <a:lnSpc>
                <a:spcPct val="107000"/>
              </a:lnSpc>
              <a:spcBef>
                <a:spcPts val="0"/>
              </a:spcBef>
              <a:spcAft>
                <a:spcPts val="800"/>
              </a:spcAft>
            </a:pPr>
            <a:r>
              <a:rPr lang="en-US" sz="1800" kern="100">
                <a:effectLst/>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4188889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Resources</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rgbClr val="535554"/>
                </a:solidFill>
              </a:rPr>
              <a:t>12</a:t>
            </a:r>
            <a:endParaRPr lang="en-US" b="1" dirty="0">
              <a:solidFill>
                <a:srgbClr val="535554"/>
              </a:solidFill>
            </a:endParaRPr>
          </a:p>
        </p:txBody>
      </p:sp>
      <p:sp>
        <p:nvSpPr>
          <p:cNvPr id="2" name="Subtitle 2">
            <a:extLst>
              <a:ext uri="{FF2B5EF4-FFF2-40B4-BE49-F238E27FC236}">
                <a16:creationId xmlns:a16="http://schemas.microsoft.com/office/drawing/2014/main" id="{CFBF6B85-150C-7830-519B-F1ABD48F7CCF}"/>
              </a:ext>
            </a:extLst>
          </p:cNvPr>
          <p:cNvSpPr>
            <a:spLocks noGrp="1"/>
          </p:cNvSpPr>
          <p:nvPr>
            <p:ph type="subTitle" idx="1"/>
          </p:nvPr>
        </p:nvSpPr>
        <p:spPr>
          <a:xfrm>
            <a:off x="423647" y="1963075"/>
            <a:ext cx="4319188" cy="2776256"/>
          </a:xfrm>
        </p:spPr>
        <p:txBody>
          <a:bodyPr>
            <a:normAutofit lnSpcReduction="10000"/>
          </a:bodyPr>
          <a:lstStyle/>
          <a:p>
            <a:pPr algn="l"/>
            <a:r>
              <a:rPr lang="en-US" sz="2400">
                <a:solidFill>
                  <a:srgbClr val="000000"/>
                </a:solidFill>
                <a:latin typeface="Lato" panose="020F0502020204030203" pitchFamily="34" charset="0"/>
                <a:ea typeface="Lato" panose="020F0502020204030203" pitchFamily="34" charset="0"/>
                <a:cs typeface="Lato" panose="020F0502020204030203" pitchFamily="34" charset="0"/>
              </a:rPr>
              <a:t>The 2025 Housing Needs Assessment Key Findings and supporting the 2025 Housing Needs Assessment Data File can be found at:  </a:t>
            </a:r>
          </a:p>
          <a:p>
            <a:pPr algn="l"/>
            <a:r>
              <a:rPr lang="en-US" sz="2400">
                <a:solidFill>
                  <a:srgbClr val="535554"/>
                </a:solidFill>
                <a:latin typeface="Lato" panose="020F0502020204030203" pitchFamily="34" charset="0"/>
                <a:ea typeface="Lato" panose="020F0502020204030203" pitchFamily="34" charset="0"/>
                <a:cs typeface="Lato" panose="020F0502020204030203" pitchFamily="34" charset="0"/>
                <a:hlinkClick r:id="rId4"/>
              </a:rPr>
              <a:t>https://housingnm.org/resources/housing-needs-assessment</a:t>
            </a:r>
            <a:endParaRPr lang="en-US" sz="2400">
              <a:solidFill>
                <a:srgbClr val="535554"/>
              </a:solidFill>
              <a:latin typeface="Lato" panose="020F0502020204030203" pitchFamily="34" charset="0"/>
              <a:ea typeface="Lato" panose="020F0502020204030203" pitchFamily="34" charset="0"/>
              <a:cs typeface="Lato" panose="020F0502020204030203" pitchFamily="34" charset="0"/>
            </a:endParaRPr>
          </a:p>
          <a:p>
            <a:endParaRPr lang="en-US" sz="2400">
              <a:solidFill>
                <a:srgbClr val="535554"/>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descr="A family sitting on a step outside a house&#10;&#10;Description automatically generated">
            <a:extLst>
              <a:ext uri="{FF2B5EF4-FFF2-40B4-BE49-F238E27FC236}">
                <a16:creationId xmlns:a16="http://schemas.microsoft.com/office/drawing/2014/main" id="{570E4BA6-AC44-222F-2EA9-C22DE08F2EED}"/>
              </a:ext>
            </a:extLst>
          </p:cNvPr>
          <p:cNvPicPr>
            <a:picLocks noChangeAspect="1"/>
          </p:cNvPicPr>
          <p:nvPr/>
        </p:nvPicPr>
        <p:blipFill>
          <a:blip r:embed="rId5"/>
          <a:stretch>
            <a:fillRect/>
          </a:stretch>
        </p:blipFill>
        <p:spPr>
          <a:xfrm>
            <a:off x="5089585" y="1268041"/>
            <a:ext cx="6678768" cy="4452512"/>
          </a:xfrm>
          <a:prstGeom prst="rect">
            <a:avLst/>
          </a:prstGeom>
        </p:spPr>
      </p:pic>
    </p:spTree>
    <p:extLst>
      <p:ext uri="{BB962C8B-B14F-4D97-AF65-F5344CB8AC3E}">
        <p14:creationId xmlns:p14="http://schemas.microsoft.com/office/powerpoint/2010/main" val="3415332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CCA6C-578A-52B4-E7E3-618BC1C371F1}"/>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5743253"/>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85234" y="641787"/>
            <a:ext cx="3628160" cy="523220"/>
          </a:xfrm>
          <a:prstGeom prst="rect">
            <a:avLst/>
          </a:prstGeom>
          <a:noFill/>
        </p:spPr>
        <p:txBody>
          <a:bodyPr wrap="square">
            <a:spAutoFit/>
          </a:bodyPr>
          <a:lstStyle/>
          <a:p>
            <a:r>
              <a:rPr lang="en-US" sz="2800" b="1">
                <a:solidFill>
                  <a:schemeClr val="bg1"/>
                </a:solidFill>
                <a:latin typeface="Lato" panose="020F0502020204030203" pitchFamily="34" charset="0"/>
                <a:ea typeface="Lato" panose="020F0502020204030203" pitchFamily="34" charset="0"/>
                <a:cs typeface="Lato" panose="020F0502020204030203" pitchFamily="34" charset="0"/>
              </a:rPr>
              <a:t>Questions?</a:t>
            </a:r>
            <a:endParaRPr lang="en-US">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2" y="2385296"/>
            <a:ext cx="4497747" cy="2087407"/>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6" name="TextBox 5">
            <a:extLst>
              <a:ext uri="{FF2B5EF4-FFF2-40B4-BE49-F238E27FC236}">
                <a16:creationId xmlns:a16="http://schemas.microsoft.com/office/drawing/2014/main" id="{E77CCE4A-7F94-26C5-A9FB-0B5C0F513F77}"/>
              </a:ext>
            </a:extLst>
          </p:cNvPr>
          <p:cNvSpPr txBox="1"/>
          <p:nvPr/>
        </p:nvSpPr>
        <p:spPr>
          <a:xfrm>
            <a:off x="7544751" y="5343143"/>
            <a:ext cx="3385004" cy="400110"/>
          </a:xfrm>
          <a:prstGeom prst="rect">
            <a:avLst/>
          </a:prstGeom>
          <a:noFill/>
          <a:effectLst>
            <a:outerShdw blurRad="50800" dist="38100" dir="2700000" algn="tl" rotWithShape="0">
              <a:prstClr val="black">
                <a:alpha val="40000"/>
              </a:prstClr>
            </a:outerShdw>
          </a:effectLst>
        </p:spPr>
        <p:txBody>
          <a:bodyPr wrap="square">
            <a:spAutoFit/>
          </a:bodyPr>
          <a:lstStyle/>
          <a:p>
            <a:r>
              <a:rPr lang="en-US" sz="2000" i="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We Are Housing New Mexico</a:t>
            </a:r>
          </a:p>
        </p:txBody>
      </p:sp>
      <p:sp>
        <p:nvSpPr>
          <p:cNvPr id="10" name="Subtitle 2">
            <a:extLst>
              <a:ext uri="{FF2B5EF4-FFF2-40B4-BE49-F238E27FC236}">
                <a16:creationId xmlns:a16="http://schemas.microsoft.com/office/drawing/2014/main" id="{BABC425D-643C-CF31-7F48-DCAD00800D18}"/>
              </a:ext>
            </a:extLst>
          </p:cNvPr>
          <p:cNvSpPr txBox="1">
            <a:spLocks/>
          </p:cNvSpPr>
          <p:nvPr/>
        </p:nvSpPr>
        <p:spPr>
          <a:xfrm>
            <a:off x="1556219" y="2678506"/>
            <a:ext cx="3909792" cy="1500985"/>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a:solidFill>
                  <a:schemeClr val="bg1"/>
                </a:solidFill>
                <a:latin typeface="Lato" panose="020F0502020204030203" pitchFamily="34" charset="0"/>
                <a:ea typeface="Lato" panose="020F0502020204030203" pitchFamily="34" charset="0"/>
                <a:cs typeface="Lato" panose="020F0502020204030203" pitchFamily="34" charset="0"/>
              </a:rPr>
              <a:t>Stephanie Gonzales</a:t>
            </a:r>
          </a:p>
          <a:p>
            <a:pPr algn="l"/>
            <a:r>
              <a:rPr lang="en-US" i="1">
                <a:solidFill>
                  <a:schemeClr val="bg1"/>
                </a:solidFill>
                <a:latin typeface="Lato" panose="020F0502020204030203" pitchFamily="34" charset="0"/>
                <a:ea typeface="Lato" panose="020F0502020204030203" pitchFamily="34" charset="0"/>
                <a:cs typeface="Lato" panose="020F0502020204030203" pitchFamily="34" charset="0"/>
              </a:rPr>
              <a:t>Research &amp; Development Manager II</a:t>
            </a:r>
          </a:p>
          <a:p>
            <a:pPr algn="l"/>
            <a:r>
              <a:rPr lang="en-US">
                <a:solidFill>
                  <a:schemeClr val="bg1"/>
                </a:solidFill>
                <a:latin typeface="Lato" panose="020F0502020204030203" pitchFamily="34" charset="0"/>
                <a:ea typeface="Lato" panose="020F0502020204030203" pitchFamily="34" charset="0"/>
                <a:cs typeface="Lato" panose="020F0502020204030203" pitchFamily="34" charset="0"/>
              </a:rPr>
              <a:t>Tel: 505.767.2287</a:t>
            </a:r>
          </a:p>
          <a:p>
            <a:pPr algn="l"/>
            <a:r>
              <a:rPr lang="en-US">
                <a:solidFill>
                  <a:schemeClr val="bg1"/>
                </a:solidFill>
                <a:latin typeface="Lato" panose="020F0502020204030203" pitchFamily="34" charset="0"/>
                <a:ea typeface="Lato" panose="020F0502020204030203" pitchFamily="34" charset="0"/>
                <a:cs typeface="Lato" panose="020F0502020204030203" pitchFamily="34" charset="0"/>
              </a:rPr>
              <a:t>Email: sgonzales@housingnm.org</a:t>
            </a:r>
          </a:p>
          <a:p>
            <a:pPr algn="l"/>
            <a:endParaRPr lang="en-US" i="1">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4673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About the Housing Needs Assessment</a:t>
            </a: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a:t>
            </a:r>
            <a:endParaRPr lang="en-US" b="1" dirty="0">
              <a:solidFill>
                <a:schemeClr val="tx1"/>
              </a:solidFill>
            </a:endParaRPr>
          </a:p>
        </p:txBody>
      </p:sp>
      <p:sp>
        <p:nvSpPr>
          <p:cNvPr id="13" name="TextBox 12">
            <a:extLst>
              <a:ext uri="{FF2B5EF4-FFF2-40B4-BE49-F238E27FC236}">
                <a16:creationId xmlns:a16="http://schemas.microsoft.com/office/drawing/2014/main" id="{FCB6DD0F-0CC7-E842-85B0-E8F0C1D9A85D}"/>
              </a:ext>
            </a:extLst>
          </p:cNvPr>
          <p:cNvSpPr txBox="1"/>
          <p:nvPr/>
        </p:nvSpPr>
        <p:spPr>
          <a:xfrm>
            <a:off x="574431" y="1130592"/>
            <a:ext cx="11043138" cy="4965462"/>
          </a:xfrm>
          <a:prstGeom prst="rect">
            <a:avLst/>
          </a:prstGeom>
          <a:noFill/>
        </p:spPr>
        <p:txBody>
          <a:bodyPr wrap="square">
            <a:spAutoFit/>
          </a:bodyPr>
          <a:lstStyle/>
          <a:p>
            <a:pPr algn="l" rtl="0" fontAlgn="base">
              <a:spcAft>
                <a:spcPts val="800"/>
              </a:spcAft>
              <a:buNone/>
            </a:pPr>
            <a:r>
              <a:rPr lang="en-US" sz="1800" b="0" i="0">
                <a:solidFill>
                  <a:srgbClr val="000000"/>
                </a:solidFill>
                <a:effectLst/>
                <a:latin typeface="Lato" panose="020F0502020204030203" pitchFamily="34" charset="0"/>
              </a:rPr>
              <a:t>The 2025 Housing Needs Assessment is a comprehensive report on housing issues in New Mexico</a:t>
            </a:r>
            <a:r>
              <a:rPr lang="en-US">
                <a:solidFill>
                  <a:srgbClr val="000000"/>
                </a:solidFill>
                <a:latin typeface="Lato" panose="020F0502020204030203" pitchFamily="34" charset="0"/>
              </a:rPr>
              <a:t> and includes over 40 </a:t>
            </a:r>
            <a:r>
              <a:rPr lang="en-US" sz="1800" b="0" i="0">
                <a:solidFill>
                  <a:srgbClr val="000000"/>
                </a:solidFill>
                <a:effectLst/>
                <a:latin typeface="Lato" panose="020F0502020204030203" pitchFamily="34" charset="0"/>
              </a:rPr>
              <a:t>indicators. The Needs Assessment is summarized in a Key Findings report and all data points, </a:t>
            </a:r>
            <a:r>
              <a:rPr lang="en-US">
                <a:solidFill>
                  <a:srgbClr val="000000"/>
                </a:solidFill>
                <a:latin typeface="Lato" panose="020F0502020204030203" pitchFamily="34" charset="0"/>
              </a:rPr>
              <a:t>with county-level detail are included in the 2025 Housing Needs Assessment Data File.</a:t>
            </a:r>
            <a:endParaRPr lang="en-US" sz="1800" b="0" i="0">
              <a:solidFill>
                <a:srgbClr val="000000"/>
              </a:solidFill>
              <a:effectLst/>
              <a:latin typeface="Lato" panose="020F0502020204030203" pitchFamily="34" charset="0"/>
            </a:endParaRPr>
          </a:p>
          <a:p>
            <a:pPr algn="l" rtl="0" fontAlgn="base">
              <a:lnSpc>
                <a:spcPct val="150000"/>
              </a:lnSpc>
              <a:spcAft>
                <a:spcPts val="800"/>
              </a:spcAft>
              <a:buNone/>
            </a:pPr>
            <a:r>
              <a:rPr lang="en-US" sz="1800" b="0" i="0">
                <a:solidFill>
                  <a:srgbClr val="000000"/>
                </a:solidFill>
                <a:effectLst/>
                <a:latin typeface="Lato" panose="020F0502020204030203" pitchFamily="34" charset="0"/>
              </a:rPr>
              <a:t>This presentation highlights data points related to New Mexico’s:</a:t>
            </a:r>
          </a:p>
          <a:p>
            <a:pPr marL="285750" indent="-285750" algn="l" rtl="0" fontAlgn="base">
              <a:lnSpc>
                <a:spcPct val="150000"/>
              </a:lnSpc>
              <a:spcAft>
                <a:spcPts val="800"/>
              </a:spcAft>
              <a:buFont typeface="Arial" panose="020B0604020202020204" pitchFamily="34" charset="0"/>
              <a:buChar char="•"/>
            </a:pPr>
            <a:r>
              <a:rPr lang="en-US">
                <a:solidFill>
                  <a:srgbClr val="000000"/>
                </a:solidFill>
                <a:latin typeface="Lato" panose="020F0502020204030203" pitchFamily="34" charset="0"/>
              </a:rPr>
              <a:t>Demographic and Economic Profile</a:t>
            </a:r>
          </a:p>
          <a:p>
            <a:pPr marL="285750" indent="-285750" algn="l" rtl="0" fontAlgn="base">
              <a:lnSpc>
                <a:spcPct val="150000"/>
              </a:lnSpc>
              <a:spcAft>
                <a:spcPts val="800"/>
              </a:spcAft>
              <a:buFont typeface="Arial" panose="020B0604020202020204" pitchFamily="34" charset="0"/>
              <a:buChar char="•"/>
            </a:pPr>
            <a:r>
              <a:rPr lang="en-US">
                <a:solidFill>
                  <a:srgbClr val="000000"/>
                </a:solidFill>
                <a:latin typeface="Lato" panose="020F0502020204030203" pitchFamily="34" charset="0"/>
              </a:rPr>
              <a:t>Homeownership Market</a:t>
            </a:r>
          </a:p>
          <a:p>
            <a:pPr marL="285750" indent="-285750" algn="l" rtl="0" fontAlgn="base">
              <a:lnSpc>
                <a:spcPct val="150000"/>
              </a:lnSpc>
              <a:spcAft>
                <a:spcPts val="800"/>
              </a:spcAft>
              <a:buFont typeface="Arial" panose="020B0604020202020204" pitchFamily="34" charset="0"/>
              <a:buChar char="•"/>
            </a:pPr>
            <a:r>
              <a:rPr lang="en-US" sz="1800" b="0" i="0">
                <a:solidFill>
                  <a:srgbClr val="000000"/>
                </a:solidFill>
                <a:effectLst/>
                <a:latin typeface="Lato" panose="020F0502020204030203" pitchFamily="34" charset="0"/>
              </a:rPr>
              <a:t>Rental Market</a:t>
            </a:r>
          </a:p>
          <a:p>
            <a:pPr marL="285750" indent="-285750" algn="l" rtl="0" fontAlgn="base">
              <a:lnSpc>
                <a:spcPct val="150000"/>
              </a:lnSpc>
              <a:spcAft>
                <a:spcPts val="800"/>
              </a:spcAft>
              <a:buFont typeface="Arial" panose="020B0604020202020204" pitchFamily="34" charset="0"/>
              <a:buChar char="•"/>
            </a:pPr>
            <a:r>
              <a:rPr lang="en-US">
                <a:solidFill>
                  <a:srgbClr val="000000"/>
                </a:solidFill>
                <a:latin typeface="Lato" panose="020F0502020204030203" pitchFamily="34" charset="0"/>
              </a:rPr>
              <a:t>Building &amp; Permitting </a:t>
            </a:r>
          </a:p>
          <a:p>
            <a:pPr marL="285750" indent="-285750" algn="l" rtl="0" fontAlgn="base">
              <a:lnSpc>
                <a:spcPct val="150000"/>
              </a:lnSpc>
              <a:spcAft>
                <a:spcPts val="800"/>
              </a:spcAft>
              <a:buFont typeface="Arial" panose="020B0604020202020204" pitchFamily="34" charset="0"/>
              <a:buChar char="•"/>
            </a:pPr>
            <a:r>
              <a:rPr lang="en-US" sz="1800" b="0" i="0">
                <a:solidFill>
                  <a:srgbClr val="000000"/>
                </a:solidFill>
                <a:effectLst/>
                <a:latin typeface="Lato" panose="020F0502020204030203" pitchFamily="34" charset="0"/>
              </a:rPr>
              <a:t>Homelessnes</a:t>
            </a:r>
            <a:r>
              <a:rPr lang="en-US">
                <a:solidFill>
                  <a:srgbClr val="000000"/>
                </a:solidFill>
                <a:latin typeface="Lato" panose="020F0502020204030203" pitchFamily="34" charset="0"/>
              </a:rPr>
              <a:t>s</a:t>
            </a:r>
            <a:endParaRPr lang="en-US" sz="1800" b="0" i="0">
              <a:solidFill>
                <a:srgbClr val="000000"/>
              </a:solidFill>
              <a:effectLst/>
              <a:latin typeface="Lato" panose="020F0502020204030203" pitchFamily="34" charset="0"/>
            </a:endParaRPr>
          </a:p>
          <a:p>
            <a:pPr algn="l" rtl="0" fontAlgn="base">
              <a:spcAft>
                <a:spcPts val="800"/>
              </a:spcAft>
            </a:pPr>
            <a:r>
              <a:rPr lang="en-US" sz="1800" b="0" i="0">
                <a:solidFill>
                  <a:srgbClr val="000000"/>
                </a:solidFill>
                <a:effectLst/>
                <a:latin typeface="Lato" panose="020F0502020204030203" pitchFamily="34" charset="0"/>
              </a:rPr>
              <a:t>Data sources include the United States Census Bureau American Community Survey (2023 5-Year Estimates) and Building Permits Survey, the Department of Housing and Urban Development’s (HUD) 2024 Annual Homeless Assessment Report, and the New Mexico Association of Realtors. </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410649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B7B6FD-CAF7-961A-4C47-E342773DE410}"/>
              </a:ext>
            </a:extLst>
          </p:cNvPr>
          <p:cNvSpPr/>
          <p:nvPr/>
        </p:nvSpPr>
        <p:spPr>
          <a:xfrm>
            <a:off x="518160" y="2300499"/>
            <a:ext cx="4855028" cy="2728506"/>
          </a:xfrm>
          <a:prstGeom prst="rect">
            <a:avLst/>
          </a:prstGeom>
          <a:solidFill>
            <a:srgbClr val="00A8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884051" y="2707273"/>
            <a:ext cx="4123247" cy="1829893"/>
          </a:xfrm>
        </p:spPr>
        <p:txBody>
          <a:bodyPr vert="horz" lIns="91440" tIns="45720" rIns="91440" bIns="45720" rtlCol="0" anchor="t">
            <a:noAutofit/>
          </a:bodyPr>
          <a:lstStyle/>
          <a:p>
            <a:pPr algn="l"/>
            <a:r>
              <a:rPr lang="en-US" sz="1800" b="1">
                <a:solidFill>
                  <a:schemeClr val="bg1"/>
                </a:solidFill>
                <a:latin typeface="Lato"/>
                <a:ea typeface="Lato"/>
                <a:cs typeface="Lato"/>
              </a:rPr>
              <a:t>There are 2,114,768 people residing in New Mexico  and 825,021 households (occupied housing units).</a:t>
            </a:r>
          </a:p>
          <a:p>
            <a:pPr algn="l"/>
            <a:r>
              <a:rPr lang="en-US" sz="1800" b="1">
                <a:solidFill>
                  <a:schemeClr val="bg1"/>
                </a:solidFill>
                <a:latin typeface="Lato"/>
                <a:ea typeface="Lato"/>
                <a:cs typeface="Lato"/>
              </a:rPr>
              <a:t>The poverty rate in New Mexico is 18.1% and is 5.7 percentage points higher than the national rate. </a:t>
            </a:r>
            <a:endParaRPr lang="en-US"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Demographic Profile of New Mexico</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1" y="6533206"/>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2</a:t>
            </a:r>
            <a:endParaRPr lang="en-US" b="1" dirty="0">
              <a:solidFill>
                <a:schemeClr val="tx1"/>
              </a:solidFill>
            </a:endParaRPr>
          </a:p>
        </p:txBody>
      </p:sp>
      <p:pic>
        <p:nvPicPr>
          <p:cNvPr id="4" name="Chart 1" descr="A map of the united states with blue squares and gray squares&#10;&#10;Description automatically generated">
            <a:extLst>
              <a:ext uri="{FF2B5EF4-FFF2-40B4-BE49-F238E27FC236}">
                <a16:creationId xmlns:a16="http://schemas.microsoft.com/office/drawing/2014/main" id="{235FA9FB-F00B-01CA-D482-AC22BFB35BB9}"/>
              </a:ext>
            </a:extLst>
          </p:cNvPr>
          <p:cNvPicPr>
            <a:picLocks noChangeAspect="1"/>
          </p:cNvPicPr>
          <p:nvPr/>
        </p:nvPicPr>
        <p:blipFill>
          <a:blip r:embed="rId4">
            <a:extLs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a16="http://schemas.microsoft.com/office/drawing/2014/main" xmlns:c="http://schemas.openxmlformats.org/drawingml/2006/chart" xmlns:dgm="http://schemas.openxmlformats.org/drawingml/2006/diagram" xmlns:w="http://schemas.openxmlformats.org/wordprocessingml/2006/main" xmlns:w10="urn:schemas-microsoft-com:office:word" xmlns:v="urn:schemas-microsoft-com:vml" xmlns:o="urn:schemas-microsoft-com:office:office" xmlns:lc="http://schemas.openxmlformats.org/drawingml/2006/lockedCanvas" xmlns="" id="{F6E35318-947F-973A-C60E-D1AA3FA2BFDE}"/>
              </a:ext>
            </a:extLst>
          </a:blip>
          <a:stretch>
            <a:fillRect/>
          </a:stretch>
        </p:blipFill>
        <p:spPr>
          <a:xfrm>
            <a:off x="6096000" y="1948359"/>
            <a:ext cx="5486400" cy="3347720"/>
          </a:xfrm>
          <a:prstGeom prst="rect">
            <a:avLst/>
          </a:prstGeom>
        </p:spPr>
      </p:pic>
      <p:sp>
        <p:nvSpPr>
          <p:cNvPr id="3" name="TextBox 2">
            <a:extLst>
              <a:ext uri="{FF2B5EF4-FFF2-40B4-BE49-F238E27FC236}">
                <a16:creationId xmlns:a16="http://schemas.microsoft.com/office/drawing/2014/main" id="{518CA34A-E427-AC7E-A377-8A04075F4F38}"/>
              </a:ext>
            </a:extLst>
          </p:cNvPr>
          <p:cNvSpPr txBox="1"/>
          <p:nvPr/>
        </p:nvSpPr>
        <p:spPr>
          <a:xfrm>
            <a:off x="6096000" y="5325214"/>
            <a:ext cx="5381413" cy="276999"/>
          </a:xfrm>
          <a:prstGeom prst="rect">
            <a:avLst/>
          </a:prstGeom>
          <a:noFill/>
        </p:spPr>
        <p:txBody>
          <a:bodyPr wrap="square" rtlCol="0">
            <a:spAutoFit/>
          </a:bodyPr>
          <a:lstStyle/>
          <a:p>
            <a:r>
              <a:rPr lang="en-US" sz="1200" i="1" kern="100" dirty="0">
                <a:solidFill>
                  <a:srgbClr val="000000"/>
                </a:solidFill>
                <a:effectLst/>
                <a:latin typeface="Lato" panose="020F0502020204030203" pitchFamily="34" charset="0"/>
                <a:ea typeface="Lato" panose="020F0502020204030203" pitchFamily="34" charset="0"/>
                <a:cs typeface="Lato" panose="020F0502020204030203" pitchFamily="34" charset="0"/>
              </a:rPr>
              <a:t>United States Census Bureau American Community Survey</a:t>
            </a:r>
            <a:endParaRPr lang="en-US" sz="1200" i="1" dirty="0">
              <a:solidFill>
                <a:srgbClr val="000000"/>
              </a:solidFill>
            </a:endParaRPr>
          </a:p>
        </p:txBody>
      </p:sp>
    </p:spTree>
    <p:extLst>
      <p:ext uri="{BB962C8B-B14F-4D97-AF65-F5344CB8AC3E}">
        <p14:creationId xmlns:p14="http://schemas.microsoft.com/office/powerpoint/2010/main" val="66777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dirty="0">
                <a:solidFill>
                  <a:schemeClr val="tx1"/>
                </a:solidFill>
                <a:ea typeface="Calibri"/>
                <a:cs typeface="Calibri"/>
              </a:rPr>
              <a:t>3</a:t>
            </a: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725823" y="156968"/>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Housing Stock in New Mexico </a:t>
            </a:r>
          </a:p>
        </p:txBody>
      </p:sp>
      <p:sp>
        <p:nvSpPr>
          <p:cNvPr id="3" name="TextBox 2">
            <a:extLst>
              <a:ext uri="{FF2B5EF4-FFF2-40B4-BE49-F238E27FC236}">
                <a16:creationId xmlns:a16="http://schemas.microsoft.com/office/drawing/2014/main" id="{E7C21530-5807-DA2F-9F88-947E78C30B9F}"/>
              </a:ext>
            </a:extLst>
          </p:cNvPr>
          <p:cNvSpPr txBox="1"/>
          <p:nvPr/>
        </p:nvSpPr>
        <p:spPr>
          <a:xfrm>
            <a:off x="2690992" y="5448525"/>
            <a:ext cx="5381413" cy="276999"/>
          </a:xfrm>
          <a:prstGeom prst="rect">
            <a:avLst/>
          </a:prstGeom>
          <a:noFill/>
        </p:spPr>
        <p:txBody>
          <a:bodyPr wrap="square" lIns="91440" tIns="45720" rIns="91440" bIns="45720" rtlCol="0" anchor="t">
            <a:spAutoFit/>
          </a:bodyPr>
          <a:lstStyle/>
          <a:p>
            <a:pPr algn="ctr"/>
            <a:r>
              <a:rPr lang="en-US" sz="1200" i="1" kern="100">
                <a:solidFill>
                  <a:schemeClr val="bg2">
                    <a:lumMod val="10000"/>
                  </a:schemeClr>
                </a:solidFill>
                <a:effectLst/>
                <a:latin typeface="Lato"/>
                <a:ea typeface="Lato"/>
                <a:cs typeface="Lato"/>
              </a:rPr>
              <a:t>United States Census Bureau American Community Survey</a:t>
            </a:r>
            <a:endParaRPr lang="en-US" sz="1200" i="1">
              <a:solidFill>
                <a:schemeClr val="bg2">
                  <a:lumMod val="10000"/>
                </a:schemeClr>
              </a:solidFill>
              <a:latin typeface="Lato"/>
              <a:ea typeface="Lato"/>
              <a:cs typeface="Lato"/>
            </a:endParaRPr>
          </a:p>
        </p:txBody>
      </p:sp>
      <p:graphicFrame>
        <p:nvGraphicFramePr>
          <p:cNvPr id="4" name="Chart 3">
            <a:extLst>
              <a:ext uri="{FF2B5EF4-FFF2-40B4-BE49-F238E27FC236}">
                <a16:creationId xmlns:a16="http://schemas.microsoft.com/office/drawing/2014/main" id="{FF31269A-028E-1FD2-8DA1-131B190D3B92}"/>
              </a:ext>
            </a:extLst>
          </p:cNvPr>
          <p:cNvGraphicFramePr/>
          <p:nvPr>
            <p:extLst>
              <p:ext uri="{D42A27DB-BD31-4B8C-83A1-F6EECF244321}">
                <p14:modId xmlns:p14="http://schemas.microsoft.com/office/powerpoint/2010/main" val="1071983257"/>
              </p:ext>
            </p:extLst>
          </p:nvPr>
        </p:nvGraphicFramePr>
        <p:xfrm>
          <a:off x="5381699" y="1945269"/>
          <a:ext cx="5778843" cy="34482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E140B90C-00A6-F1E7-82F4-B73F270B4832}"/>
              </a:ext>
            </a:extLst>
          </p:cNvPr>
          <p:cNvGraphicFramePr>
            <a:graphicFrameLocks/>
          </p:cNvGraphicFramePr>
          <p:nvPr>
            <p:extLst>
              <p:ext uri="{D42A27DB-BD31-4B8C-83A1-F6EECF244321}">
                <p14:modId xmlns:p14="http://schemas.microsoft.com/office/powerpoint/2010/main" val="1372820213"/>
              </p:ext>
            </p:extLst>
          </p:nvPr>
        </p:nvGraphicFramePr>
        <p:xfrm>
          <a:off x="560172" y="1751716"/>
          <a:ext cx="5535828" cy="359441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8229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D70B8-5358-956D-8047-BCDB11D50571}"/>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348E14BD-CF9F-0F61-43DB-52595E20305E}"/>
              </a:ext>
            </a:extLst>
          </p:cNvPr>
          <p:cNvSpPr>
            <a:spLocks noGrp="1"/>
          </p:cNvSpPr>
          <p:nvPr>
            <p:ph type="subTitle" idx="1"/>
          </p:nvPr>
        </p:nvSpPr>
        <p:spPr>
          <a:xfrm>
            <a:off x="438779" y="1643726"/>
            <a:ext cx="5486400" cy="4250485"/>
          </a:xfrm>
        </p:spPr>
        <p:txBody>
          <a:bodyPr vert="horz" lIns="91440" tIns="45720" rIns="91440" bIns="45720" rtlCol="0" anchor="t">
            <a:noAutofit/>
          </a:bodyPr>
          <a:lstStyle/>
          <a:p>
            <a:pPr marL="285750" indent="-285750" algn="l">
              <a:buFont typeface="Arial" panose="020B0604020202020204" pitchFamily="34" charset="0"/>
              <a:buChar char="•"/>
            </a:pPr>
            <a:r>
              <a:rPr lang="en-US" sz="1600" dirty="0">
                <a:solidFill>
                  <a:srgbClr val="000000"/>
                </a:solidFill>
                <a:effectLst/>
                <a:latin typeface="Lato"/>
                <a:ea typeface="Lato"/>
                <a:cs typeface="Lato"/>
              </a:rPr>
              <a:t>HUD defines housing as affordable when no more than 30% of monthly household income goes to housing costs, including utilities and insurance.</a:t>
            </a:r>
          </a:p>
          <a:p>
            <a:pPr marL="285750" indent="-285750" algn="l">
              <a:buFont typeface="Arial" panose="020B0604020202020204" pitchFamily="34" charset="0"/>
              <a:buChar char="•"/>
            </a:pPr>
            <a:r>
              <a:rPr lang="en-US" sz="1600" dirty="0">
                <a:solidFill>
                  <a:srgbClr val="000000"/>
                </a:solidFill>
                <a:latin typeface="Lato"/>
                <a:ea typeface="Lato"/>
                <a:cs typeface="Lato"/>
              </a:rPr>
              <a:t>The median monthly household income is $5,177, meaning monthly housing cost for this income level should not exceed $1,553.</a:t>
            </a:r>
          </a:p>
          <a:p>
            <a:pPr marL="285750" indent="-285750" algn="l">
              <a:buFont typeface="Arial" panose="020B0604020202020204" pitchFamily="34" charset="0"/>
              <a:buChar char="•"/>
            </a:pPr>
            <a:r>
              <a:rPr lang="en-US" sz="1600" dirty="0">
                <a:solidFill>
                  <a:srgbClr val="000000"/>
                </a:solidFill>
                <a:latin typeface="Lato"/>
                <a:ea typeface="Lato"/>
                <a:cs typeface="Lato"/>
              </a:rPr>
              <a:t>In 2024, the median sale price of a home was $345,000, which translates to an estimated monthly mortgage payment of $2,723*. </a:t>
            </a:r>
          </a:p>
          <a:p>
            <a:pPr algn="l"/>
            <a:r>
              <a:rPr lang="en-US" sz="1600" b="1" dirty="0">
                <a:solidFill>
                  <a:srgbClr val="000000"/>
                </a:solidFill>
                <a:effectLst/>
                <a:latin typeface="Lato"/>
                <a:ea typeface="Lato"/>
                <a:cs typeface="Lato"/>
              </a:rPr>
              <a:t>Only </a:t>
            </a:r>
            <a:r>
              <a:rPr lang="en-US" sz="1600" b="1" dirty="0">
                <a:solidFill>
                  <a:srgbClr val="000000"/>
                </a:solidFill>
                <a:latin typeface="Lato"/>
                <a:ea typeface="Lato"/>
                <a:cs typeface="Lato"/>
              </a:rPr>
              <a:t>13.5% of New Mexico renters could afford this mortgage.</a:t>
            </a:r>
            <a:r>
              <a:rPr lang="en-US" sz="1600" dirty="0">
                <a:solidFill>
                  <a:srgbClr val="000000"/>
                </a:solidFill>
                <a:latin typeface="Lato"/>
                <a:ea typeface="Lato"/>
                <a:cs typeface="Lato"/>
              </a:rPr>
              <a:t> </a:t>
            </a:r>
            <a:endParaRPr lang="en-US" sz="1600" dirty="0">
              <a:solidFill>
                <a:srgbClr val="000000"/>
              </a:solidFill>
              <a:effectLst/>
              <a:latin typeface="Lato"/>
              <a:ea typeface="Lato"/>
              <a:cs typeface="Lato"/>
            </a:endParaRPr>
          </a:p>
          <a:p>
            <a:pPr algn="l"/>
            <a:r>
              <a:rPr lang="en-US" sz="1600" i="1" dirty="0">
                <a:solidFill>
                  <a:srgbClr val="000000"/>
                </a:solidFill>
                <a:effectLst/>
                <a:latin typeface="Lato"/>
                <a:ea typeface="Lato"/>
                <a:cs typeface="Lato"/>
              </a:rPr>
              <a:t>*Thi</a:t>
            </a:r>
            <a:r>
              <a:rPr lang="en-US" sz="1600" i="1" dirty="0">
                <a:solidFill>
                  <a:srgbClr val="000000"/>
                </a:solidFill>
                <a:latin typeface="Lato"/>
                <a:ea typeface="Lato"/>
                <a:cs typeface="Lato"/>
              </a:rPr>
              <a:t>s estimate a</a:t>
            </a:r>
            <a:r>
              <a:rPr lang="en-US" sz="1600" i="1" dirty="0">
                <a:solidFill>
                  <a:srgbClr val="000000"/>
                </a:solidFill>
                <a:effectLst/>
                <a:latin typeface="Lato"/>
                <a:ea typeface="Lato"/>
                <a:cs typeface="Lato"/>
              </a:rPr>
              <a:t>ssumes an interest rate of 6.5% and 5% downpayment.</a:t>
            </a:r>
          </a:p>
        </p:txBody>
      </p:sp>
      <p:sp>
        <p:nvSpPr>
          <p:cNvPr id="8" name="Rectangle 7">
            <a:extLst>
              <a:ext uri="{FF2B5EF4-FFF2-40B4-BE49-F238E27FC236}">
                <a16:creationId xmlns:a16="http://schemas.microsoft.com/office/drawing/2014/main" id="{B5C75718-5D1C-5065-286F-68CF84765D88}"/>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BEC3665-B5F9-6EC5-EF11-5E051FD38E44}"/>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Homeownership Market</a:t>
            </a:r>
          </a:p>
        </p:txBody>
      </p:sp>
      <p:pic>
        <p:nvPicPr>
          <p:cNvPr id="10" name="Picture 9" descr="A logo with a sun and a keyhole&#10;&#10;Description automatically generated">
            <a:extLst>
              <a:ext uri="{FF2B5EF4-FFF2-40B4-BE49-F238E27FC236}">
                <a16:creationId xmlns:a16="http://schemas.microsoft.com/office/drawing/2014/main" id="{68A2C80D-3E80-D007-9657-D4B86DCE6100}"/>
              </a:ext>
            </a:extLst>
          </p:cNvPr>
          <p:cNvPicPr>
            <a:picLocks noChangeAspect="1"/>
          </p:cNvPicPr>
          <p:nvPr/>
        </p:nvPicPr>
        <p:blipFill>
          <a:blip r:embed="rId3"/>
          <a:stretch>
            <a:fillRect/>
          </a:stretch>
        </p:blipFill>
        <p:spPr>
          <a:xfrm>
            <a:off x="366632" y="233483"/>
            <a:ext cx="876543" cy="514641"/>
          </a:xfrm>
          <a:prstGeom prst="rect">
            <a:avLst/>
          </a:prstGeom>
        </p:spPr>
      </p:pic>
      <p:sp>
        <p:nvSpPr>
          <p:cNvPr id="11" name="Rectangle 10">
            <a:extLst>
              <a:ext uri="{FF2B5EF4-FFF2-40B4-BE49-F238E27FC236}">
                <a16:creationId xmlns:a16="http://schemas.microsoft.com/office/drawing/2014/main" id="{D4E7652F-D650-9EE7-CADC-9A5147A8FF74}"/>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70F8997-7C1B-9680-9DB9-A35E56C30FA5}"/>
              </a:ext>
            </a:extLst>
          </p:cNvPr>
          <p:cNvSpPr>
            <a:spLocks noGrp="1"/>
          </p:cNvSpPr>
          <p:nvPr>
            <p:ph type="ftr" sz="quarter" idx="11"/>
          </p:nvPr>
        </p:nvSpPr>
        <p:spPr>
          <a:xfrm>
            <a:off x="11477413" y="6487022"/>
            <a:ext cx="572996" cy="370978"/>
          </a:xfrm>
        </p:spPr>
        <p:txBody>
          <a:bodyPr/>
          <a:lstStyle/>
          <a:p>
            <a:r>
              <a:rPr lang="en-US" sz="1600" b="1" dirty="0">
                <a:solidFill>
                  <a:schemeClr val="tx1"/>
                </a:solidFill>
                <a:ea typeface="Calibri"/>
                <a:cs typeface="Calibri"/>
              </a:rPr>
              <a:t>4</a:t>
            </a:r>
          </a:p>
        </p:txBody>
      </p:sp>
      <p:sp>
        <p:nvSpPr>
          <p:cNvPr id="3" name="TextBox 2">
            <a:extLst>
              <a:ext uri="{FF2B5EF4-FFF2-40B4-BE49-F238E27FC236}">
                <a16:creationId xmlns:a16="http://schemas.microsoft.com/office/drawing/2014/main" id="{94720F99-271D-8CC4-CADE-D8077F84F7DC}"/>
              </a:ext>
            </a:extLst>
          </p:cNvPr>
          <p:cNvSpPr txBox="1"/>
          <p:nvPr/>
        </p:nvSpPr>
        <p:spPr>
          <a:xfrm>
            <a:off x="6266821" y="5305142"/>
            <a:ext cx="3467100" cy="276999"/>
          </a:xfrm>
          <a:prstGeom prst="rect">
            <a:avLst/>
          </a:prstGeom>
          <a:noFill/>
        </p:spPr>
        <p:txBody>
          <a:bodyPr wrap="square" rtlCol="0">
            <a:spAutoFit/>
          </a:bodyPr>
          <a:lstStyle/>
          <a:p>
            <a:r>
              <a:rPr lang="en-US" sz="1200" i="1" kern="100">
                <a:solidFill>
                  <a:srgbClr val="000000"/>
                </a:solidFill>
                <a:effectLst/>
                <a:latin typeface="Lato" panose="020F0502020204030203" pitchFamily="34" charset="0"/>
                <a:ea typeface="Lato" panose="020F0502020204030203" pitchFamily="34" charset="0"/>
                <a:cs typeface="Lato" panose="020F0502020204030203" pitchFamily="34" charset="0"/>
              </a:rPr>
              <a:t>New Mexico Association of REALTORS</a:t>
            </a:r>
            <a:endParaRPr lang="en-US" sz="1200" i="1">
              <a:solidFill>
                <a:srgbClr val="000000"/>
              </a:solidFill>
            </a:endParaRPr>
          </a:p>
        </p:txBody>
      </p:sp>
      <p:graphicFrame>
        <p:nvGraphicFramePr>
          <p:cNvPr id="7" name="Chart 6">
            <a:extLst>
              <a:ext uri="{FF2B5EF4-FFF2-40B4-BE49-F238E27FC236}">
                <a16:creationId xmlns:a16="http://schemas.microsoft.com/office/drawing/2014/main" id="{CAEBBA2D-A3D4-2BB1-B133-913409EE0829}"/>
              </a:ext>
            </a:extLst>
          </p:cNvPr>
          <p:cNvGraphicFramePr>
            <a:graphicFrameLocks/>
          </p:cNvGraphicFramePr>
          <p:nvPr>
            <p:extLst>
              <p:ext uri="{D42A27DB-BD31-4B8C-83A1-F6EECF244321}">
                <p14:modId xmlns:p14="http://schemas.microsoft.com/office/powerpoint/2010/main" val="1796944871"/>
              </p:ext>
            </p:extLst>
          </p:nvPr>
        </p:nvGraphicFramePr>
        <p:xfrm>
          <a:off x="6266821" y="1600200"/>
          <a:ext cx="54864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5012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6277511" y="2434570"/>
            <a:ext cx="5486400" cy="1829149"/>
          </a:xfrm>
        </p:spPr>
        <p:txBody>
          <a:bodyPr vert="horz" lIns="91440" tIns="45720" rIns="91440" bIns="45720" rtlCol="0" anchor="t">
            <a:noAutofit/>
          </a:bodyPr>
          <a:lstStyle/>
          <a:p>
            <a:pPr marR="0" lvl="0" algn="l">
              <a:lnSpc>
                <a:spcPct val="107000"/>
              </a:lnSpc>
              <a:spcBef>
                <a:spcPts val="0"/>
              </a:spcBef>
              <a:spcAft>
                <a:spcPts val="800"/>
              </a:spcAft>
            </a:pP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Form 2019 to 2023, </a:t>
            </a:r>
            <a:r>
              <a:rPr lang="en-US" sz="1600" kern="100">
                <a:solidFill>
                  <a:srgbClr val="000000"/>
                </a:solidFill>
                <a:latin typeface="Lato" panose="020F0502020204030203" pitchFamily="34" charset="0"/>
                <a:ea typeface="Lato" panose="020F0502020204030203" pitchFamily="34" charset="0"/>
                <a:cs typeface="Lato" panose="020F0502020204030203" pitchFamily="34" charset="0"/>
              </a:rPr>
              <a:t>t</a:t>
            </a: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he state’s median household income increased 25.9% (from $48,059 to $62,125) from 2019 to 2023, while the median home price increased 59.4% (from $216,</a:t>
            </a:r>
            <a:r>
              <a:rPr lang="en-US" sz="1600" kern="100">
                <a:solidFill>
                  <a:srgbClr val="000000"/>
                </a:solidFill>
                <a:latin typeface="Lato" panose="020F0502020204030203" pitchFamily="34" charset="0"/>
                <a:ea typeface="Lato" panose="020F0502020204030203" pitchFamily="34" charset="0"/>
                <a:cs typeface="Lato" panose="020F0502020204030203" pitchFamily="34" charset="0"/>
              </a:rPr>
              <a:t>5</a:t>
            </a: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00 to $</a:t>
            </a:r>
            <a:r>
              <a:rPr lang="en-US" sz="1600" kern="100">
                <a:solidFill>
                  <a:srgbClr val="000000"/>
                </a:solidFill>
                <a:latin typeface="Lato" panose="020F0502020204030203" pitchFamily="34" charset="0"/>
                <a:ea typeface="Lato" panose="020F0502020204030203" pitchFamily="34" charset="0"/>
                <a:cs typeface="Lato" panose="020F0502020204030203" pitchFamily="34" charset="0"/>
              </a:rPr>
              <a:t>345</a:t>
            </a: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,000). </a:t>
            </a:r>
          </a:p>
          <a:p>
            <a:pPr marR="0" lvl="0" algn="l">
              <a:lnSpc>
                <a:spcPct val="107000"/>
              </a:lnSpc>
              <a:spcBef>
                <a:spcPts val="0"/>
              </a:spcBef>
              <a:spcAft>
                <a:spcPts val="800"/>
              </a:spcAft>
            </a:pP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As home price increases outpace wage growth, the ability to achieve homeownership becomes more difficult. </a:t>
            </a: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Homeownership Market</a:t>
            </a: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a:solidFill>
                  <a:schemeClr val="tx1"/>
                </a:solidFill>
                <a:ea typeface="Calibri"/>
                <a:cs typeface="Calibri"/>
              </a:rPr>
              <a:t>5</a:t>
            </a:r>
          </a:p>
        </p:txBody>
      </p:sp>
      <p:sp>
        <p:nvSpPr>
          <p:cNvPr id="2" name="TextBox 1">
            <a:extLst>
              <a:ext uri="{FF2B5EF4-FFF2-40B4-BE49-F238E27FC236}">
                <a16:creationId xmlns:a16="http://schemas.microsoft.com/office/drawing/2014/main" id="{4544F1DD-51CD-16B8-6481-9D1053563DF8}"/>
              </a:ext>
            </a:extLst>
          </p:cNvPr>
          <p:cNvSpPr txBox="1"/>
          <p:nvPr/>
        </p:nvSpPr>
        <p:spPr>
          <a:xfrm>
            <a:off x="366632" y="5796698"/>
            <a:ext cx="5381413" cy="276999"/>
          </a:xfrm>
          <a:prstGeom prst="rect">
            <a:avLst/>
          </a:prstGeom>
          <a:noFill/>
        </p:spPr>
        <p:txBody>
          <a:bodyPr wrap="square" rtlCol="0">
            <a:spAutoFit/>
          </a:bodyPr>
          <a:lstStyle/>
          <a:p>
            <a:r>
              <a:rPr lang="en-US" sz="1200" i="1" kern="100">
                <a:solidFill>
                  <a:srgbClr val="000000"/>
                </a:solidFill>
                <a:effectLst/>
                <a:latin typeface="Lato" panose="020F0502020204030203" pitchFamily="34" charset="0"/>
                <a:ea typeface="Lato" panose="020F0502020204030203" pitchFamily="34" charset="0"/>
                <a:cs typeface="Lato" panose="020F0502020204030203" pitchFamily="34" charset="0"/>
              </a:rPr>
              <a:t>United States Census Bureau American Community Survey</a:t>
            </a:r>
            <a:endParaRPr lang="en-US" sz="1200" i="1">
              <a:solidFill>
                <a:srgbClr val="000000"/>
              </a:solidFill>
            </a:endParaRPr>
          </a:p>
        </p:txBody>
      </p:sp>
      <p:graphicFrame>
        <p:nvGraphicFramePr>
          <p:cNvPr id="4" name="Chart 3">
            <a:extLst>
              <a:ext uri="{FF2B5EF4-FFF2-40B4-BE49-F238E27FC236}">
                <a16:creationId xmlns:a16="http://schemas.microsoft.com/office/drawing/2014/main" id="{AED8B01A-01D4-415E-92F4-6C5BF565D91B}"/>
              </a:ext>
            </a:extLst>
          </p:cNvPr>
          <p:cNvGraphicFramePr>
            <a:graphicFrameLocks/>
          </p:cNvGraphicFramePr>
          <p:nvPr>
            <p:extLst>
              <p:ext uri="{D42A27DB-BD31-4B8C-83A1-F6EECF244321}">
                <p14:modId xmlns:p14="http://schemas.microsoft.com/office/powerpoint/2010/main" val="2808313881"/>
              </p:ext>
            </p:extLst>
          </p:nvPr>
        </p:nvGraphicFramePr>
        <p:xfrm>
          <a:off x="689956" y="1251128"/>
          <a:ext cx="4870335" cy="43557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3805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66632" y="2389390"/>
            <a:ext cx="4311895" cy="2079220"/>
          </a:xfrm>
        </p:spPr>
        <p:txBody>
          <a:bodyPr>
            <a:noAutofit/>
          </a:bodyPr>
          <a:lstStyle/>
          <a:p>
            <a:pPr marR="0" lvl="0" algn="l">
              <a:lnSpc>
                <a:spcPct val="107000"/>
              </a:lnSpc>
              <a:spcBef>
                <a:spcPts val="0"/>
              </a:spcBef>
              <a:spcAft>
                <a:spcPts val="800"/>
              </a:spcAft>
            </a:pPr>
            <a:r>
              <a:rPr lang="en-US" sz="1800" kern="100">
                <a:solidFill>
                  <a:srgbClr val="000000"/>
                </a:solidFill>
                <a:effectLst/>
                <a:latin typeface="Lato" panose="020F0502020204030203" pitchFamily="34" charset="0"/>
                <a:ea typeface="Lato" panose="020F0502020204030203" pitchFamily="34" charset="0"/>
                <a:cs typeface="Lato" panose="020F0502020204030203" pitchFamily="34" charset="0"/>
              </a:rPr>
              <a:t>Inequities in homeownership persist. While Hispanic households comprise 48.2% of the state</a:t>
            </a:r>
            <a:r>
              <a:rPr lang="en-US" sz="1800" kern="100">
                <a:solidFill>
                  <a:srgbClr val="000000"/>
                </a:solidFill>
                <a:latin typeface="Lato" panose="020F0502020204030203" pitchFamily="34" charset="0"/>
                <a:ea typeface="Lato" panose="020F0502020204030203" pitchFamily="34" charset="0"/>
                <a:cs typeface="Lato" panose="020F0502020204030203" pitchFamily="34" charset="0"/>
              </a:rPr>
              <a:t>’s population, these households only account for 32.9% homeowners. Similar differences occur among Black or African American households as well as Native American households. </a:t>
            </a:r>
          </a:p>
        </p:txBody>
      </p:sp>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a:solidFill>
                  <a:schemeClr val="tx1"/>
                </a:solidFill>
                <a:ea typeface="Calibri"/>
                <a:cs typeface="Calibri"/>
              </a:rPr>
              <a:t>6</a:t>
            </a:r>
          </a:p>
        </p:txBody>
      </p:sp>
      <p:sp>
        <p:nvSpPr>
          <p:cNvPr id="7" name="Title 1">
            <a:extLst>
              <a:ext uri="{FF2B5EF4-FFF2-40B4-BE49-F238E27FC236}">
                <a16:creationId xmlns:a16="http://schemas.microsoft.com/office/drawing/2014/main" id="{DE4B3E3D-649B-5F80-D469-050055B5F792}"/>
              </a:ext>
            </a:extLst>
          </p:cNvPr>
          <p:cNvSpPr txBox="1">
            <a:spLocks/>
          </p:cNvSpPr>
          <p:nvPr/>
        </p:nvSpPr>
        <p:spPr>
          <a:xfrm>
            <a:off x="1725823" y="156968"/>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Homeownership Market</a:t>
            </a:r>
          </a:p>
        </p:txBody>
      </p:sp>
      <p:sp>
        <p:nvSpPr>
          <p:cNvPr id="2" name="TextBox 1">
            <a:extLst>
              <a:ext uri="{FF2B5EF4-FFF2-40B4-BE49-F238E27FC236}">
                <a16:creationId xmlns:a16="http://schemas.microsoft.com/office/drawing/2014/main" id="{CC784E1B-03F0-2121-DB7C-5B86554DF653}"/>
              </a:ext>
            </a:extLst>
          </p:cNvPr>
          <p:cNvSpPr txBox="1"/>
          <p:nvPr/>
        </p:nvSpPr>
        <p:spPr>
          <a:xfrm>
            <a:off x="5609967" y="5586545"/>
            <a:ext cx="5381413" cy="276999"/>
          </a:xfrm>
          <a:prstGeom prst="rect">
            <a:avLst/>
          </a:prstGeom>
          <a:noFill/>
        </p:spPr>
        <p:txBody>
          <a:bodyPr wrap="square" rtlCol="0">
            <a:spAutoFit/>
          </a:bodyPr>
          <a:lstStyle/>
          <a:p>
            <a:r>
              <a:rPr lang="en-US" sz="1200" i="1" kern="100">
                <a:solidFill>
                  <a:srgbClr val="000000"/>
                </a:solidFill>
                <a:effectLst/>
                <a:latin typeface="Lato" panose="020F0502020204030203" pitchFamily="34" charset="0"/>
                <a:ea typeface="Lato" panose="020F0502020204030203" pitchFamily="34" charset="0"/>
                <a:cs typeface="Lato" panose="020F0502020204030203" pitchFamily="34" charset="0"/>
              </a:rPr>
              <a:t>United States Census Bureau American Community Survey</a:t>
            </a:r>
            <a:endParaRPr lang="en-US" sz="1200" i="1">
              <a:solidFill>
                <a:srgbClr val="000000"/>
              </a:solidFill>
            </a:endParaRPr>
          </a:p>
        </p:txBody>
      </p:sp>
      <p:graphicFrame>
        <p:nvGraphicFramePr>
          <p:cNvPr id="3" name="Chart 2">
            <a:extLst>
              <a:ext uri="{FF2B5EF4-FFF2-40B4-BE49-F238E27FC236}">
                <a16:creationId xmlns:a16="http://schemas.microsoft.com/office/drawing/2014/main" id="{A763A3D0-5B3C-9916-E4D9-2A178A95FCD3}"/>
              </a:ext>
            </a:extLst>
          </p:cNvPr>
          <p:cNvGraphicFramePr/>
          <p:nvPr>
            <p:extLst>
              <p:ext uri="{D42A27DB-BD31-4B8C-83A1-F6EECF244321}">
                <p14:modId xmlns:p14="http://schemas.microsoft.com/office/powerpoint/2010/main" val="1676205473"/>
              </p:ext>
            </p:extLst>
          </p:nvPr>
        </p:nvGraphicFramePr>
        <p:xfrm>
          <a:off x="5609967" y="2015476"/>
          <a:ext cx="5647039" cy="34359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2507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327D-3972-DF9E-1B23-1D599ECC8ED9}"/>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2F1B9B4F-916B-8415-9F25-A3F29E3DF4BE}"/>
              </a:ext>
            </a:extLst>
          </p:cNvPr>
          <p:cNvSpPr>
            <a:spLocks noGrp="1"/>
          </p:cNvSpPr>
          <p:nvPr>
            <p:ph type="subTitle" idx="1"/>
          </p:nvPr>
        </p:nvSpPr>
        <p:spPr>
          <a:xfrm>
            <a:off x="1176045" y="5464686"/>
            <a:ext cx="9144000" cy="914497"/>
          </a:xfrm>
        </p:spPr>
        <p:txBody>
          <a:bodyPr>
            <a:noAutofit/>
          </a:bodyPr>
          <a:lstStyle/>
          <a:p>
            <a:pPr algn="l"/>
            <a:r>
              <a:rPr lang="en-US" sz="1600">
                <a:solidFill>
                  <a:srgbClr val="000000"/>
                </a:solidFill>
                <a:latin typeface="Lato" panose="020F0502020204030203" pitchFamily="34" charset="0"/>
                <a:ea typeface="Lato" panose="020F0502020204030203" pitchFamily="34" charset="0"/>
                <a:cs typeface="Lato" panose="020F0502020204030203" pitchFamily="34" charset="0"/>
              </a:rPr>
              <a:t>Median income for renters increased 4.8% (from $34,837 to $37,408) from 2022 to 2023, which lagged the median rent increase of 5.7%. </a:t>
            </a:r>
          </a:p>
          <a:p>
            <a:pPr marL="285750" indent="-285750" algn="l">
              <a:buFont typeface="Arial" panose="020B0604020202020204" pitchFamily="34" charset="0"/>
              <a:buChar char="•"/>
            </a:pPr>
            <a:endParaRPr lang="en-US" sz="1800">
              <a:solidFill>
                <a:srgbClr val="535554"/>
              </a:solidFill>
              <a:effectLst/>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D458E5DA-F903-E76A-FB46-8ED1028EBBBC}"/>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C785274-FDB9-1ABD-C1A6-D0D494A6657A}"/>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Rental Market</a:t>
            </a:r>
          </a:p>
        </p:txBody>
      </p:sp>
      <p:pic>
        <p:nvPicPr>
          <p:cNvPr id="10" name="Picture 9" descr="A logo with a sun and a keyhole&#10;&#10;Description automatically generated">
            <a:extLst>
              <a:ext uri="{FF2B5EF4-FFF2-40B4-BE49-F238E27FC236}">
                <a16:creationId xmlns:a16="http://schemas.microsoft.com/office/drawing/2014/main" id="{6C80421E-0DD2-F147-AFD9-7B0E212AEC5F}"/>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55C6E927-E42A-6D5E-EAC7-BE5E6D2F687F}"/>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67BE2A34-0856-DD84-2457-A85A998E4718}"/>
              </a:ext>
            </a:extLst>
          </p:cNvPr>
          <p:cNvSpPr>
            <a:spLocks noGrp="1"/>
          </p:cNvSpPr>
          <p:nvPr>
            <p:ph type="ftr" sz="quarter" idx="11"/>
          </p:nvPr>
        </p:nvSpPr>
        <p:spPr>
          <a:xfrm>
            <a:off x="11477413" y="6487022"/>
            <a:ext cx="572996" cy="370978"/>
          </a:xfrm>
        </p:spPr>
        <p:txBody>
          <a:bodyPr/>
          <a:lstStyle/>
          <a:p>
            <a:r>
              <a:rPr lang="en-US" sz="1600" b="1">
                <a:solidFill>
                  <a:schemeClr val="tx1"/>
                </a:solidFill>
              </a:rPr>
              <a:t>7</a:t>
            </a:r>
            <a:endParaRPr lang="en-US" b="1">
              <a:solidFill>
                <a:schemeClr val="tx1"/>
              </a:solidFill>
            </a:endParaRPr>
          </a:p>
        </p:txBody>
      </p:sp>
      <p:graphicFrame>
        <p:nvGraphicFramePr>
          <p:cNvPr id="2" name="Chart 1">
            <a:extLst>
              <a:ext uri="{FF2B5EF4-FFF2-40B4-BE49-F238E27FC236}">
                <a16:creationId xmlns:a16="http://schemas.microsoft.com/office/drawing/2014/main" id="{FEADE2A6-24A3-04ED-8530-7018E12F32EE}"/>
              </a:ext>
            </a:extLst>
          </p:cNvPr>
          <p:cNvGraphicFramePr/>
          <p:nvPr>
            <p:extLst>
              <p:ext uri="{D42A27DB-BD31-4B8C-83A1-F6EECF244321}">
                <p14:modId xmlns:p14="http://schemas.microsoft.com/office/powerpoint/2010/main" val="1452046379"/>
              </p:ext>
            </p:extLst>
          </p:nvPr>
        </p:nvGraphicFramePr>
        <p:xfrm>
          <a:off x="366632" y="1436939"/>
          <a:ext cx="5896687" cy="344900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10C560FA-EA49-1222-313B-3656E77BFEAC}"/>
              </a:ext>
            </a:extLst>
          </p:cNvPr>
          <p:cNvSpPr txBox="1"/>
          <p:nvPr/>
        </p:nvSpPr>
        <p:spPr>
          <a:xfrm>
            <a:off x="366632" y="4885947"/>
            <a:ext cx="5381413" cy="276999"/>
          </a:xfrm>
          <a:prstGeom prst="rect">
            <a:avLst/>
          </a:prstGeom>
          <a:noFill/>
        </p:spPr>
        <p:txBody>
          <a:bodyPr wrap="square" rtlCol="0">
            <a:spAutoFit/>
          </a:bodyPr>
          <a:lstStyle/>
          <a:p>
            <a:r>
              <a:rPr lang="en-US" sz="1200" i="1" kern="100">
                <a:solidFill>
                  <a:srgbClr val="000000"/>
                </a:solidFill>
                <a:effectLst/>
                <a:latin typeface="Lato" panose="020F0502020204030203" pitchFamily="34" charset="0"/>
                <a:ea typeface="Lato" panose="020F0502020204030203" pitchFamily="34" charset="0"/>
                <a:cs typeface="Lato" panose="020F0502020204030203" pitchFamily="34" charset="0"/>
              </a:rPr>
              <a:t>United States Census Bureau American Community Survey</a:t>
            </a:r>
            <a:endParaRPr lang="en-US" sz="1200" i="1">
              <a:solidFill>
                <a:srgbClr val="000000"/>
              </a:solidFill>
            </a:endParaRPr>
          </a:p>
        </p:txBody>
      </p:sp>
      <p:graphicFrame>
        <p:nvGraphicFramePr>
          <p:cNvPr id="3" name="Chart 2">
            <a:extLst>
              <a:ext uri="{FF2B5EF4-FFF2-40B4-BE49-F238E27FC236}">
                <a16:creationId xmlns:a16="http://schemas.microsoft.com/office/drawing/2014/main" id="{41B95B6C-C369-A503-57A2-0ED049565873}"/>
              </a:ext>
            </a:extLst>
          </p:cNvPr>
          <p:cNvGraphicFramePr/>
          <p:nvPr>
            <p:extLst>
              <p:ext uri="{D42A27DB-BD31-4B8C-83A1-F6EECF244321}">
                <p14:modId xmlns:p14="http://schemas.microsoft.com/office/powerpoint/2010/main" val="3404973653"/>
              </p:ext>
            </p:extLst>
          </p:nvPr>
        </p:nvGraphicFramePr>
        <p:xfrm>
          <a:off x="6443957" y="1505346"/>
          <a:ext cx="5486400" cy="3657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82318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C0131-2D11-D348-D428-A18DE81923F7}"/>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0A82C841-60D4-8A66-4B74-6F2539092F6B}"/>
              </a:ext>
            </a:extLst>
          </p:cNvPr>
          <p:cNvSpPr>
            <a:spLocks noGrp="1"/>
          </p:cNvSpPr>
          <p:nvPr>
            <p:ph type="subTitle" idx="1"/>
          </p:nvPr>
        </p:nvSpPr>
        <p:spPr>
          <a:xfrm>
            <a:off x="6277511" y="1602712"/>
            <a:ext cx="5486400" cy="3402792"/>
          </a:xfrm>
        </p:spPr>
        <p:txBody>
          <a:bodyPr vert="horz" lIns="91440" tIns="45720" rIns="91440" bIns="45720" rtlCol="0" anchor="t">
            <a:noAutofit/>
          </a:bodyPr>
          <a:lstStyle/>
          <a:p>
            <a:pPr marL="342900" marR="0" lvl="0" indent="-342900" algn="l">
              <a:lnSpc>
                <a:spcPct val="107000"/>
              </a:lnSpc>
              <a:spcBef>
                <a:spcPts val="0"/>
              </a:spcBef>
              <a:spcAft>
                <a:spcPts val="800"/>
              </a:spcAft>
              <a:buFont typeface="Symbol" panose="05050102010706020507" pitchFamily="18" charset="2"/>
              <a:buChar char=""/>
            </a:pP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Cost-burdened households are households that pay more than 30% of their income for gross housing costs. </a:t>
            </a:r>
          </a:p>
          <a:p>
            <a:pPr marL="342900" marR="0" lvl="0" indent="-342900" algn="l">
              <a:lnSpc>
                <a:spcPct val="107000"/>
              </a:lnSpc>
              <a:spcBef>
                <a:spcPts val="0"/>
              </a:spcBef>
              <a:spcAft>
                <a:spcPts val="800"/>
              </a:spcAft>
              <a:buFont typeface="Symbol" panose="05050102010706020507" pitchFamily="18" charset="2"/>
              <a:buChar char=""/>
            </a:pP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Renters </a:t>
            </a:r>
            <a:r>
              <a:rPr lang="en-US" sz="1600" kern="100">
                <a:solidFill>
                  <a:srgbClr val="000000"/>
                </a:solidFill>
                <a:latin typeface="Lato" panose="020F0502020204030203" pitchFamily="34" charset="0"/>
                <a:ea typeface="Lato" panose="020F0502020204030203" pitchFamily="34" charset="0"/>
                <a:cs typeface="Lato" panose="020F0502020204030203" pitchFamily="34" charset="0"/>
              </a:rPr>
              <a:t>are more likely to be cost-burdened than their homeowner counterparts. </a:t>
            </a:r>
          </a:p>
          <a:p>
            <a:pPr marL="342900" marR="0" lvl="0" indent="-342900" algn="l">
              <a:lnSpc>
                <a:spcPct val="107000"/>
              </a:lnSpc>
              <a:spcBef>
                <a:spcPts val="0"/>
              </a:spcBef>
              <a:spcAft>
                <a:spcPts val="800"/>
              </a:spcAft>
              <a:buFont typeface="Symbol" panose="05050102010706020507" pitchFamily="18" charset="2"/>
              <a:buChar char=""/>
            </a:pPr>
            <a:r>
              <a:rPr lang="en-US" sz="1600" kern="100">
                <a:solidFill>
                  <a:srgbClr val="000000"/>
                </a:solidFill>
                <a:latin typeface="Lato" panose="020F0502020204030203" pitchFamily="34" charset="0"/>
                <a:ea typeface="Lato" panose="020F0502020204030203" pitchFamily="34" charset="0"/>
                <a:cs typeface="Lato" panose="020F0502020204030203" pitchFamily="34" charset="0"/>
              </a:rPr>
              <a:t>Low-income renters are more likely to be cost-burdened than higher-income renters.</a:t>
            </a:r>
          </a:p>
          <a:p>
            <a:pPr marL="342900" marR="0" lvl="0" indent="-342900" algn="l">
              <a:lnSpc>
                <a:spcPct val="107000"/>
              </a:lnSpc>
              <a:spcBef>
                <a:spcPts val="0"/>
              </a:spcBef>
              <a:spcAft>
                <a:spcPts val="800"/>
              </a:spcAft>
              <a:buFont typeface="Symbol" panose="05050102010706020507" pitchFamily="18" charset="2"/>
              <a:buChar char=""/>
            </a:pPr>
            <a:r>
              <a:rPr lang="en-US" sz="1600" kern="100">
                <a:solidFill>
                  <a:srgbClr val="000000"/>
                </a:solidFill>
                <a:latin typeface="Lato" panose="020F0502020204030203" pitchFamily="34" charset="0"/>
                <a:ea typeface="Lato" panose="020F0502020204030203" pitchFamily="34" charset="0"/>
                <a:cs typeface="Lato" panose="020F0502020204030203" pitchFamily="34" charset="0"/>
              </a:rPr>
              <a:t>In New Mexico, 76.6% of renters that make less than $50,000 are cost-burdened. </a:t>
            </a:r>
            <a:r>
              <a:rPr lang="en-US" sz="1600" kern="100">
                <a:solidFill>
                  <a:srgbClr val="000000"/>
                </a:solidFill>
                <a:effectLst/>
                <a:latin typeface="Lato" panose="020F0502020204030203" pitchFamily="34" charset="0"/>
                <a:ea typeface="Lato" panose="020F0502020204030203" pitchFamily="34" charset="0"/>
                <a:cs typeface="Lato" panose="020F0502020204030203" pitchFamily="34" charset="0"/>
              </a:rPr>
              <a:t> </a:t>
            </a:r>
          </a:p>
        </p:txBody>
      </p:sp>
      <p:sp>
        <p:nvSpPr>
          <p:cNvPr id="8" name="Rectangle 7">
            <a:extLst>
              <a:ext uri="{FF2B5EF4-FFF2-40B4-BE49-F238E27FC236}">
                <a16:creationId xmlns:a16="http://schemas.microsoft.com/office/drawing/2014/main" id="{06BED85B-8446-EE91-0D23-80C1065AA8B4}"/>
              </a:ext>
            </a:extLst>
          </p:cNvPr>
          <p:cNvSpPr/>
          <p:nvPr/>
        </p:nvSpPr>
        <p:spPr>
          <a:xfrm>
            <a:off x="0" y="1320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DB1EF8-AC68-8AAB-76F5-F12878CD4A38}"/>
              </a:ext>
            </a:extLst>
          </p:cNvPr>
          <p:cNvSpPr txBox="1">
            <a:spLocks/>
          </p:cNvSpPr>
          <p:nvPr/>
        </p:nvSpPr>
        <p:spPr>
          <a:xfrm>
            <a:off x="1609807" y="16452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Housing Cost-Burden in New Mexico</a:t>
            </a:r>
          </a:p>
        </p:txBody>
      </p:sp>
      <p:pic>
        <p:nvPicPr>
          <p:cNvPr id="10" name="Picture 9" descr="A logo with a sun and a keyhole&#10;&#10;Description automatically generated">
            <a:extLst>
              <a:ext uri="{FF2B5EF4-FFF2-40B4-BE49-F238E27FC236}">
                <a16:creationId xmlns:a16="http://schemas.microsoft.com/office/drawing/2014/main" id="{E6D1DFAB-3483-975B-EE0B-83AB15492CD1}"/>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7EDDAB0F-99A7-AF3D-CC52-DE629C276D4B}"/>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E840C956-589F-9030-B6E5-8CB94605F117}"/>
              </a:ext>
            </a:extLst>
          </p:cNvPr>
          <p:cNvSpPr>
            <a:spLocks noGrp="1"/>
          </p:cNvSpPr>
          <p:nvPr>
            <p:ph type="ftr" sz="quarter" idx="11"/>
          </p:nvPr>
        </p:nvSpPr>
        <p:spPr>
          <a:xfrm>
            <a:off x="11477413" y="6487022"/>
            <a:ext cx="572996" cy="370978"/>
          </a:xfrm>
        </p:spPr>
        <p:txBody>
          <a:bodyPr/>
          <a:lstStyle/>
          <a:p>
            <a:r>
              <a:rPr lang="en-US" sz="1600" b="1">
                <a:solidFill>
                  <a:schemeClr val="tx1"/>
                </a:solidFill>
              </a:rPr>
              <a:t>8</a:t>
            </a:r>
            <a:endParaRPr lang="en-US" b="1">
              <a:solidFill>
                <a:schemeClr val="tx1"/>
              </a:solidFill>
            </a:endParaRPr>
          </a:p>
        </p:txBody>
      </p:sp>
      <p:sp>
        <p:nvSpPr>
          <p:cNvPr id="2" name="TextBox 1">
            <a:extLst>
              <a:ext uri="{FF2B5EF4-FFF2-40B4-BE49-F238E27FC236}">
                <a16:creationId xmlns:a16="http://schemas.microsoft.com/office/drawing/2014/main" id="{2AAD5FC4-3D5F-021F-1086-7D33EFECC1CB}"/>
              </a:ext>
            </a:extLst>
          </p:cNvPr>
          <p:cNvSpPr txBox="1"/>
          <p:nvPr/>
        </p:nvSpPr>
        <p:spPr>
          <a:xfrm>
            <a:off x="533077" y="5255288"/>
            <a:ext cx="5381413" cy="276999"/>
          </a:xfrm>
          <a:prstGeom prst="rect">
            <a:avLst/>
          </a:prstGeom>
          <a:noFill/>
        </p:spPr>
        <p:txBody>
          <a:bodyPr wrap="square" rtlCol="0">
            <a:spAutoFit/>
          </a:bodyPr>
          <a:lstStyle/>
          <a:p>
            <a:r>
              <a:rPr lang="en-US" sz="1200" i="1" kern="100">
                <a:solidFill>
                  <a:srgbClr val="000000"/>
                </a:solidFill>
                <a:effectLst/>
                <a:latin typeface="Lato" panose="020F0502020204030203" pitchFamily="34" charset="0"/>
                <a:ea typeface="Lato" panose="020F0502020204030203" pitchFamily="34" charset="0"/>
                <a:cs typeface="Lato" panose="020F0502020204030203" pitchFamily="34" charset="0"/>
              </a:rPr>
              <a:t>United States Census Bureau American Community Survey</a:t>
            </a:r>
            <a:endParaRPr lang="en-US" sz="1200" i="1">
              <a:solidFill>
                <a:srgbClr val="000000"/>
              </a:solidFill>
            </a:endParaRPr>
          </a:p>
        </p:txBody>
      </p:sp>
      <p:graphicFrame>
        <p:nvGraphicFramePr>
          <p:cNvPr id="4" name="Chart 3" descr="Chart type: Clustered Column. 'Less than $50,000 (30% or more)', 'More than $50,000 (30% or more)' by 'County'&#10;&#10;Description automatically generated">
            <a:extLst>
              <a:ext uri="{FF2B5EF4-FFF2-40B4-BE49-F238E27FC236}">
                <a16:creationId xmlns:a16="http://schemas.microsoft.com/office/drawing/2014/main" id="{7FDA33A8-214C-1535-F34D-463B68907388}"/>
              </a:ext>
            </a:extLst>
          </p:cNvPr>
          <p:cNvGraphicFramePr/>
          <p:nvPr>
            <p:extLst>
              <p:ext uri="{D42A27DB-BD31-4B8C-83A1-F6EECF244321}">
                <p14:modId xmlns:p14="http://schemas.microsoft.com/office/powerpoint/2010/main" val="2319568901"/>
              </p:ext>
            </p:extLst>
          </p:nvPr>
        </p:nvGraphicFramePr>
        <p:xfrm>
          <a:off x="428090" y="1602712"/>
          <a:ext cx="54864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5296639"/>
      </p:ext>
    </p:extLst>
  </p:cSld>
  <p:clrMapOvr>
    <a:masterClrMapping/>
  </p:clrMapOvr>
</p:sld>
</file>

<file path=ppt/theme/theme1.xml><?xml version="1.0" encoding="utf-8"?>
<a:theme xmlns:a="http://schemas.openxmlformats.org/drawingml/2006/main" name="Office Theme">
  <a:themeElements>
    <a:clrScheme name="MFA Colors (TextBackground Dark 1, Accent 1 and 2)">
      <a:dk1>
        <a:srgbClr val="535554"/>
      </a:dk1>
      <a:lt1>
        <a:srgbClr val="FFFFFF"/>
      </a:lt1>
      <a:dk2>
        <a:srgbClr val="44546A"/>
      </a:dk2>
      <a:lt2>
        <a:srgbClr val="E7E6E6"/>
      </a:lt2>
      <a:accent1>
        <a:srgbClr val="0193B3"/>
      </a:accent1>
      <a:accent2>
        <a:srgbClr val="FDE18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NSP Board Pesentation.potx" id="{9479A31F-45CA-49CD-A65F-F6DB06461F57}" vid="{F6F79B4C-5419-4D87-8F79-3F74B4894C9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7">
    <a:dk1>
      <a:sysClr val="windowText" lastClr="000000"/>
    </a:dk1>
    <a:lt1>
      <a:sysClr val="window" lastClr="FFFFFF"/>
    </a:lt1>
    <a:dk2>
      <a:srgbClr val="212121"/>
    </a:dk2>
    <a:lt2>
      <a:srgbClr val="DADADA"/>
    </a:lt2>
    <a:accent1>
      <a:srgbClr val="F0EA00"/>
    </a:accent1>
    <a:accent2>
      <a:srgbClr val="0CB9C6"/>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2402db5-4765-4846-850e-3365ea286df0">
      <Terms xmlns="http://schemas.microsoft.com/office/infopath/2007/PartnerControls"/>
    </lcf76f155ced4ddcb4097134ff3c332f>
    <TaxCatchAll xmlns="1af07625-c539-4a85-a204-0dfe4195dd5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EEEE6FB0D1E9458B3E576AB77F4F7A" ma:contentTypeVersion="16" ma:contentTypeDescription="Create a new document." ma:contentTypeScope="" ma:versionID="0b8b4d9fbd0be817a6c40866b46324cb">
  <xsd:schema xmlns:xsd="http://www.w3.org/2001/XMLSchema" xmlns:xs="http://www.w3.org/2001/XMLSchema" xmlns:p="http://schemas.microsoft.com/office/2006/metadata/properties" xmlns:ns2="a2402db5-4765-4846-850e-3365ea286df0" xmlns:ns3="1af07625-c539-4a85-a204-0dfe4195dd59" targetNamespace="http://schemas.microsoft.com/office/2006/metadata/properties" ma:root="true" ma:fieldsID="e73caa592fff2903b06a7cb85d124179" ns2:_="" ns3:_="">
    <xsd:import namespace="a2402db5-4765-4846-850e-3365ea286df0"/>
    <xsd:import namespace="1af07625-c539-4a85-a204-0dfe4195dd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402db5-4765-4846-850e-3365ea286d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103ed2f-a402-49ba-bf06-bf478e0f947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f07625-c539-4a85-a204-0dfe4195dd5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9f837f1-2750-4f31-918c-24b956e26029}" ma:internalName="TaxCatchAll" ma:showField="CatchAllData" ma:web="1af07625-c539-4a85-a204-0dfe4195dd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50C8AE-2966-4561-9D3D-491E01A1AD7F}">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terms/"/>
    <ds:schemaRef ds:uri="http://purl.org/dc/elements/1.1/"/>
    <ds:schemaRef ds:uri="http://schemas.openxmlformats.org/package/2006/metadata/core-properties"/>
    <ds:schemaRef ds:uri="37c24c8e-0f33-4f94-b547-a885d01d4580"/>
    <ds:schemaRef ds:uri="83300c16-66cf-42a9-84a5-fce13c40ee29"/>
    <ds:schemaRef ds:uri="http://www.w3.org/XML/1998/namespace"/>
    <ds:schemaRef ds:uri="a2402db5-4765-4846-850e-3365ea286df0"/>
    <ds:schemaRef ds:uri="1af07625-c539-4a85-a204-0dfe4195dd59"/>
  </ds:schemaRefs>
</ds:datastoreItem>
</file>

<file path=customXml/itemProps2.xml><?xml version="1.0" encoding="utf-8"?>
<ds:datastoreItem xmlns:ds="http://schemas.openxmlformats.org/officeDocument/2006/customXml" ds:itemID="{E8956423-A8A4-4EA9-8B44-A4C780CCFC92}">
  <ds:schemaRefs>
    <ds:schemaRef ds:uri="http://schemas.microsoft.com/sharepoint/v3/contenttype/forms"/>
  </ds:schemaRefs>
</ds:datastoreItem>
</file>

<file path=customXml/itemProps3.xml><?xml version="1.0" encoding="utf-8"?>
<ds:datastoreItem xmlns:ds="http://schemas.openxmlformats.org/officeDocument/2006/customXml" ds:itemID="{0AC3A101-1154-4602-B228-2F80E651BE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402db5-4765-4846-850e-3365ea286df0"/>
    <ds:schemaRef ds:uri="1af07625-c539-4a85-a204-0dfe4195dd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 New Mexico Affordable Housing Needs Assessment</Template>
  <TotalTime>0</TotalTime>
  <Words>1121</Words>
  <Application>Microsoft Office PowerPoint</Application>
  <PresentationFormat>Widescreen</PresentationFormat>
  <Paragraphs>117</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Lato</vt:lpstr>
      <vt:lpstr>Segoe UI</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Stephanie Gonzales</dc:creator>
  <cp:lastModifiedBy>Stephanie Gonzales</cp:lastModifiedBy>
  <cp:revision>1</cp:revision>
  <dcterms:created xsi:type="dcterms:W3CDTF">2025-05-29T21:33:12Z</dcterms:created>
  <dcterms:modified xsi:type="dcterms:W3CDTF">2025-07-31T17:23:11Z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0x0101007AEEEE6FB0D1E9458B3E576AB77F4F7A</vt:lpwstr>
  </property>
</Properties>
</file>