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339" r:id="rId6"/>
    <p:sldId id="362" r:id="rId7"/>
    <p:sldId id="363" r:id="rId8"/>
    <p:sldId id="337" r:id="rId9"/>
    <p:sldId id="318" r:id="rId10"/>
    <p:sldId id="364" r:id="rId11"/>
    <p:sldId id="365" r:id="rId12"/>
    <p:sldId id="367" r:id="rId13"/>
    <p:sldId id="368" r:id="rId14"/>
    <p:sldId id="369" r:id="rId15"/>
    <p:sldId id="370" r:id="rId16"/>
    <p:sldId id="371" r:id="rId17"/>
    <p:sldId id="372" r:id="rId18"/>
    <p:sldId id="373" r:id="rId19"/>
    <p:sldId id="366" r:id="rId20"/>
    <p:sldId id="294"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4EAC29-7529-6117-5EFF-0CC592C3CBC4}" name="Sonja Unrau" initials="SU" userId="S::sunrau@housingnm.org::a6e171b9-5cb8-494f-a935-cf2a7bf5af7e" providerId="AD"/>
  <p188:author id="{A5B8DAAC-8BB3-C53C-283F-B9A3E77F7A8C}" name="Robyn Powell" initials="RP" userId="S::rpowell@housingnm.org::8cd527f2-7322-4e39-b246-8e074b8f44a4" providerId="AD"/>
  <p188:author id="{0D4961C9-045A-8D44-C30E-29A042B6245B}" name="Jeff Payne" initials="JP" userId="S::jpayne@housingnm.org::8ef51451-793d-4fe8-8a7a-e4283efd4e29" providerId="AD"/>
  <p188:author id="{8CB40CEF-8336-B063-2E81-0400AA544BFA}" name="Jacobo Martinez" initials="JM" userId="S::jmartinez1@housingnm.org::9efc1c45-4c59-48f6-961f-702eb5eb47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resa Laredo-Garcia" initials="TL" lastIdx="1" clrIdx="0">
    <p:extLst>
      <p:ext uri="{19B8F6BF-5375-455C-9EA6-DF929625EA0E}">
        <p15:presenceInfo xmlns:p15="http://schemas.microsoft.com/office/powerpoint/2012/main" userId="S::tgarcia@housingnm.org::d28f79f7-4b03-4f2a-a015-a89deb0d5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482"/>
    <a:srgbClr val="0193B3"/>
    <a:srgbClr val="FDB140"/>
    <a:srgbClr val="0187A5"/>
    <a:srgbClr val="B54224"/>
    <a:srgbClr val="000000"/>
    <a:srgbClr val="CBDCE5"/>
    <a:srgbClr val="ADB1B3"/>
    <a:srgbClr val="E7EEF2"/>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7E7C58-B492-4F01-A0F9-862DEA5A1A86}" v="122" dt="2026-04-07T21:14:38.9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50" autoAdjust="0"/>
  </p:normalViewPr>
  <p:slideViewPr>
    <p:cSldViewPr snapToGrid="0">
      <p:cViewPr varScale="1">
        <p:scale>
          <a:sx n="85" d="100"/>
          <a:sy n="85" d="100"/>
        </p:scale>
        <p:origin x="1476"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F2235-1CA3-4D5A-BA03-78621EF27E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1021A2-623A-49E5-87BF-469DD385D2B3}">
      <dgm:prSet phldrT="[Text]" phldr="0"/>
      <dgm:spPr>
        <a:solidFill>
          <a:srgbClr val="008482"/>
        </a:solidFill>
      </dgm:spPr>
      <dgm:t>
        <a:bodyPr/>
        <a:lstStyle/>
        <a:p>
          <a:r>
            <a:rPr lang="en-US" dirty="0"/>
            <a:t>Highlights</a:t>
          </a:r>
        </a:p>
      </dgm:t>
    </dgm:pt>
    <dgm:pt modelId="{4A00C622-C149-4C7F-9D67-22DF6C9904C8}" type="parTrans" cxnId="{DBE38B7B-8D03-43D2-A628-F1FA47A62908}">
      <dgm:prSet/>
      <dgm:spPr/>
      <dgm:t>
        <a:bodyPr/>
        <a:lstStyle/>
        <a:p>
          <a:endParaRPr lang="en-US"/>
        </a:p>
      </dgm:t>
    </dgm:pt>
    <dgm:pt modelId="{FF07CFBB-7157-477D-82E6-AA7E4290AD43}" type="sibTrans" cxnId="{DBE38B7B-8D03-43D2-A628-F1FA47A62908}">
      <dgm:prSet/>
      <dgm:spPr/>
      <dgm:t>
        <a:bodyPr/>
        <a:lstStyle/>
        <a:p>
          <a:endParaRPr lang="en-US"/>
        </a:p>
      </dgm:t>
    </dgm:pt>
    <dgm:pt modelId="{2FDD5470-B4C3-4CDC-905E-75ACD3559B0A}">
      <dgm:prSet/>
      <dgm:spPr>
        <a:solidFill>
          <a:srgbClr val="008482"/>
        </a:solidFill>
      </dgm:spPr>
      <dgm:t>
        <a:bodyPr/>
        <a:lstStyle/>
        <a:p>
          <a:r>
            <a:rPr lang="en-US" dirty="0"/>
            <a:t>Housing Related Appropriations</a:t>
          </a:r>
        </a:p>
      </dgm:t>
    </dgm:pt>
    <dgm:pt modelId="{8DFC46C8-448F-4F63-AADC-8E42E4DBBC7C}" type="parTrans" cxnId="{C4325F00-B295-4584-BCF5-D0A5C3F731C3}">
      <dgm:prSet/>
      <dgm:spPr/>
      <dgm:t>
        <a:bodyPr/>
        <a:lstStyle/>
        <a:p>
          <a:endParaRPr lang="en-US"/>
        </a:p>
      </dgm:t>
    </dgm:pt>
    <dgm:pt modelId="{277CAD39-27C5-4DB6-BF60-AABC03F2E229}" type="sibTrans" cxnId="{C4325F00-B295-4584-BCF5-D0A5C3F731C3}">
      <dgm:prSet/>
      <dgm:spPr/>
      <dgm:t>
        <a:bodyPr/>
        <a:lstStyle/>
        <a:p>
          <a:endParaRPr lang="en-US"/>
        </a:p>
      </dgm:t>
    </dgm:pt>
    <dgm:pt modelId="{949FA387-B251-4F67-81CD-D50950E2A0AD}">
      <dgm:prSet phldrT="[Text]" phldr="0"/>
      <dgm:spPr>
        <a:solidFill>
          <a:srgbClr val="008482"/>
        </a:solidFill>
      </dgm:spPr>
      <dgm:t>
        <a:bodyPr/>
        <a:lstStyle/>
        <a:p>
          <a:r>
            <a:rPr lang="en-US" dirty="0"/>
            <a:t>Funding by Agency</a:t>
          </a:r>
        </a:p>
      </dgm:t>
    </dgm:pt>
    <dgm:pt modelId="{38963A8E-D228-491E-83CC-B3221EAA4C7D}" type="parTrans" cxnId="{70D94471-37F7-4660-9AAC-ED97168A77B5}">
      <dgm:prSet/>
      <dgm:spPr/>
      <dgm:t>
        <a:bodyPr/>
        <a:lstStyle/>
        <a:p>
          <a:endParaRPr lang="en-US"/>
        </a:p>
      </dgm:t>
    </dgm:pt>
    <dgm:pt modelId="{18B76768-116E-4037-B408-3F86D5B2FBAA}" type="sibTrans" cxnId="{70D94471-37F7-4660-9AAC-ED97168A77B5}">
      <dgm:prSet/>
      <dgm:spPr/>
      <dgm:t>
        <a:bodyPr/>
        <a:lstStyle/>
        <a:p>
          <a:endParaRPr lang="en-US"/>
        </a:p>
      </dgm:t>
    </dgm:pt>
    <dgm:pt modelId="{B3AA7BAC-E882-458A-A87F-AFD74C1B073E}">
      <dgm:prSet phldrT="[Text]" phldr="0"/>
      <dgm:spPr>
        <a:solidFill>
          <a:srgbClr val="008482"/>
        </a:solidFill>
      </dgm:spPr>
      <dgm:t>
        <a:bodyPr/>
        <a:lstStyle/>
        <a:p>
          <a:r>
            <a:rPr lang="en-US" dirty="0"/>
            <a:t>HB 200 – New Homes for New Mexico</a:t>
          </a:r>
        </a:p>
      </dgm:t>
    </dgm:pt>
    <dgm:pt modelId="{613CCE71-C23C-49F7-A8E6-09531B476C71}" type="parTrans" cxnId="{5744F200-5959-409B-B917-940593B439A2}">
      <dgm:prSet/>
      <dgm:spPr/>
      <dgm:t>
        <a:bodyPr/>
        <a:lstStyle/>
        <a:p>
          <a:endParaRPr lang="en-US"/>
        </a:p>
      </dgm:t>
    </dgm:pt>
    <dgm:pt modelId="{DB89B790-0840-4F95-97A5-10641C8462D4}" type="sibTrans" cxnId="{5744F200-5959-409B-B917-940593B439A2}">
      <dgm:prSet/>
      <dgm:spPr/>
      <dgm:t>
        <a:bodyPr/>
        <a:lstStyle/>
        <a:p>
          <a:endParaRPr lang="en-US"/>
        </a:p>
      </dgm:t>
    </dgm:pt>
    <dgm:pt modelId="{E6B8FAB9-19D3-4AEB-BD6F-FFD9176A3664}">
      <dgm:prSet phldrT="[Text]" phldr="0"/>
      <dgm:spPr>
        <a:solidFill>
          <a:srgbClr val="008482"/>
        </a:solidFill>
      </dgm:spPr>
      <dgm:t>
        <a:bodyPr/>
        <a:lstStyle/>
        <a:p>
          <a:r>
            <a:rPr lang="en-US" dirty="0"/>
            <a:t>SB 151 – Corporate Income Tax Changes</a:t>
          </a:r>
        </a:p>
      </dgm:t>
    </dgm:pt>
    <dgm:pt modelId="{018C31FB-1B13-41F4-B3CD-59A769A32F88}" type="parTrans" cxnId="{18EF6E56-5C40-44E0-A573-632B57AC6494}">
      <dgm:prSet/>
      <dgm:spPr/>
      <dgm:t>
        <a:bodyPr/>
        <a:lstStyle/>
        <a:p>
          <a:endParaRPr lang="en-US"/>
        </a:p>
      </dgm:t>
    </dgm:pt>
    <dgm:pt modelId="{72E4AAB3-C6B0-432B-A525-EA5680355C92}" type="sibTrans" cxnId="{18EF6E56-5C40-44E0-A573-632B57AC6494}">
      <dgm:prSet/>
      <dgm:spPr/>
      <dgm:t>
        <a:bodyPr/>
        <a:lstStyle/>
        <a:p>
          <a:endParaRPr lang="en-US"/>
        </a:p>
      </dgm:t>
    </dgm:pt>
    <dgm:pt modelId="{20CDF007-66D8-4D44-AF76-F4E92AF73AF6}">
      <dgm:prSet phldrT="[Text]" phldr="0"/>
      <dgm:spPr>
        <a:solidFill>
          <a:srgbClr val="008482"/>
        </a:solidFill>
      </dgm:spPr>
      <dgm:t>
        <a:bodyPr/>
        <a:lstStyle/>
        <a:p>
          <a:r>
            <a:rPr lang="en-US" dirty="0"/>
            <a:t>Other Housing Policy Bills Introduced</a:t>
          </a:r>
        </a:p>
      </dgm:t>
    </dgm:pt>
    <dgm:pt modelId="{FE91386A-F30B-4493-80D1-0E0ECD69B513}" type="parTrans" cxnId="{2DEB0946-362F-4429-B374-10EC17CDD9E8}">
      <dgm:prSet/>
      <dgm:spPr/>
      <dgm:t>
        <a:bodyPr/>
        <a:lstStyle/>
        <a:p>
          <a:endParaRPr lang="en-US"/>
        </a:p>
      </dgm:t>
    </dgm:pt>
    <dgm:pt modelId="{E2F73A37-486F-409C-A73C-ADB8A7FCCD6B}" type="sibTrans" cxnId="{2DEB0946-362F-4429-B374-10EC17CDD9E8}">
      <dgm:prSet/>
      <dgm:spPr/>
      <dgm:t>
        <a:bodyPr/>
        <a:lstStyle/>
        <a:p>
          <a:endParaRPr lang="en-US"/>
        </a:p>
      </dgm:t>
    </dgm:pt>
    <dgm:pt modelId="{1A3884F2-1F5C-4663-8423-C2ABCF15053D}">
      <dgm:prSet phldrT="[Text]" phldr="0"/>
      <dgm:spPr>
        <a:solidFill>
          <a:srgbClr val="008482"/>
        </a:solidFill>
      </dgm:spPr>
      <dgm:t>
        <a:bodyPr/>
        <a:lstStyle/>
        <a:p>
          <a:r>
            <a:rPr lang="en-US" dirty="0"/>
            <a:t>Where can the Legislature go from here?</a:t>
          </a:r>
        </a:p>
      </dgm:t>
    </dgm:pt>
    <dgm:pt modelId="{60D090BE-7072-497C-B5F7-FC3CFAAFDCC6}" type="parTrans" cxnId="{F36C6223-1F96-4CC0-8686-0A229FD2E286}">
      <dgm:prSet/>
      <dgm:spPr/>
      <dgm:t>
        <a:bodyPr/>
        <a:lstStyle/>
        <a:p>
          <a:endParaRPr lang="en-US"/>
        </a:p>
      </dgm:t>
    </dgm:pt>
    <dgm:pt modelId="{27CC112B-7081-4749-8E48-BC894EC36484}" type="sibTrans" cxnId="{F36C6223-1F96-4CC0-8686-0A229FD2E286}">
      <dgm:prSet/>
      <dgm:spPr/>
      <dgm:t>
        <a:bodyPr/>
        <a:lstStyle/>
        <a:p>
          <a:endParaRPr lang="en-US"/>
        </a:p>
      </dgm:t>
    </dgm:pt>
    <dgm:pt modelId="{3B7DBFB6-E6B1-4269-B791-6AD342C1DFA5}">
      <dgm:prSet phldrT="[Text]" phldr="0"/>
      <dgm:spPr>
        <a:solidFill>
          <a:srgbClr val="008482"/>
        </a:solidFill>
      </dgm:spPr>
      <dgm:t>
        <a:bodyPr/>
        <a:lstStyle/>
        <a:p>
          <a:r>
            <a:rPr lang="en-US" dirty="0"/>
            <a:t>Review of Housing Reports</a:t>
          </a:r>
        </a:p>
      </dgm:t>
    </dgm:pt>
    <dgm:pt modelId="{552205BB-B0B6-47CA-88FA-EA613B4BEE31}" type="parTrans" cxnId="{DA9FDBAB-85C1-4F40-A86B-DC94C0E3F044}">
      <dgm:prSet/>
      <dgm:spPr/>
    </dgm:pt>
    <dgm:pt modelId="{1A40D0A3-93C4-4C79-AC84-06B788C1432A}" type="sibTrans" cxnId="{DA9FDBAB-85C1-4F40-A86B-DC94C0E3F044}">
      <dgm:prSet/>
      <dgm:spPr/>
    </dgm:pt>
    <dgm:pt modelId="{F583A521-C11F-420D-A320-5C3E107DEA31}" type="pres">
      <dgm:prSet presAssocID="{AECF2235-1CA3-4D5A-BA03-78621EF27ECA}" presName="linear" presStyleCnt="0">
        <dgm:presLayoutVars>
          <dgm:animLvl val="lvl"/>
          <dgm:resizeHandles val="exact"/>
        </dgm:presLayoutVars>
      </dgm:prSet>
      <dgm:spPr/>
    </dgm:pt>
    <dgm:pt modelId="{E6469A43-7898-42F3-A10F-A16F06E27642}" type="pres">
      <dgm:prSet presAssocID="{161021A2-623A-49E5-87BF-469DD385D2B3}" presName="parentText" presStyleLbl="node1" presStyleIdx="0" presStyleCnt="8">
        <dgm:presLayoutVars>
          <dgm:chMax val="0"/>
          <dgm:bulletEnabled val="1"/>
        </dgm:presLayoutVars>
      </dgm:prSet>
      <dgm:spPr/>
    </dgm:pt>
    <dgm:pt modelId="{5FB651C2-8DA5-4DDA-A16D-1F227DB8FDCD}" type="pres">
      <dgm:prSet presAssocID="{FF07CFBB-7157-477D-82E6-AA7E4290AD43}" presName="spacer" presStyleCnt="0"/>
      <dgm:spPr/>
    </dgm:pt>
    <dgm:pt modelId="{52DC26BD-A1CF-4D15-8A52-25454C98BDE0}" type="pres">
      <dgm:prSet presAssocID="{2FDD5470-B4C3-4CDC-905E-75ACD3559B0A}" presName="parentText" presStyleLbl="node1" presStyleIdx="1" presStyleCnt="8">
        <dgm:presLayoutVars>
          <dgm:chMax val="0"/>
          <dgm:bulletEnabled val="1"/>
        </dgm:presLayoutVars>
      </dgm:prSet>
      <dgm:spPr/>
    </dgm:pt>
    <dgm:pt modelId="{59F4E881-1971-4E24-BDDD-A458A6E23A21}" type="pres">
      <dgm:prSet presAssocID="{277CAD39-27C5-4DB6-BF60-AABC03F2E229}" presName="spacer" presStyleCnt="0"/>
      <dgm:spPr/>
    </dgm:pt>
    <dgm:pt modelId="{F2A3F050-A964-41A0-B32F-97C6FA96EFFB}" type="pres">
      <dgm:prSet presAssocID="{949FA387-B251-4F67-81CD-D50950E2A0AD}" presName="parentText" presStyleLbl="node1" presStyleIdx="2" presStyleCnt="8">
        <dgm:presLayoutVars>
          <dgm:chMax val="0"/>
          <dgm:bulletEnabled val="1"/>
        </dgm:presLayoutVars>
      </dgm:prSet>
      <dgm:spPr/>
    </dgm:pt>
    <dgm:pt modelId="{40E31803-8612-44E5-A0EE-6495E9D4ED56}" type="pres">
      <dgm:prSet presAssocID="{18B76768-116E-4037-B408-3F86D5B2FBAA}" presName="spacer" presStyleCnt="0"/>
      <dgm:spPr/>
    </dgm:pt>
    <dgm:pt modelId="{9122D13A-FFD6-452C-8BAF-862635D86CBE}" type="pres">
      <dgm:prSet presAssocID="{B3AA7BAC-E882-458A-A87F-AFD74C1B073E}" presName="parentText" presStyleLbl="node1" presStyleIdx="3" presStyleCnt="8">
        <dgm:presLayoutVars>
          <dgm:chMax val="0"/>
          <dgm:bulletEnabled val="1"/>
        </dgm:presLayoutVars>
      </dgm:prSet>
      <dgm:spPr/>
    </dgm:pt>
    <dgm:pt modelId="{B22FFF38-0306-4627-91E2-67BBC9BB4247}" type="pres">
      <dgm:prSet presAssocID="{DB89B790-0840-4F95-97A5-10641C8462D4}" presName="spacer" presStyleCnt="0"/>
      <dgm:spPr/>
    </dgm:pt>
    <dgm:pt modelId="{EA306C34-6726-4042-B89E-89623CC670B6}" type="pres">
      <dgm:prSet presAssocID="{E6B8FAB9-19D3-4AEB-BD6F-FFD9176A3664}" presName="parentText" presStyleLbl="node1" presStyleIdx="4" presStyleCnt="8">
        <dgm:presLayoutVars>
          <dgm:chMax val="0"/>
          <dgm:bulletEnabled val="1"/>
        </dgm:presLayoutVars>
      </dgm:prSet>
      <dgm:spPr/>
    </dgm:pt>
    <dgm:pt modelId="{FAB0AD77-F567-4232-A45B-6AD90876390B}" type="pres">
      <dgm:prSet presAssocID="{72E4AAB3-C6B0-432B-A525-EA5680355C92}" presName="spacer" presStyleCnt="0"/>
      <dgm:spPr/>
    </dgm:pt>
    <dgm:pt modelId="{D52CA88B-374A-4FA2-A5C1-2B2893B59179}" type="pres">
      <dgm:prSet presAssocID="{20CDF007-66D8-4D44-AF76-F4E92AF73AF6}" presName="parentText" presStyleLbl="node1" presStyleIdx="5" presStyleCnt="8">
        <dgm:presLayoutVars>
          <dgm:chMax val="0"/>
          <dgm:bulletEnabled val="1"/>
        </dgm:presLayoutVars>
      </dgm:prSet>
      <dgm:spPr/>
    </dgm:pt>
    <dgm:pt modelId="{C91A6BCB-9FDC-4625-A6B9-6A24B21AFBA8}" type="pres">
      <dgm:prSet presAssocID="{E2F73A37-486F-409C-A73C-ADB8A7FCCD6B}" presName="spacer" presStyleCnt="0"/>
      <dgm:spPr/>
    </dgm:pt>
    <dgm:pt modelId="{ED3ADB17-D7DB-401C-83F5-10AADF803EDA}" type="pres">
      <dgm:prSet presAssocID="{3B7DBFB6-E6B1-4269-B791-6AD342C1DFA5}" presName="parentText" presStyleLbl="node1" presStyleIdx="6" presStyleCnt="8">
        <dgm:presLayoutVars>
          <dgm:chMax val="0"/>
          <dgm:bulletEnabled val="1"/>
        </dgm:presLayoutVars>
      </dgm:prSet>
      <dgm:spPr/>
    </dgm:pt>
    <dgm:pt modelId="{2EEAEBB7-2E6B-4F27-B462-6F6F3A9B401B}" type="pres">
      <dgm:prSet presAssocID="{1A40D0A3-93C4-4C79-AC84-06B788C1432A}" presName="spacer" presStyleCnt="0"/>
      <dgm:spPr/>
    </dgm:pt>
    <dgm:pt modelId="{283C6F61-7081-4B98-AFE4-ED2853A89563}" type="pres">
      <dgm:prSet presAssocID="{1A3884F2-1F5C-4663-8423-C2ABCF15053D}" presName="parentText" presStyleLbl="node1" presStyleIdx="7" presStyleCnt="8">
        <dgm:presLayoutVars>
          <dgm:chMax val="0"/>
          <dgm:bulletEnabled val="1"/>
        </dgm:presLayoutVars>
      </dgm:prSet>
      <dgm:spPr/>
    </dgm:pt>
  </dgm:ptLst>
  <dgm:cxnLst>
    <dgm:cxn modelId="{C4325F00-B295-4584-BCF5-D0A5C3F731C3}" srcId="{AECF2235-1CA3-4D5A-BA03-78621EF27ECA}" destId="{2FDD5470-B4C3-4CDC-905E-75ACD3559B0A}" srcOrd="1" destOrd="0" parTransId="{8DFC46C8-448F-4F63-AADC-8E42E4DBBC7C}" sibTransId="{277CAD39-27C5-4DB6-BF60-AABC03F2E229}"/>
    <dgm:cxn modelId="{5744F200-5959-409B-B917-940593B439A2}" srcId="{AECF2235-1CA3-4D5A-BA03-78621EF27ECA}" destId="{B3AA7BAC-E882-458A-A87F-AFD74C1B073E}" srcOrd="3" destOrd="0" parTransId="{613CCE71-C23C-49F7-A8E6-09531B476C71}" sibTransId="{DB89B790-0840-4F95-97A5-10641C8462D4}"/>
    <dgm:cxn modelId="{489F5112-FA1B-40B1-B73F-8B8F87FA3670}" type="presOf" srcId="{AECF2235-1CA3-4D5A-BA03-78621EF27ECA}" destId="{F583A521-C11F-420D-A320-5C3E107DEA31}" srcOrd="0" destOrd="0" presId="urn:microsoft.com/office/officeart/2005/8/layout/vList2"/>
    <dgm:cxn modelId="{F36C6223-1F96-4CC0-8686-0A229FD2E286}" srcId="{AECF2235-1CA3-4D5A-BA03-78621EF27ECA}" destId="{1A3884F2-1F5C-4663-8423-C2ABCF15053D}" srcOrd="7" destOrd="0" parTransId="{60D090BE-7072-497C-B5F7-FC3CFAAFDCC6}" sibTransId="{27CC112B-7081-4749-8E48-BC894EC36484}"/>
    <dgm:cxn modelId="{7975045D-B7E4-4851-B332-A433354EC280}" type="presOf" srcId="{B3AA7BAC-E882-458A-A87F-AFD74C1B073E}" destId="{9122D13A-FFD6-452C-8BAF-862635D86CBE}" srcOrd="0" destOrd="0" presId="urn:microsoft.com/office/officeart/2005/8/layout/vList2"/>
    <dgm:cxn modelId="{2DEB0946-362F-4429-B374-10EC17CDD9E8}" srcId="{AECF2235-1CA3-4D5A-BA03-78621EF27ECA}" destId="{20CDF007-66D8-4D44-AF76-F4E92AF73AF6}" srcOrd="5" destOrd="0" parTransId="{FE91386A-F30B-4493-80D1-0E0ECD69B513}" sibTransId="{E2F73A37-486F-409C-A73C-ADB8A7FCCD6B}"/>
    <dgm:cxn modelId="{697A0B70-741A-4662-9297-9BE5330FD057}" type="presOf" srcId="{20CDF007-66D8-4D44-AF76-F4E92AF73AF6}" destId="{D52CA88B-374A-4FA2-A5C1-2B2893B59179}" srcOrd="0" destOrd="0" presId="urn:microsoft.com/office/officeart/2005/8/layout/vList2"/>
    <dgm:cxn modelId="{70D94471-37F7-4660-9AAC-ED97168A77B5}" srcId="{AECF2235-1CA3-4D5A-BA03-78621EF27ECA}" destId="{949FA387-B251-4F67-81CD-D50950E2A0AD}" srcOrd="2" destOrd="0" parTransId="{38963A8E-D228-491E-83CC-B3221EAA4C7D}" sibTransId="{18B76768-116E-4037-B408-3F86D5B2FBAA}"/>
    <dgm:cxn modelId="{18EF6E56-5C40-44E0-A573-632B57AC6494}" srcId="{AECF2235-1CA3-4D5A-BA03-78621EF27ECA}" destId="{E6B8FAB9-19D3-4AEB-BD6F-FFD9176A3664}" srcOrd="4" destOrd="0" parTransId="{018C31FB-1B13-41F4-B3CD-59A769A32F88}" sibTransId="{72E4AAB3-C6B0-432B-A525-EA5680355C92}"/>
    <dgm:cxn modelId="{DBE38B7B-8D03-43D2-A628-F1FA47A62908}" srcId="{AECF2235-1CA3-4D5A-BA03-78621EF27ECA}" destId="{161021A2-623A-49E5-87BF-469DD385D2B3}" srcOrd="0" destOrd="0" parTransId="{4A00C622-C149-4C7F-9D67-22DF6C9904C8}" sibTransId="{FF07CFBB-7157-477D-82E6-AA7E4290AD43}"/>
    <dgm:cxn modelId="{4C5D257D-19DD-40B4-8365-32BA75D12872}" type="presOf" srcId="{1A3884F2-1F5C-4663-8423-C2ABCF15053D}" destId="{283C6F61-7081-4B98-AFE4-ED2853A89563}" srcOrd="0" destOrd="0" presId="urn:microsoft.com/office/officeart/2005/8/layout/vList2"/>
    <dgm:cxn modelId="{9C93018B-33CB-4675-8C4B-A3C11ABFFE14}" type="presOf" srcId="{161021A2-623A-49E5-87BF-469DD385D2B3}" destId="{E6469A43-7898-42F3-A10F-A16F06E27642}" srcOrd="0" destOrd="0" presId="urn:microsoft.com/office/officeart/2005/8/layout/vList2"/>
    <dgm:cxn modelId="{771ED28F-6CE8-4FB3-977E-F53F4C34690F}" type="presOf" srcId="{949FA387-B251-4F67-81CD-D50950E2A0AD}" destId="{F2A3F050-A964-41A0-B32F-97C6FA96EFFB}" srcOrd="0" destOrd="0" presId="urn:microsoft.com/office/officeart/2005/8/layout/vList2"/>
    <dgm:cxn modelId="{DA9FDBAB-85C1-4F40-A86B-DC94C0E3F044}" srcId="{AECF2235-1CA3-4D5A-BA03-78621EF27ECA}" destId="{3B7DBFB6-E6B1-4269-B791-6AD342C1DFA5}" srcOrd="6" destOrd="0" parTransId="{552205BB-B0B6-47CA-88FA-EA613B4BEE31}" sibTransId="{1A40D0A3-93C4-4C79-AC84-06B788C1432A}"/>
    <dgm:cxn modelId="{309E13CB-5A57-4E39-8265-8626EE44E505}" type="presOf" srcId="{2FDD5470-B4C3-4CDC-905E-75ACD3559B0A}" destId="{52DC26BD-A1CF-4D15-8A52-25454C98BDE0}" srcOrd="0" destOrd="0" presId="urn:microsoft.com/office/officeart/2005/8/layout/vList2"/>
    <dgm:cxn modelId="{A807CFD9-8B3F-4612-BBE6-A0D6B5E00CEF}" type="presOf" srcId="{E6B8FAB9-19D3-4AEB-BD6F-FFD9176A3664}" destId="{EA306C34-6726-4042-B89E-89623CC670B6}" srcOrd="0" destOrd="0" presId="urn:microsoft.com/office/officeart/2005/8/layout/vList2"/>
    <dgm:cxn modelId="{5AF846E7-AAC5-4728-AD23-857B9765B6A3}" type="presOf" srcId="{3B7DBFB6-E6B1-4269-B791-6AD342C1DFA5}" destId="{ED3ADB17-D7DB-401C-83F5-10AADF803EDA}" srcOrd="0" destOrd="0" presId="urn:microsoft.com/office/officeart/2005/8/layout/vList2"/>
    <dgm:cxn modelId="{D92CE3AA-7EB8-40C5-9DD9-FC944F05736E}" type="presParOf" srcId="{F583A521-C11F-420D-A320-5C3E107DEA31}" destId="{E6469A43-7898-42F3-A10F-A16F06E27642}" srcOrd="0" destOrd="0" presId="urn:microsoft.com/office/officeart/2005/8/layout/vList2"/>
    <dgm:cxn modelId="{A63B853A-52B1-4D70-825A-399342FFB83B}" type="presParOf" srcId="{F583A521-C11F-420D-A320-5C3E107DEA31}" destId="{5FB651C2-8DA5-4DDA-A16D-1F227DB8FDCD}" srcOrd="1" destOrd="0" presId="urn:microsoft.com/office/officeart/2005/8/layout/vList2"/>
    <dgm:cxn modelId="{2482763B-A881-446B-B438-5CC8569D5EC4}" type="presParOf" srcId="{F583A521-C11F-420D-A320-5C3E107DEA31}" destId="{52DC26BD-A1CF-4D15-8A52-25454C98BDE0}" srcOrd="2" destOrd="0" presId="urn:microsoft.com/office/officeart/2005/8/layout/vList2"/>
    <dgm:cxn modelId="{A112D640-35F5-46AF-8DE3-B0A378F42C1D}" type="presParOf" srcId="{F583A521-C11F-420D-A320-5C3E107DEA31}" destId="{59F4E881-1971-4E24-BDDD-A458A6E23A21}" srcOrd="3" destOrd="0" presId="urn:microsoft.com/office/officeart/2005/8/layout/vList2"/>
    <dgm:cxn modelId="{FF374D5A-2263-4CB5-AFA9-A98A16CD967D}" type="presParOf" srcId="{F583A521-C11F-420D-A320-5C3E107DEA31}" destId="{F2A3F050-A964-41A0-B32F-97C6FA96EFFB}" srcOrd="4" destOrd="0" presId="urn:microsoft.com/office/officeart/2005/8/layout/vList2"/>
    <dgm:cxn modelId="{9B6F796A-2E8F-401C-8C16-709C02563166}" type="presParOf" srcId="{F583A521-C11F-420D-A320-5C3E107DEA31}" destId="{40E31803-8612-44E5-A0EE-6495E9D4ED56}" srcOrd="5" destOrd="0" presId="urn:microsoft.com/office/officeart/2005/8/layout/vList2"/>
    <dgm:cxn modelId="{F1BEE8E3-FF66-4F2E-9C1E-6A5B99EFCD98}" type="presParOf" srcId="{F583A521-C11F-420D-A320-5C3E107DEA31}" destId="{9122D13A-FFD6-452C-8BAF-862635D86CBE}" srcOrd="6" destOrd="0" presId="urn:microsoft.com/office/officeart/2005/8/layout/vList2"/>
    <dgm:cxn modelId="{10ED743E-0041-4ACE-BABD-C85240822378}" type="presParOf" srcId="{F583A521-C11F-420D-A320-5C3E107DEA31}" destId="{B22FFF38-0306-4627-91E2-67BBC9BB4247}" srcOrd="7" destOrd="0" presId="urn:microsoft.com/office/officeart/2005/8/layout/vList2"/>
    <dgm:cxn modelId="{E963FFC2-B7FD-4B7C-BDFC-49316D140F11}" type="presParOf" srcId="{F583A521-C11F-420D-A320-5C3E107DEA31}" destId="{EA306C34-6726-4042-B89E-89623CC670B6}" srcOrd="8" destOrd="0" presId="urn:microsoft.com/office/officeart/2005/8/layout/vList2"/>
    <dgm:cxn modelId="{955CE4FF-6982-4CFA-B79E-393B32B58EEA}" type="presParOf" srcId="{F583A521-C11F-420D-A320-5C3E107DEA31}" destId="{FAB0AD77-F567-4232-A45B-6AD90876390B}" srcOrd="9" destOrd="0" presId="urn:microsoft.com/office/officeart/2005/8/layout/vList2"/>
    <dgm:cxn modelId="{9ABA44C9-80EF-456D-8F58-755AB3238C7D}" type="presParOf" srcId="{F583A521-C11F-420D-A320-5C3E107DEA31}" destId="{D52CA88B-374A-4FA2-A5C1-2B2893B59179}" srcOrd="10" destOrd="0" presId="urn:microsoft.com/office/officeart/2005/8/layout/vList2"/>
    <dgm:cxn modelId="{28D77E7A-7724-4435-8F0E-4FED7DF48214}" type="presParOf" srcId="{F583A521-C11F-420D-A320-5C3E107DEA31}" destId="{C91A6BCB-9FDC-4625-A6B9-6A24B21AFBA8}" srcOrd="11" destOrd="0" presId="urn:microsoft.com/office/officeart/2005/8/layout/vList2"/>
    <dgm:cxn modelId="{3E0964B0-66D7-4742-8EF2-DC79088068D6}" type="presParOf" srcId="{F583A521-C11F-420D-A320-5C3E107DEA31}" destId="{ED3ADB17-D7DB-401C-83F5-10AADF803EDA}" srcOrd="12" destOrd="0" presId="urn:microsoft.com/office/officeart/2005/8/layout/vList2"/>
    <dgm:cxn modelId="{C2AA7AE4-2150-406E-9C7D-D6C5B330B251}" type="presParOf" srcId="{F583A521-C11F-420D-A320-5C3E107DEA31}" destId="{2EEAEBB7-2E6B-4F27-B462-6F6F3A9B401B}" srcOrd="13" destOrd="0" presId="urn:microsoft.com/office/officeart/2005/8/layout/vList2"/>
    <dgm:cxn modelId="{E88AA675-DE03-4B5A-A28C-14D660EBEE61}" type="presParOf" srcId="{F583A521-C11F-420D-A320-5C3E107DEA31}" destId="{283C6F61-7081-4B98-AFE4-ED2853A89563}" srcOrd="1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FBECE9-FABD-478A-9842-026997BD52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76F74E3-F279-4687-BEC9-25AA1F32B4E8}">
      <dgm:prSet phldrT="[Text]" phldr="0"/>
      <dgm:spPr/>
      <dgm:t>
        <a:bodyPr/>
        <a:lstStyle/>
        <a:p>
          <a:r>
            <a:rPr lang="en-US" dirty="0"/>
            <a:t>Investing In Strategic, Innovative, And Data-informed Initiatives Across The Housing Ecosystem</a:t>
          </a:r>
        </a:p>
      </dgm:t>
    </dgm:pt>
    <dgm:pt modelId="{C025A3BA-FA49-43A5-9B70-189FEFD1408E}" type="parTrans" cxnId="{80F1BECE-30E2-45D5-96AD-87683153C029}">
      <dgm:prSet/>
      <dgm:spPr/>
      <dgm:t>
        <a:bodyPr/>
        <a:lstStyle/>
        <a:p>
          <a:endParaRPr lang="en-US"/>
        </a:p>
      </dgm:t>
    </dgm:pt>
    <dgm:pt modelId="{F2D1262B-B513-4EF8-B288-E1B706E37B77}" type="sibTrans" cxnId="{80F1BECE-30E2-45D5-96AD-87683153C029}">
      <dgm:prSet/>
      <dgm:spPr/>
      <dgm:t>
        <a:bodyPr/>
        <a:lstStyle/>
        <a:p>
          <a:endParaRPr lang="en-US"/>
        </a:p>
      </dgm:t>
    </dgm:pt>
    <dgm:pt modelId="{151097A5-E4D3-4A0D-B2DA-4DCB8AFC3437}">
      <dgm:prSet phldrT="[Text]" phldr="0"/>
      <dgm:spPr/>
      <dgm:t>
        <a:bodyPr/>
        <a:lstStyle/>
        <a:p>
          <a:pPr>
            <a:buNone/>
          </a:pPr>
          <a:r>
            <a:rPr lang="en-US" dirty="0"/>
            <a:t>Examples of Enacted Legislation in Other Western States </a:t>
          </a:r>
        </a:p>
      </dgm:t>
    </dgm:pt>
    <dgm:pt modelId="{B1F2E40C-C7A7-4D77-81BB-1540DD97DA76}" type="parTrans" cxnId="{8405A696-AF21-4817-8B23-82C6D0361B29}">
      <dgm:prSet/>
      <dgm:spPr/>
      <dgm:t>
        <a:bodyPr/>
        <a:lstStyle/>
        <a:p>
          <a:endParaRPr lang="en-US"/>
        </a:p>
      </dgm:t>
    </dgm:pt>
    <dgm:pt modelId="{9C19D345-3CBD-4EBE-89E3-F082DB02AA3E}" type="sibTrans" cxnId="{8405A696-AF21-4817-8B23-82C6D0361B29}">
      <dgm:prSet/>
      <dgm:spPr/>
      <dgm:t>
        <a:bodyPr/>
        <a:lstStyle/>
        <a:p>
          <a:endParaRPr lang="en-US"/>
        </a:p>
      </dgm:t>
    </dgm:pt>
    <dgm:pt modelId="{D18ED5AA-469F-4C74-BE5C-DF6944A6A1BD}">
      <dgm:prSet phldrT="[Text]" phldr="0"/>
      <dgm:spPr/>
      <dgm:t>
        <a:bodyPr/>
        <a:lstStyle/>
        <a:p>
          <a:pPr>
            <a:buFont typeface="Arial" panose="020B0604020202020204" pitchFamily="34" charset="0"/>
            <a:buChar char="•"/>
          </a:pPr>
          <a:r>
            <a:rPr lang="en-US" dirty="0"/>
            <a:t>In 2024, Governor Lujan Grisham issued Executive Order 2024-152 to address the urgent need for a skilled infrastructure and climate ready workforce in New Mexico. The Executive Order identifies the goal for Partnership Agencies to collectively facilitate and support the training of 2,000 workers in infrastructure and climate-ready professions by December 31, 2026.</a:t>
          </a:r>
        </a:p>
      </dgm:t>
    </dgm:pt>
    <dgm:pt modelId="{543B5DD2-7601-47DE-BE58-88FA3F008D58}" type="parTrans" cxnId="{934020F0-C9B1-4217-A78B-CDDAC12A05E9}">
      <dgm:prSet/>
      <dgm:spPr/>
      <dgm:t>
        <a:bodyPr/>
        <a:lstStyle/>
        <a:p>
          <a:endParaRPr lang="en-US"/>
        </a:p>
      </dgm:t>
    </dgm:pt>
    <dgm:pt modelId="{5F71FCEE-C7AD-4368-AFD5-95C3CE6B336E}" type="sibTrans" cxnId="{934020F0-C9B1-4217-A78B-CDDAC12A05E9}">
      <dgm:prSet/>
      <dgm:spPr/>
      <dgm:t>
        <a:bodyPr/>
        <a:lstStyle/>
        <a:p>
          <a:endParaRPr lang="en-US"/>
        </a:p>
      </dgm:t>
    </dgm:pt>
    <dgm:pt modelId="{4CB2D0C7-FFEE-4538-AF07-2C6D6D75BDA3}">
      <dgm:prSet phldrT="[Text]" phldr="0"/>
      <dgm:spPr/>
      <dgm:t>
        <a:bodyPr/>
        <a:lstStyle/>
        <a:p>
          <a:pPr>
            <a:buFont typeface="Arial" panose="020B0604020202020204" pitchFamily="34" charset="0"/>
            <a:buChar char="•"/>
          </a:pPr>
          <a:r>
            <a:rPr lang="en-US" dirty="0"/>
            <a:t>Housing development is also constrained by a significant shortage of construction workers and a lack of capacity, slowing the pace of new projects and increasing costs each year.</a:t>
          </a:r>
        </a:p>
      </dgm:t>
    </dgm:pt>
    <dgm:pt modelId="{FBE59931-8831-48C2-B0D5-8AF9337A9B00}" type="parTrans" cxnId="{D4F62434-063E-4ACC-95DF-84456DB386C3}">
      <dgm:prSet/>
      <dgm:spPr/>
      <dgm:t>
        <a:bodyPr/>
        <a:lstStyle/>
        <a:p>
          <a:endParaRPr lang="en-US"/>
        </a:p>
      </dgm:t>
    </dgm:pt>
    <dgm:pt modelId="{1A18DB8E-6000-43AB-AA2C-7EA554548CB5}" type="sibTrans" cxnId="{D4F62434-063E-4ACC-95DF-84456DB386C3}">
      <dgm:prSet/>
      <dgm:spPr/>
      <dgm:t>
        <a:bodyPr/>
        <a:lstStyle/>
        <a:p>
          <a:endParaRPr lang="en-US"/>
        </a:p>
      </dgm:t>
    </dgm:pt>
    <dgm:pt modelId="{067CCB17-DDA0-4028-805F-E05B79F7799E}">
      <dgm:prSet phldrT="[Text]" phldr="0"/>
      <dgm:spPr/>
      <dgm:t>
        <a:bodyPr/>
        <a:lstStyle/>
        <a:p>
          <a:pPr>
            <a:buFont typeface="Arial" panose="020B0604020202020204" pitchFamily="34" charset="0"/>
            <a:buChar char="•"/>
          </a:pPr>
          <a:r>
            <a:rPr lang="en-US" dirty="0"/>
            <a:t>Oregon’s General Housing Account Program provides grants, training, and technical assistance opportunities to help build capacity in individuals, organizations, geographic regions, and systems toward the development and sustainable operation of affordable multifamily rental housing. </a:t>
          </a:r>
        </a:p>
      </dgm:t>
    </dgm:pt>
    <dgm:pt modelId="{C2FC38D2-698D-4374-A3C4-7765CA488535}" type="parTrans" cxnId="{3604FB17-D2DC-4D4A-813D-925AB6370C3A}">
      <dgm:prSet/>
      <dgm:spPr/>
    </dgm:pt>
    <dgm:pt modelId="{1E1008B5-3F5F-4D23-A1B3-2D50AB3B97AB}" type="sibTrans" cxnId="{3604FB17-D2DC-4D4A-813D-925AB6370C3A}">
      <dgm:prSet/>
      <dgm:spPr/>
    </dgm:pt>
    <dgm:pt modelId="{E24D98D0-6DAC-48FE-A645-948560E4ECD2}">
      <dgm:prSet phldrT="[Text]" phldr="0"/>
      <dgm:spPr/>
      <dgm:t>
        <a:bodyPr/>
        <a:lstStyle/>
        <a:p>
          <a:pPr>
            <a:buFont typeface="Arial" panose="020B0604020202020204" pitchFamily="34" charset="0"/>
            <a:buChar char="•"/>
          </a:pPr>
          <a:r>
            <a:rPr lang="en-US" dirty="0"/>
            <a:t>Affordable housing development does not always reflect the challenges of sustainability and resilience.</a:t>
          </a:r>
        </a:p>
      </dgm:t>
    </dgm:pt>
    <dgm:pt modelId="{1D949222-A6E8-45FA-987B-B7446886B584}" type="parTrans" cxnId="{40D4C731-9228-4008-909D-96EDBB7E4238}">
      <dgm:prSet/>
      <dgm:spPr/>
    </dgm:pt>
    <dgm:pt modelId="{29DDA02D-7297-4FBE-834A-5627738C1A96}" type="sibTrans" cxnId="{40D4C731-9228-4008-909D-96EDBB7E4238}">
      <dgm:prSet/>
      <dgm:spPr/>
    </dgm:pt>
    <dgm:pt modelId="{73FDD58A-A07A-4D17-8DD7-A8E6DE718EB8}">
      <dgm:prSet phldrT="[Text]" phldr="0"/>
      <dgm:spPr/>
      <dgm:t>
        <a:bodyPr/>
        <a:lstStyle/>
        <a:p>
          <a:pPr>
            <a:buFont typeface="Arial" panose="020B0604020202020204" pitchFamily="34" charset="0"/>
            <a:buChar char="•"/>
          </a:pPr>
          <a:r>
            <a:rPr lang="en-US" dirty="0"/>
            <a:t>Designating high-risk areas like the wildland-urban interface and following associated codes in these areas</a:t>
          </a:r>
        </a:p>
      </dgm:t>
    </dgm:pt>
    <dgm:pt modelId="{A4E8474C-DB9D-4487-BB62-2D40E5FB6DFC}" type="parTrans" cxnId="{6EEB9A18-A748-4447-A69D-117AA990B95C}">
      <dgm:prSet/>
      <dgm:spPr/>
    </dgm:pt>
    <dgm:pt modelId="{3C4463A1-6C78-4615-A45C-613259243738}" type="sibTrans" cxnId="{6EEB9A18-A748-4447-A69D-117AA990B95C}">
      <dgm:prSet/>
      <dgm:spPr/>
    </dgm:pt>
    <dgm:pt modelId="{C9435EE5-791E-421D-988A-4D74B7A99EDF}">
      <dgm:prSet phldrT="[Text]" phldr="0"/>
      <dgm:spPr/>
      <dgm:t>
        <a:bodyPr/>
        <a:lstStyle/>
        <a:p>
          <a:pPr>
            <a:buFont typeface="Arial" panose="020B0604020202020204" pitchFamily="34" charset="0"/>
            <a:buChar char="•"/>
          </a:pPr>
          <a:r>
            <a:rPr lang="en-US" dirty="0"/>
            <a:t>To reduce barriers and promote resilience, the Northern Marianas Housing Corporation emphasizes operational efficiency and sustainable practices. </a:t>
          </a:r>
        </a:p>
      </dgm:t>
    </dgm:pt>
    <dgm:pt modelId="{BD38E336-607D-4EA9-98E4-5A05ABC9819D}" type="parTrans" cxnId="{BD4B06D8-D74D-4E00-8BF4-BC7FBF124E9E}">
      <dgm:prSet/>
      <dgm:spPr/>
    </dgm:pt>
    <dgm:pt modelId="{FEF7158B-0436-4AB2-98CA-844AC6D8E05D}" type="sibTrans" cxnId="{BD4B06D8-D74D-4E00-8BF4-BC7FBF124E9E}">
      <dgm:prSet/>
      <dgm:spPr/>
    </dgm:pt>
    <dgm:pt modelId="{5568C849-EEE2-40B9-95EB-C0F72949ACE2}">
      <dgm:prSet phldrT="[Text]" phldr="0"/>
      <dgm:spPr/>
      <dgm:t>
        <a:bodyPr/>
        <a:lstStyle/>
        <a:p>
          <a:pPr>
            <a:buFont typeface="Arial" panose="020B0604020202020204" pitchFamily="34" charset="0"/>
            <a:buChar char="•"/>
          </a:pPr>
          <a:r>
            <a:rPr lang="en-US" dirty="0"/>
            <a:t>Colorado is investing in proactive risk reduction measures that helps enhance community safety and resiliency from wildfires through the development and local adoption of model codes and standards tailored to Colorado.</a:t>
          </a:r>
        </a:p>
      </dgm:t>
    </dgm:pt>
    <dgm:pt modelId="{2298CE70-E300-4EDB-BB0E-36528D6FAAAE}" type="parTrans" cxnId="{71B5002B-5AE4-4B41-8136-97AF34FFCF91}">
      <dgm:prSet/>
      <dgm:spPr/>
    </dgm:pt>
    <dgm:pt modelId="{4D284C9E-4BB4-4B92-A1CE-FA2469F718DD}" type="sibTrans" cxnId="{71B5002B-5AE4-4B41-8136-97AF34FFCF91}">
      <dgm:prSet/>
      <dgm:spPr/>
    </dgm:pt>
    <dgm:pt modelId="{250FEB9C-6937-4EC8-8388-0F049977C723}">
      <dgm:prSet phldrT="[Text]" phldr="0"/>
      <dgm:spPr/>
      <dgm:t>
        <a:bodyPr/>
        <a:lstStyle/>
        <a:p>
          <a:pPr>
            <a:buNone/>
          </a:pPr>
          <a:r>
            <a:rPr lang="en-US" dirty="0"/>
            <a:t>Publicly owned parcels that may not have other strategic purposes or intrinsic values are not readily available for housing development.</a:t>
          </a:r>
        </a:p>
      </dgm:t>
    </dgm:pt>
    <dgm:pt modelId="{80CE4EE3-4F3C-407C-ADE8-F48337074CC9}" type="parTrans" cxnId="{90B72BE9-3A21-4332-823A-64F7C7552578}">
      <dgm:prSet/>
      <dgm:spPr/>
    </dgm:pt>
    <dgm:pt modelId="{67061B12-6A73-49E6-9143-C9C129A0C9A8}" type="sibTrans" cxnId="{90B72BE9-3A21-4332-823A-64F7C7552578}">
      <dgm:prSet/>
      <dgm:spPr/>
    </dgm:pt>
    <dgm:pt modelId="{6F48D5C9-E2BF-4083-97AD-1ECACC1356DC}">
      <dgm:prSet phldrT="[Text]" phldr="0"/>
      <dgm:spPr/>
      <dgm:t>
        <a:bodyPr/>
        <a:lstStyle/>
        <a:p>
          <a:pPr>
            <a:buFont typeface="Arial" panose="020B0604020202020204" pitchFamily="34" charset="0"/>
            <a:buChar char="•"/>
          </a:pPr>
          <a:r>
            <a:rPr lang="en-US" dirty="0"/>
            <a:t>Congress and states may explore new tax incentives and credits for developers building on public land to ensure long-term affordability for the housing they build and maximize the public value of these projects</a:t>
          </a:r>
        </a:p>
      </dgm:t>
    </dgm:pt>
    <dgm:pt modelId="{73F2429B-DDB9-4EB6-B006-C7E49ECD2B1D}" type="parTrans" cxnId="{18528565-8CCF-4C88-A125-0DF99647E4A1}">
      <dgm:prSet/>
      <dgm:spPr/>
    </dgm:pt>
    <dgm:pt modelId="{96364747-282F-4810-AFB7-3AA6875E4C4B}" type="sibTrans" cxnId="{18528565-8CCF-4C88-A125-0DF99647E4A1}">
      <dgm:prSet/>
      <dgm:spPr/>
    </dgm:pt>
    <dgm:pt modelId="{8C750C83-38CD-40B8-B68A-082C272190CD}">
      <dgm:prSet phldrT="[Text]" phldr="0"/>
      <dgm:spPr/>
      <dgm:t>
        <a:bodyPr/>
        <a:lstStyle/>
        <a:p>
          <a:pPr>
            <a:buFont typeface="Arial" panose="020B0604020202020204" pitchFamily="34" charset="0"/>
            <a:buChar char="•"/>
          </a:pPr>
          <a:r>
            <a:rPr lang="en-US" dirty="0"/>
            <a:t>States may finance regional housing needs assessments to support </a:t>
          </a:r>
          <a:r>
            <a:rPr lang="en-US" dirty="0" err="1"/>
            <a:t>datadriven</a:t>
          </a:r>
          <a:r>
            <a:rPr lang="en-US" dirty="0"/>
            <a:t> insights that inform planning and policy decisions related to current and future housing needs. </a:t>
          </a:r>
        </a:p>
      </dgm:t>
    </dgm:pt>
    <dgm:pt modelId="{F13445AB-C6A8-48AE-B7C6-8D528052A6D0}" type="parTrans" cxnId="{0B26E7BC-5168-4493-83A0-96B01FF7A724}">
      <dgm:prSet/>
      <dgm:spPr/>
    </dgm:pt>
    <dgm:pt modelId="{B7D323BB-50AE-4676-8FF6-34D742E45884}" type="sibTrans" cxnId="{0B26E7BC-5168-4493-83A0-96B01FF7A724}">
      <dgm:prSet/>
      <dgm:spPr/>
    </dgm:pt>
    <dgm:pt modelId="{99F471B1-48D7-4551-BAC8-EBAF16E1DCD0}" type="pres">
      <dgm:prSet presAssocID="{5AFBECE9-FABD-478A-9842-026997BD5272}" presName="linear" presStyleCnt="0">
        <dgm:presLayoutVars>
          <dgm:animLvl val="lvl"/>
          <dgm:resizeHandles val="exact"/>
        </dgm:presLayoutVars>
      </dgm:prSet>
      <dgm:spPr/>
    </dgm:pt>
    <dgm:pt modelId="{83726D37-5AC1-4E37-B2D4-5DF476F595A5}" type="pres">
      <dgm:prSet presAssocID="{976F74E3-F279-4687-BEC9-25AA1F32B4E8}" presName="parentText" presStyleLbl="node1" presStyleIdx="0" presStyleCnt="3" custLinFactNeighborX="255" custLinFactNeighborY="-5604">
        <dgm:presLayoutVars>
          <dgm:chMax val="0"/>
          <dgm:bulletEnabled val="1"/>
        </dgm:presLayoutVars>
      </dgm:prSet>
      <dgm:spPr/>
    </dgm:pt>
    <dgm:pt modelId="{D3881724-3CA9-4929-89C4-52C87E556549}" type="pres">
      <dgm:prSet presAssocID="{976F74E3-F279-4687-BEC9-25AA1F32B4E8}" presName="childText" presStyleLbl="revTx" presStyleIdx="0" presStyleCnt="3">
        <dgm:presLayoutVars>
          <dgm:bulletEnabled val="1"/>
        </dgm:presLayoutVars>
      </dgm:prSet>
      <dgm:spPr/>
    </dgm:pt>
    <dgm:pt modelId="{139E8A41-1504-4AA8-820E-FC2B643A75FB}" type="pres">
      <dgm:prSet presAssocID="{151097A5-E4D3-4A0D-B2DA-4DCB8AFC3437}" presName="parentText" presStyleLbl="node1" presStyleIdx="1" presStyleCnt="3">
        <dgm:presLayoutVars>
          <dgm:chMax val="0"/>
          <dgm:bulletEnabled val="1"/>
        </dgm:presLayoutVars>
      </dgm:prSet>
      <dgm:spPr/>
    </dgm:pt>
    <dgm:pt modelId="{B3FA622F-1AE5-4025-8215-6B52128013AA}" type="pres">
      <dgm:prSet presAssocID="{151097A5-E4D3-4A0D-B2DA-4DCB8AFC3437}" presName="childText" presStyleLbl="revTx" presStyleIdx="1" presStyleCnt="3">
        <dgm:presLayoutVars>
          <dgm:bulletEnabled val="1"/>
        </dgm:presLayoutVars>
      </dgm:prSet>
      <dgm:spPr/>
    </dgm:pt>
    <dgm:pt modelId="{9C046EFB-5D89-4B8E-BDB2-09BA524E885F}" type="pres">
      <dgm:prSet presAssocID="{250FEB9C-6937-4EC8-8388-0F049977C723}" presName="parentText" presStyleLbl="node1" presStyleIdx="2" presStyleCnt="3">
        <dgm:presLayoutVars>
          <dgm:chMax val="0"/>
          <dgm:bulletEnabled val="1"/>
        </dgm:presLayoutVars>
      </dgm:prSet>
      <dgm:spPr/>
    </dgm:pt>
    <dgm:pt modelId="{8A8484FC-FB92-47FF-B499-0A09D7FE9ACB}" type="pres">
      <dgm:prSet presAssocID="{250FEB9C-6937-4EC8-8388-0F049977C723}" presName="childText" presStyleLbl="revTx" presStyleIdx="2" presStyleCnt="3">
        <dgm:presLayoutVars>
          <dgm:bulletEnabled val="1"/>
        </dgm:presLayoutVars>
      </dgm:prSet>
      <dgm:spPr/>
    </dgm:pt>
  </dgm:ptLst>
  <dgm:cxnLst>
    <dgm:cxn modelId="{30629101-ECCA-47EC-893C-64EBD29D036D}" type="presOf" srcId="{5568C849-EEE2-40B9-95EB-C0F72949ACE2}" destId="{B3FA622F-1AE5-4025-8215-6B52128013AA}" srcOrd="0" destOrd="4" presId="urn:microsoft.com/office/officeart/2005/8/layout/vList2"/>
    <dgm:cxn modelId="{EE531905-7AD0-4FE2-8DC1-FC736C62C264}" type="presOf" srcId="{D18ED5AA-469F-4C74-BE5C-DF6944A6A1BD}" destId="{B3FA622F-1AE5-4025-8215-6B52128013AA}" srcOrd="0" destOrd="0" presId="urn:microsoft.com/office/officeart/2005/8/layout/vList2"/>
    <dgm:cxn modelId="{3604FB17-D2DC-4D4A-813D-925AB6370C3A}" srcId="{151097A5-E4D3-4A0D-B2DA-4DCB8AFC3437}" destId="{067CCB17-DDA0-4028-805F-E05B79F7799E}" srcOrd="1" destOrd="0" parTransId="{C2FC38D2-698D-4374-A3C4-7765CA488535}" sibTransId="{1E1008B5-3F5F-4D23-A1B3-2D50AB3B97AB}"/>
    <dgm:cxn modelId="{6EEB9A18-A748-4447-A69D-117AA990B95C}" srcId="{151097A5-E4D3-4A0D-B2DA-4DCB8AFC3437}" destId="{73FDD58A-A07A-4D17-8DD7-A8E6DE718EB8}" srcOrd="2" destOrd="0" parTransId="{A4E8474C-DB9D-4487-BB62-2D40E5FB6DFC}" sibTransId="{3C4463A1-6C78-4615-A45C-613259243738}"/>
    <dgm:cxn modelId="{71B5002B-5AE4-4B41-8136-97AF34FFCF91}" srcId="{151097A5-E4D3-4A0D-B2DA-4DCB8AFC3437}" destId="{5568C849-EEE2-40B9-95EB-C0F72949ACE2}" srcOrd="4" destOrd="0" parTransId="{2298CE70-E300-4EDB-BB0E-36528D6FAAAE}" sibTransId="{4D284C9E-4BB4-4B92-A1CE-FA2469F718DD}"/>
    <dgm:cxn modelId="{40D4C731-9228-4008-909D-96EDBB7E4238}" srcId="{976F74E3-F279-4687-BEC9-25AA1F32B4E8}" destId="{E24D98D0-6DAC-48FE-A645-948560E4ECD2}" srcOrd="1" destOrd="0" parTransId="{1D949222-A6E8-45FA-987B-B7446886B584}" sibTransId="{29DDA02D-7297-4FBE-834A-5627738C1A96}"/>
    <dgm:cxn modelId="{D4F62434-063E-4ACC-95DF-84456DB386C3}" srcId="{976F74E3-F279-4687-BEC9-25AA1F32B4E8}" destId="{4CB2D0C7-FFEE-4538-AF07-2C6D6D75BDA3}" srcOrd="0" destOrd="0" parTransId="{FBE59931-8831-48C2-B0D5-8AF9337A9B00}" sibTransId="{1A18DB8E-6000-43AB-AA2C-7EA554548CB5}"/>
    <dgm:cxn modelId="{18528565-8CCF-4C88-A125-0DF99647E4A1}" srcId="{250FEB9C-6937-4EC8-8388-0F049977C723}" destId="{6F48D5C9-E2BF-4083-97AD-1ECACC1356DC}" srcOrd="0" destOrd="0" parTransId="{73F2429B-DDB9-4EB6-B006-C7E49ECD2B1D}" sibTransId="{96364747-282F-4810-AFB7-3AA6875E4C4B}"/>
    <dgm:cxn modelId="{7A7B924B-8D9A-4658-8247-D459C3134510}" type="presOf" srcId="{4CB2D0C7-FFEE-4538-AF07-2C6D6D75BDA3}" destId="{D3881724-3CA9-4929-89C4-52C87E556549}" srcOrd="0" destOrd="0" presId="urn:microsoft.com/office/officeart/2005/8/layout/vList2"/>
    <dgm:cxn modelId="{23ED0777-41DD-4503-A6E9-939A844A3F7D}" type="presOf" srcId="{067CCB17-DDA0-4028-805F-E05B79F7799E}" destId="{B3FA622F-1AE5-4025-8215-6B52128013AA}" srcOrd="0" destOrd="1" presId="urn:microsoft.com/office/officeart/2005/8/layout/vList2"/>
    <dgm:cxn modelId="{66CE667E-D53D-44A5-AD89-4B073D78A4C4}" type="presOf" srcId="{976F74E3-F279-4687-BEC9-25AA1F32B4E8}" destId="{83726D37-5AC1-4E37-B2D4-5DF476F595A5}" srcOrd="0" destOrd="0" presId="urn:microsoft.com/office/officeart/2005/8/layout/vList2"/>
    <dgm:cxn modelId="{7DD25084-DF05-4BBB-8BCD-72F9E19B66BD}" type="presOf" srcId="{E24D98D0-6DAC-48FE-A645-948560E4ECD2}" destId="{D3881724-3CA9-4929-89C4-52C87E556549}" srcOrd="0" destOrd="1" presId="urn:microsoft.com/office/officeart/2005/8/layout/vList2"/>
    <dgm:cxn modelId="{8405A696-AF21-4817-8B23-82C6D0361B29}" srcId="{5AFBECE9-FABD-478A-9842-026997BD5272}" destId="{151097A5-E4D3-4A0D-B2DA-4DCB8AFC3437}" srcOrd="1" destOrd="0" parTransId="{B1F2E40C-C7A7-4D77-81BB-1540DD97DA76}" sibTransId="{9C19D345-3CBD-4EBE-89E3-F082DB02AA3E}"/>
    <dgm:cxn modelId="{4BA2AB9C-8BF7-4E76-BA48-CA935A102C4D}" type="presOf" srcId="{6F48D5C9-E2BF-4083-97AD-1ECACC1356DC}" destId="{8A8484FC-FB92-47FF-B499-0A09D7FE9ACB}" srcOrd="0" destOrd="0" presId="urn:microsoft.com/office/officeart/2005/8/layout/vList2"/>
    <dgm:cxn modelId="{EC00E3AF-C8D3-4B07-867D-377BC6AB5E2B}" type="presOf" srcId="{C9435EE5-791E-421D-988A-4D74B7A99EDF}" destId="{B3FA622F-1AE5-4025-8215-6B52128013AA}" srcOrd="0" destOrd="3" presId="urn:microsoft.com/office/officeart/2005/8/layout/vList2"/>
    <dgm:cxn modelId="{12655CB4-3190-4297-B195-3BEC9BA48E82}" type="presOf" srcId="{8C750C83-38CD-40B8-B68A-082C272190CD}" destId="{8A8484FC-FB92-47FF-B499-0A09D7FE9ACB}" srcOrd="0" destOrd="1" presId="urn:microsoft.com/office/officeart/2005/8/layout/vList2"/>
    <dgm:cxn modelId="{0B26E7BC-5168-4493-83A0-96B01FF7A724}" srcId="{250FEB9C-6937-4EC8-8388-0F049977C723}" destId="{8C750C83-38CD-40B8-B68A-082C272190CD}" srcOrd="1" destOrd="0" parTransId="{F13445AB-C6A8-48AE-B7C6-8D528052A6D0}" sibTransId="{B7D323BB-50AE-4676-8FF6-34D742E45884}"/>
    <dgm:cxn modelId="{80F1BECE-30E2-45D5-96AD-87683153C029}" srcId="{5AFBECE9-FABD-478A-9842-026997BD5272}" destId="{976F74E3-F279-4687-BEC9-25AA1F32B4E8}" srcOrd="0" destOrd="0" parTransId="{C025A3BA-FA49-43A5-9B70-189FEFD1408E}" sibTransId="{F2D1262B-B513-4EF8-B288-E1B706E37B77}"/>
    <dgm:cxn modelId="{3E0949D0-9E59-427F-A3E0-A0F1AB8573C9}" type="presOf" srcId="{151097A5-E4D3-4A0D-B2DA-4DCB8AFC3437}" destId="{139E8A41-1504-4AA8-820E-FC2B643A75FB}" srcOrd="0" destOrd="0" presId="urn:microsoft.com/office/officeart/2005/8/layout/vList2"/>
    <dgm:cxn modelId="{9C884DD5-4FCC-4B70-82A9-5D44D9CB1DC1}" type="presOf" srcId="{5AFBECE9-FABD-478A-9842-026997BD5272}" destId="{99F471B1-48D7-4551-BAC8-EBAF16E1DCD0}" srcOrd="0" destOrd="0" presId="urn:microsoft.com/office/officeart/2005/8/layout/vList2"/>
    <dgm:cxn modelId="{BD4B06D8-D74D-4E00-8BF4-BC7FBF124E9E}" srcId="{151097A5-E4D3-4A0D-B2DA-4DCB8AFC3437}" destId="{C9435EE5-791E-421D-988A-4D74B7A99EDF}" srcOrd="3" destOrd="0" parTransId="{BD38E336-607D-4EA9-98E4-5A05ABC9819D}" sibTransId="{FEF7158B-0436-4AB2-98CA-844AC6D8E05D}"/>
    <dgm:cxn modelId="{9794EEE4-25F0-42AF-8E26-6794408800B9}" type="presOf" srcId="{250FEB9C-6937-4EC8-8388-0F049977C723}" destId="{9C046EFB-5D89-4B8E-BDB2-09BA524E885F}" srcOrd="0" destOrd="0" presId="urn:microsoft.com/office/officeart/2005/8/layout/vList2"/>
    <dgm:cxn modelId="{90B72BE9-3A21-4332-823A-64F7C7552578}" srcId="{5AFBECE9-FABD-478A-9842-026997BD5272}" destId="{250FEB9C-6937-4EC8-8388-0F049977C723}" srcOrd="2" destOrd="0" parTransId="{80CE4EE3-4F3C-407C-ADE8-F48337074CC9}" sibTransId="{67061B12-6A73-49E6-9143-C9C129A0C9A8}"/>
    <dgm:cxn modelId="{934020F0-C9B1-4217-A78B-CDDAC12A05E9}" srcId="{151097A5-E4D3-4A0D-B2DA-4DCB8AFC3437}" destId="{D18ED5AA-469F-4C74-BE5C-DF6944A6A1BD}" srcOrd="0" destOrd="0" parTransId="{543B5DD2-7601-47DE-BE58-88FA3F008D58}" sibTransId="{5F71FCEE-C7AD-4368-AFD5-95C3CE6B336E}"/>
    <dgm:cxn modelId="{7C2A9DF5-51D3-41B2-BB35-8729DB745A83}" type="presOf" srcId="{73FDD58A-A07A-4D17-8DD7-A8E6DE718EB8}" destId="{B3FA622F-1AE5-4025-8215-6B52128013AA}" srcOrd="0" destOrd="2" presId="urn:microsoft.com/office/officeart/2005/8/layout/vList2"/>
    <dgm:cxn modelId="{6D6C9167-76A5-486A-A683-7034173B3E07}" type="presParOf" srcId="{99F471B1-48D7-4551-BAC8-EBAF16E1DCD0}" destId="{83726D37-5AC1-4E37-B2D4-5DF476F595A5}" srcOrd="0" destOrd="0" presId="urn:microsoft.com/office/officeart/2005/8/layout/vList2"/>
    <dgm:cxn modelId="{93385BA1-B719-49E8-8D06-857DECE8597B}" type="presParOf" srcId="{99F471B1-48D7-4551-BAC8-EBAF16E1DCD0}" destId="{D3881724-3CA9-4929-89C4-52C87E556549}" srcOrd="1" destOrd="0" presId="urn:microsoft.com/office/officeart/2005/8/layout/vList2"/>
    <dgm:cxn modelId="{C9F5D17C-E299-4C01-BFBA-EC8C74E97DF0}" type="presParOf" srcId="{99F471B1-48D7-4551-BAC8-EBAF16E1DCD0}" destId="{139E8A41-1504-4AA8-820E-FC2B643A75FB}" srcOrd="2" destOrd="0" presId="urn:microsoft.com/office/officeart/2005/8/layout/vList2"/>
    <dgm:cxn modelId="{67E13612-1F6E-4804-BFFD-4C47C92490AA}" type="presParOf" srcId="{99F471B1-48D7-4551-BAC8-EBAF16E1DCD0}" destId="{B3FA622F-1AE5-4025-8215-6B52128013AA}" srcOrd="3" destOrd="0" presId="urn:microsoft.com/office/officeart/2005/8/layout/vList2"/>
    <dgm:cxn modelId="{9AB7BF5C-DDDD-4C72-AA07-DE0C1FD601E8}" type="presParOf" srcId="{99F471B1-48D7-4551-BAC8-EBAF16E1DCD0}" destId="{9C046EFB-5D89-4B8E-BDB2-09BA524E885F}" srcOrd="4" destOrd="0" presId="urn:microsoft.com/office/officeart/2005/8/layout/vList2"/>
    <dgm:cxn modelId="{2B842FAA-B890-40A6-BC36-124A3117E931}" type="presParOf" srcId="{99F471B1-48D7-4551-BAC8-EBAF16E1DCD0}" destId="{8A8484FC-FB92-47FF-B499-0A09D7FE9ACB}"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9F3C31-BE5F-4469-816B-E624902B154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5E530A9-492E-4A30-A219-FFE3C538C5C9}">
      <dgm:prSet phldrT="[Text]" phldr="0"/>
      <dgm:spPr>
        <a:solidFill>
          <a:srgbClr val="008482"/>
        </a:solidFill>
      </dgm:spPr>
      <dgm:t>
        <a:bodyPr/>
        <a:lstStyle/>
        <a:p>
          <a:r>
            <a:rPr lang="en-US" dirty="0"/>
            <a:t>23 housing-related bills were introduced </a:t>
          </a:r>
        </a:p>
      </dgm:t>
    </dgm:pt>
    <dgm:pt modelId="{53211F19-179F-4D75-B962-57A3FBFC255D}" type="parTrans" cxnId="{DF4E57B3-D92C-4082-988D-FDB2393EA286}">
      <dgm:prSet/>
      <dgm:spPr/>
      <dgm:t>
        <a:bodyPr/>
        <a:lstStyle/>
        <a:p>
          <a:endParaRPr lang="en-US"/>
        </a:p>
      </dgm:t>
    </dgm:pt>
    <dgm:pt modelId="{B1DF19C1-E7DB-40AC-B78B-BD3A57DD6232}" type="sibTrans" cxnId="{DF4E57B3-D92C-4082-988D-FDB2393EA286}">
      <dgm:prSet/>
      <dgm:spPr/>
      <dgm:t>
        <a:bodyPr/>
        <a:lstStyle/>
        <a:p>
          <a:endParaRPr lang="en-US"/>
        </a:p>
      </dgm:t>
    </dgm:pt>
    <dgm:pt modelId="{AE9201DE-891E-449F-B271-FBF263E7824B}">
      <dgm:prSet phldrT="[Text]" phldr="0"/>
      <dgm:spPr>
        <a:solidFill>
          <a:srgbClr val="008482"/>
        </a:solidFill>
      </dgm:spPr>
      <dgm:t>
        <a:bodyPr/>
        <a:lstStyle/>
        <a:p>
          <a:r>
            <a:rPr lang="en-US" dirty="0"/>
            <a:t>HB 200 “New Homes for New Mexico” and SB 151 “Corporate Income Tax Changes” included a GRT deduction for affordable multifamily construction were </a:t>
          </a:r>
          <a:r>
            <a:rPr lang="en-US"/>
            <a:t>enacted.</a:t>
          </a:r>
          <a:endParaRPr lang="en-US" dirty="0"/>
        </a:p>
      </dgm:t>
    </dgm:pt>
    <dgm:pt modelId="{DE90CAFE-5DEA-428E-8121-C84B468F7CE1}" type="parTrans" cxnId="{A08171AB-C17B-48AD-859C-D1CFE35E5E4B}">
      <dgm:prSet/>
      <dgm:spPr/>
      <dgm:t>
        <a:bodyPr/>
        <a:lstStyle/>
        <a:p>
          <a:endParaRPr lang="en-US"/>
        </a:p>
      </dgm:t>
    </dgm:pt>
    <dgm:pt modelId="{F762AF7B-2D83-4E53-AC40-EFF2CC6072A4}" type="sibTrans" cxnId="{A08171AB-C17B-48AD-859C-D1CFE35E5E4B}">
      <dgm:prSet/>
      <dgm:spPr/>
      <dgm:t>
        <a:bodyPr/>
        <a:lstStyle/>
        <a:p>
          <a:endParaRPr lang="en-US"/>
        </a:p>
      </dgm:t>
    </dgm:pt>
    <dgm:pt modelId="{67BECE6A-9E28-4506-9262-0B33C2D66420}">
      <dgm:prSet/>
      <dgm:spPr>
        <a:solidFill>
          <a:srgbClr val="008482"/>
        </a:solidFill>
      </dgm:spPr>
      <dgm:t>
        <a:bodyPr/>
        <a:lstStyle/>
        <a:p>
          <a:r>
            <a:rPr lang="en-US" dirty="0"/>
            <a:t>All Funding for Housing – General Appropriations &amp; Capital Outlay Projects – $196,695,299</a:t>
          </a:r>
        </a:p>
      </dgm:t>
    </dgm:pt>
    <dgm:pt modelId="{1688D4CB-4CC8-4DCD-A9E1-4F158F7883E6}" type="parTrans" cxnId="{04C1032E-9172-4235-9242-4963875E5404}">
      <dgm:prSet/>
      <dgm:spPr/>
      <dgm:t>
        <a:bodyPr/>
        <a:lstStyle/>
        <a:p>
          <a:endParaRPr lang="en-US"/>
        </a:p>
      </dgm:t>
    </dgm:pt>
    <dgm:pt modelId="{287A36AD-8932-4EC0-B088-7FDC499D5CDF}" type="sibTrans" cxnId="{04C1032E-9172-4235-9242-4963875E5404}">
      <dgm:prSet/>
      <dgm:spPr/>
      <dgm:t>
        <a:bodyPr/>
        <a:lstStyle/>
        <a:p>
          <a:endParaRPr lang="en-US"/>
        </a:p>
      </dgm:t>
    </dgm:pt>
    <dgm:pt modelId="{869526D5-360B-4C24-86B2-E694888DD577}" type="pres">
      <dgm:prSet presAssocID="{399F3C31-BE5F-4469-816B-E624902B154D}" presName="diagram" presStyleCnt="0">
        <dgm:presLayoutVars>
          <dgm:dir/>
          <dgm:resizeHandles val="exact"/>
        </dgm:presLayoutVars>
      </dgm:prSet>
      <dgm:spPr/>
    </dgm:pt>
    <dgm:pt modelId="{9E48DABE-44C4-4C23-B204-6FA405D98BC5}" type="pres">
      <dgm:prSet presAssocID="{B5E530A9-492E-4A30-A219-FFE3C538C5C9}" presName="node" presStyleLbl="node1" presStyleIdx="0" presStyleCnt="3">
        <dgm:presLayoutVars>
          <dgm:bulletEnabled val="1"/>
        </dgm:presLayoutVars>
      </dgm:prSet>
      <dgm:spPr/>
    </dgm:pt>
    <dgm:pt modelId="{9B886636-8F46-44FF-9E0E-7488CFF743B5}" type="pres">
      <dgm:prSet presAssocID="{B1DF19C1-E7DB-40AC-B78B-BD3A57DD6232}" presName="sibTrans" presStyleCnt="0"/>
      <dgm:spPr/>
    </dgm:pt>
    <dgm:pt modelId="{D6EE802F-23F7-436F-8C65-0C341D4D63E3}" type="pres">
      <dgm:prSet presAssocID="{AE9201DE-891E-449F-B271-FBF263E7824B}" presName="node" presStyleLbl="node1" presStyleIdx="1" presStyleCnt="3">
        <dgm:presLayoutVars>
          <dgm:bulletEnabled val="1"/>
        </dgm:presLayoutVars>
      </dgm:prSet>
      <dgm:spPr/>
    </dgm:pt>
    <dgm:pt modelId="{C77F8DFB-60FA-4FAF-9EFB-68E86BEB3321}" type="pres">
      <dgm:prSet presAssocID="{F762AF7B-2D83-4E53-AC40-EFF2CC6072A4}" presName="sibTrans" presStyleCnt="0"/>
      <dgm:spPr/>
    </dgm:pt>
    <dgm:pt modelId="{D7107F94-061F-422B-BB84-D3EA44290F0D}" type="pres">
      <dgm:prSet presAssocID="{67BECE6A-9E28-4506-9262-0B33C2D66420}" presName="node" presStyleLbl="node1" presStyleIdx="2" presStyleCnt="3">
        <dgm:presLayoutVars>
          <dgm:bulletEnabled val="1"/>
        </dgm:presLayoutVars>
      </dgm:prSet>
      <dgm:spPr/>
    </dgm:pt>
  </dgm:ptLst>
  <dgm:cxnLst>
    <dgm:cxn modelId="{04C1032E-9172-4235-9242-4963875E5404}" srcId="{399F3C31-BE5F-4469-816B-E624902B154D}" destId="{67BECE6A-9E28-4506-9262-0B33C2D66420}" srcOrd="2" destOrd="0" parTransId="{1688D4CB-4CC8-4DCD-A9E1-4F158F7883E6}" sibTransId="{287A36AD-8932-4EC0-B088-7FDC499D5CDF}"/>
    <dgm:cxn modelId="{DCA22861-209E-4FE0-9D53-0D6ACA04E04A}" type="presOf" srcId="{67BECE6A-9E28-4506-9262-0B33C2D66420}" destId="{D7107F94-061F-422B-BB84-D3EA44290F0D}" srcOrd="0" destOrd="0" presId="urn:microsoft.com/office/officeart/2005/8/layout/default"/>
    <dgm:cxn modelId="{E7773D44-379A-431A-97EA-303D496DCE7B}" type="presOf" srcId="{B5E530A9-492E-4A30-A219-FFE3C538C5C9}" destId="{9E48DABE-44C4-4C23-B204-6FA405D98BC5}" srcOrd="0" destOrd="0" presId="urn:microsoft.com/office/officeart/2005/8/layout/default"/>
    <dgm:cxn modelId="{6347F669-6AA3-4B58-9D18-5D0B0AEB3D79}" type="presOf" srcId="{AE9201DE-891E-449F-B271-FBF263E7824B}" destId="{D6EE802F-23F7-436F-8C65-0C341D4D63E3}" srcOrd="0" destOrd="0" presId="urn:microsoft.com/office/officeart/2005/8/layout/default"/>
    <dgm:cxn modelId="{A08171AB-C17B-48AD-859C-D1CFE35E5E4B}" srcId="{399F3C31-BE5F-4469-816B-E624902B154D}" destId="{AE9201DE-891E-449F-B271-FBF263E7824B}" srcOrd="1" destOrd="0" parTransId="{DE90CAFE-5DEA-428E-8121-C84B468F7CE1}" sibTransId="{F762AF7B-2D83-4E53-AC40-EFF2CC6072A4}"/>
    <dgm:cxn modelId="{DF4E57B3-D92C-4082-988D-FDB2393EA286}" srcId="{399F3C31-BE5F-4469-816B-E624902B154D}" destId="{B5E530A9-492E-4A30-A219-FFE3C538C5C9}" srcOrd="0" destOrd="0" parTransId="{53211F19-179F-4D75-B962-57A3FBFC255D}" sibTransId="{B1DF19C1-E7DB-40AC-B78B-BD3A57DD6232}"/>
    <dgm:cxn modelId="{BDAFF0FF-B7DF-4FAD-9BAD-B1DFB7CAB7C5}" type="presOf" srcId="{399F3C31-BE5F-4469-816B-E624902B154D}" destId="{869526D5-360B-4C24-86B2-E694888DD577}" srcOrd="0" destOrd="0" presId="urn:microsoft.com/office/officeart/2005/8/layout/default"/>
    <dgm:cxn modelId="{705477BD-2799-48C5-9B78-E1F7AC3A3A25}" type="presParOf" srcId="{869526D5-360B-4C24-86B2-E694888DD577}" destId="{9E48DABE-44C4-4C23-B204-6FA405D98BC5}" srcOrd="0" destOrd="0" presId="urn:microsoft.com/office/officeart/2005/8/layout/default"/>
    <dgm:cxn modelId="{E46D5DC2-4B7E-4FDB-83D5-789BC1D14296}" type="presParOf" srcId="{869526D5-360B-4C24-86B2-E694888DD577}" destId="{9B886636-8F46-44FF-9E0E-7488CFF743B5}" srcOrd="1" destOrd="0" presId="urn:microsoft.com/office/officeart/2005/8/layout/default"/>
    <dgm:cxn modelId="{A0DE598C-E332-43C7-86AB-7CAA5DCCB346}" type="presParOf" srcId="{869526D5-360B-4C24-86B2-E694888DD577}" destId="{D6EE802F-23F7-436F-8C65-0C341D4D63E3}" srcOrd="2" destOrd="0" presId="urn:microsoft.com/office/officeart/2005/8/layout/default"/>
    <dgm:cxn modelId="{780AC138-A13D-496F-A6EA-E9EAA8435D35}" type="presParOf" srcId="{869526D5-360B-4C24-86B2-E694888DD577}" destId="{C77F8DFB-60FA-4FAF-9EFB-68E86BEB3321}" srcOrd="3" destOrd="0" presId="urn:microsoft.com/office/officeart/2005/8/layout/default"/>
    <dgm:cxn modelId="{9DE1116E-FA2E-49B5-85FA-F914EBE8E0EB}" type="presParOf" srcId="{869526D5-360B-4C24-86B2-E694888DD577}" destId="{D7107F94-061F-422B-BB84-D3EA44290F0D}"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FBECE9-FABD-478A-9842-026997BD527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A5F8A7A-FE50-4045-9220-7A08C6988E41}">
      <dgm:prSet phldrT="[Text]" phldr="0"/>
      <dgm:spPr/>
      <dgm:t>
        <a:bodyPr/>
        <a:lstStyle/>
        <a:p>
          <a:r>
            <a:rPr lang="en-US" dirty="0"/>
            <a:t>Land Use</a:t>
          </a:r>
        </a:p>
      </dgm:t>
    </dgm:pt>
    <dgm:pt modelId="{285DFEFE-1414-4BBB-9BB7-5BFC97CC66EB}" type="parTrans" cxnId="{A261B7FC-F8EB-48D3-BD3D-B5004C207DBC}">
      <dgm:prSet/>
      <dgm:spPr/>
      <dgm:t>
        <a:bodyPr/>
        <a:lstStyle/>
        <a:p>
          <a:endParaRPr lang="en-US"/>
        </a:p>
      </dgm:t>
    </dgm:pt>
    <dgm:pt modelId="{E810C17F-893A-4664-8400-C17112D98F32}" type="sibTrans" cxnId="{A261B7FC-F8EB-48D3-BD3D-B5004C207DBC}">
      <dgm:prSet/>
      <dgm:spPr/>
      <dgm:t>
        <a:bodyPr/>
        <a:lstStyle/>
        <a:p>
          <a:endParaRPr lang="en-US"/>
        </a:p>
      </dgm:t>
    </dgm:pt>
    <dgm:pt modelId="{AA3A77B2-42C0-4D28-B361-79B00E512178}">
      <dgm:prSet phldrT="[Text]" phldr="0"/>
      <dgm:spPr/>
      <dgm:t>
        <a:bodyPr/>
        <a:lstStyle/>
        <a:p>
          <a:r>
            <a:rPr lang="en-US" dirty="0"/>
            <a:t>HB 17 Accessory Dwelling Units in Certain Areas</a:t>
          </a:r>
        </a:p>
      </dgm:t>
    </dgm:pt>
    <dgm:pt modelId="{DB284BD3-5864-4650-9AD9-20B52B34463C}" type="parTrans" cxnId="{A9D72C40-75E6-42BE-847A-ACF344AA72E7}">
      <dgm:prSet/>
      <dgm:spPr/>
      <dgm:t>
        <a:bodyPr/>
        <a:lstStyle/>
        <a:p>
          <a:endParaRPr lang="en-US"/>
        </a:p>
      </dgm:t>
    </dgm:pt>
    <dgm:pt modelId="{1E51CDEF-739E-4E1D-9B02-A2AA7B95EB84}" type="sibTrans" cxnId="{A9D72C40-75E6-42BE-847A-ACF344AA72E7}">
      <dgm:prSet/>
      <dgm:spPr/>
      <dgm:t>
        <a:bodyPr/>
        <a:lstStyle/>
        <a:p>
          <a:endParaRPr lang="en-US"/>
        </a:p>
      </dgm:t>
    </dgm:pt>
    <dgm:pt modelId="{EA7E0061-61BE-4675-B7CF-854E5FD97E60}">
      <dgm:prSet phldrT="[Text]" phldr="0"/>
      <dgm:spPr/>
      <dgm:t>
        <a:bodyPr/>
        <a:lstStyle/>
        <a:p>
          <a:r>
            <a:rPr lang="en-US" dirty="0"/>
            <a:t>HB 138 Zoning Lot Requirement</a:t>
          </a:r>
        </a:p>
      </dgm:t>
    </dgm:pt>
    <dgm:pt modelId="{7ED1947B-83F4-45A7-BBCA-807505404D02}" type="parTrans" cxnId="{7D0E1A19-2A83-4262-A3D8-DB204ADB332F}">
      <dgm:prSet/>
      <dgm:spPr/>
      <dgm:t>
        <a:bodyPr/>
        <a:lstStyle/>
        <a:p>
          <a:endParaRPr lang="en-US"/>
        </a:p>
      </dgm:t>
    </dgm:pt>
    <dgm:pt modelId="{C83B7585-22D2-4A8A-B75B-D3F0A3D812F4}" type="sibTrans" cxnId="{7D0E1A19-2A83-4262-A3D8-DB204ADB332F}">
      <dgm:prSet/>
      <dgm:spPr/>
      <dgm:t>
        <a:bodyPr/>
        <a:lstStyle/>
        <a:p>
          <a:endParaRPr lang="en-US"/>
        </a:p>
      </dgm:t>
    </dgm:pt>
    <dgm:pt modelId="{04DAFF4A-9E39-46A0-8AD8-6B7ACF38D39A}">
      <dgm:prSet phldrT="[Text]" phldr="0"/>
      <dgm:spPr/>
      <dgm:t>
        <a:bodyPr/>
        <a:lstStyle/>
        <a:p>
          <a:r>
            <a:rPr lang="en-US" dirty="0"/>
            <a:t>Tax Bills </a:t>
          </a:r>
        </a:p>
      </dgm:t>
    </dgm:pt>
    <dgm:pt modelId="{58D0D3F0-4A87-4DCC-A816-34327B8987A2}" type="parTrans" cxnId="{51CF6DD4-D97A-41C7-8BB9-0279897F879B}">
      <dgm:prSet/>
      <dgm:spPr/>
      <dgm:t>
        <a:bodyPr/>
        <a:lstStyle/>
        <a:p>
          <a:endParaRPr lang="en-US"/>
        </a:p>
      </dgm:t>
    </dgm:pt>
    <dgm:pt modelId="{D509AB23-69F7-4030-AC45-595B48FA78FA}" type="sibTrans" cxnId="{51CF6DD4-D97A-41C7-8BB9-0279897F879B}">
      <dgm:prSet/>
      <dgm:spPr/>
      <dgm:t>
        <a:bodyPr/>
        <a:lstStyle/>
        <a:p>
          <a:endParaRPr lang="en-US"/>
        </a:p>
      </dgm:t>
    </dgm:pt>
    <dgm:pt modelId="{E0E70C14-FEA5-4DB7-A311-1CD25FE7CDF9}">
      <dgm:prSet phldrT="[Text]" phldr="0"/>
      <dgm:spPr/>
      <dgm:t>
        <a:bodyPr/>
        <a:lstStyle/>
        <a:p>
          <a:r>
            <a:rPr lang="en-US" dirty="0"/>
            <a:t>HB 77 Affordable Housing Revitalization Tax Credit</a:t>
          </a:r>
        </a:p>
      </dgm:t>
    </dgm:pt>
    <dgm:pt modelId="{8C12D708-4DAD-400C-85E6-974CD20C4215}" type="parTrans" cxnId="{128847B6-4769-4873-8F0E-EB901B8C281B}">
      <dgm:prSet/>
      <dgm:spPr/>
      <dgm:t>
        <a:bodyPr/>
        <a:lstStyle/>
        <a:p>
          <a:endParaRPr lang="en-US"/>
        </a:p>
      </dgm:t>
    </dgm:pt>
    <dgm:pt modelId="{F0334CE2-C6D7-4088-A4D4-5B7F7C1E73B1}" type="sibTrans" cxnId="{128847B6-4769-4873-8F0E-EB901B8C281B}">
      <dgm:prSet/>
      <dgm:spPr/>
      <dgm:t>
        <a:bodyPr/>
        <a:lstStyle/>
        <a:p>
          <a:endParaRPr lang="en-US"/>
        </a:p>
      </dgm:t>
    </dgm:pt>
    <dgm:pt modelId="{2F8EE34D-4136-41F6-85F1-FB8BA0D99376}">
      <dgm:prSet phldrT="[Text]" phldr="0"/>
      <dgm:spPr/>
      <dgm:t>
        <a:bodyPr/>
        <a:lstStyle/>
        <a:p>
          <a:r>
            <a:rPr lang="en-US" dirty="0"/>
            <a:t>Regulatory</a:t>
          </a:r>
        </a:p>
      </dgm:t>
    </dgm:pt>
    <dgm:pt modelId="{05C65379-E470-4AEF-9645-949C6EC4926B}" type="parTrans" cxnId="{36F8BC79-F586-4140-AA98-75A389918BF9}">
      <dgm:prSet/>
      <dgm:spPr/>
      <dgm:t>
        <a:bodyPr/>
        <a:lstStyle/>
        <a:p>
          <a:endParaRPr lang="en-US"/>
        </a:p>
      </dgm:t>
    </dgm:pt>
    <dgm:pt modelId="{A146816E-B912-4CAC-A578-A133ECADE753}" type="sibTrans" cxnId="{36F8BC79-F586-4140-AA98-75A389918BF9}">
      <dgm:prSet/>
      <dgm:spPr/>
      <dgm:t>
        <a:bodyPr/>
        <a:lstStyle/>
        <a:p>
          <a:endParaRPr lang="en-US"/>
        </a:p>
      </dgm:t>
    </dgm:pt>
    <dgm:pt modelId="{02B25F00-5C3D-4B6C-B262-BF8F2566789B}">
      <dgm:prSet phldrT="[Text]" phldr="0"/>
      <dgm:spPr/>
      <dgm:t>
        <a:bodyPr/>
        <a:lstStyle/>
        <a:p>
          <a:r>
            <a:rPr lang="en-US" dirty="0"/>
            <a:t>HB 167 Notice of Sale of Mobile Home Parks</a:t>
          </a:r>
        </a:p>
      </dgm:t>
    </dgm:pt>
    <dgm:pt modelId="{1F30A94D-9B2A-4DA2-B171-C8ADCA265244}" type="parTrans" cxnId="{3E7B0276-AEA1-4311-8671-F0EC562941E5}">
      <dgm:prSet/>
      <dgm:spPr/>
      <dgm:t>
        <a:bodyPr/>
        <a:lstStyle/>
        <a:p>
          <a:endParaRPr lang="en-US"/>
        </a:p>
      </dgm:t>
    </dgm:pt>
    <dgm:pt modelId="{C657C606-DDC8-4F77-A6D4-2BB4735EE4DB}" type="sibTrans" cxnId="{3E7B0276-AEA1-4311-8671-F0EC562941E5}">
      <dgm:prSet/>
      <dgm:spPr/>
      <dgm:t>
        <a:bodyPr/>
        <a:lstStyle/>
        <a:p>
          <a:endParaRPr lang="en-US"/>
        </a:p>
      </dgm:t>
    </dgm:pt>
    <dgm:pt modelId="{1AF951EC-22E6-4FFE-9750-C3AF6903AADA}">
      <dgm:prSet phldrT="[Text]" phldr="0"/>
      <dgm:spPr/>
      <dgm:t>
        <a:bodyPr/>
        <a:lstStyle/>
        <a:p>
          <a:r>
            <a:rPr lang="en-US"/>
            <a:t>HB 194 Expand Metro Redevelopment Code</a:t>
          </a:r>
          <a:endParaRPr lang="en-US" dirty="0"/>
        </a:p>
      </dgm:t>
    </dgm:pt>
    <dgm:pt modelId="{2EF3CFFB-4EE3-4AE5-9465-CD73CBADF6DE}" type="parTrans" cxnId="{3DB538F0-5A93-4CFF-AE18-D2375FA400D5}">
      <dgm:prSet/>
      <dgm:spPr/>
      <dgm:t>
        <a:bodyPr/>
        <a:lstStyle/>
        <a:p>
          <a:endParaRPr lang="en-US"/>
        </a:p>
      </dgm:t>
    </dgm:pt>
    <dgm:pt modelId="{6B690870-C0F1-442D-BDA4-A9873A2B71AF}" type="sibTrans" cxnId="{3DB538F0-5A93-4CFF-AE18-D2375FA400D5}">
      <dgm:prSet/>
      <dgm:spPr/>
      <dgm:t>
        <a:bodyPr/>
        <a:lstStyle/>
        <a:p>
          <a:endParaRPr lang="en-US"/>
        </a:p>
      </dgm:t>
    </dgm:pt>
    <dgm:pt modelId="{CC715475-C724-4B85-AC80-E4738E21D0D0}">
      <dgm:prSet phldrT="[Text]" phldr="0"/>
      <dgm:spPr/>
      <dgm:t>
        <a:bodyPr/>
        <a:lstStyle/>
        <a:p>
          <a:r>
            <a:rPr lang="en-US" dirty="0"/>
            <a:t>HB 103 Residential Property Valuation Increase</a:t>
          </a:r>
        </a:p>
      </dgm:t>
    </dgm:pt>
    <dgm:pt modelId="{C9D90AAE-F8EE-4C9D-A06D-D4D68D08557D}" type="parTrans" cxnId="{FFA66B19-E17E-4C9B-8663-30DEA214CEA3}">
      <dgm:prSet/>
      <dgm:spPr/>
      <dgm:t>
        <a:bodyPr/>
        <a:lstStyle/>
        <a:p>
          <a:endParaRPr lang="en-US"/>
        </a:p>
      </dgm:t>
    </dgm:pt>
    <dgm:pt modelId="{349C4C0C-CEA6-4859-801C-3843AE9BCD97}" type="sibTrans" cxnId="{FFA66B19-E17E-4C9B-8663-30DEA214CEA3}">
      <dgm:prSet/>
      <dgm:spPr/>
      <dgm:t>
        <a:bodyPr/>
        <a:lstStyle/>
        <a:p>
          <a:endParaRPr lang="en-US"/>
        </a:p>
      </dgm:t>
    </dgm:pt>
    <dgm:pt modelId="{B5A47D8A-79FE-44C8-824A-2FEC3E838941}">
      <dgm:prSet phldrT="[Text]" phldr="0"/>
      <dgm:spPr/>
      <dgm:t>
        <a:bodyPr/>
        <a:lstStyle/>
        <a:p>
          <a:r>
            <a:rPr lang="en-US" dirty="0"/>
            <a:t>SB 114 Investment Ownership of Residential Properties</a:t>
          </a:r>
        </a:p>
      </dgm:t>
    </dgm:pt>
    <dgm:pt modelId="{DFF9C919-A9BF-402D-B869-4D9A2C90375D}" type="parTrans" cxnId="{B102DEA3-92C1-4AB9-AA9E-7EB6BD3CA176}">
      <dgm:prSet/>
      <dgm:spPr/>
      <dgm:t>
        <a:bodyPr/>
        <a:lstStyle/>
        <a:p>
          <a:endParaRPr lang="en-US"/>
        </a:p>
      </dgm:t>
    </dgm:pt>
    <dgm:pt modelId="{B28EFA9D-ABC9-4895-ACFC-A298EA709917}" type="sibTrans" cxnId="{B102DEA3-92C1-4AB9-AA9E-7EB6BD3CA176}">
      <dgm:prSet/>
      <dgm:spPr/>
      <dgm:t>
        <a:bodyPr/>
        <a:lstStyle/>
        <a:p>
          <a:endParaRPr lang="en-US"/>
        </a:p>
      </dgm:t>
    </dgm:pt>
    <dgm:pt modelId="{B851D26F-61EC-4C3C-9268-56A088A834D5}">
      <dgm:prSet phldrT="[Text]" phldr="0"/>
      <dgm:spPr/>
      <dgm:t>
        <a:bodyPr/>
        <a:lstStyle/>
        <a:p>
          <a:r>
            <a:rPr lang="en-US" dirty="0"/>
            <a:t>HB 110 Housing Development Data Reporting</a:t>
          </a:r>
        </a:p>
      </dgm:t>
    </dgm:pt>
    <dgm:pt modelId="{5DEE7DE4-C55C-4A8F-BC28-5012199CB266}" type="parTrans" cxnId="{3D067F24-1B63-4911-8AFE-5047BA196FB4}">
      <dgm:prSet/>
      <dgm:spPr/>
    </dgm:pt>
    <dgm:pt modelId="{94C90B87-6DE8-409F-A005-433BCDDF95DF}" type="sibTrans" cxnId="{3D067F24-1B63-4911-8AFE-5047BA196FB4}">
      <dgm:prSet/>
      <dgm:spPr/>
    </dgm:pt>
    <dgm:pt modelId="{AD79106E-1E32-4116-9A67-3E56F4AC77CA}" type="pres">
      <dgm:prSet presAssocID="{5AFBECE9-FABD-478A-9842-026997BD5272}" presName="Name0" presStyleCnt="0">
        <dgm:presLayoutVars>
          <dgm:dir/>
          <dgm:animLvl val="lvl"/>
          <dgm:resizeHandles val="exact"/>
        </dgm:presLayoutVars>
      </dgm:prSet>
      <dgm:spPr/>
    </dgm:pt>
    <dgm:pt modelId="{32C26574-39AE-4AC8-8755-6BBE9376C426}" type="pres">
      <dgm:prSet presAssocID="{0A5F8A7A-FE50-4045-9220-7A08C6988E41}" presName="composite" presStyleCnt="0"/>
      <dgm:spPr/>
    </dgm:pt>
    <dgm:pt modelId="{B079BC3C-1274-4B6C-AA43-BCE82DEBBD34}" type="pres">
      <dgm:prSet presAssocID="{0A5F8A7A-FE50-4045-9220-7A08C6988E41}" presName="parTx" presStyleLbl="alignNode1" presStyleIdx="0" presStyleCnt="3">
        <dgm:presLayoutVars>
          <dgm:chMax val="0"/>
          <dgm:chPref val="0"/>
          <dgm:bulletEnabled val="1"/>
        </dgm:presLayoutVars>
      </dgm:prSet>
      <dgm:spPr/>
    </dgm:pt>
    <dgm:pt modelId="{CAFEAF04-DE35-4BB8-A5D9-CCA520DAF04B}" type="pres">
      <dgm:prSet presAssocID="{0A5F8A7A-FE50-4045-9220-7A08C6988E41}" presName="desTx" presStyleLbl="alignAccFollowNode1" presStyleIdx="0" presStyleCnt="3">
        <dgm:presLayoutVars>
          <dgm:bulletEnabled val="1"/>
        </dgm:presLayoutVars>
      </dgm:prSet>
      <dgm:spPr/>
    </dgm:pt>
    <dgm:pt modelId="{50F713EE-24BA-46CC-8786-F4A84D5A06C5}" type="pres">
      <dgm:prSet presAssocID="{E810C17F-893A-4664-8400-C17112D98F32}" presName="space" presStyleCnt="0"/>
      <dgm:spPr/>
    </dgm:pt>
    <dgm:pt modelId="{328642DF-EEA7-4037-8785-081C8A0C235B}" type="pres">
      <dgm:prSet presAssocID="{04DAFF4A-9E39-46A0-8AD8-6B7ACF38D39A}" presName="composite" presStyleCnt="0"/>
      <dgm:spPr/>
    </dgm:pt>
    <dgm:pt modelId="{55DCEAFE-C48B-4904-94C3-5AB0006D6B31}" type="pres">
      <dgm:prSet presAssocID="{04DAFF4A-9E39-46A0-8AD8-6B7ACF38D39A}" presName="parTx" presStyleLbl="alignNode1" presStyleIdx="1" presStyleCnt="3">
        <dgm:presLayoutVars>
          <dgm:chMax val="0"/>
          <dgm:chPref val="0"/>
          <dgm:bulletEnabled val="1"/>
        </dgm:presLayoutVars>
      </dgm:prSet>
      <dgm:spPr/>
    </dgm:pt>
    <dgm:pt modelId="{DF55B5B4-B336-4D45-9521-845B635E8C44}" type="pres">
      <dgm:prSet presAssocID="{04DAFF4A-9E39-46A0-8AD8-6B7ACF38D39A}" presName="desTx" presStyleLbl="alignAccFollowNode1" presStyleIdx="1" presStyleCnt="3">
        <dgm:presLayoutVars>
          <dgm:bulletEnabled val="1"/>
        </dgm:presLayoutVars>
      </dgm:prSet>
      <dgm:spPr/>
    </dgm:pt>
    <dgm:pt modelId="{ABF01982-6789-43E1-B995-CEEDE470C279}" type="pres">
      <dgm:prSet presAssocID="{D509AB23-69F7-4030-AC45-595B48FA78FA}" presName="space" presStyleCnt="0"/>
      <dgm:spPr/>
    </dgm:pt>
    <dgm:pt modelId="{FE183523-F817-4AD3-A5C2-D59D82784435}" type="pres">
      <dgm:prSet presAssocID="{2F8EE34D-4136-41F6-85F1-FB8BA0D99376}" presName="composite" presStyleCnt="0"/>
      <dgm:spPr/>
    </dgm:pt>
    <dgm:pt modelId="{CA2ADCA0-A66D-4B5F-A1B1-841AD9C84E29}" type="pres">
      <dgm:prSet presAssocID="{2F8EE34D-4136-41F6-85F1-FB8BA0D99376}" presName="parTx" presStyleLbl="alignNode1" presStyleIdx="2" presStyleCnt="3">
        <dgm:presLayoutVars>
          <dgm:chMax val="0"/>
          <dgm:chPref val="0"/>
          <dgm:bulletEnabled val="1"/>
        </dgm:presLayoutVars>
      </dgm:prSet>
      <dgm:spPr/>
    </dgm:pt>
    <dgm:pt modelId="{594BE383-F821-4B2F-988A-3273789DF19F}" type="pres">
      <dgm:prSet presAssocID="{2F8EE34D-4136-41F6-85F1-FB8BA0D99376}" presName="desTx" presStyleLbl="alignAccFollowNode1" presStyleIdx="2" presStyleCnt="3">
        <dgm:presLayoutVars>
          <dgm:bulletEnabled val="1"/>
        </dgm:presLayoutVars>
      </dgm:prSet>
      <dgm:spPr/>
    </dgm:pt>
  </dgm:ptLst>
  <dgm:cxnLst>
    <dgm:cxn modelId="{AF272F06-D782-4554-A812-CFECDB29AA80}" type="presOf" srcId="{02B25F00-5C3D-4B6C-B262-BF8F2566789B}" destId="{594BE383-F821-4B2F-988A-3273789DF19F}" srcOrd="0" destOrd="0" presId="urn:microsoft.com/office/officeart/2005/8/layout/hList1"/>
    <dgm:cxn modelId="{7D0E1A19-2A83-4262-A3D8-DB204ADB332F}" srcId="{0A5F8A7A-FE50-4045-9220-7A08C6988E41}" destId="{EA7E0061-61BE-4675-B7CF-854E5FD97E60}" srcOrd="1" destOrd="0" parTransId="{7ED1947B-83F4-45A7-BBCA-807505404D02}" sibTransId="{C83B7585-22D2-4A8A-B75B-D3F0A3D812F4}"/>
    <dgm:cxn modelId="{FFA66B19-E17E-4C9B-8663-30DEA214CEA3}" srcId="{04DAFF4A-9E39-46A0-8AD8-6B7ACF38D39A}" destId="{CC715475-C724-4B85-AC80-E4738E21D0D0}" srcOrd="1" destOrd="0" parTransId="{C9D90AAE-F8EE-4C9D-A06D-D4D68D08557D}" sibTransId="{349C4C0C-CEA6-4859-801C-3843AE9BCD97}"/>
    <dgm:cxn modelId="{3D067F24-1B63-4911-8AFE-5047BA196FB4}" srcId="{2F8EE34D-4136-41F6-85F1-FB8BA0D99376}" destId="{B851D26F-61EC-4C3C-9268-56A088A834D5}" srcOrd="2" destOrd="0" parTransId="{5DEE7DE4-C55C-4A8F-BC28-5012199CB266}" sibTransId="{94C90B87-6DE8-409F-A005-433BCDDF95DF}"/>
    <dgm:cxn modelId="{A9D72C40-75E6-42BE-847A-ACF344AA72E7}" srcId="{0A5F8A7A-FE50-4045-9220-7A08C6988E41}" destId="{AA3A77B2-42C0-4D28-B361-79B00E512178}" srcOrd="0" destOrd="0" parTransId="{DB284BD3-5864-4650-9AD9-20B52B34463C}" sibTransId="{1E51CDEF-739E-4E1D-9B02-A2AA7B95EB84}"/>
    <dgm:cxn modelId="{AED08361-A2D4-4053-AE71-F44642A398AC}" type="presOf" srcId="{5AFBECE9-FABD-478A-9842-026997BD5272}" destId="{AD79106E-1E32-4116-9A67-3E56F4AC77CA}" srcOrd="0" destOrd="0" presId="urn:microsoft.com/office/officeart/2005/8/layout/hList1"/>
    <dgm:cxn modelId="{CE058A43-46B9-4F8E-BBF5-407706BFC1C5}" type="presOf" srcId="{AA3A77B2-42C0-4D28-B361-79B00E512178}" destId="{CAFEAF04-DE35-4BB8-A5D9-CCA520DAF04B}" srcOrd="0" destOrd="0" presId="urn:microsoft.com/office/officeart/2005/8/layout/hList1"/>
    <dgm:cxn modelId="{00477A66-1A92-4950-BF38-C166665247DD}" type="presOf" srcId="{E0E70C14-FEA5-4DB7-A311-1CD25FE7CDF9}" destId="{DF55B5B4-B336-4D45-9521-845B635E8C44}" srcOrd="0" destOrd="0" presId="urn:microsoft.com/office/officeart/2005/8/layout/hList1"/>
    <dgm:cxn modelId="{3E7B0276-AEA1-4311-8671-F0EC562941E5}" srcId="{2F8EE34D-4136-41F6-85F1-FB8BA0D99376}" destId="{02B25F00-5C3D-4B6C-B262-BF8F2566789B}" srcOrd="0" destOrd="0" parTransId="{1F30A94D-9B2A-4DA2-B171-C8ADCA265244}" sibTransId="{C657C606-DDC8-4F77-A6D4-2BB4735EE4DB}"/>
    <dgm:cxn modelId="{36F8BC79-F586-4140-AA98-75A389918BF9}" srcId="{5AFBECE9-FABD-478A-9842-026997BD5272}" destId="{2F8EE34D-4136-41F6-85F1-FB8BA0D99376}" srcOrd="2" destOrd="0" parTransId="{05C65379-E470-4AEF-9645-949C6EC4926B}" sibTransId="{A146816E-B912-4CAC-A578-A133ECADE753}"/>
    <dgm:cxn modelId="{A00F777F-AAF8-4F5A-BA4A-2E7FACBAC365}" type="presOf" srcId="{B851D26F-61EC-4C3C-9268-56A088A834D5}" destId="{594BE383-F821-4B2F-988A-3273789DF19F}" srcOrd="0" destOrd="2" presId="urn:microsoft.com/office/officeart/2005/8/layout/hList1"/>
    <dgm:cxn modelId="{1D97DE88-8DA2-44FB-8EAD-35BFDCF16469}" type="presOf" srcId="{EA7E0061-61BE-4675-B7CF-854E5FD97E60}" destId="{CAFEAF04-DE35-4BB8-A5D9-CCA520DAF04B}" srcOrd="0" destOrd="1" presId="urn:microsoft.com/office/officeart/2005/8/layout/hList1"/>
    <dgm:cxn modelId="{0FD63096-BD92-4A21-9685-BDFFCA982FFF}" type="presOf" srcId="{CC715475-C724-4B85-AC80-E4738E21D0D0}" destId="{DF55B5B4-B336-4D45-9521-845B635E8C44}" srcOrd="0" destOrd="1" presId="urn:microsoft.com/office/officeart/2005/8/layout/hList1"/>
    <dgm:cxn modelId="{B138419A-B676-4FD7-B8D0-05ACDC43647C}" type="presOf" srcId="{04DAFF4A-9E39-46A0-8AD8-6B7ACF38D39A}" destId="{55DCEAFE-C48B-4904-94C3-5AB0006D6B31}" srcOrd="0" destOrd="0" presId="urn:microsoft.com/office/officeart/2005/8/layout/hList1"/>
    <dgm:cxn modelId="{B102DEA3-92C1-4AB9-AA9E-7EB6BD3CA176}" srcId="{2F8EE34D-4136-41F6-85F1-FB8BA0D99376}" destId="{B5A47D8A-79FE-44C8-824A-2FEC3E838941}" srcOrd="1" destOrd="0" parTransId="{DFF9C919-A9BF-402D-B869-4D9A2C90375D}" sibTransId="{B28EFA9D-ABC9-4895-ACFC-A298EA709917}"/>
    <dgm:cxn modelId="{A0279BB2-271D-4F04-948E-2EDEE8D20960}" type="presOf" srcId="{1AF951EC-22E6-4FFE-9750-C3AF6903AADA}" destId="{CAFEAF04-DE35-4BB8-A5D9-CCA520DAF04B}" srcOrd="0" destOrd="2" presId="urn:microsoft.com/office/officeart/2005/8/layout/hList1"/>
    <dgm:cxn modelId="{128847B6-4769-4873-8F0E-EB901B8C281B}" srcId="{04DAFF4A-9E39-46A0-8AD8-6B7ACF38D39A}" destId="{E0E70C14-FEA5-4DB7-A311-1CD25FE7CDF9}" srcOrd="0" destOrd="0" parTransId="{8C12D708-4DAD-400C-85E6-974CD20C4215}" sibTransId="{F0334CE2-C6D7-4088-A4D4-5B7F7C1E73B1}"/>
    <dgm:cxn modelId="{3D8741BB-6A22-4471-809F-BFD02AD3884F}" type="presOf" srcId="{B5A47D8A-79FE-44C8-824A-2FEC3E838941}" destId="{594BE383-F821-4B2F-988A-3273789DF19F}" srcOrd="0" destOrd="1" presId="urn:microsoft.com/office/officeart/2005/8/layout/hList1"/>
    <dgm:cxn modelId="{7A0A4CC9-1D7A-4530-A8EC-CF37E2825F58}" type="presOf" srcId="{2F8EE34D-4136-41F6-85F1-FB8BA0D99376}" destId="{CA2ADCA0-A66D-4B5F-A1B1-841AD9C84E29}" srcOrd="0" destOrd="0" presId="urn:microsoft.com/office/officeart/2005/8/layout/hList1"/>
    <dgm:cxn modelId="{51CF6DD4-D97A-41C7-8BB9-0279897F879B}" srcId="{5AFBECE9-FABD-478A-9842-026997BD5272}" destId="{04DAFF4A-9E39-46A0-8AD8-6B7ACF38D39A}" srcOrd="1" destOrd="0" parTransId="{58D0D3F0-4A87-4DCC-A816-34327B8987A2}" sibTransId="{D509AB23-69F7-4030-AC45-595B48FA78FA}"/>
    <dgm:cxn modelId="{A859EFEA-0F78-4B77-953D-E068F630787C}" type="presOf" srcId="{0A5F8A7A-FE50-4045-9220-7A08C6988E41}" destId="{B079BC3C-1274-4B6C-AA43-BCE82DEBBD34}" srcOrd="0" destOrd="0" presId="urn:microsoft.com/office/officeart/2005/8/layout/hList1"/>
    <dgm:cxn modelId="{3DB538F0-5A93-4CFF-AE18-D2375FA400D5}" srcId="{0A5F8A7A-FE50-4045-9220-7A08C6988E41}" destId="{1AF951EC-22E6-4FFE-9750-C3AF6903AADA}" srcOrd="2" destOrd="0" parTransId="{2EF3CFFB-4EE3-4AE5-9465-CD73CBADF6DE}" sibTransId="{6B690870-C0F1-442D-BDA4-A9873A2B71AF}"/>
    <dgm:cxn modelId="{A261B7FC-F8EB-48D3-BD3D-B5004C207DBC}" srcId="{5AFBECE9-FABD-478A-9842-026997BD5272}" destId="{0A5F8A7A-FE50-4045-9220-7A08C6988E41}" srcOrd="0" destOrd="0" parTransId="{285DFEFE-1414-4BBB-9BB7-5BFC97CC66EB}" sibTransId="{E810C17F-893A-4664-8400-C17112D98F32}"/>
    <dgm:cxn modelId="{2630D34E-E351-4AE3-A003-83BD42B16396}" type="presParOf" srcId="{AD79106E-1E32-4116-9A67-3E56F4AC77CA}" destId="{32C26574-39AE-4AC8-8755-6BBE9376C426}" srcOrd="0" destOrd="0" presId="urn:microsoft.com/office/officeart/2005/8/layout/hList1"/>
    <dgm:cxn modelId="{F263CD80-0335-40E7-A9FC-DF4B5284E7A7}" type="presParOf" srcId="{32C26574-39AE-4AC8-8755-6BBE9376C426}" destId="{B079BC3C-1274-4B6C-AA43-BCE82DEBBD34}" srcOrd="0" destOrd="0" presId="urn:microsoft.com/office/officeart/2005/8/layout/hList1"/>
    <dgm:cxn modelId="{E5EA6EFD-4D14-48F4-BC05-B29CA907BD48}" type="presParOf" srcId="{32C26574-39AE-4AC8-8755-6BBE9376C426}" destId="{CAFEAF04-DE35-4BB8-A5D9-CCA520DAF04B}" srcOrd="1" destOrd="0" presId="urn:microsoft.com/office/officeart/2005/8/layout/hList1"/>
    <dgm:cxn modelId="{5D4952E4-C5F9-4344-B5C3-CC86A1828DC3}" type="presParOf" srcId="{AD79106E-1E32-4116-9A67-3E56F4AC77CA}" destId="{50F713EE-24BA-46CC-8786-F4A84D5A06C5}" srcOrd="1" destOrd="0" presId="urn:microsoft.com/office/officeart/2005/8/layout/hList1"/>
    <dgm:cxn modelId="{490CDC01-B272-48F7-83B4-D6C9169CFB75}" type="presParOf" srcId="{AD79106E-1E32-4116-9A67-3E56F4AC77CA}" destId="{328642DF-EEA7-4037-8785-081C8A0C235B}" srcOrd="2" destOrd="0" presId="urn:microsoft.com/office/officeart/2005/8/layout/hList1"/>
    <dgm:cxn modelId="{3C0CBDC5-5A39-463D-855E-09FD1B7CFE9B}" type="presParOf" srcId="{328642DF-EEA7-4037-8785-081C8A0C235B}" destId="{55DCEAFE-C48B-4904-94C3-5AB0006D6B31}" srcOrd="0" destOrd="0" presId="urn:microsoft.com/office/officeart/2005/8/layout/hList1"/>
    <dgm:cxn modelId="{3ECCDB2E-CB5F-4D80-8B28-65CB1A693B21}" type="presParOf" srcId="{328642DF-EEA7-4037-8785-081C8A0C235B}" destId="{DF55B5B4-B336-4D45-9521-845B635E8C44}" srcOrd="1" destOrd="0" presId="urn:microsoft.com/office/officeart/2005/8/layout/hList1"/>
    <dgm:cxn modelId="{B9733603-3ED6-4FC5-ADFB-CA71F718D3B7}" type="presParOf" srcId="{AD79106E-1E32-4116-9A67-3E56F4AC77CA}" destId="{ABF01982-6789-43E1-B995-CEEDE470C279}" srcOrd="3" destOrd="0" presId="urn:microsoft.com/office/officeart/2005/8/layout/hList1"/>
    <dgm:cxn modelId="{9155E870-9414-402A-A5FD-A97ADDA116C4}" type="presParOf" srcId="{AD79106E-1E32-4116-9A67-3E56F4AC77CA}" destId="{FE183523-F817-4AD3-A5C2-D59D82784435}" srcOrd="4" destOrd="0" presId="urn:microsoft.com/office/officeart/2005/8/layout/hList1"/>
    <dgm:cxn modelId="{A60621C9-A008-4FF9-A4CB-090F64DD15D3}" type="presParOf" srcId="{FE183523-F817-4AD3-A5C2-D59D82784435}" destId="{CA2ADCA0-A66D-4B5F-A1B1-841AD9C84E29}" srcOrd="0" destOrd="0" presId="urn:microsoft.com/office/officeart/2005/8/layout/hList1"/>
    <dgm:cxn modelId="{41938A38-AD11-4F4D-9246-8446C8BF6DD3}" type="presParOf" srcId="{FE183523-F817-4AD3-A5C2-D59D82784435}" destId="{594BE383-F821-4B2F-988A-3273789DF19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FBECE9-FABD-478A-9842-026997BD52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5F8A7A-FE50-4045-9220-7A08C6988E41}">
      <dgm:prSet phldrT="[Text]" phldr="0"/>
      <dgm:spPr/>
      <dgm:t>
        <a:bodyPr/>
        <a:lstStyle/>
        <a:p>
          <a:r>
            <a:rPr lang="en-US" dirty="0"/>
            <a:t>New Mexico Housing Strategy Recommendations to Effect Housing Policy and Regulations </a:t>
          </a:r>
        </a:p>
      </dgm:t>
    </dgm:pt>
    <dgm:pt modelId="{285DFEFE-1414-4BBB-9BB7-5BFC97CC66EB}" type="parTrans" cxnId="{A261B7FC-F8EB-48D3-BD3D-B5004C207DBC}">
      <dgm:prSet/>
      <dgm:spPr/>
      <dgm:t>
        <a:bodyPr/>
        <a:lstStyle/>
        <a:p>
          <a:endParaRPr lang="en-US"/>
        </a:p>
      </dgm:t>
    </dgm:pt>
    <dgm:pt modelId="{E810C17F-893A-4664-8400-C17112D98F32}" type="sibTrans" cxnId="{A261B7FC-F8EB-48D3-BD3D-B5004C207DBC}">
      <dgm:prSet/>
      <dgm:spPr/>
      <dgm:t>
        <a:bodyPr/>
        <a:lstStyle/>
        <a:p>
          <a:endParaRPr lang="en-US"/>
        </a:p>
      </dgm:t>
    </dgm:pt>
    <dgm:pt modelId="{AA3A77B2-42C0-4D28-B361-79B00E512178}">
      <dgm:prSet phldrT="[Text]" phldr="0"/>
      <dgm:spPr/>
      <dgm:t>
        <a:bodyPr/>
        <a:lstStyle/>
        <a:p>
          <a:pPr>
            <a:buFont typeface="Arial" panose="020B0604020202020204" pitchFamily="34" charset="0"/>
            <a:buChar char="•"/>
          </a:pPr>
          <a:r>
            <a:rPr lang="en-US" dirty="0"/>
            <a:t>Incentivize and/or require that planning commissions consider housing needs documented in local or regional housing needs assessments when making zoning and land use decisions;</a:t>
          </a:r>
        </a:p>
      </dgm:t>
    </dgm:pt>
    <dgm:pt modelId="{DB284BD3-5864-4650-9AD9-20B52B34463C}" type="parTrans" cxnId="{A9D72C40-75E6-42BE-847A-ACF344AA72E7}">
      <dgm:prSet/>
      <dgm:spPr/>
      <dgm:t>
        <a:bodyPr/>
        <a:lstStyle/>
        <a:p>
          <a:endParaRPr lang="en-US"/>
        </a:p>
      </dgm:t>
    </dgm:pt>
    <dgm:pt modelId="{1E51CDEF-739E-4E1D-9B02-A2AA7B95EB84}" type="sibTrans" cxnId="{A9D72C40-75E6-42BE-847A-ACF344AA72E7}">
      <dgm:prSet/>
      <dgm:spPr/>
      <dgm:t>
        <a:bodyPr/>
        <a:lstStyle/>
        <a:p>
          <a:endParaRPr lang="en-US"/>
        </a:p>
      </dgm:t>
    </dgm:pt>
    <dgm:pt modelId="{2C7EA30A-584A-4F8B-AE17-29EE6C381CCC}">
      <dgm:prSet phldrT="[Text]" phldr="0"/>
      <dgm:spPr/>
      <dgm:t>
        <a:bodyPr/>
        <a:lstStyle/>
        <a:p>
          <a:pPr>
            <a:buFont typeface="Arial" panose="020B0604020202020204" pitchFamily="34" charset="0"/>
            <a:buChar char="•"/>
          </a:pPr>
          <a:r>
            <a:rPr lang="en-US" dirty="0"/>
            <a:t>Incentivize and/or require that economic development incentives, such as those offered through LEDA, include a workforce housing component for production and/or preservation;</a:t>
          </a:r>
        </a:p>
      </dgm:t>
    </dgm:pt>
    <dgm:pt modelId="{7D029DEE-6DB3-41DA-88D8-4B87BE914A1E}" type="parTrans" cxnId="{B7386BAC-856E-4BEC-8605-21A99D028BD0}">
      <dgm:prSet/>
      <dgm:spPr/>
      <dgm:t>
        <a:bodyPr/>
        <a:lstStyle/>
        <a:p>
          <a:endParaRPr lang="en-US"/>
        </a:p>
      </dgm:t>
    </dgm:pt>
    <dgm:pt modelId="{306821C0-3210-4772-8A5A-9162EA05B1E3}" type="sibTrans" cxnId="{B7386BAC-856E-4BEC-8605-21A99D028BD0}">
      <dgm:prSet/>
      <dgm:spPr/>
      <dgm:t>
        <a:bodyPr/>
        <a:lstStyle/>
        <a:p>
          <a:endParaRPr lang="en-US"/>
        </a:p>
      </dgm:t>
    </dgm:pt>
    <dgm:pt modelId="{B4DB22C6-5D3A-47B3-B48C-8B8A4043C6BE}">
      <dgm:prSet phldrT="[Text]" phldr="0"/>
      <dgm:spPr/>
      <dgm:t>
        <a:bodyPr/>
        <a:lstStyle/>
        <a:p>
          <a:pPr>
            <a:buFont typeface="Arial" panose="020B0604020202020204" pitchFamily="34" charset="0"/>
            <a:buChar char="•"/>
          </a:pPr>
          <a:r>
            <a:rPr lang="en-US" dirty="0"/>
            <a:t>Incentivize by right or administrative approval for developments with a significant share of affordable units including casitas/ADUs and </a:t>
          </a:r>
          <a:r>
            <a:rPr lang="en-US" dirty="0" err="1"/>
            <a:t>plexes</a:t>
          </a:r>
          <a:r>
            <a:rPr lang="en-US" dirty="0"/>
            <a:t>;</a:t>
          </a:r>
        </a:p>
      </dgm:t>
    </dgm:pt>
    <dgm:pt modelId="{A64A648B-971D-4C06-A3B9-F5ED3B329E8B}" type="parTrans" cxnId="{4289D1D0-69DC-4EB0-8F48-E3316822C8F0}">
      <dgm:prSet/>
      <dgm:spPr/>
      <dgm:t>
        <a:bodyPr/>
        <a:lstStyle/>
        <a:p>
          <a:endParaRPr lang="en-US"/>
        </a:p>
      </dgm:t>
    </dgm:pt>
    <dgm:pt modelId="{D3E2BD93-E498-414D-9DD8-CC0F1D9C3699}" type="sibTrans" cxnId="{4289D1D0-69DC-4EB0-8F48-E3316822C8F0}">
      <dgm:prSet/>
      <dgm:spPr/>
      <dgm:t>
        <a:bodyPr/>
        <a:lstStyle/>
        <a:p>
          <a:endParaRPr lang="en-US"/>
        </a:p>
      </dgm:t>
    </dgm:pt>
    <dgm:pt modelId="{5746F3F7-B539-40B7-B179-1B53455F0AE5}">
      <dgm:prSet phldrT="[Text]" phldr="0"/>
      <dgm:spPr/>
      <dgm:t>
        <a:bodyPr/>
        <a:lstStyle/>
        <a:p>
          <a:pPr>
            <a:buFont typeface="Arial" panose="020B0604020202020204" pitchFamily="34" charset="0"/>
            <a:buChar char="•"/>
          </a:pPr>
          <a:r>
            <a:rPr lang="en-US" dirty="0"/>
            <a:t>Allow density bonuses and/or fast track approval for homes that meet energy efficiency requirements (to offset higher costs of green building); </a:t>
          </a:r>
        </a:p>
      </dgm:t>
    </dgm:pt>
    <dgm:pt modelId="{B3C2DF1F-B697-4BDD-A29E-047444DE2212}" type="parTrans" cxnId="{62980615-0A6F-416F-8247-4B1433C6CAF2}">
      <dgm:prSet/>
      <dgm:spPr/>
      <dgm:t>
        <a:bodyPr/>
        <a:lstStyle/>
        <a:p>
          <a:endParaRPr lang="en-US"/>
        </a:p>
      </dgm:t>
    </dgm:pt>
    <dgm:pt modelId="{0CD27437-655F-4654-B79D-6FC0D3580F9F}" type="sibTrans" cxnId="{62980615-0A6F-416F-8247-4B1433C6CAF2}">
      <dgm:prSet/>
      <dgm:spPr/>
      <dgm:t>
        <a:bodyPr/>
        <a:lstStyle/>
        <a:p>
          <a:endParaRPr lang="en-US"/>
        </a:p>
      </dgm:t>
    </dgm:pt>
    <dgm:pt modelId="{7E180A2B-F1A4-439F-9D14-1BFD75F8BAFB}">
      <dgm:prSet phldrT="[Text]" phldr="0"/>
      <dgm:spPr/>
      <dgm:t>
        <a:bodyPr/>
        <a:lstStyle/>
        <a:p>
          <a:pPr>
            <a:buFont typeface="Arial" panose="020B0604020202020204" pitchFamily="34" charset="0"/>
            <a:buChar char="•"/>
          </a:pPr>
          <a:r>
            <a:rPr lang="en-US" dirty="0"/>
            <a:t>Create a model development code that includes feasible land use incentives for affordable housing, mixed-income housing, and mixed-use development;</a:t>
          </a:r>
        </a:p>
      </dgm:t>
    </dgm:pt>
    <dgm:pt modelId="{DB33A3C0-EB01-4605-80C3-8221E1A6CD94}" type="parTrans" cxnId="{9F82CC61-81EC-4036-B2FB-546CF189563E}">
      <dgm:prSet/>
      <dgm:spPr/>
      <dgm:t>
        <a:bodyPr/>
        <a:lstStyle/>
        <a:p>
          <a:endParaRPr lang="en-US"/>
        </a:p>
      </dgm:t>
    </dgm:pt>
    <dgm:pt modelId="{D8EE301E-D999-4130-8C4C-B7CC8076A70D}" type="sibTrans" cxnId="{9F82CC61-81EC-4036-B2FB-546CF189563E}">
      <dgm:prSet/>
      <dgm:spPr/>
      <dgm:t>
        <a:bodyPr/>
        <a:lstStyle/>
        <a:p>
          <a:endParaRPr lang="en-US"/>
        </a:p>
      </dgm:t>
    </dgm:pt>
    <dgm:pt modelId="{668887A1-62D2-43E2-BE72-2F19FF10A572}">
      <dgm:prSet phldrT="[Text]" phldr="0"/>
      <dgm:spPr/>
      <dgm:t>
        <a:bodyPr/>
        <a:lstStyle/>
        <a:p>
          <a:pPr>
            <a:buFont typeface="Arial" panose="020B0604020202020204" pitchFamily="34" charset="0"/>
            <a:buChar char="•"/>
          </a:pPr>
          <a:r>
            <a:rPr lang="en-US" dirty="0"/>
            <a:t>Create an incentive program that provides funding to local governments that adopt policies that facilitate flexibility and efficiency in development approval, infill development, income-diverse development, and efficient zoning. Funding could be used for: community revitalization, economic development, or infrastructure expansion activities</a:t>
          </a:r>
        </a:p>
      </dgm:t>
    </dgm:pt>
    <dgm:pt modelId="{196F8380-75B1-4472-A834-72D94DE65962}" type="parTrans" cxnId="{25ED82CF-E1DC-4C10-BC2A-4563E6A4EFA9}">
      <dgm:prSet/>
      <dgm:spPr/>
      <dgm:t>
        <a:bodyPr/>
        <a:lstStyle/>
        <a:p>
          <a:endParaRPr lang="en-US"/>
        </a:p>
      </dgm:t>
    </dgm:pt>
    <dgm:pt modelId="{91489665-B9A4-4D86-AF3C-15EB333009E8}" type="sibTrans" cxnId="{25ED82CF-E1DC-4C10-BC2A-4563E6A4EFA9}">
      <dgm:prSet/>
      <dgm:spPr/>
      <dgm:t>
        <a:bodyPr/>
        <a:lstStyle/>
        <a:p>
          <a:endParaRPr lang="en-US"/>
        </a:p>
      </dgm:t>
    </dgm:pt>
    <dgm:pt modelId="{72EE6BCC-A6C5-47EC-867B-32894E6C9FFD}">
      <dgm:prSet phldrT="[Text]" phldr="0"/>
      <dgm:spPr/>
      <dgm:t>
        <a:bodyPr/>
        <a:lstStyle/>
        <a:p>
          <a:pPr>
            <a:buFont typeface="Arial" panose="020B0604020202020204" pitchFamily="34" charset="0"/>
            <a:buChar char="•"/>
          </a:pPr>
          <a:r>
            <a:rPr lang="en-US" dirty="0"/>
            <a:t>Create a program to mitigate resistance to affordable housing at the local level, including training to build community awareness and support of needs. </a:t>
          </a:r>
        </a:p>
      </dgm:t>
    </dgm:pt>
    <dgm:pt modelId="{A4E887BA-1EC6-431D-A6D5-2AA41800EFE9}" type="parTrans" cxnId="{AC15672C-0FD4-42CF-AF9D-0533076525E8}">
      <dgm:prSet/>
      <dgm:spPr/>
      <dgm:t>
        <a:bodyPr/>
        <a:lstStyle/>
        <a:p>
          <a:endParaRPr lang="en-US"/>
        </a:p>
      </dgm:t>
    </dgm:pt>
    <dgm:pt modelId="{ED2B8554-00CD-4D2A-98C0-E28C2D67C5BA}" type="sibTrans" cxnId="{AC15672C-0FD4-42CF-AF9D-0533076525E8}">
      <dgm:prSet/>
      <dgm:spPr/>
      <dgm:t>
        <a:bodyPr/>
        <a:lstStyle/>
        <a:p>
          <a:endParaRPr lang="en-US"/>
        </a:p>
      </dgm:t>
    </dgm:pt>
    <dgm:pt modelId="{99F471B1-48D7-4551-BAC8-EBAF16E1DCD0}" type="pres">
      <dgm:prSet presAssocID="{5AFBECE9-FABD-478A-9842-026997BD5272}" presName="linear" presStyleCnt="0">
        <dgm:presLayoutVars>
          <dgm:animLvl val="lvl"/>
          <dgm:resizeHandles val="exact"/>
        </dgm:presLayoutVars>
      </dgm:prSet>
      <dgm:spPr/>
    </dgm:pt>
    <dgm:pt modelId="{0B94C26E-1F9A-4036-B330-AD57EC09DEFC}" type="pres">
      <dgm:prSet presAssocID="{0A5F8A7A-FE50-4045-9220-7A08C6988E41}" presName="parentText" presStyleLbl="node1" presStyleIdx="0" presStyleCnt="1">
        <dgm:presLayoutVars>
          <dgm:chMax val="0"/>
          <dgm:bulletEnabled val="1"/>
        </dgm:presLayoutVars>
      </dgm:prSet>
      <dgm:spPr/>
    </dgm:pt>
    <dgm:pt modelId="{C3127871-9746-4A14-9575-B2303761803E}" type="pres">
      <dgm:prSet presAssocID="{0A5F8A7A-FE50-4045-9220-7A08C6988E41}" presName="childText" presStyleLbl="revTx" presStyleIdx="0" presStyleCnt="1">
        <dgm:presLayoutVars>
          <dgm:bulletEnabled val="1"/>
        </dgm:presLayoutVars>
      </dgm:prSet>
      <dgm:spPr/>
    </dgm:pt>
  </dgm:ptLst>
  <dgm:cxnLst>
    <dgm:cxn modelId="{62980615-0A6F-416F-8247-4B1433C6CAF2}" srcId="{0A5F8A7A-FE50-4045-9220-7A08C6988E41}" destId="{5746F3F7-B539-40B7-B179-1B53455F0AE5}" srcOrd="3" destOrd="0" parTransId="{B3C2DF1F-B697-4BDD-A29E-047444DE2212}" sibTransId="{0CD27437-655F-4654-B79D-6FC0D3580F9F}"/>
    <dgm:cxn modelId="{AC15672C-0FD4-42CF-AF9D-0533076525E8}" srcId="{0A5F8A7A-FE50-4045-9220-7A08C6988E41}" destId="{72EE6BCC-A6C5-47EC-867B-32894E6C9FFD}" srcOrd="6" destOrd="0" parTransId="{A4E887BA-1EC6-431D-A6D5-2AA41800EFE9}" sibTransId="{ED2B8554-00CD-4D2A-98C0-E28C2D67C5BA}"/>
    <dgm:cxn modelId="{8BDCBD3A-B28F-4DFA-BB45-B52A3DCF163A}" type="presOf" srcId="{668887A1-62D2-43E2-BE72-2F19FF10A572}" destId="{C3127871-9746-4A14-9575-B2303761803E}" srcOrd="0" destOrd="5" presId="urn:microsoft.com/office/officeart/2005/8/layout/vList2"/>
    <dgm:cxn modelId="{5AFF873C-39FD-47BE-BADE-482F76E4E04D}" type="presOf" srcId="{B4DB22C6-5D3A-47B3-B48C-8B8A4043C6BE}" destId="{C3127871-9746-4A14-9575-B2303761803E}" srcOrd="0" destOrd="2" presId="urn:microsoft.com/office/officeart/2005/8/layout/vList2"/>
    <dgm:cxn modelId="{A9D72C40-75E6-42BE-847A-ACF344AA72E7}" srcId="{0A5F8A7A-FE50-4045-9220-7A08C6988E41}" destId="{AA3A77B2-42C0-4D28-B361-79B00E512178}" srcOrd="0" destOrd="0" parTransId="{DB284BD3-5864-4650-9AD9-20B52B34463C}" sibTransId="{1E51CDEF-739E-4E1D-9B02-A2AA7B95EB84}"/>
    <dgm:cxn modelId="{9F82CC61-81EC-4036-B2FB-546CF189563E}" srcId="{0A5F8A7A-FE50-4045-9220-7A08C6988E41}" destId="{7E180A2B-F1A4-439F-9D14-1BFD75F8BAFB}" srcOrd="4" destOrd="0" parTransId="{DB33A3C0-EB01-4605-80C3-8221E1A6CD94}" sibTransId="{D8EE301E-D999-4130-8C4C-B7CC8076A70D}"/>
    <dgm:cxn modelId="{09E9E36E-5884-485A-AC09-B764B9B9E793}" type="presOf" srcId="{AA3A77B2-42C0-4D28-B361-79B00E512178}" destId="{C3127871-9746-4A14-9575-B2303761803E}" srcOrd="0" destOrd="0" presId="urn:microsoft.com/office/officeart/2005/8/layout/vList2"/>
    <dgm:cxn modelId="{5ADA5587-DC55-43C6-9520-4747F2196491}" type="presOf" srcId="{0A5F8A7A-FE50-4045-9220-7A08C6988E41}" destId="{0B94C26E-1F9A-4036-B330-AD57EC09DEFC}" srcOrd="0" destOrd="0" presId="urn:microsoft.com/office/officeart/2005/8/layout/vList2"/>
    <dgm:cxn modelId="{D5D03293-8416-4304-BDF7-E9839AD39EE7}" type="presOf" srcId="{2C7EA30A-584A-4F8B-AE17-29EE6C381CCC}" destId="{C3127871-9746-4A14-9575-B2303761803E}" srcOrd="0" destOrd="1" presId="urn:microsoft.com/office/officeart/2005/8/layout/vList2"/>
    <dgm:cxn modelId="{B7386BAC-856E-4BEC-8605-21A99D028BD0}" srcId="{0A5F8A7A-FE50-4045-9220-7A08C6988E41}" destId="{2C7EA30A-584A-4F8B-AE17-29EE6C381CCC}" srcOrd="1" destOrd="0" parTransId="{7D029DEE-6DB3-41DA-88D8-4B87BE914A1E}" sibTransId="{306821C0-3210-4772-8A5A-9162EA05B1E3}"/>
    <dgm:cxn modelId="{0D8CADB3-7C77-443F-9B44-939681FBE1EE}" type="presOf" srcId="{72EE6BCC-A6C5-47EC-867B-32894E6C9FFD}" destId="{C3127871-9746-4A14-9575-B2303761803E}" srcOrd="0" destOrd="6" presId="urn:microsoft.com/office/officeart/2005/8/layout/vList2"/>
    <dgm:cxn modelId="{9B8C3DC5-0DD6-4786-84AA-B028ED4337D2}" type="presOf" srcId="{7E180A2B-F1A4-439F-9D14-1BFD75F8BAFB}" destId="{C3127871-9746-4A14-9575-B2303761803E}" srcOrd="0" destOrd="4" presId="urn:microsoft.com/office/officeart/2005/8/layout/vList2"/>
    <dgm:cxn modelId="{25ED82CF-E1DC-4C10-BC2A-4563E6A4EFA9}" srcId="{0A5F8A7A-FE50-4045-9220-7A08C6988E41}" destId="{668887A1-62D2-43E2-BE72-2F19FF10A572}" srcOrd="5" destOrd="0" parTransId="{196F8380-75B1-4472-A834-72D94DE65962}" sibTransId="{91489665-B9A4-4D86-AF3C-15EB333009E8}"/>
    <dgm:cxn modelId="{4289D1D0-69DC-4EB0-8F48-E3316822C8F0}" srcId="{0A5F8A7A-FE50-4045-9220-7A08C6988E41}" destId="{B4DB22C6-5D3A-47B3-B48C-8B8A4043C6BE}" srcOrd="2" destOrd="0" parTransId="{A64A648B-971D-4C06-A3B9-F5ED3B329E8B}" sibTransId="{D3E2BD93-E498-414D-9DD8-CC0F1D9C3699}"/>
    <dgm:cxn modelId="{9C884DD5-4FCC-4B70-82A9-5D44D9CB1DC1}" type="presOf" srcId="{5AFBECE9-FABD-478A-9842-026997BD5272}" destId="{99F471B1-48D7-4551-BAC8-EBAF16E1DCD0}" srcOrd="0" destOrd="0" presId="urn:microsoft.com/office/officeart/2005/8/layout/vList2"/>
    <dgm:cxn modelId="{C80169F6-1B49-4830-9BBE-22B579B0883E}" type="presOf" srcId="{5746F3F7-B539-40B7-B179-1B53455F0AE5}" destId="{C3127871-9746-4A14-9575-B2303761803E}" srcOrd="0" destOrd="3" presId="urn:microsoft.com/office/officeart/2005/8/layout/vList2"/>
    <dgm:cxn modelId="{A261B7FC-F8EB-48D3-BD3D-B5004C207DBC}" srcId="{5AFBECE9-FABD-478A-9842-026997BD5272}" destId="{0A5F8A7A-FE50-4045-9220-7A08C6988E41}" srcOrd="0" destOrd="0" parTransId="{285DFEFE-1414-4BBB-9BB7-5BFC97CC66EB}" sibTransId="{E810C17F-893A-4664-8400-C17112D98F32}"/>
    <dgm:cxn modelId="{2321769B-8F41-430D-ADFF-9E85E26324D2}" type="presParOf" srcId="{99F471B1-48D7-4551-BAC8-EBAF16E1DCD0}" destId="{0B94C26E-1F9A-4036-B330-AD57EC09DEFC}" srcOrd="0" destOrd="0" presId="urn:microsoft.com/office/officeart/2005/8/layout/vList2"/>
    <dgm:cxn modelId="{8CE79E39-CEB2-4B76-B92E-3659A5136056}" type="presParOf" srcId="{99F471B1-48D7-4551-BAC8-EBAF16E1DCD0}" destId="{C3127871-9746-4A14-9575-B2303761803E}"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FBECE9-FABD-478A-9842-026997BD52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5F8A7A-FE50-4045-9220-7A08C6988E41}">
      <dgm:prSet phldrT="[Text]" phldr="0"/>
      <dgm:spPr/>
      <dgm:t>
        <a:bodyPr/>
        <a:lstStyle/>
        <a:p>
          <a:r>
            <a:rPr lang="en-US" dirty="0"/>
            <a:t>Western Governors Association Brand West Report</a:t>
          </a:r>
        </a:p>
      </dgm:t>
    </dgm:pt>
    <dgm:pt modelId="{285DFEFE-1414-4BBB-9BB7-5BFC97CC66EB}" type="parTrans" cxnId="{A261B7FC-F8EB-48D3-BD3D-B5004C207DBC}">
      <dgm:prSet/>
      <dgm:spPr/>
      <dgm:t>
        <a:bodyPr/>
        <a:lstStyle/>
        <a:p>
          <a:endParaRPr lang="en-US"/>
        </a:p>
      </dgm:t>
    </dgm:pt>
    <dgm:pt modelId="{E810C17F-893A-4664-8400-C17112D98F32}" type="sibTrans" cxnId="{A261B7FC-F8EB-48D3-BD3D-B5004C207DBC}">
      <dgm:prSet/>
      <dgm:spPr/>
      <dgm:t>
        <a:bodyPr/>
        <a:lstStyle/>
        <a:p>
          <a:endParaRPr lang="en-US"/>
        </a:p>
      </dgm:t>
    </dgm:pt>
    <dgm:pt modelId="{E381B6F3-219F-42DD-B408-A144299D6091}">
      <dgm:prSet phldrT="[Text]" phldr="0"/>
      <dgm:spPr/>
      <dgm:t>
        <a:bodyPr/>
        <a:lstStyle/>
        <a:p>
          <a:r>
            <a:rPr lang="en-US" dirty="0"/>
            <a:t>Four Key Pillers of Housing Access</a:t>
          </a:r>
        </a:p>
      </dgm:t>
    </dgm:pt>
    <dgm:pt modelId="{E47CC675-93E5-45C8-BE0B-BFD3DD4E346D}" type="parTrans" cxnId="{07CB767F-7CEF-45B6-9691-3C66EF8D635D}">
      <dgm:prSet/>
      <dgm:spPr/>
      <dgm:t>
        <a:bodyPr/>
        <a:lstStyle/>
        <a:p>
          <a:endParaRPr lang="en-US"/>
        </a:p>
      </dgm:t>
    </dgm:pt>
    <dgm:pt modelId="{3511E1C9-29EE-4AEA-9CB8-6C752C31638F}" type="sibTrans" cxnId="{07CB767F-7CEF-45B6-9691-3C66EF8D635D}">
      <dgm:prSet/>
      <dgm:spPr/>
      <dgm:t>
        <a:bodyPr/>
        <a:lstStyle/>
        <a:p>
          <a:endParaRPr lang="en-US"/>
        </a:p>
      </dgm:t>
    </dgm:pt>
    <dgm:pt modelId="{049CCF24-B51A-41C8-B422-5F2880DE6962}">
      <dgm:prSet phldrT="[Text]" phldr="0"/>
      <dgm:spPr/>
      <dgm:t>
        <a:bodyPr/>
        <a:lstStyle/>
        <a:p>
          <a:r>
            <a:rPr lang="en-US" dirty="0"/>
            <a:t>Reducing the cost of homebuilding.</a:t>
          </a:r>
        </a:p>
      </dgm:t>
    </dgm:pt>
    <dgm:pt modelId="{C4607C3F-69F6-41F6-9ADB-019D780A62E1}" type="parTrans" cxnId="{D93E97EF-3670-4C33-8E64-5251F2F8CCBB}">
      <dgm:prSet/>
      <dgm:spPr/>
      <dgm:t>
        <a:bodyPr/>
        <a:lstStyle/>
        <a:p>
          <a:endParaRPr lang="en-US"/>
        </a:p>
      </dgm:t>
    </dgm:pt>
    <dgm:pt modelId="{C7131C58-12CD-4423-A4F4-2AA13D22D9A2}" type="sibTrans" cxnId="{D93E97EF-3670-4C33-8E64-5251F2F8CCBB}">
      <dgm:prSet/>
      <dgm:spPr/>
      <dgm:t>
        <a:bodyPr/>
        <a:lstStyle/>
        <a:p>
          <a:endParaRPr lang="en-US"/>
        </a:p>
      </dgm:t>
    </dgm:pt>
    <dgm:pt modelId="{A25BF6A4-EEA9-4476-BBB5-EC2F7DE79910}">
      <dgm:prSet phldrT="[Text]" phldr="0"/>
      <dgm:spPr/>
      <dgm:t>
        <a:bodyPr/>
        <a:lstStyle/>
        <a:p>
          <a:r>
            <a:rPr lang="en-US" dirty="0"/>
            <a:t>Supporting families through initiatives that help renters and homebuyers.</a:t>
          </a:r>
        </a:p>
      </dgm:t>
    </dgm:pt>
    <dgm:pt modelId="{30B2EE51-B425-4B9B-AFA4-C541B4296557}" type="parTrans" cxnId="{6086E385-1155-4382-9CA7-BEAB72C8EA7C}">
      <dgm:prSet/>
      <dgm:spPr/>
      <dgm:t>
        <a:bodyPr/>
        <a:lstStyle/>
        <a:p>
          <a:endParaRPr lang="en-US"/>
        </a:p>
      </dgm:t>
    </dgm:pt>
    <dgm:pt modelId="{067093CA-E765-4FE0-8238-30281892A96F}" type="sibTrans" cxnId="{6086E385-1155-4382-9CA7-BEAB72C8EA7C}">
      <dgm:prSet/>
      <dgm:spPr/>
      <dgm:t>
        <a:bodyPr/>
        <a:lstStyle/>
        <a:p>
          <a:endParaRPr lang="en-US"/>
        </a:p>
      </dgm:t>
    </dgm:pt>
    <dgm:pt modelId="{FB87D6C9-6654-4903-900C-30C2596F5B79}">
      <dgm:prSet phldrT="[Text]" phldr="0"/>
      <dgm:spPr/>
      <dgm:t>
        <a:bodyPr/>
        <a:lstStyle/>
        <a:p>
          <a:r>
            <a:rPr lang="en-US" dirty="0"/>
            <a:t>Investing in strategic, innovative, and data-informed initiatives across the housing ecosystem. </a:t>
          </a:r>
        </a:p>
      </dgm:t>
    </dgm:pt>
    <dgm:pt modelId="{82692E85-CA6C-4B08-A653-8AE6A8896808}" type="parTrans" cxnId="{5070B354-0325-4D56-8EFB-E8C69BC9B8EA}">
      <dgm:prSet/>
      <dgm:spPr/>
      <dgm:t>
        <a:bodyPr/>
        <a:lstStyle/>
        <a:p>
          <a:endParaRPr lang="en-US"/>
        </a:p>
      </dgm:t>
    </dgm:pt>
    <dgm:pt modelId="{08AA8631-EF9D-4E30-AA04-E54F4AAC4572}" type="sibTrans" cxnId="{5070B354-0325-4D56-8EFB-E8C69BC9B8EA}">
      <dgm:prSet/>
      <dgm:spPr/>
      <dgm:t>
        <a:bodyPr/>
        <a:lstStyle/>
        <a:p>
          <a:endParaRPr lang="en-US"/>
        </a:p>
      </dgm:t>
    </dgm:pt>
    <dgm:pt modelId="{976F74E3-F279-4687-BEC9-25AA1F32B4E8}">
      <dgm:prSet phldrT="[Text]" phldr="0"/>
      <dgm:spPr/>
      <dgm:t>
        <a:bodyPr/>
        <a:lstStyle/>
        <a:p>
          <a:r>
            <a:rPr lang="en-US" dirty="0"/>
            <a:t>Simplifying and streamlining housing development. </a:t>
          </a:r>
        </a:p>
      </dgm:t>
    </dgm:pt>
    <dgm:pt modelId="{C025A3BA-FA49-43A5-9B70-189FEFD1408E}" type="parTrans" cxnId="{501F7F02-3017-4CED-8A8E-8BA3BFC96F41}">
      <dgm:prSet/>
      <dgm:spPr/>
      <dgm:t>
        <a:bodyPr/>
        <a:lstStyle/>
        <a:p>
          <a:endParaRPr lang="en-US"/>
        </a:p>
      </dgm:t>
    </dgm:pt>
    <dgm:pt modelId="{F2D1262B-B513-4EF8-B288-E1B706E37B77}" type="sibTrans" cxnId="{501F7F02-3017-4CED-8A8E-8BA3BFC96F41}">
      <dgm:prSet/>
      <dgm:spPr/>
      <dgm:t>
        <a:bodyPr/>
        <a:lstStyle/>
        <a:p>
          <a:endParaRPr lang="en-US"/>
        </a:p>
      </dgm:t>
    </dgm:pt>
    <dgm:pt modelId="{99F471B1-48D7-4551-BAC8-EBAF16E1DCD0}" type="pres">
      <dgm:prSet presAssocID="{5AFBECE9-FABD-478A-9842-026997BD5272}" presName="linear" presStyleCnt="0">
        <dgm:presLayoutVars>
          <dgm:animLvl val="lvl"/>
          <dgm:resizeHandles val="exact"/>
        </dgm:presLayoutVars>
      </dgm:prSet>
      <dgm:spPr/>
    </dgm:pt>
    <dgm:pt modelId="{0B94C26E-1F9A-4036-B330-AD57EC09DEFC}" type="pres">
      <dgm:prSet presAssocID="{0A5F8A7A-FE50-4045-9220-7A08C6988E41}" presName="parentText" presStyleLbl="node1" presStyleIdx="0" presStyleCnt="1">
        <dgm:presLayoutVars>
          <dgm:chMax val="0"/>
          <dgm:bulletEnabled val="1"/>
        </dgm:presLayoutVars>
      </dgm:prSet>
      <dgm:spPr/>
    </dgm:pt>
    <dgm:pt modelId="{6CB0F9F4-AB50-47A8-B347-EA308594BC76}" type="pres">
      <dgm:prSet presAssocID="{0A5F8A7A-FE50-4045-9220-7A08C6988E41}" presName="childText" presStyleLbl="revTx" presStyleIdx="0" presStyleCnt="1">
        <dgm:presLayoutVars>
          <dgm:bulletEnabled val="1"/>
        </dgm:presLayoutVars>
      </dgm:prSet>
      <dgm:spPr/>
    </dgm:pt>
  </dgm:ptLst>
  <dgm:cxnLst>
    <dgm:cxn modelId="{501F7F02-3017-4CED-8A8E-8BA3BFC96F41}" srcId="{E381B6F3-219F-42DD-B408-A144299D6091}" destId="{976F74E3-F279-4687-BEC9-25AA1F32B4E8}" srcOrd="0" destOrd="0" parTransId="{C025A3BA-FA49-43A5-9B70-189FEFD1408E}" sibTransId="{F2D1262B-B513-4EF8-B288-E1B706E37B77}"/>
    <dgm:cxn modelId="{33387112-B5B2-4F80-B7BD-88674AFB8C42}" type="presOf" srcId="{E381B6F3-219F-42DD-B408-A144299D6091}" destId="{6CB0F9F4-AB50-47A8-B347-EA308594BC76}" srcOrd="0" destOrd="0" presId="urn:microsoft.com/office/officeart/2005/8/layout/vList2"/>
    <dgm:cxn modelId="{7831CF2C-3134-4F6E-98B0-2A15174B31CB}" type="presOf" srcId="{0A5F8A7A-FE50-4045-9220-7A08C6988E41}" destId="{0B94C26E-1F9A-4036-B330-AD57EC09DEFC}" srcOrd="0" destOrd="0" presId="urn:microsoft.com/office/officeart/2005/8/layout/vList2"/>
    <dgm:cxn modelId="{D0267F72-C6EB-4040-9B60-41527D75531C}" type="presOf" srcId="{976F74E3-F279-4687-BEC9-25AA1F32B4E8}" destId="{6CB0F9F4-AB50-47A8-B347-EA308594BC76}" srcOrd="0" destOrd="1" presId="urn:microsoft.com/office/officeart/2005/8/layout/vList2"/>
    <dgm:cxn modelId="{5070B354-0325-4D56-8EFB-E8C69BC9B8EA}" srcId="{E381B6F3-219F-42DD-B408-A144299D6091}" destId="{FB87D6C9-6654-4903-900C-30C2596F5B79}" srcOrd="3" destOrd="0" parTransId="{82692E85-CA6C-4B08-A653-8AE6A8896808}" sibTransId="{08AA8631-EF9D-4E30-AA04-E54F4AAC4572}"/>
    <dgm:cxn modelId="{07CB767F-7CEF-45B6-9691-3C66EF8D635D}" srcId="{0A5F8A7A-FE50-4045-9220-7A08C6988E41}" destId="{E381B6F3-219F-42DD-B408-A144299D6091}" srcOrd="0" destOrd="0" parTransId="{E47CC675-93E5-45C8-BE0B-BFD3DD4E346D}" sibTransId="{3511E1C9-29EE-4AEA-9CB8-6C752C31638F}"/>
    <dgm:cxn modelId="{6086E385-1155-4382-9CA7-BEAB72C8EA7C}" srcId="{E381B6F3-219F-42DD-B408-A144299D6091}" destId="{A25BF6A4-EEA9-4476-BBB5-EC2F7DE79910}" srcOrd="2" destOrd="0" parTransId="{30B2EE51-B425-4B9B-AFA4-C541B4296557}" sibTransId="{067093CA-E765-4FE0-8238-30281892A96F}"/>
    <dgm:cxn modelId="{47EDDB9F-3A42-4A32-B667-993D6971A24A}" type="presOf" srcId="{049CCF24-B51A-41C8-B422-5F2880DE6962}" destId="{6CB0F9F4-AB50-47A8-B347-EA308594BC76}" srcOrd="0" destOrd="2" presId="urn:microsoft.com/office/officeart/2005/8/layout/vList2"/>
    <dgm:cxn modelId="{FEC3D3B7-7898-4138-8CFC-4FC50C8124EC}" type="presOf" srcId="{A25BF6A4-EEA9-4476-BBB5-EC2F7DE79910}" destId="{6CB0F9F4-AB50-47A8-B347-EA308594BC76}" srcOrd="0" destOrd="3" presId="urn:microsoft.com/office/officeart/2005/8/layout/vList2"/>
    <dgm:cxn modelId="{4FB7C4BE-E714-4C06-948A-F71074C3F976}" type="presOf" srcId="{FB87D6C9-6654-4903-900C-30C2596F5B79}" destId="{6CB0F9F4-AB50-47A8-B347-EA308594BC76}" srcOrd="0" destOrd="4" presId="urn:microsoft.com/office/officeart/2005/8/layout/vList2"/>
    <dgm:cxn modelId="{9C884DD5-4FCC-4B70-82A9-5D44D9CB1DC1}" type="presOf" srcId="{5AFBECE9-FABD-478A-9842-026997BD5272}" destId="{99F471B1-48D7-4551-BAC8-EBAF16E1DCD0}" srcOrd="0" destOrd="0" presId="urn:microsoft.com/office/officeart/2005/8/layout/vList2"/>
    <dgm:cxn modelId="{D93E97EF-3670-4C33-8E64-5251F2F8CCBB}" srcId="{E381B6F3-219F-42DD-B408-A144299D6091}" destId="{049CCF24-B51A-41C8-B422-5F2880DE6962}" srcOrd="1" destOrd="0" parTransId="{C4607C3F-69F6-41F6-9ADB-019D780A62E1}" sibTransId="{C7131C58-12CD-4423-A4F4-2AA13D22D9A2}"/>
    <dgm:cxn modelId="{A261B7FC-F8EB-48D3-BD3D-B5004C207DBC}" srcId="{5AFBECE9-FABD-478A-9842-026997BD5272}" destId="{0A5F8A7A-FE50-4045-9220-7A08C6988E41}" srcOrd="0" destOrd="0" parTransId="{285DFEFE-1414-4BBB-9BB7-5BFC97CC66EB}" sibTransId="{E810C17F-893A-4664-8400-C17112D98F32}"/>
    <dgm:cxn modelId="{643339CC-E19C-4835-BFE0-F6464E01DDC5}" type="presParOf" srcId="{99F471B1-48D7-4551-BAC8-EBAF16E1DCD0}" destId="{0B94C26E-1F9A-4036-B330-AD57EC09DEFC}" srcOrd="0" destOrd="0" presId="urn:microsoft.com/office/officeart/2005/8/layout/vList2"/>
    <dgm:cxn modelId="{EB469C7B-EAEE-4506-B4D3-B0A08C25296A}" type="presParOf" srcId="{99F471B1-48D7-4551-BAC8-EBAF16E1DCD0}" destId="{6CB0F9F4-AB50-47A8-B347-EA308594BC76}"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FBECE9-FABD-478A-9842-026997BD52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76F74E3-F279-4687-BEC9-25AA1F32B4E8}">
      <dgm:prSet phldrT="[Text]" phldr="0"/>
      <dgm:spPr/>
      <dgm:t>
        <a:bodyPr/>
        <a:lstStyle/>
        <a:p>
          <a:r>
            <a:rPr lang="en-US" dirty="0"/>
            <a:t>Simplifying and streamlining housing development. </a:t>
          </a:r>
        </a:p>
      </dgm:t>
    </dgm:pt>
    <dgm:pt modelId="{C025A3BA-FA49-43A5-9B70-189FEFD1408E}" type="parTrans" cxnId="{80F1BECE-30E2-45D5-96AD-87683153C029}">
      <dgm:prSet/>
      <dgm:spPr/>
      <dgm:t>
        <a:bodyPr/>
        <a:lstStyle/>
        <a:p>
          <a:endParaRPr lang="en-US"/>
        </a:p>
      </dgm:t>
    </dgm:pt>
    <dgm:pt modelId="{F2D1262B-B513-4EF8-B288-E1B706E37B77}" type="sibTrans" cxnId="{80F1BECE-30E2-45D5-96AD-87683153C029}">
      <dgm:prSet/>
      <dgm:spPr/>
      <dgm:t>
        <a:bodyPr/>
        <a:lstStyle/>
        <a:p>
          <a:endParaRPr lang="en-US"/>
        </a:p>
      </dgm:t>
    </dgm:pt>
    <dgm:pt modelId="{FB87D6C9-6654-4903-900C-30C2596F5B79}">
      <dgm:prSet phldrT="[Text]" phldr="0"/>
      <dgm:spPr/>
      <dgm:t>
        <a:bodyPr/>
        <a:lstStyle/>
        <a:p>
          <a:pPr>
            <a:buNone/>
          </a:pPr>
          <a:r>
            <a:rPr lang="en-US" dirty="0"/>
            <a:t>Zoning and land use laws are too complex, blocking and slowing housing development.</a:t>
          </a:r>
        </a:p>
      </dgm:t>
    </dgm:pt>
    <dgm:pt modelId="{82692E85-CA6C-4B08-A653-8AE6A8896808}" type="parTrans" cxnId="{1302754E-BF4B-4769-97B5-E54AE06C1354}">
      <dgm:prSet/>
      <dgm:spPr/>
      <dgm:t>
        <a:bodyPr/>
        <a:lstStyle/>
        <a:p>
          <a:endParaRPr lang="en-US"/>
        </a:p>
      </dgm:t>
    </dgm:pt>
    <dgm:pt modelId="{08AA8631-EF9D-4E30-AA04-E54F4AAC4572}" type="sibTrans" cxnId="{1302754E-BF4B-4769-97B5-E54AE06C1354}">
      <dgm:prSet/>
      <dgm:spPr/>
      <dgm:t>
        <a:bodyPr/>
        <a:lstStyle/>
        <a:p>
          <a:endParaRPr lang="en-US"/>
        </a:p>
      </dgm:t>
    </dgm:pt>
    <dgm:pt modelId="{151097A5-E4D3-4A0D-B2DA-4DCB8AFC3437}">
      <dgm:prSet phldrT="[Text]" phldr="0"/>
      <dgm:spPr/>
      <dgm:t>
        <a:bodyPr/>
        <a:lstStyle/>
        <a:p>
          <a:pPr>
            <a:buNone/>
          </a:pPr>
          <a:r>
            <a:rPr lang="en-US" dirty="0"/>
            <a:t>Examples of Enacted Legislation in Other Western States </a:t>
          </a:r>
        </a:p>
      </dgm:t>
    </dgm:pt>
    <dgm:pt modelId="{B1F2E40C-C7A7-4D77-81BB-1540DD97DA76}" type="parTrans" cxnId="{8405A696-AF21-4817-8B23-82C6D0361B29}">
      <dgm:prSet/>
      <dgm:spPr/>
      <dgm:t>
        <a:bodyPr/>
        <a:lstStyle/>
        <a:p>
          <a:endParaRPr lang="en-US"/>
        </a:p>
      </dgm:t>
    </dgm:pt>
    <dgm:pt modelId="{9C19D345-3CBD-4EBE-89E3-F082DB02AA3E}" type="sibTrans" cxnId="{8405A696-AF21-4817-8B23-82C6D0361B29}">
      <dgm:prSet/>
      <dgm:spPr/>
      <dgm:t>
        <a:bodyPr/>
        <a:lstStyle/>
        <a:p>
          <a:endParaRPr lang="en-US"/>
        </a:p>
      </dgm:t>
    </dgm:pt>
    <dgm:pt modelId="{022C8E59-D88E-431D-9D9D-3645DD7FF5C1}">
      <dgm:prSet phldrT="[Text]" phldr="0"/>
      <dgm:spPr/>
      <dgm:t>
        <a:bodyPr/>
        <a:lstStyle/>
        <a:p>
          <a:pPr>
            <a:buNone/>
          </a:pPr>
          <a:r>
            <a:rPr lang="en-US" dirty="0"/>
            <a:t>New Mexico 2026 Session Legislation Introduced</a:t>
          </a:r>
        </a:p>
      </dgm:t>
    </dgm:pt>
    <dgm:pt modelId="{0E4BFFD6-1C18-4BAD-BB5A-9F7D6FFAFDB8}" type="parTrans" cxnId="{FACF4A0C-54A7-4FC6-9B4C-35EC47F1C88B}">
      <dgm:prSet/>
      <dgm:spPr/>
      <dgm:t>
        <a:bodyPr/>
        <a:lstStyle/>
        <a:p>
          <a:endParaRPr lang="en-US"/>
        </a:p>
      </dgm:t>
    </dgm:pt>
    <dgm:pt modelId="{9D90CEC8-AB05-4052-950F-0FA5C6B2259B}" type="sibTrans" cxnId="{FACF4A0C-54A7-4FC6-9B4C-35EC47F1C88B}">
      <dgm:prSet/>
      <dgm:spPr/>
      <dgm:t>
        <a:bodyPr/>
        <a:lstStyle/>
        <a:p>
          <a:endParaRPr lang="en-US"/>
        </a:p>
      </dgm:t>
    </dgm:pt>
    <dgm:pt modelId="{88A0C83D-C243-43F8-B418-29E8A6BA438C}">
      <dgm:prSet phldrT="[Text]" phldr="0"/>
      <dgm:spPr/>
      <dgm:t>
        <a:bodyPr/>
        <a:lstStyle/>
        <a:p>
          <a:pPr>
            <a:buFont typeface="Arial" panose="020B0604020202020204" pitchFamily="34" charset="0"/>
            <a:buChar char="•"/>
          </a:pPr>
          <a:r>
            <a:rPr lang="en-US" dirty="0"/>
            <a:t>Statewide Land Use Legislation that requires cities and counties to adopt comprehensive land use plans and zoning ordnances</a:t>
          </a:r>
        </a:p>
      </dgm:t>
    </dgm:pt>
    <dgm:pt modelId="{5C43FB4D-4BC8-448F-BAEF-DFD80F67ED1B}" type="parTrans" cxnId="{187C05F1-2D07-4702-9B47-864BF25B8E89}">
      <dgm:prSet/>
      <dgm:spPr/>
      <dgm:t>
        <a:bodyPr/>
        <a:lstStyle/>
        <a:p>
          <a:endParaRPr lang="en-US"/>
        </a:p>
      </dgm:t>
    </dgm:pt>
    <dgm:pt modelId="{2C6710B7-568D-4EFF-B755-E96C7C2A697D}" type="sibTrans" cxnId="{187C05F1-2D07-4702-9B47-864BF25B8E89}">
      <dgm:prSet/>
      <dgm:spPr/>
      <dgm:t>
        <a:bodyPr/>
        <a:lstStyle/>
        <a:p>
          <a:endParaRPr lang="en-US"/>
        </a:p>
      </dgm:t>
    </dgm:pt>
    <dgm:pt modelId="{897E18EE-DACA-417C-AA08-77618547F03C}">
      <dgm:prSet phldrT="[Text]" phldr="0"/>
      <dgm:spPr/>
      <dgm:t>
        <a:bodyPr/>
        <a:lstStyle/>
        <a:p>
          <a:pPr>
            <a:buFont typeface="Arial" panose="020B0604020202020204" pitchFamily="34" charset="0"/>
            <a:buChar char="•"/>
          </a:pPr>
          <a:r>
            <a:rPr lang="en-US" dirty="0"/>
            <a:t>“Shot Clocks” for housing approvals and mandated expanded options for multi-family development</a:t>
          </a:r>
        </a:p>
      </dgm:t>
    </dgm:pt>
    <dgm:pt modelId="{5AD3E196-9499-4C0F-AECC-B9AD374535EA}" type="parTrans" cxnId="{3D482099-D354-4354-A531-4CFFC4AD0B56}">
      <dgm:prSet/>
      <dgm:spPr/>
      <dgm:t>
        <a:bodyPr/>
        <a:lstStyle/>
        <a:p>
          <a:endParaRPr lang="en-US"/>
        </a:p>
      </dgm:t>
    </dgm:pt>
    <dgm:pt modelId="{873C76B7-BDC1-4AFF-86AB-E0F7C268F6EC}" type="sibTrans" cxnId="{3D482099-D354-4354-A531-4CFFC4AD0B56}">
      <dgm:prSet/>
      <dgm:spPr/>
      <dgm:t>
        <a:bodyPr/>
        <a:lstStyle/>
        <a:p>
          <a:endParaRPr lang="en-US"/>
        </a:p>
      </dgm:t>
    </dgm:pt>
    <dgm:pt modelId="{00F4EB4B-2FC1-4916-9E99-9F8AFE95A57D}">
      <dgm:prSet phldrT="[Text]" phldr="0"/>
      <dgm:spPr/>
      <dgm:t>
        <a:bodyPr/>
        <a:lstStyle/>
        <a:p>
          <a:pPr>
            <a:buFont typeface="Arial" panose="020B0604020202020204" pitchFamily="34" charset="0"/>
            <a:buChar char="•"/>
          </a:pPr>
          <a:r>
            <a:rPr lang="en-US" dirty="0"/>
            <a:t>Increased density requirements, along with planning and development funding</a:t>
          </a:r>
        </a:p>
      </dgm:t>
    </dgm:pt>
    <dgm:pt modelId="{3BD4B960-E7E2-4532-A6A1-DCA30E05233B}" type="parTrans" cxnId="{701F9D6A-AD45-4D8E-9206-E543F5928029}">
      <dgm:prSet/>
      <dgm:spPr/>
      <dgm:t>
        <a:bodyPr/>
        <a:lstStyle/>
        <a:p>
          <a:endParaRPr lang="en-US"/>
        </a:p>
      </dgm:t>
    </dgm:pt>
    <dgm:pt modelId="{979B8B06-BF41-4F94-BC9D-947FC598A46A}" type="sibTrans" cxnId="{701F9D6A-AD45-4D8E-9206-E543F5928029}">
      <dgm:prSet/>
      <dgm:spPr/>
      <dgm:t>
        <a:bodyPr/>
        <a:lstStyle/>
        <a:p>
          <a:endParaRPr lang="en-US"/>
        </a:p>
      </dgm:t>
    </dgm:pt>
    <dgm:pt modelId="{B1CA6487-E2CA-4E14-B386-F5BBFB274055}">
      <dgm:prSet phldrT="[Text]" phldr="0"/>
      <dgm:spPr/>
      <dgm:t>
        <a:bodyPr/>
        <a:lstStyle/>
        <a:p>
          <a:pPr>
            <a:buFont typeface="Arial" panose="020B0604020202020204" pitchFamily="34" charset="0"/>
            <a:buChar char="•"/>
          </a:pPr>
          <a:r>
            <a:rPr lang="en-US" dirty="0"/>
            <a:t>Co-living and micro communities legalized for multi-family zones, adaptive reuse of commercial buildings </a:t>
          </a:r>
        </a:p>
      </dgm:t>
    </dgm:pt>
    <dgm:pt modelId="{47F9C906-F175-447A-9243-5FD287039459}" type="parTrans" cxnId="{A5D61057-D785-4D85-A3E1-0311C6D630F5}">
      <dgm:prSet/>
      <dgm:spPr/>
      <dgm:t>
        <a:bodyPr/>
        <a:lstStyle/>
        <a:p>
          <a:endParaRPr lang="en-US"/>
        </a:p>
      </dgm:t>
    </dgm:pt>
    <dgm:pt modelId="{D2A6AB9E-9284-42C4-8A18-434C8B09D488}" type="sibTrans" cxnId="{A5D61057-D785-4D85-A3E1-0311C6D630F5}">
      <dgm:prSet/>
      <dgm:spPr/>
      <dgm:t>
        <a:bodyPr/>
        <a:lstStyle/>
        <a:p>
          <a:endParaRPr lang="en-US"/>
        </a:p>
      </dgm:t>
    </dgm:pt>
    <dgm:pt modelId="{D18ED5AA-469F-4C74-BE5C-DF6944A6A1BD}">
      <dgm:prSet phldrT="[Text]" phldr="0"/>
      <dgm:spPr/>
      <dgm:t>
        <a:bodyPr/>
        <a:lstStyle/>
        <a:p>
          <a:pPr>
            <a:buFont typeface="Arial" panose="020B0604020202020204" pitchFamily="34" charset="0"/>
            <a:buChar char="•"/>
          </a:pPr>
          <a:r>
            <a:rPr lang="en-US" dirty="0"/>
            <a:t>Phase out short-term rentals, by right ADUs (accessory dwelling units) statewide </a:t>
          </a:r>
        </a:p>
      </dgm:t>
    </dgm:pt>
    <dgm:pt modelId="{543B5DD2-7601-47DE-BE58-88FA3F008D58}" type="parTrans" cxnId="{934020F0-C9B1-4217-A78B-CDDAC12A05E9}">
      <dgm:prSet/>
      <dgm:spPr/>
      <dgm:t>
        <a:bodyPr/>
        <a:lstStyle/>
        <a:p>
          <a:endParaRPr lang="en-US"/>
        </a:p>
      </dgm:t>
    </dgm:pt>
    <dgm:pt modelId="{5F71FCEE-C7AD-4368-AFD5-95C3CE6B336E}" type="sibTrans" cxnId="{934020F0-C9B1-4217-A78B-CDDAC12A05E9}">
      <dgm:prSet/>
      <dgm:spPr/>
      <dgm:t>
        <a:bodyPr/>
        <a:lstStyle/>
        <a:p>
          <a:endParaRPr lang="en-US"/>
        </a:p>
      </dgm:t>
    </dgm:pt>
    <dgm:pt modelId="{249B7F46-9A81-4A68-8393-3CA31156A5FB}">
      <dgm:prSet phldrT="[Text]" phldr="0"/>
      <dgm:spPr/>
      <dgm:t>
        <a:bodyPr/>
        <a:lstStyle/>
        <a:p>
          <a:pPr>
            <a:buFont typeface="Arial" panose="020B0604020202020204" pitchFamily="34" charset="0"/>
            <a:buChar char="•"/>
          </a:pPr>
          <a:r>
            <a:rPr lang="en-US" dirty="0"/>
            <a:t>HB 17 requiring home rule municipalities to allow accessory dwelling units (ADUs) and multifamily housing in designated areas.</a:t>
          </a:r>
        </a:p>
      </dgm:t>
    </dgm:pt>
    <dgm:pt modelId="{4F23F26E-3A2F-4C90-9030-8CC4E1074D48}" type="parTrans" cxnId="{21841162-436D-492A-8974-55DE0EC82FDF}">
      <dgm:prSet/>
      <dgm:spPr/>
      <dgm:t>
        <a:bodyPr/>
        <a:lstStyle/>
        <a:p>
          <a:endParaRPr lang="en-US"/>
        </a:p>
      </dgm:t>
    </dgm:pt>
    <dgm:pt modelId="{CBF770CF-5B3A-40AA-A525-E91420BC3BC8}" type="sibTrans" cxnId="{21841162-436D-492A-8974-55DE0EC82FDF}">
      <dgm:prSet/>
      <dgm:spPr/>
      <dgm:t>
        <a:bodyPr/>
        <a:lstStyle/>
        <a:p>
          <a:endParaRPr lang="en-US"/>
        </a:p>
      </dgm:t>
    </dgm:pt>
    <dgm:pt modelId="{3AD1E00D-4AC8-47E6-8847-BE0DFF889580}">
      <dgm:prSet phldrT="[Text]" phldr="0"/>
      <dgm:spPr/>
      <dgm:t>
        <a:bodyPr/>
        <a:lstStyle/>
        <a:p>
          <a:pPr>
            <a:buFont typeface="Arial" panose="020B0604020202020204" pitchFamily="34" charset="0"/>
            <a:buChar char="•"/>
          </a:pPr>
          <a:r>
            <a:rPr lang="en-US" dirty="0"/>
            <a:t>HB 138 amends state zoning regulations to prohibit county and municipality zoning authorities from imposing lot size requirements for residential properties.</a:t>
          </a:r>
        </a:p>
      </dgm:t>
    </dgm:pt>
    <dgm:pt modelId="{CAA5543D-F81B-48D3-845D-4568DE1E53B8}" type="parTrans" cxnId="{CCCF19B2-E097-407F-A17B-0F31EED1B268}">
      <dgm:prSet/>
      <dgm:spPr/>
      <dgm:t>
        <a:bodyPr/>
        <a:lstStyle/>
        <a:p>
          <a:endParaRPr lang="en-US"/>
        </a:p>
      </dgm:t>
    </dgm:pt>
    <dgm:pt modelId="{E14EF996-DD78-4316-BE56-5A8D71F86B85}" type="sibTrans" cxnId="{CCCF19B2-E097-407F-A17B-0F31EED1B268}">
      <dgm:prSet/>
      <dgm:spPr/>
      <dgm:t>
        <a:bodyPr/>
        <a:lstStyle/>
        <a:p>
          <a:endParaRPr lang="en-US"/>
        </a:p>
      </dgm:t>
    </dgm:pt>
    <dgm:pt modelId="{6EB00710-9AFD-4D63-9ABA-62E1500E281D}">
      <dgm:prSet phldrT="[Text]" phldr="0"/>
      <dgm:spPr/>
      <dgm:t>
        <a:bodyPr/>
        <a:lstStyle/>
        <a:p>
          <a:pPr>
            <a:buFont typeface="Arial" panose="020B0604020202020204" pitchFamily="34" charset="0"/>
            <a:buChar char="•"/>
          </a:pPr>
          <a:r>
            <a:rPr lang="en-US" dirty="0"/>
            <a:t>New Mexico 2025 Session Legislation Introduced</a:t>
          </a:r>
        </a:p>
      </dgm:t>
    </dgm:pt>
    <dgm:pt modelId="{5833324D-368A-4E1E-B911-A49B309CEBDC}" type="parTrans" cxnId="{3A98DBAB-6909-4FCE-8001-82D3DC4E6056}">
      <dgm:prSet/>
      <dgm:spPr/>
      <dgm:t>
        <a:bodyPr/>
        <a:lstStyle/>
        <a:p>
          <a:endParaRPr lang="en-US"/>
        </a:p>
      </dgm:t>
    </dgm:pt>
    <dgm:pt modelId="{427B689B-8A31-4AA7-9983-2FA69E9A9451}" type="sibTrans" cxnId="{3A98DBAB-6909-4FCE-8001-82D3DC4E6056}">
      <dgm:prSet/>
      <dgm:spPr/>
      <dgm:t>
        <a:bodyPr/>
        <a:lstStyle/>
        <a:p>
          <a:endParaRPr lang="en-US"/>
        </a:p>
      </dgm:t>
    </dgm:pt>
    <dgm:pt modelId="{2F49444B-827C-4ED9-B725-AE2C34220A29}">
      <dgm:prSet phldrT="[Text]" phldr="0"/>
      <dgm:spPr/>
      <dgm:t>
        <a:bodyPr/>
        <a:lstStyle/>
        <a:p>
          <a:pPr>
            <a:buFont typeface="Arial" panose="020B0604020202020204" pitchFamily="34" charset="0"/>
            <a:buChar char="•"/>
          </a:pPr>
          <a:r>
            <a:rPr lang="en-US" dirty="0"/>
            <a:t>House Bill 571 directs the Department of Finance and Administration to create a program that awards certificates to municipalities that adopt or establish one or more department-approved strategies to increase housing affordability and accessibility.  </a:t>
          </a:r>
        </a:p>
      </dgm:t>
    </dgm:pt>
    <dgm:pt modelId="{70CF19DC-FA67-46B1-A8A6-13C9AE886036}" type="parTrans" cxnId="{DA8E749F-80F3-4626-B0AA-16D3BC60E006}">
      <dgm:prSet/>
      <dgm:spPr/>
      <dgm:t>
        <a:bodyPr/>
        <a:lstStyle/>
        <a:p>
          <a:endParaRPr lang="en-US"/>
        </a:p>
      </dgm:t>
    </dgm:pt>
    <dgm:pt modelId="{269AB16D-9417-4831-BBB4-D47F8DE10B7F}" type="sibTrans" cxnId="{DA8E749F-80F3-4626-B0AA-16D3BC60E006}">
      <dgm:prSet/>
      <dgm:spPr/>
      <dgm:t>
        <a:bodyPr/>
        <a:lstStyle/>
        <a:p>
          <a:endParaRPr lang="en-US"/>
        </a:p>
      </dgm:t>
    </dgm:pt>
    <dgm:pt modelId="{0D36EF02-D0D5-4FB2-8036-BD3C7E27F5AA}">
      <dgm:prSet phldrT="[Text]" phldr="0"/>
      <dgm:spPr/>
      <dgm:t>
        <a:bodyPr/>
        <a:lstStyle/>
        <a:p>
          <a:pPr>
            <a:buFont typeface="Arial" panose="020B0604020202020204" pitchFamily="34" charset="0"/>
            <a:buChar char="•"/>
          </a:pPr>
          <a:r>
            <a:rPr lang="en-US" dirty="0"/>
            <a:t>HB 554 requiring home rule municipalities to allow accessory dwelling units (ADUs) and multifamily housing in designated areas. </a:t>
          </a:r>
        </a:p>
      </dgm:t>
    </dgm:pt>
    <dgm:pt modelId="{7FCA2F60-9B64-4583-B7F3-1269F8D79B58}" type="parTrans" cxnId="{148020E2-5D9B-4E5E-9C4A-E24563F14FC2}">
      <dgm:prSet/>
      <dgm:spPr/>
      <dgm:t>
        <a:bodyPr/>
        <a:lstStyle/>
        <a:p>
          <a:endParaRPr lang="en-US"/>
        </a:p>
      </dgm:t>
    </dgm:pt>
    <dgm:pt modelId="{55293F27-629D-4D47-BD22-A380B1D4285D}" type="sibTrans" cxnId="{148020E2-5D9B-4E5E-9C4A-E24563F14FC2}">
      <dgm:prSet/>
      <dgm:spPr/>
      <dgm:t>
        <a:bodyPr/>
        <a:lstStyle/>
        <a:p>
          <a:endParaRPr lang="en-US"/>
        </a:p>
      </dgm:t>
    </dgm:pt>
    <dgm:pt modelId="{3B3866FC-9FFD-413E-B30D-65E73EAEC042}">
      <dgm:prSet phldrT="[Text]" phldr="0"/>
      <dgm:spPr/>
      <dgm:t>
        <a:bodyPr/>
        <a:lstStyle/>
        <a:p>
          <a:pPr>
            <a:buFont typeface="Arial" panose="020B0604020202020204" pitchFamily="34" charset="0"/>
            <a:buChar char="•"/>
          </a:pPr>
          <a:r>
            <a:rPr lang="en-US" dirty="0"/>
            <a:t>SB 310 seeks to amend New Mexico Statute Section 3-21-1 by requiring municipalities and counties to remove building height restrictions, except in historical districts, and to permit duplexes and townhouses in residential zones.</a:t>
          </a:r>
        </a:p>
      </dgm:t>
    </dgm:pt>
    <dgm:pt modelId="{6734CC14-F136-481B-8886-0FD517918AA8}" type="parTrans" cxnId="{E2F4C42D-FCB3-49CB-967A-DB3EC07A5F5F}">
      <dgm:prSet/>
      <dgm:spPr/>
      <dgm:t>
        <a:bodyPr/>
        <a:lstStyle/>
        <a:p>
          <a:endParaRPr lang="en-US"/>
        </a:p>
      </dgm:t>
    </dgm:pt>
    <dgm:pt modelId="{70985051-EE5D-4BA3-8A0E-E6FF278AE377}" type="sibTrans" cxnId="{E2F4C42D-FCB3-49CB-967A-DB3EC07A5F5F}">
      <dgm:prSet/>
      <dgm:spPr/>
      <dgm:t>
        <a:bodyPr/>
        <a:lstStyle/>
        <a:p>
          <a:endParaRPr lang="en-US"/>
        </a:p>
      </dgm:t>
    </dgm:pt>
    <dgm:pt modelId="{626F59FE-CF46-4EB6-99AE-92FEDE857A93}">
      <dgm:prSet phldrT="[Text]" phldr="0"/>
      <dgm:spPr/>
      <dgm:t>
        <a:bodyPr/>
        <a:lstStyle/>
        <a:p>
          <a:pPr>
            <a:buFont typeface="Arial" panose="020B0604020202020204" pitchFamily="34" charset="0"/>
            <a:buChar char="•"/>
          </a:pPr>
          <a:r>
            <a:rPr lang="en-US" dirty="0"/>
            <a:t>SB 312 seeks to amend New Mexico Statute Chapter 3, Article 19, Section 3-19-8 by restricting who can appeal zoning and planning decisions. Only the property owner directly affected, or owners of adjacent properties would have the right to appeal.</a:t>
          </a:r>
        </a:p>
      </dgm:t>
    </dgm:pt>
    <dgm:pt modelId="{D7909F29-F964-4253-BF43-DA016756CC58}" type="parTrans" cxnId="{3846356F-5A6D-491B-B23C-D3770F09214A}">
      <dgm:prSet/>
      <dgm:spPr/>
      <dgm:t>
        <a:bodyPr/>
        <a:lstStyle/>
        <a:p>
          <a:endParaRPr lang="en-US"/>
        </a:p>
      </dgm:t>
    </dgm:pt>
    <dgm:pt modelId="{347A6BA8-796B-4E8A-BAB6-EF4D1A28F69F}" type="sibTrans" cxnId="{3846356F-5A6D-491B-B23C-D3770F09214A}">
      <dgm:prSet/>
      <dgm:spPr/>
      <dgm:t>
        <a:bodyPr/>
        <a:lstStyle/>
        <a:p>
          <a:endParaRPr lang="en-US"/>
        </a:p>
      </dgm:t>
    </dgm:pt>
    <dgm:pt modelId="{E91E453F-ACFF-44D6-9C68-A7354D2B4654}">
      <dgm:prSet phldrT="[Text]" phldr="0"/>
      <dgm:spPr/>
      <dgm:t>
        <a:bodyPr/>
        <a:lstStyle/>
        <a:p>
          <a:pPr>
            <a:buFont typeface="Arial" panose="020B0604020202020204" pitchFamily="34" charset="0"/>
            <a:buChar char="•"/>
          </a:pPr>
          <a:r>
            <a:rPr lang="en-US" dirty="0"/>
            <a:t>SB 131 amends state zoning regulations to remove height restrictions, allows for one ADU in SF zoning, shall no prohibit multifamily apartments in commercial areas, allow small scale commercial uses in residential zones. </a:t>
          </a:r>
        </a:p>
      </dgm:t>
    </dgm:pt>
    <dgm:pt modelId="{CC603546-8237-4C00-95B4-07844BE252AF}" type="parTrans" cxnId="{CBC7D4FD-ED89-44FB-9B13-C5D43388FB33}">
      <dgm:prSet/>
      <dgm:spPr/>
      <dgm:t>
        <a:bodyPr/>
        <a:lstStyle/>
        <a:p>
          <a:endParaRPr lang="en-US"/>
        </a:p>
      </dgm:t>
    </dgm:pt>
    <dgm:pt modelId="{DB47A7EE-C941-4A02-B158-87CBDB0C8C3B}" type="sibTrans" cxnId="{CBC7D4FD-ED89-44FB-9B13-C5D43388FB33}">
      <dgm:prSet/>
      <dgm:spPr/>
      <dgm:t>
        <a:bodyPr/>
        <a:lstStyle/>
        <a:p>
          <a:endParaRPr lang="en-US"/>
        </a:p>
      </dgm:t>
    </dgm:pt>
    <dgm:pt modelId="{99F471B1-48D7-4551-BAC8-EBAF16E1DCD0}" type="pres">
      <dgm:prSet presAssocID="{5AFBECE9-FABD-478A-9842-026997BD5272}" presName="linear" presStyleCnt="0">
        <dgm:presLayoutVars>
          <dgm:animLvl val="lvl"/>
          <dgm:resizeHandles val="exact"/>
        </dgm:presLayoutVars>
      </dgm:prSet>
      <dgm:spPr/>
    </dgm:pt>
    <dgm:pt modelId="{83726D37-5AC1-4E37-B2D4-5DF476F595A5}" type="pres">
      <dgm:prSet presAssocID="{976F74E3-F279-4687-BEC9-25AA1F32B4E8}" presName="parentText" presStyleLbl="node1" presStyleIdx="0" presStyleCnt="4">
        <dgm:presLayoutVars>
          <dgm:chMax val="0"/>
          <dgm:bulletEnabled val="1"/>
        </dgm:presLayoutVars>
      </dgm:prSet>
      <dgm:spPr/>
    </dgm:pt>
    <dgm:pt modelId="{D3881724-3CA9-4929-89C4-52C87E556549}" type="pres">
      <dgm:prSet presAssocID="{976F74E3-F279-4687-BEC9-25AA1F32B4E8}" presName="childText" presStyleLbl="revTx" presStyleIdx="0" presStyleCnt="4">
        <dgm:presLayoutVars>
          <dgm:bulletEnabled val="1"/>
        </dgm:presLayoutVars>
      </dgm:prSet>
      <dgm:spPr/>
    </dgm:pt>
    <dgm:pt modelId="{139E8A41-1504-4AA8-820E-FC2B643A75FB}" type="pres">
      <dgm:prSet presAssocID="{151097A5-E4D3-4A0D-B2DA-4DCB8AFC3437}" presName="parentText" presStyleLbl="node1" presStyleIdx="1" presStyleCnt="4">
        <dgm:presLayoutVars>
          <dgm:chMax val="0"/>
          <dgm:bulletEnabled val="1"/>
        </dgm:presLayoutVars>
      </dgm:prSet>
      <dgm:spPr/>
    </dgm:pt>
    <dgm:pt modelId="{B3FA622F-1AE5-4025-8215-6B52128013AA}" type="pres">
      <dgm:prSet presAssocID="{151097A5-E4D3-4A0D-B2DA-4DCB8AFC3437}" presName="childText" presStyleLbl="revTx" presStyleIdx="1" presStyleCnt="4">
        <dgm:presLayoutVars>
          <dgm:bulletEnabled val="1"/>
        </dgm:presLayoutVars>
      </dgm:prSet>
      <dgm:spPr/>
    </dgm:pt>
    <dgm:pt modelId="{DCCF14B7-41C6-4B94-971C-10D094913C82}" type="pres">
      <dgm:prSet presAssocID="{022C8E59-D88E-431D-9D9D-3645DD7FF5C1}" presName="parentText" presStyleLbl="node1" presStyleIdx="2" presStyleCnt="4" custLinFactNeighborX="85" custLinFactNeighborY="3560">
        <dgm:presLayoutVars>
          <dgm:chMax val="0"/>
          <dgm:bulletEnabled val="1"/>
        </dgm:presLayoutVars>
      </dgm:prSet>
      <dgm:spPr/>
    </dgm:pt>
    <dgm:pt modelId="{E04005C6-DC0F-4187-9EBB-D21179E3F8D9}" type="pres">
      <dgm:prSet presAssocID="{022C8E59-D88E-431D-9D9D-3645DD7FF5C1}" presName="childText" presStyleLbl="revTx" presStyleIdx="2" presStyleCnt="4">
        <dgm:presLayoutVars>
          <dgm:bulletEnabled val="1"/>
        </dgm:presLayoutVars>
      </dgm:prSet>
      <dgm:spPr/>
    </dgm:pt>
    <dgm:pt modelId="{8E01A435-F4F6-4DE5-941B-533FD5FC3E0F}" type="pres">
      <dgm:prSet presAssocID="{6EB00710-9AFD-4D63-9ABA-62E1500E281D}" presName="parentText" presStyleLbl="node1" presStyleIdx="3" presStyleCnt="4">
        <dgm:presLayoutVars>
          <dgm:chMax val="0"/>
          <dgm:bulletEnabled val="1"/>
        </dgm:presLayoutVars>
      </dgm:prSet>
      <dgm:spPr/>
    </dgm:pt>
    <dgm:pt modelId="{D321863D-F034-44E1-91D0-4E6BA1F45080}" type="pres">
      <dgm:prSet presAssocID="{6EB00710-9AFD-4D63-9ABA-62E1500E281D}" presName="childText" presStyleLbl="revTx" presStyleIdx="3" presStyleCnt="4">
        <dgm:presLayoutVars>
          <dgm:bulletEnabled val="1"/>
        </dgm:presLayoutVars>
      </dgm:prSet>
      <dgm:spPr/>
    </dgm:pt>
  </dgm:ptLst>
  <dgm:cxnLst>
    <dgm:cxn modelId="{65BFA102-C20F-41C0-BE09-1F6B6955C366}" type="presOf" srcId="{3B3866FC-9FFD-413E-B30D-65E73EAEC042}" destId="{D321863D-F034-44E1-91D0-4E6BA1F45080}" srcOrd="0" destOrd="2" presId="urn:microsoft.com/office/officeart/2005/8/layout/vList2"/>
    <dgm:cxn modelId="{FACF4A0C-54A7-4FC6-9B4C-35EC47F1C88B}" srcId="{5AFBECE9-FABD-478A-9842-026997BD5272}" destId="{022C8E59-D88E-431D-9D9D-3645DD7FF5C1}" srcOrd="2" destOrd="0" parTransId="{0E4BFFD6-1C18-4BAD-BB5A-9F7D6FFAFDB8}" sibTransId="{9D90CEC8-AB05-4052-950F-0FA5C6B2259B}"/>
    <dgm:cxn modelId="{0B50E628-5650-4A8B-82A2-3063299B4265}" type="presOf" srcId="{249B7F46-9A81-4A68-8393-3CA31156A5FB}" destId="{E04005C6-DC0F-4187-9EBB-D21179E3F8D9}" srcOrd="0" destOrd="0" presId="urn:microsoft.com/office/officeart/2005/8/layout/vList2"/>
    <dgm:cxn modelId="{E2F4C42D-FCB3-49CB-967A-DB3EC07A5F5F}" srcId="{6EB00710-9AFD-4D63-9ABA-62E1500E281D}" destId="{3B3866FC-9FFD-413E-B30D-65E73EAEC042}" srcOrd="2" destOrd="0" parTransId="{6734CC14-F136-481B-8886-0FD517918AA8}" sibTransId="{70985051-EE5D-4BA3-8A0E-E6FF278AE377}"/>
    <dgm:cxn modelId="{AF157D39-CD93-49A7-BA78-FC052EE07197}" type="presOf" srcId="{2F49444B-827C-4ED9-B725-AE2C34220A29}" destId="{D321863D-F034-44E1-91D0-4E6BA1F45080}" srcOrd="0" destOrd="0" presId="urn:microsoft.com/office/officeart/2005/8/layout/vList2"/>
    <dgm:cxn modelId="{5792B140-EC56-434B-8A3E-7C3D0FE3E9FC}" type="presOf" srcId="{6EB00710-9AFD-4D63-9ABA-62E1500E281D}" destId="{8E01A435-F4F6-4DE5-941B-533FD5FC3E0F}" srcOrd="0" destOrd="0" presId="urn:microsoft.com/office/officeart/2005/8/layout/vList2"/>
    <dgm:cxn modelId="{21841162-436D-492A-8974-55DE0EC82FDF}" srcId="{022C8E59-D88E-431D-9D9D-3645DD7FF5C1}" destId="{249B7F46-9A81-4A68-8393-3CA31156A5FB}" srcOrd="0" destOrd="0" parTransId="{4F23F26E-3A2F-4C90-9030-8CC4E1074D48}" sibTransId="{CBF770CF-5B3A-40AA-A525-E91420BC3BC8}"/>
    <dgm:cxn modelId="{D843B443-FC57-4217-B846-F4679FB7F55F}" type="presOf" srcId="{88A0C83D-C243-43F8-B418-29E8A6BA438C}" destId="{B3FA622F-1AE5-4025-8215-6B52128013AA}" srcOrd="0" destOrd="0" presId="urn:microsoft.com/office/officeart/2005/8/layout/vList2"/>
    <dgm:cxn modelId="{701F9D6A-AD45-4D8E-9206-E543F5928029}" srcId="{151097A5-E4D3-4A0D-B2DA-4DCB8AFC3437}" destId="{00F4EB4B-2FC1-4916-9E99-9F8AFE95A57D}" srcOrd="2" destOrd="0" parTransId="{3BD4B960-E7E2-4532-A6A1-DCA30E05233B}" sibTransId="{979B8B06-BF41-4F94-BC9D-947FC598A46A}"/>
    <dgm:cxn modelId="{1302754E-BF4B-4769-97B5-E54AE06C1354}" srcId="{976F74E3-F279-4687-BEC9-25AA1F32B4E8}" destId="{FB87D6C9-6654-4903-900C-30C2596F5B79}" srcOrd="0" destOrd="0" parTransId="{82692E85-CA6C-4B08-A653-8AE6A8896808}" sibTransId="{08AA8631-EF9D-4E30-AA04-E54F4AAC4572}"/>
    <dgm:cxn modelId="{3846356F-5A6D-491B-B23C-D3770F09214A}" srcId="{6EB00710-9AFD-4D63-9ABA-62E1500E281D}" destId="{626F59FE-CF46-4EB6-99AE-92FEDE857A93}" srcOrd="3" destOrd="0" parTransId="{D7909F29-F964-4253-BF43-DA016756CC58}" sibTransId="{347A6BA8-796B-4E8A-BAB6-EF4D1A28F69F}"/>
    <dgm:cxn modelId="{B4AADD53-ABDD-4CAA-AB20-5E85E95DCB31}" type="presOf" srcId="{151097A5-E4D3-4A0D-B2DA-4DCB8AFC3437}" destId="{139E8A41-1504-4AA8-820E-FC2B643A75FB}" srcOrd="0" destOrd="0" presId="urn:microsoft.com/office/officeart/2005/8/layout/vList2"/>
    <dgm:cxn modelId="{18EF3854-D205-414A-A78A-E2B987C4D811}" type="presOf" srcId="{E91E453F-ACFF-44D6-9C68-A7354D2B4654}" destId="{E04005C6-DC0F-4187-9EBB-D21179E3F8D9}" srcOrd="0" destOrd="2" presId="urn:microsoft.com/office/officeart/2005/8/layout/vList2"/>
    <dgm:cxn modelId="{A5D61057-D785-4D85-A3E1-0311C6D630F5}" srcId="{151097A5-E4D3-4A0D-B2DA-4DCB8AFC3437}" destId="{B1CA6487-E2CA-4E14-B386-F5BBFB274055}" srcOrd="3" destOrd="0" parTransId="{47F9C906-F175-447A-9243-5FD287039459}" sibTransId="{D2A6AB9E-9284-42C4-8A18-434C8B09D488}"/>
    <dgm:cxn modelId="{8405A696-AF21-4817-8B23-82C6D0361B29}" srcId="{5AFBECE9-FABD-478A-9842-026997BD5272}" destId="{151097A5-E4D3-4A0D-B2DA-4DCB8AFC3437}" srcOrd="1" destOrd="0" parTransId="{B1F2E40C-C7A7-4D77-81BB-1540DD97DA76}" sibTransId="{9C19D345-3CBD-4EBE-89E3-F082DB02AA3E}"/>
    <dgm:cxn modelId="{3D482099-D354-4354-A531-4CFFC4AD0B56}" srcId="{151097A5-E4D3-4A0D-B2DA-4DCB8AFC3437}" destId="{897E18EE-DACA-417C-AA08-77618547F03C}" srcOrd="1" destOrd="0" parTransId="{5AD3E196-9499-4C0F-AECC-B9AD374535EA}" sibTransId="{873C76B7-BDC1-4AFF-86AB-E0F7C268F6EC}"/>
    <dgm:cxn modelId="{D611289B-25ED-4027-B11F-7F7BA11BCFA4}" type="presOf" srcId="{0D36EF02-D0D5-4FB2-8036-BD3C7E27F5AA}" destId="{D321863D-F034-44E1-91D0-4E6BA1F45080}" srcOrd="0" destOrd="1" presId="urn:microsoft.com/office/officeart/2005/8/layout/vList2"/>
    <dgm:cxn modelId="{DA8E749F-80F3-4626-B0AA-16D3BC60E006}" srcId="{6EB00710-9AFD-4D63-9ABA-62E1500E281D}" destId="{2F49444B-827C-4ED9-B725-AE2C34220A29}" srcOrd="0" destOrd="0" parTransId="{70CF19DC-FA67-46B1-A8A6-13C9AE886036}" sibTransId="{269AB16D-9417-4831-BBB4-D47F8DE10B7F}"/>
    <dgm:cxn modelId="{8A0B5FA1-B177-4767-A133-91C190E5B305}" type="presOf" srcId="{022C8E59-D88E-431D-9D9D-3645DD7FF5C1}" destId="{DCCF14B7-41C6-4B94-971C-10D094913C82}" srcOrd="0" destOrd="0" presId="urn:microsoft.com/office/officeart/2005/8/layout/vList2"/>
    <dgm:cxn modelId="{3A98DBAB-6909-4FCE-8001-82D3DC4E6056}" srcId="{5AFBECE9-FABD-478A-9842-026997BD5272}" destId="{6EB00710-9AFD-4D63-9ABA-62E1500E281D}" srcOrd="3" destOrd="0" parTransId="{5833324D-368A-4E1E-B911-A49B309CEBDC}" sibTransId="{427B689B-8A31-4AA7-9983-2FA69E9A9451}"/>
    <dgm:cxn modelId="{75C849AD-B470-4471-86A6-D3609C613C58}" type="presOf" srcId="{00F4EB4B-2FC1-4916-9E99-9F8AFE95A57D}" destId="{B3FA622F-1AE5-4025-8215-6B52128013AA}" srcOrd="0" destOrd="2" presId="urn:microsoft.com/office/officeart/2005/8/layout/vList2"/>
    <dgm:cxn modelId="{CCCF19B2-E097-407F-A17B-0F31EED1B268}" srcId="{022C8E59-D88E-431D-9D9D-3645DD7FF5C1}" destId="{3AD1E00D-4AC8-47E6-8847-BE0DFF889580}" srcOrd="1" destOrd="0" parTransId="{CAA5543D-F81B-48D3-845D-4568DE1E53B8}" sibTransId="{E14EF996-DD78-4316-BE56-5A8D71F86B85}"/>
    <dgm:cxn modelId="{BC80F8C5-E623-4FF3-997B-14C06D1D989A}" type="presOf" srcId="{FB87D6C9-6654-4903-900C-30C2596F5B79}" destId="{D3881724-3CA9-4929-89C4-52C87E556549}" srcOrd="0" destOrd="0" presId="urn:microsoft.com/office/officeart/2005/8/layout/vList2"/>
    <dgm:cxn modelId="{1310FDC5-C57D-4A61-A3A4-0E258E09E2B6}" type="presOf" srcId="{B1CA6487-E2CA-4E14-B386-F5BBFB274055}" destId="{B3FA622F-1AE5-4025-8215-6B52128013AA}" srcOrd="0" destOrd="3" presId="urn:microsoft.com/office/officeart/2005/8/layout/vList2"/>
    <dgm:cxn modelId="{2C8D0FCA-6F27-4BB7-8BBD-68B988BC2D9F}" type="presOf" srcId="{626F59FE-CF46-4EB6-99AE-92FEDE857A93}" destId="{D321863D-F034-44E1-91D0-4E6BA1F45080}" srcOrd="0" destOrd="3" presId="urn:microsoft.com/office/officeart/2005/8/layout/vList2"/>
    <dgm:cxn modelId="{9B590FCB-E528-4FF5-A929-25ED29095AAC}" type="presOf" srcId="{976F74E3-F279-4687-BEC9-25AA1F32B4E8}" destId="{83726D37-5AC1-4E37-B2D4-5DF476F595A5}" srcOrd="0" destOrd="0" presId="urn:microsoft.com/office/officeart/2005/8/layout/vList2"/>
    <dgm:cxn modelId="{80F1BECE-30E2-45D5-96AD-87683153C029}" srcId="{5AFBECE9-FABD-478A-9842-026997BD5272}" destId="{976F74E3-F279-4687-BEC9-25AA1F32B4E8}" srcOrd="0" destOrd="0" parTransId="{C025A3BA-FA49-43A5-9B70-189FEFD1408E}" sibTransId="{F2D1262B-B513-4EF8-B288-E1B706E37B77}"/>
    <dgm:cxn modelId="{CE1890D1-5862-413F-B197-B5419F10ADE7}" type="presOf" srcId="{897E18EE-DACA-417C-AA08-77618547F03C}" destId="{B3FA622F-1AE5-4025-8215-6B52128013AA}" srcOrd="0" destOrd="1" presId="urn:microsoft.com/office/officeart/2005/8/layout/vList2"/>
    <dgm:cxn modelId="{9C884DD5-4FCC-4B70-82A9-5D44D9CB1DC1}" type="presOf" srcId="{5AFBECE9-FABD-478A-9842-026997BD5272}" destId="{99F471B1-48D7-4551-BAC8-EBAF16E1DCD0}" srcOrd="0" destOrd="0" presId="urn:microsoft.com/office/officeart/2005/8/layout/vList2"/>
    <dgm:cxn modelId="{0FFD67DE-E003-4724-9CFE-4A58F5FDC25A}" type="presOf" srcId="{D18ED5AA-469F-4C74-BE5C-DF6944A6A1BD}" destId="{B3FA622F-1AE5-4025-8215-6B52128013AA}" srcOrd="0" destOrd="4" presId="urn:microsoft.com/office/officeart/2005/8/layout/vList2"/>
    <dgm:cxn modelId="{148020E2-5D9B-4E5E-9C4A-E24563F14FC2}" srcId="{6EB00710-9AFD-4D63-9ABA-62E1500E281D}" destId="{0D36EF02-D0D5-4FB2-8036-BD3C7E27F5AA}" srcOrd="1" destOrd="0" parTransId="{7FCA2F60-9B64-4583-B7F3-1269F8D79B58}" sibTransId="{55293F27-629D-4D47-BD22-A380B1D4285D}"/>
    <dgm:cxn modelId="{934020F0-C9B1-4217-A78B-CDDAC12A05E9}" srcId="{151097A5-E4D3-4A0D-B2DA-4DCB8AFC3437}" destId="{D18ED5AA-469F-4C74-BE5C-DF6944A6A1BD}" srcOrd="4" destOrd="0" parTransId="{543B5DD2-7601-47DE-BE58-88FA3F008D58}" sibTransId="{5F71FCEE-C7AD-4368-AFD5-95C3CE6B336E}"/>
    <dgm:cxn modelId="{187C05F1-2D07-4702-9B47-864BF25B8E89}" srcId="{151097A5-E4D3-4A0D-B2DA-4DCB8AFC3437}" destId="{88A0C83D-C243-43F8-B418-29E8A6BA438C}" srcOrd="0" destOrd="0" parTransId="{5C43FB4D-4BC8-448F-BAEF-DFD80F67ED1B}" sibTransId="{2C6710B7-568D-4EFF-B755-E96C7C2A697D}"/>
    <dgm:cxn modelId="{6579CFF4-9775-4138-AEA1-B20BAC44091D}" type="presOf" srcId="{3AD1E00D-4AC8-47E6-8847-BE0DFF889580}" destId="{E04005C6-DC0F-4187-9EBB-D21179E3F8D9}" srcOrd="0" destOrd="1" presId="urn:microsoft.com/office/officeart/2005/8/layout/vList2"/>
    <dgm:cxn modelId="{CBC7D4FD-ED89-44FB-9B13-C5D43388FB33}" srcId="{022C8E59-D88E-431D-9D9D-3645DD7FF5C1}" destId="{E91E453F-ACFF-44D6-9C68-A7354D2B4654}" srcOrd="2" destOrd="0" parTransId="{CC603546-8237-4C00-95B4-07844BE252AF}" sibTransId="{DB47A7EE-C941-4A02-B158-87CBDB0C8C3B}"/>
    <dgm:cxn modelId="{26AB27C7-7996-4780-BDDC-8390DFDF3610}" type="presParOf" srcId="{99F471B1-48D7-4551-BAC8-EBAF16E1DCD0}" destId="{83726D37-5AC1-4E37-B2D4-5DF476F595A5}" srcOrd="0" destOrd="0" presId="urn:microsoft.com/office/officeart/2005/8/layout/vList2"/>
    <dgm:cxn modelId="{EA70A4A0-DE94-4B9D-891B-BE9A33952F14}" type="presParOf" srcId="{99F471B1-48D7-4551-BAC8-EBAF16E1DCD0}" destId="{D3881724-3CA9-4929-89C4-52C87E556549}" srcOrd="1" destOrd="0" presId="urn:microsoft.com/office/officeart/2005/8/layout/vList2"/>
    <dgm:cxn modelId="{B1181643-1554-4D12-B1C9-6FBB6E949484}" type="presParOf" srcId="{99F471B1-48D7-4551-BAC8-EBAF16E1DCD0}" destId="{139E8A41-1504-4AA8-820E-FC2B643A75FB}" srcOrd="2" destOrd="0" presId="urn:microsoft.com/office/officeart/2005/8/layout/vList2"/>
    <dgm:cxn modelId="{0EFF2A06-3892-4C0F-93E3-A6BF0DBC417A}" type="presParOf" srcId="{99F471B1-48D7-4551-BAC8-EBAF16E1DCD0}" destId="{B3FA622F-1AE5-4025-8215-6B52128013AA}" srcOrd="3" destOrd="0" presId="urn:microsoft.com/office/officeart/2005/8/layout/vList2"/>
    <dgm:cxn modelId="{15B85EED-B749-42C5-B00F-F8EC04AA737F}" type="presParOf" srcId="{99F471B1-48D7-4551-BAC8-EBAF16E1DCD0}" destId="{DCCF14B7-41C6-4B94-971C-10D094913C82}" srcOrd="4" destOrd="0" presId="urn:microsoft.com/office/officeart/2005/8/layout/vList2"/>
    <dgm:cxn modelId="{FAA4A6F9-6F89-438B-9A23-CCAC675A0A93}" type="presParOf" srcId="{99F471B1-48D7-4551-BAC8-EBAF16E1DCD0}" destId="{E04005C6-DC0F-4187-9EBB-D21179E3F8D9}" srcOrd="5" destOrd="0" presId="urn:microsoft.com/office/officeart/2005/8/layout/vList2"/>
    <dgm:cxn modelId="{8D6AD50E-C969-4179-A7ED-A4C508933988}" type="presParOf" srcId="{99F471B1-48D7-4551-BAC8-EBAF16E1DCD0}" destId="{8E01A435-F4F6-4DE5-941B-533FD5FC3E0F}" srcOrd="6" destOrd="0" presId="urn:microsoft.com/office/officeart/2005/8/layout/vList2"/>
    <dgm:cxn modelId="{49CC4744-282F-4C11-B6B4-37F80868C5F1}" type="presParOf" srcId="{99F471B1-48D7-4551-BAC8-EBAF16E1DCD0}" destId="{D321863D-F034-44E1-91D0-4E6BA1F45080}"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FBECE9-FABD-478A-9842-026997BD52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76F74E3-F279-4687-BEC9-25AA1F32B4E8}">
      <dgm:prSet phldrT="[Text]" phldr="0"/>
      <dgm:spPr/>
      <dgm:t>
        <a:bodyPr/>
        <a:lstStyle/>
        <a:p>
          <a:r>
            <a:rPr lang="en-US"/>
            <a:t>Government permitting and approval systems are too slow and complicated.</a:t>
          </a:r>
          <a:endParaRPr lang="en-US" dirty="0"/>
        </a:p>
      </dgm:t>
    </dgm:pt>
    <dgm:pt modelId="{C025A3BA-FA49-43A5-9B70-189FEFD1408E}" type="parTrans" cxnId="{80F1BECE-30E2-45D5-96AD-87683153C029}">
      <dgm:prSet/>
      <dgm:spPr/>
      <dgm:t>
        <a:bodyPr/>
        <a:lstStyle/>
        <a:p>
          <a:endParaRPr lang="en-US"/>
        </a:p>
      </dgm:t>
    </dgm:pt>
    <dgm:pt modelId="{F2D1262B-B513-4EF8-B288-E1B706E37B77}" type="sibTrans" cxnId="{80F1BECE-30E2-45D5-96AD-87683153C029}">
      <dgm:prSet/>
      <dgm:spPr/>
      <dgm:t>
        <a:bodyPr/>
        <a:lstStyle/>
        <a:p>
          <a:endParaRPr lang="en-US"/>
        </a:p>
      </dgm:t>
    </dgm:pt>
    <dgm:pt modelId="{FB87D6C9-6654-4903-900C-30C2596F5B79}">
      <dgm:prSet phldrT="[Text]" phldr="0"/>
      <dgm:spPr/>
      <dgm:t>
        <a:bodyPr/>
        <a:lstStyle/>
        <a:p>
          <a:pPr>
            <a:buFont typeface="Arial" panose="020B0604020202020204" pitchFamily="34" charset="0"/>
            <a:buChar char="•"/>
          </a:pPr>
          <a:r>
            <a:rPr lang="en-US" dirty="0"/>
            <a:t>Western state and local governments have demonstrated the value of strategic reviews of permitting and approval systems, which weed out duplication and unnecessary administrative burdens.</a:t>
          </a:r>
        </a:p>
      </dgm:t>
    </dgm:pt>
    <dgm:pt modelId="{82692E85-CA6C-4B08-A653-8AE6A8896808}" type="parTrans" cxnId="{1302754E-BF4B-4769-97B5-E54AE06C1354}">
      <dgm:prSet/>
      <dgm:spPr/>
      <dgm:t>
        <a:bodyPr/>
        <a:lstStyle/>
        <a:p>
          <a:endParaRPr lang="en-US"/>
        </a:p>
      </dgm:t>
    </dgm:pt>
    <dgm:pt modelId="{08AA8631-EF9D-4E30-AA04-E54F4AAC4572}" type="sibTrans" cxnId="{1302754E-BF4B-4769-97B5-E54AE06C1354}">
      <dgm:prSet/>
      <dgm:spPr/>
      <dgm:t>
        <a:bodyPr/>
        <a:lstStyle/>
        <a:p>
          <a:endParaRPr lang="en-US"/>
        </a:p>
      </dgm:t>
    </dgm:pt>
    <dgm:pt modelId="{151097A5-E4D3-4A0D-B2DA-4DCB8AFC3437}">
      <dgm:prSet phldrT="[Text]" phldr="0"/>
      <dgm:spPr/>
      <dgm:t>
        <a:bodyPr/>
        <a:lstStyle/>
        <a:p>
          <a:pPr>
            <a:buNone/>
          </a:pPr>
          <a:r>
            <a:rPr lang="en-US" dirty="0"/>
            <a:t>Examples of Enacted Legislation in Other Western States </a:t>
          </a:r>
        </a:p>
      </dgm:t>
    </dgm:pt>
    <dgm:pt modelId="{B1F2E40C-C7A7-4D77-81BB-1540DD97DA76}" type="parTrans" cxnId="{8405A696-AF21-4817-8B23-82C6D0361B29}">
      <dgm:prSet/>
      <dgm:spPr/>
      <dgm:t>
        <a:bodyPr/>
        <a:lstStyle/>
        <a:p>
          <a:endParaRPr lang="en-US"/>
        </a:p>
      </dgm:t>
    </dgm:pt>
    <dgm:pt modelId="{9C19D345-3CBD-4EBE-89E3-F082DB02AA3E}" type="sibTrans" cxnId="{8405A696-AF21-4817-8B23-82C6D0361B29}">
      <dgm:prSet/>
      <dgm:spPr/>
      <dgm:t>
        <a:bodyPr/>
        <a:lstStyle/>
        <a:p>
          <a:endParaRPr lang="en-US"/>
        </a:p>
      </dgm:t>
    </dgm:pt>
    <dgm:pt modelId="{022C8E59-D88E-431D-9D9D-3645DD7FF5C1}">
      <dgm:prSet phldrT="[Text]" phldr="0"/>
      <dgm:spPr/>
      <dgm:t>
        <a:bodyPr/>
        <a:lstStyle/>
        <a:p>
          <a:pPr>
            <a:buNone/>
          </a:pPr>
          <a:r>
            <a:rPr lang="en-US" dirty="0"/>
            <a:t>New Mexico 2026 Session Legislation Introduced</a:t>
          </a:r>
        </a:p>
      </dgm:t>
    </dgm:pt>
    <dgm:pt modelId="{0E4BFFD6-1C18-4BAD-BB5A-9F7D6FFAFDB8}" type="parTrans" cxnId="{FACF4A0C-54A7-4FC6-9B4C-35EC47F1C88B}">
      <dgm:prSet/>
      <dgm:spPr/>
      <dgm:t>
        <a:bodyPr/>
        <a:lstStyle/>
        <a:p>
          <a:endParaRPr lang="en-US"/>
        </a:p>
      </dgm:t>
    </dgm:pt>
    <dgm:pt modelId="{9D90CEC8-AB05-4052-950F-0FA5C6B2259B}" type="sibTrans" cxnId="{FACF4A0C-54A7-4FC6-9B4C-35EC47F1C88B}">
      <dgm:prSet/>
      <dgm:spPr/>
      <dgm:t>
        <a:bodyPr/>
        <a:lstStyle/>
        <a:p>
          <a:endParaRPr lang="en-US"/>
        </a:p>
      </dgm:t>
    </dgm:pt>
    <dgm:pt modelId="{D18ED5AA-469F-4C74-BE5C-DF6944A6A1BD}">
      <dgm:prSet phldrT="[Text]" phldr="0"/>
      <dgm:spPr/>
      <dgm:t>
        <a:bodyPr/>
        <a:lstStyle/>
        <a:p>
          <a:pPr>
            <a:buFont typeface="Arial" panose="020B0604020202020204" pitchFamily="34" charset="0"/>
            <a:buChar char="•"/>
          </a:pPr>
          <a:r>
            <a:rPr lang="en-US" dirty="0"/>
            <a:t>Hawai'i's Affordable Housing Proclamation provides a streamlined process for affordable housing projects on land owned by state and local governments to receive certain environmental review, zoning, parking requirement, fee, and density exemptions, and waivers of certain impact fees.</a:t>
          </a:r>
        </a:p>
      </dgm:t>
    </dgm:pt>
    <dgm:pt modelId="{543B5DD2-7601-47DE-BE58-88FA3F008D58}" type="parTrans" cxnId="{934020F0-C9B1-4217-A78B-CDDAC12A05E9}">
      <dgm:prSet/>
      <dgm:spPr/>
      <dgm:t>
        <a:bodyPr/>
        <a:lstStyle/>
        <a:p>
          <a:endParaRPr lang="en-US"/>
        </a:p>
      </dgm:t>
    </dgm:pt>
    <dgm:pt modelId="{5F71FCEE-C7AD-4368-AFD5-95C3CE6B336E}" type="sibTrans" cxnId="{934020F0-C9B1-4217-A78B-CDDAC12A05E9}">
      <dgm:prSet/>
      <dgm:spPr/>
      <dgm:t>
        <a:bodyPr/>
        <a:lstStyle/>
        <a:p>
          <a:endParaRPr lang="en-US"/>
        </a:p>
      </dgm:t>
    </dgm:pt>
    <dgm:pt modelId="{6EB00710-9AFD-4D63-9ABA-62E1500E281D}">
      <dgm:prSet phldrT="[Text]" phldr="0"/>
      <dgm:spPr/>
      <dgm:t>
        <a:bodyPr/>
        <a:lstStyle/>
        <a:p>
          <a:pPr>
            <a:buFont typeface="Arial" panose="020B0604020202020204" pitchFamily="34" charset="0"/>
            <a:buChar char="•"/>
          </a:pPr>
          <a:r>
            <a:rPr lang="en-US" dirty="0"/>
            <a:t>New Mexico 2025 Session Legislation Introduced</a:t>
          </a:r>
        </a:p>
      </dgm:t>
    </dgm:pt>
    <dgm:pt modelId="{5833324D-368A-4E1E-B911-A49B309CEBDC}" type="parTrans" cxnId="{3A98DBAB-6909-4FCE-8001-82D3DC4E6056}">
      <dgm:prSet/>
      <dgm:spPr/>
      <dgm:t>
        <a:bodyPr/>
        <a:lstStyle/>
        <a:p>
          <a:endParaRPr lang="en-US"/>
        </a:p>
      </dgm:t>
    </dgm:pt>
    <dgm:pt modelId="{427B689B-8A31-4AA7-9983-2FA69E9A9451}" type="sibTrans" cxnId="{3A98DBAB-6909-4FCE-8001-82D3DC4E6056}">
      <dgm:prSet/>
      <dgm:spPr/>
      <dgm:t>
        <a:bodyPr/>
        <a:lstStyle/>
        <a:p>
          <a:endParaRPr lang="en-US"/>
        </a:p>
      </dgm:t>
    </dgm:pt>
    <dgm:pt modelId="{2F49444B-827C-4ED9-B725-AE2C34220A29}">
      <dgm:prSet phldrT="[Text]" phldr="0"/>
      <dgm:spPr/>
      <dgm:t>
        <a:bodyPr/>
        <a:lstStyle/>
        <a:p>
          <a:pPr>
            <a:buFont typeface="Arial" panose="020B0604020202020204" pitchFamily="34" charset="0"/>
            <a:buChar char="•"/>
          </a:pPr>
          <a:r>
            <a:rPr lang="en-US" dirty="0"/>
            <a:t>HB 571 directs the Department of Finance and Administration to create a program that awards certificates to municipalities that adopt or establish one or more department-approved strategies to increase housing affordability and accessibility. </a:t>
          </a:r>
        </a:p>
      </dgm:t>
    </dgm:pt>
    <dgm:pt modelId="{70CF19DC-FA67-46B1-A8A6-13C9AE886036}" type="parTrans" cxnId="{DA8E749F-80F3-4626-B0AA-16D3BC60E006}">
      <dgm:prSet/>
      <dgm:spPr/>
      <dgm:t>
        <a:bodyPr/>
        <a:lstStyle/>
        <a:p>
          <a:endParaRPr lang="en-US"/>
        </a:p>
      </dgm:t>
    </dgm:pt>
    <dgm:pt modelId="{269AB16D-9417-4831-BBB4-D47F8DE10B7F}" type="sibTrans" cxnId="{DA8E749F-80F3-4626-B0AA-16D3BC60E006}">
      <dgm:prSet/>
      <dgm:spPr/>
      <dgm:t>
        <a:bodyPr/>
        <a:lstStyle/>
        <a:p>
          <a:endParaRPr lang="en-US"/>
        </a:p>
      </dgm:t>
    </dgm:pt>
    <dgm:pt modelId="{BAA19BE4-76D7-4F79-A530-419B51C20C69}">
      <dgm:prSet phldrT="[Text]" phldr="0"/>
      <dgm:spPr/>
      <dgm:t>
        <a:bodyPr/>
        <a:lstStyle/>
        <a:p>
          <a:pPr>
            <a:buFont typeface="Arial" panose="020B0604020202020204" pitchFamily="34" charset="0"/>
            <a:buChar char="•"/>
          </a:pPr>
          <a:r>
            <a:rPr lang="en-US" dirty="0"/>
            <a:t>California, Montana, and Hawaiʻi have adopted multifamily housing by right in commercial zones widely, while Arizona has adopted certain components, allowing projects to proceed without discretional review.</a:t>
          </a:r>
        </a:p>
      </dgm:t>
    </dgm:pt>
    <dgm:pt modelId="{640959B1-B3C5-4DC0-9771-D52C09BC7CA8}" type="parTrans" cxnId="{5A7E090F-FCC2-4F01-9427-07930206AED6}">
      <dgm:prSet/>
      <dgm:spPr/>
      <dgm:t>
        <a:bodyPr/>
        <a:lstStyle/>
        <a:p>
          <a:endParaRPr lang="en-US"/>
        </a:p>
      </dgm:t>
    </dgm:pt>
    <dgm:pt modelId="{5F3C049E-7210-4EBB-B665-4EDE29438308}" type="sibTrans" cxnId="{5A7E090F-FCC2-4F01-9427-07930206AED6}">
      <dgm:prSet/>
      <dgm:spPr/>
      <dgm:t>
        <a:bodyPr/>
        <a:lstStyle/>
        <a:p>
          <a:endParaRPr lang="en-US"/>
        </a:p>
      </dgm:t>
    </dgm:pt>
    <dgm:pt modelId="{FF067E5D-9ADE-4460-B363-B765642DBD25}">
      <dgm:prSet phldrT="[Text]" phldr="0"/>
      <dgm:spPr/>
      <dgm:t>
        <a:bodyPr/>
        <a:lstStyle/>
        <a:p>
          <a:pPr>
            <a:buFont typeface="Arial" panose="020B0604020202020204" pitchFamily="34" charset="0"/>
            <a:buChar char="•"/>
          </a:pPr>
          <a:r>
            <a:rPr lang="en-US" dirty="0"/>
            <a:t>Streamlined public comment periods requiring early-stage public participation in the planning process for certain cities and counties, including permitting decisions.</a:t>
          </a:r>
        </a:p>
      </dgm:t>
    </dgm:pt>
    <dgm:pt modelId="{124F3091-9AE9-486D-8361-96F5757AF984}" type="parTrans" cxnId="{96EEBD66-2CD2-41F6-9DBE-5625214EBD64}">
      <dgm:prSet/>
      <dgm:spPr/>
      <dgm:t>
        <a:bodyPr/>
        <a:lstStyle/>
        <a:p>
          <a:endParaRPr lang="en-US"/>
        </a:p>
      </dgm:t>
    </dgm:pt>
    <dgm:pt modelId="{BF0E2A7E-96FC-4549-BFD6-EA84FD67B2E7}" type="sibTrans" cxnId="{96EEBD66-2CD2-41F6-9DBE-5625214EBD64}">
      <dgm:prSet/>
      <dgm:spPr/>
      <dgm:t>
        <a:bodyPr/>
        <a:lstStyle/>
        <a:p>
          <a:endParaRPr lang="en-US"/>
        </a:p>
      </dgm:t>
    </dgm:pt>
    <dgm:pt modelId="{D9E84EC6-75E7-44A0-A1BF-2B191A212322}">
      <dgm:prSet phldrT="[Text]" phldr="0"/>
      <dgm:spPr/>
      <dgm:t>
        <a:bodyPr/>
        <a:lstStyle/>
        <a:p>
          <a:pPr>
            <a:buFont typeface="Arial" panose="020B0604020202020204" pitchFamily="34" charset="0"/>
            <a:buChar char="•"/>
          </a:pPr>
          <a:r>
            <a:rPr lang="en-US" dirty="0"/>
            <a:t>Washington allows cities and counties to hire or contract hearing examiners to approve preliminary plans and amendments to zoning ordinances and manage the community engagement process.</a:t>
          </a:r>
        </a:p>
      </dgm:t>
    </dgm:pt>
    <dgm:pt modelId="{135DFA70-D2D6-4FC6-B8B0-52620220F49A}" type="parTrans" cxnId="{7B2E6911-30AF-4D28-9540-5560C6BBD955}">
      <dgm:prSet/>
      <dgm:spPr/>
      <dgm:t>
        <a:bodyPr/>
        <a:lstStyle/>
        <a:p>
          <a:endParaRPr lang="en-US"/>
        </a:p>
      </dgm:t>
    </dgm:pt>
    <dgm:pt modelId="{73557B69-2931-4B0C-8AE3-64B783447CAD}" type="sibTrans" cxnId="{7B2E6911-30AF-4D28-9540-5560C6BBD955}">
      <dgm:prSet/>
      <dgm:spPr/>
      <dgm:t>
        <a:bodyPr/>
        <a:lstStyle/>
        <a:p>
          <a:endParaRPr lang="en-US"/>
        </a:p>
      </dgm:t>
    </dgm:pt>
    <dgm:pt modelId="{B0E18DC2-5D94-4BC6-BF4B-8C0535D2A0F6}">
      <dgm:prSet phldrT="[Text]" phldr="0"/>
      <dgm:spPr/>
      <dgm:t>
        <a:bodyPr/>
        <a:lstStyle/>
        <a:p>
          <a:pPr>
            <a:buFont typeface="Arial" panose="020B0604020202020204" pitchFamily="34" charset="0"/>
            <a:buChar char="•"/>
          </a:pPr>
          <a:r>
            <a:rPr lang="en-US" dirty="0"/>
            <a:t>Although technology for manufactured and modular homes has advanced tremendously, the rules for these homes remain a barrier. </a:t>
          </a:r>
        </a:p>
      </dgm:t>
    </dgm:pt>
    <dgm:pt modelId="{DC570DB4-1190-4595-9610-BAE9B0447F4F}" type="parTrans" cxnId="{9E89D19F-F728-4807-861E-4B7A549E5CF5}">
      <dgm:prSet/>
      <dgm:spPr/>
      <dgm:t>
        <a:bodyPr/>
        <a:lstStyle/>
        <a:p>
          <a:endParaRPr lang="en-US"/>
        </a:p>
      </dgm:t>
    </dgm:pt>
    <dgm:pt modelId="{6331F7B4-6602-4C65-8830-DF7C9131DE45}" type="sibTrans" cxnId="{9E89D19F-F728-4807-861E-4B7A549E5CF5}">
      <dgm:prSet/>
      <dgm:spPr/>
      <dgm:t>
        <a:bodyPr/>
        <a:lstStyle/>
        <a:p>
          <a:endParaRPr lang="en-US"/>
        </a:p>
      </dgm:t>
    </dgm:pt>
    <dgm:pt modelId="{C448C507-04EA-401E-9497-B53E23A573EA}">
      <dgm:prSet phldrT="[Text]" phldr="0"/>
      <dgm:spPr/>
      <dgm:t>
        <a:bodyPr/>
        <a:lstStyle/>
        <a:p>
          <a:pPr>
            <a:buFont typeface="Arial" panose="020B0604020202020204" pitchFamily="34" charset="0"/>
            <a:buChar char="•"/>
          </a:pPr>
          <a:r>
            <a:rPr lang="en-US" dirty="0"/>
            <a:t>Currently, Idaho, Washington, and Oregon have a reciprocity agreement that allows manufacturers located in these three states to receive shared plan review and inspection services.</a:t>
          </a:r>
        </a:p>
      </dgm:t>
    </dgm:pt>
    <dgm:pt modelId="{CA719C24-9EC5-49B4-9165-0A527176B50B}" type="parTrans" cxnId="{9973FC0E-5BC4-4E1F-987A-99EFC4484469}">
      <dgm:prSet/>
      <dgm:spPr/>
      <dgm:t>
        <a:bodyPr/>
        <a:lstStyle/>
        <a:p>
          <a:endParaRPr lang="en-US"/>
        </a:p>
      </dgm:t>
    </dgm:pt>
    <dgm:pt modelId="{3B69D67B-3C31-4B90-8597-5F17BB97EE29}" type="sibTrans" cxnId="{9973FC0E-5BC4-4E1F-987A-99EFC4484469}">
      <dgm:prSet/>
      <dgm:spPr/>
      <dgm:t>
        <a:bodyPr/>
        <a:lstStyle/>
        <a:p>
          <a:endParaRPr lang="en-US"/>
        </a:p>
      </dgm:t>
    </dgm:pt>
    <dgm:pt modelId="{3B47D7CC-8817-41B5-8859-FDE27384F280}">
      <dgm:prSet phldrT="[Text]" phldr="0"/>
      <dgm:spPr/>
      <dgm:t>
        <a:bodyPr/>
        <a:lstStyle/>
        <a:p>
          <a:pPr>
            <a:buFont typeface="Arial" panose="020B0604020202020204" pitchFamily="34" charset="0"/>
            <a:buChar char="•"/>
          </a:pPr>
          <a:r>
            <a:rPr lang="en-US" dirty="0"/>
            <a:t>The </a:t>
          </a:r>
          <a:r>
            <a:rPr lang="en-US" dirty="0" err="1"/>
            <a:t>DakotaPlex</a:t>
          </a:r>
          <a:r>
            <a:rPr lang="en-US" dirty="0"/>
            <a:t> Program addresses the need for affordable multifamily housing in rural communities while imparting construction skills to prison inmates </a:t>
          </a:r>
        </a:p>
      </dgm:t>
    </dgm:pt>
    <dgm:pt modelId="{F7F662F7-2434-4ADB-AA30-FEB318BD4A1D}" type="parTrans" cxnId="{8DB42520-82D1-40D7-AC2F-AA5B4A6583B9}">
      <dgm:prSet/>
      <dgm:spPr/>
      <dgm:t>
        <a:bodyPr/>
        <a:lstStyle/>
        <a:p>
          <a:endParaRPr lang="en-US"/>
        </a:p>
      </dgm:t>
    </dgm:pt>
    <dgm:pt modelId="{0F519EF6-85EB-4E9C-8284-5D0D1E1B8C52}" type="sibTrans" cxnId="{8DB42520-82D1-40D7-AC2F-AA5B4A6583B9}">
      <dgm:prSet/>
      <dgm:spPr/>
      <dgm:t>
        <a:bodyPr/>
        <a:lstStyle/>
        <a:p>
          <a:endParaRPr lang="en-US"/>
        </a:p>
      </dgm:t>
    </dgm:pt>
    <dgm:pt modelId="{434BDC41-D796-4E8F-B0AB-FC58B5747684}">
      <dgm:prSet phldrT="[Text]" phldr="0"/>
      <dgm:spPr/>
      <dgm:t>
        <a:bodyPr/>
        <a:lstStyle/>
        <a:p>
          <a:pPr>
            <a:buFont typeface="Arial" panose="020B0604020202020204" pitchFamily="34" charset="0"/>
            <a:buChar char="•"/>
          </a:pPr>
          <a:r>
            <a:rPr lang="en-US" dirty="0"/>
            <a:t>HB 110 proposes class A counties or municipalities, with a population greater than 30,000 people, will publish a quarterly report containing information on residential development and residential building permits. The county or municipality will provide the report to the economic development department and the legislative finance committee. </a:t>
          </a:r>
        </a:p>
      </dgm:t>
    </dgm:pt>
    <dgm:pt modelId="{A91526D1-0217-4BBF-92E0-1DC5738C903C}" type="parTrans" cxnId="{696128A7-022F-411B-A199-7F4F4606E7B1}">
      <dgm:prSet/>
      <dgm:spPr/>
      <dgm:t>
        <a:bodyPr/>
        <a:lstStyle/>
        <a:p>
          <a:endParaRPr lang="en-US"/>
        </a:p>
      </dgm:t>
    </dgm:pt>
    <dgm:pt modelId="{FCDBCE51-8AF3-4F10-8F95-5152C01AA90C}" type="sibTrans" cxnId="{696128A7-022F-411B-A199-7F4F4606E7B1}">
      <dgm:prSet/>
      <dgm:spPr/>
      <dgm:t>
        <a:bodyPr/>
        <a:lstStyle/>
        <a:p>
          <a:endParaRPr lang="en-US"/>
        </a:p>
      </dgm:t>
    </dgm:pt>
    <dgm:pt modelId="{C48AAE52-63C3-4128-A4DB-65C1B32CF29C}">
      <dgm:prSet phldrT="[Text]" phldr="0"/>
      <dgm:spPr/>
      <dgm:t>
        <a:bodyPr/>
        <a:lstStyle/>
        <a:p>
          <a:pPr>
            <a:buFont typeface="Arial" panose="020B0604020202020204" pitchFamily="34" charset="0"/>
            <a:buChar char="•"/>
          </a:pPr>
          <a:r>
            <a:rPr lang="en-US" dirty="0"/>
            <a:t>HB 194 expands the state’s Metropolitan Redevelopment Code to include “housing shortage areas” as eligible targets for redevelopment actions.</a:t>
          </a:r>
        </a:p>
      </dgm:t>
    </dgm:pt>
    <dgm:pt modelId="{14003080-A3AD-482A-81B0-509C279C0D7A}" type="parTrans" cxnId="{ACBCEDB1-063E-448B-9762-2A5A419DAA7D}">
      <dgm:prSet/>
      <dgm:spPr/>
      <dgm:t>
        <a:bodyPr/>
        <a:lstStyle/>
        <a:p>
          <a:endParaRPr lang="en-US"/>
        </a:p>
      </dgm:t>
    </dgm:pt>
    <dgm:pt modelId="{29D167F6-874C-4AAA-9918-CC5C3630A419}" type="sibTrans" cxnId="{ACBCEDB1-063E-448B-9762-2A5A419DAA7D}">
      <dgm:prSet/>
      <dgm:spPr/>
      <dgm:t>
        <a:bodyPr/>
        <a:lstStyle/>
        <a:p>
          <a:endParaRPr lang="en-US"/>
        </a:p>
      </dgm:t>
    </dgm:pt>
    <dgm:pt modelId="{232347EB-F52D-49C2-BB8E-7811AD876883}">
      <dgm:prSet phldrT="[Text]" phldr="0"/>
      <dgm:spPr/>
      <dgm:t>
        <a:bodyPr/>
        <a:lstStyle/>
        <a:p>
          <a:pPr>
            <a:buFont typeface="Arial" panose="020B0604020202020204" pitchFamily="34" charset="0"/>
            <a:buChar char="•"/>
          </a:pPr>
          <a:r>
            <a:rPr lang="en-US" dirty="0"/>
            <a:t>SB 293 would require that an affordable housing study be conducted and provided with a petition to a governing body of an approved tax increment development.</a:t>
          </a:r>
        </a:p>
      </dgm:t>
    </dgm:pt>
    <dgm:pt modelId="{7BCB22AC-CD55-422B-AD53-056C83500755}" type="parTrans" cxnId="{099B5631-F9FF-403F-9C91-04CBD3FA7FEC}">
      <dgm:prSet/>
      <dgm:spPr/>
      <dgm:t>
        <a:bodyPr/>
        <a:lstStyle/>
        <a:p>
          <a:endParaRPr lang="en-US"/>
        </a:p>
      </dgm:t>
    </dgm:pt>
    <dgm:pt modelId="{E462D762-F337-45A3-9A67-F8B5E8105447}" type="sibTrans" cxnId="{099B5631-F9FF-403F-9C91-04CBD3FA7FEC}">
      <dgm:prSet/>
      <dgm:spPr/>
      <dgm:t>
        <a:bodyPr/>
        <a:lstStyle/>
        <a:p>
          <a:endParaRPr lang="en-US"/>
        </a:p>
      </dgm:t>
    </dgm:pt>
    <dgm:pt modelId="{99F471B1-48D7-4551-BAC8-EBAF16E1DCD0}" type="pres">
      <dgm:prSet presAssocID="{5AFBECE9-FABD-478A-9842-026997BD5272}" presName="linear" presStyleCnt="0">
        <dgm:presLayoutVars>
          <dgm:animLvl val="lvl"/>
          <dgm:resizeHandles val="exact"/>
        </dgm:presLayoutVars>
      </dgm:prSet>
      <dgm:spPr/>
    </dgm:pt>
    <dgm:pt modelId="{83726D37-5AC1-4E37-B2D4-5DF476F595A5}" type="pres">
      <dgm:prSet presAssocID="{976F74E3-F279-4687-BEC9-25AA1F32B4E8}" presName="parentText" presStyleLbl="node1" presStyleIdx="0" presStyleCnt="4">
        <dgm:presLayoutVars>
          <dgm:chMax val="0"/>
          <dgm:bulletEnabled val="1"/>
        </dgm:presLayoutVars>
      </dgm:prSet>
      <dgm:spPr/>
    </dgm:pt>
    <dgm:pt modelId="{D3881724-3CA9-4929-89C4-52C87E556549}" type="pres">
      <dgm:prSet presAssocID="{976F74E3-F279-4687-BEC9-25AA1F32B4E8}" presName="childText" presStyleLbl="revTx" presStyleIdx="0" presStyleCnt="4">
        <dgm:presLayoutVars>
          <dgm:bulletEnabled val="1"/>
        </dgm:presLayoutVars>
      </dgm:prSet>
      <dgm:spPr/>
    </dgm:pt>
    <dgm:pt modelId="{139E8A41-1504-4AA8-820E-FC2B643A75FB}" type="pres">
      <dgm:prSet presAssocID="{151097A5-E4D3-4A0D-B2DA-4DCB8AFC3437}" presName="parentText" presStyleLbl="node1" presStyleIdx="1" presStyleCnt="4">
        <dgm:presLayoutVars>
          <dgm:chMax val="0"/>
          <dgm:bulletEnabled val="1"/>
        </dgm:presLayoutVars>
      </dgm:prSet>
      <dgm:spPr/>
    </dgm:pt>
    <dgm:pt modelId="{B3FA622F-1AE5-4025-8215-6B52128013AA}" type="pres">
      <dgm:prSet presAssocID="{151097A5-E4D3-4A0D-B2DA-4DCB8AFC3437}" presName="childText" presStyleLbl="revTx" presStyleIdx="1" presStyleCnt="4">
        <dgm:presLayoutVars>
          <dgm:bulletEnabled val="1"/>
        </dgm:presLayoutVars>
      </dgm:prSet>
      <dgm:spPr/>
    </dgm:pt>
    <dgm:pt modelId="{DCCF14B7-41C6-4B94-971C-10D094913C82}" type="pres">
      <dgm:prSet presAssocID="{022C8E59-D88E-431D-9D9D-3645DD7FF5C1}" presName="parentText" presStyleLbl="node1" presStyleIdx="2" presStyleCnt="4" custLinFactNeighborX="85" custLinFactNeighborY="3560">
        <dgm:presLayoutVars>
          <dgm:chMax val="0"/>
          <dgm:bulletEnabled val="1"/>
        </dgm:presLayoutVars>
      </dgm:prSet>
      <dgm:spPr/>
    </dgm:pt>
    <dgm:pt modelId="{215A9742-D15B-4D05-86C2-D66E26FCC16F}" type="pres">
      <dgm:prSet presAssocID="{022C8E59-D88E-431D-9D9D-3645DD7FF5C1}" presName="childText" presStyleLbl="revTx" presStyleIdx="2" presStyleCnt="4">
        <dgm:presLayoutVars>
          <dgm:bulletEnabled val="1"/>
        </dgm:presLayoutVars>
      </dgm:prSet>
      <dgm:spPr/>
    </dgm:pt>
    <dgm:pt modelId="{8E01A435-F4F6-4DE5-941B-533FD5FC3E0F}" type="pres">
      <dgm:prSet presAssocID="{6EB00710-9AFD-4D63-9ABA-62E1500E281D}" presName="parentText" presStyleLbl="node1" presStyleIdx="3" presStyleCnt="4">
        <dgm:presLayoutVars>
          <dgm:chMax val="0"/>
          <dgm:bulletEnabled val="1"/>
        </dgm:presLayoutVars>
      </dgm:prSet>
      <dgm:spPr/>
    </dgm:pt>
    <dgm:pt modelId="{D321863D-F034-44E1-91D0-4E6BA1F45080}" type="pres">
      <dgm:prSet presAssocID="{6EB00710-9AFD-4D63-9ABA-62E1500E281D}" presName="childText" presStyleLbl="revTx" presStyleIdx="3" presStyleCnt="4">
        <dgm:presLayoutVars>
          <dgm:bulletEnabled val="1"/>
        </dgm:presLayoutVars>
      </dgm:prSet>
      <dgm:spPr/>
    </dgm:pt>
  </dgm:ptLst>
  <dgm:cxnLst>
    <dgm:cxn modelId="{F0F33802-B223-411C-B3A8-88B505BA7F77}" type="presOf" srcId="{C448C507-04EA-401E-9497-B53E23A573EA}" destId="{B3FA622F-1AE5-4025-8215-6B52128013AA}" srcOrd="0" destOrd="4" presId="urn:microsoft.com/office/officeart/2005/8/layout/vList2"/>
    <dgm:cxn modelId="{FACF4A0C-54A7-4FC6-9B4C-35EC47F1C88B}" srcId="{5AFBECE9-FABD-478A-9842-026997BD5272}" destId="{022C8E59-D88E-431D-9D9D-3645DD7FF5C1}" srcOrd="2" destOrd="0" parTransId="{0E4BFFD6-1C18-4BAD-BB5A-9F7D6FFAFDB8}" sibTransId="{9D90CEC8-AB05-4052-950F-0FA5C6B2259B}"/>
    <dgm:cxn modelId="{9973FC0E-5BC4-4E1F-987A-99EFC4484469}" srcId="{151097A5-E4D3-4A0D-B2DA-4DCB8AFC3437}" destId="{C448C507-04EA-401E-9497-B53E23A573EA}" srcOrd="4" destOrd="0" parTransId="{CA719C24-9EC5-49B4-9165-0A527176B50B}" sibTransId="{3B69D67B-3C31-4B90-8597-5F17BB97EE29}"/>
    <dgm:cxn modelId="{5A7E090F-FCC2-4F01-9427-07930206AED6}" srcId="{151097A5-E4D3-4A0D-B2DA-4DCB8AFC3437}" destId="{BAA19BE4-76D7-4F79-A530-419B51C20C69}" srcOrd="1" destOrd="0" parTransId="{640959B1-B3C5-4DC0-9771-D52C09BC7CA8}" sibTransId="{5F3C049E-7210-4EBB-B665-4EDE29438308}"/>
    <dgm:cxn modelId="{DC932910-ADB1-473A-855E-B7846C64655D}" type="presOf" srcId="{B0E18DC2-5D94-4BC6-BF4B-8C0535D2A0F6}" destId="{D3881724-3CA9-4929-89C4-52C87E556549}" srcOrd="0" destOrd="1" presId="urn:microsoft.com/office/officeart/2005/8/layout/vList2"/>
    <dgm:cxn modelId="{7B2E6911-30AF-4D28-9540-5560C6BBD955}" srcId="{151097A5-E4D3-4A0D-B2DA-4DCB8AFC3437}" destId="{D9E84EC6-75E7-44A0-A1BF-2B191A212322}" srcOrd="3" destOrd="0" parTransId="{135DFA70-D2D6-4FC6-B8B0-52620220F49A}" sibTransId="{73557B69-2931-4B0C-8AE3-64B783447CAD}"/>
    <dgm:cxn modelId="{BFC0FB16-8C5B-43A3-B661-1C351F318BAE}" type="presOf" srcId="{232347EB-F52D-49C2-BB8E-7811AD876883}" destId="{D321863D-F034-44E1-91D0-4E6BA1F45080}" srcOrd="0" destOrd="1" presId="urn:microsoft.com/office/officeart/2005/8/layout/vList2"/>
    <dgm:cxn modelId="{8DB42520-82D1-40D7-AC2F-AA5B4A6583B9}" srcId="{151097A5-E4D3-4A0D-B2DA-4DCB8AFC3437}" destId="{3B47D7CC-8817-41B5-8859-FDE27384F280}" srcOrd="5" destOrd="0" parTransId="{F7F662F7-2434-4ADB-AA30-FEB318BD4A1D}" sibTransId="{0F519EF6-85EB-4E9C-8284-5D0D1E1B8C52}"/>
    <dgm:cxn modelId="{AC1A6229-64F6-4E56-8884-380F29F4334B}" type="presOf" srcId="{FF067E5D-9ADE-4460-B363-B765642DBD25}" destId="{B3FA622F-1AE5-4025-8215-6B52128013AA}" srcOrd="0" destOrd="2" presId="urn:microsoft.com/office/officeart/2005/8/layout/vList2"/>
    <dgm:cxn modelId="{099B5631-F9FF-403F-9C91-04CBD3FA7FEC}" srcId="{6EB00710-9AFD-4D63-9ABA-62E1500E281D}" destId="{232347EB-F52D-49C2-BB8E-7811AD876883}" srcOrd="1" destOrd="0" parTransId="{7BCB22AC-CD55-422B-AD53-056C83500755}" sibTransId="{E462D762-F337-45A3-9A67-F8B5E8105447}"/>
    <dgm:cxn modelId="{F5D6E343-8787-4B19-85C2-630B851B6BA6}" type="presOf" srcId="{976F74E3-F279-4687-BEC9-25AA1F32B4E8}" destId="{83726D37-5AC1-4E37-B2D4-5DF476F595A5}" srcOrd="0" destOrd="0" presId="urn:microsoft.com/office/officeart/2005/8/layout/vList2"/>
    <dgm:cxn modelId="{96EEBD66-2CD2-41F6-9DBE-5625214EBD64}" srcId="{151097A5-E4D3-4A0D-B2DA-4DCB8AFC3437}" destId="{FF067E5D-9ADE-4460-B363-B765642DBD25}" srcOrd="2" destOrd="0" parTransId="{124F3091-9AE9-486D-8361-96F5757AF984}" sibTransId="{BF0E2A7E-96FC-4549-BFD6-EA84FD67B2E7}"/>
    <dgm:cxn modelId="{A302FF4A-AB7E-48F6-B0A3-4F67A1851F5C}" type="presOf" srcId="{434BDC41-D796-4E8F-B0AB-FC58B5747684}" destId="{215A9742-D15B-4D05-86C2-D66E26FCC16F}" srcOrd="0" destOrd="0" presId="urn:microsoft.com/office/officeart/2005/8/layout/vList2"/>
    <dgm:cxn modelId="{7E033C4C-3D78-4651-92E4-74165E78E9DA}" type="presOf" srcId="{D18ED5AA-469F-4C74-BE5C-DF6944A6A1BD}" destId="{B3FA622F-1AE5-4025-8215-6B52128013AA}" srcOrd="0" destOrd="0" presId="urn:microsoft.com/office/officeart/2005/8/layout/vList2"/>
    <dgm:cxn modelId="{B269716C-A3DF-4333-98F3-1EE91132B30D}" type="presOf" srcId="{2F49444B-827C-4ED9-B725-AE2C34220A29}" destId="{D321863D-F034-44E1-91D0-4E6BA1F45080}" srcOrd="0" destOrd="0" presId="urn:microsoft.com/office/officeart/2005/8/layout/vList2"/>
    <dgm:cxn modelId="{1302754E-BF4B-4769-97B5-E54AE06C1354}" srcId="{976F74E3-F279-4687-BEC9-25AA1F32B4E8}" destId="{FB87D6C9-6654-4903-900C-30C2596F5B79}" srcOrd="0" destOrd="0" parTransId="{82692E85-CA6C-4B08-A653-8AE6A8896808}" sibTransId="{08AA8631-EF9D-4E30-AA04-E54F4AAC4572}"/>
    <dgm:cxn modelId="{B19EB187-2910-4822-A8CA-BBF9A7D696F9}" type="presOf" srcId="{151097A5-E4D3-4A0D-B2DA-4DCB8AFC3437}" destId="{139E8A41-1504-4AA8-820E-FC2B643A75FB}" srcOrd="0" destOrd="0" presId="urn:microsoft.com/office/officeart/2005/8/layout/vList2"/>
    <dgm:cxn modelId="{7A1E2B88-8877-4AD4-9E63-E2D8ED1D2BB8}" type="presOf" srcId="{C48AAE52-63C3-4128-A4DB-65C1B32CF29C}" destId="{215A9742-D15B-4D05-86C2-D66E26FCC16F}" srcOrd="0" destOrd="1" presId="urn:microsoft.com/office/officeart/2005/8/layout/vList2"/>
    <dgm:cxn modelId="{8405A696-AF21-4817-8B23-82C6D0361B29}" srcId="{5AFBECE9-FABD-478A-9842-026997BD5272}" destId="{151097A5-E4D3-4A0D-B2DA-4DCB8AFC3437}" srcOrd="1" destOrd="0" parTransId="{B1F2E40C-C7A7-4D77-81BB-1540DD97DA76}" sibTransId="{9C19D345-3CBD-4EBE-89E3-F082DB02AA3E}"/>
    <dgm:cxn modelId="{DA8E749F-80F3-4626-B0AA-16D3BC60E006}" srcId="{6EB00710-9AFD-4D63-9ABA-62E1500E281D}" destId="{2F49444B-827C-4ED9-B725-AE2C34220A29}" srcOrd="0" destOrd="0" parTransId="{70CF19DC-FA67-46B1-A8A6-13C9AE886036}" sibTransId="{269AB16D-9417-4831-BBB4-D47F8DE10B7F}"/>
    <dgm:cxn modelId="{9E89D19F-F728-4807-861E-4B7A549E5CF5}" srcId="{976F74E3-F279-4687-BEC9-25AA1F32B4E8}" destId="{B0E18DC2-5D94-4BC6-BF4B-8C0535D2A0F6}" srcOrd="1" destOrd="0" parTransId="{DC570DB4-1190-4595-9610-BAE9B0447F4F}" sibTransId="{6331F7B4-6602-4C65-8830-DF7C9131DE45}"/>
    <dgm:cxn modelId="{696128A7-022F-411B-A199-7F4F4606E7B1}" srcId="{022C8E59-D88E-431D-9D9D-3645DD7FF5C1}" destId="{434BDC41-D796-4E8F-B0AB-FC58B5747684}" srcOrd="0" destOrd="0" parTransId="{A91526D1-0217-4BBF-92E0-1DC5738C903C}" sibTransId="{FCDBCE51-8AF3-4F10-8F95-5152C01AA90C}"/>
    <dgm:cxn modelId="{3A98DBAB-6909-4FCE-8001-82D3DC4E6056}" srcId="{5AFBECE9-FABD-478A-9842-026997BD5272}" destId="{6EB00710-9AFD-4D63-9ABA-62E1500E281D}" srcOrd="3" destOrd="0" parTransId="{5833324D-368A-4E1E-B911-A49B309CEBDC}" sibTransId="{427B689B-8A31-4AA7-9983-2FA69E9A9451}"/>
    <dgm:cxn modelId="{ACBCEDB1-063E-448B-9762-2A5A419DAA7D}" srcId="{022C8E59-D88E-431D-9D9D-3645DD7FF5C1}" destId="{C48AAE52-63C3-4128-A4DB-65C1B32CF29C}" srcOrd="1" destOrd="0" parTransId="{14003080-A3AD-482A-81B0-509C279C0D7A}" sibTransId="{29D167F6-874C-4AAA-9918-CC5C3630A419}"/>
    <dgm:cxn modelId="{80F1BECE-30E2-45D5-96AD-87683153C029}" srcId="{5AFBECE9-FABD-478A-9842-026997BD5272}" destId="{976F74E3-F279-4687-BEC9-25AA1F32B4E8}" srcOrd="0" destOrd="0" parTransId="{C025A3BA-FA49-43A5-9B70-189FEFD1408E}" sibTransId="{F2D1262B-B513-4EF8-B288-E1B706E37B77}"/>
    <dgm:cxn modelId="{9C884DD5-4FCC-4B70-82A9-5D44D9CB1DC1}" type="presOf" srcId="{5AFBECE9-FABD-478A-9842-026997BD5272}" destId="{99F471B1-48D7-4551-BAC8-EBAF16E1DCD0}" srcOrd="0" destOrd="0" presId="urn:microsoft.com/office/officeart/2005/8/layout/vList2"/>
    <dgm:cxn modelId="{50C9E0D7-FA5C-4918-9295-C758BAD68503}" type="presOf" srcId="{FB87D6C9-6654-4903-900C-30C2596F5B79}" destId="{D3881724-3CA9-4929-89C4-52C87E556549}" srcOrd="0" destOrd="0" presId="urn:microsoft.com/office/officeart/2005/8/layout/vList2"/>
    <dgm:cxn modelId="{949EE9E8-F460-4DB3-840C-66DB5BECEBEE}" type="presOf" srcId="{D9E84EC6-75E7-44A0-A1BF-2B191A212322}" destId="{B3FA622F-1AE5-4025-8215-6B52128013AA}" srcOrd="0" destOrd="3" presId="urn:microsoft.com/office/officeart/2005/8/layout/vList2"/>
    <dgm:cxn modelId="{4AFC4DEB-9521-473B-9D5B-3FA4801F12B9}" type="presOf" srcId="{3B47D7CC-8817-41B5-8859-FDE27384F280}" destId="{B3FA622F-1AE5-4025-8215-6B52128013AA}" srcOrd="0" destOrd="5" presId="urn:microsoft.com/office/officeart/2005/8/layout/vList2"/>
    <dgm:cxn modelId="{934020F0-C9B1-4217-A78B-CDDAC12A05E9}" srcId="{151097A5-E4D3-4A0D-B2DA-4DCB8AFC3437}" destId="{D18ED5AA-469F-4C74-BE5C-DF6944A6A1BD}" srcOrd="0" destOrd="0" parTransId="{543B5DD2-7601-47DE-BE58-88FA3F008D58}" sibTransId="{5F71FCEE-C7AD-4368-AFD5-95C3CE6B336E}"/>
    <dgm:cxn modelId="{7F5E4CF0-E87C-4D40-A233-327964DF6BE4}" type="presOf" srcId="{BAA19BE4-76D7-4F79-A530-419B51C20C69}" destId="{B3FA622F-1AE5-4025-8215-6B52128013AA}" srcOrd="0" destOrd="1" presId="urn:microsoft.com/office/officeart/2005/8/layout/vList2"/>
    <dgm:cxn modelId="{7BA20AF8-8660-45E3-80FF-7BD7CF1B552E}" type="presOf" srcId="{6EB00710-9AFD-4D63-9ABA-62E1500E281D}" destId="{8E01A435-F4F6-4DE5-941B-533FD5FC3E0F}" srcOrd="0" destOrd="0" presId="urn:microsoft.com/office/officeart/2005/8/layout/vList2"/>
    <dgm:cxn modelId="{DD661BFE-410F-4E39-9DC0-5DAF7FE032D6}" type="presOf" srcId="{022C8E59-D88E-431D-9D9D-3645DD7FF5C1}" destId="{DCCF14B7-41C6-4B94-971C-10D094913C82}" srcOrd="0" destOrd="0" presId="urn:microsoft.com/office/officeart/2005/8/layout/vList2"/>
    <dgm:cxn modelId="{DC1FAFEF-B5D0-46B1-BBD7-9180051B042D}" type="presParOf" srcId="{99F471B1-48D7-4551-BAC8-EBAF16E1DCD0}" destId="{83726D37-5AC1-4E37-B2D4-5DF476F595A5}" srcOrd="0" destOrd="0" presId="urn:microsoft.com/office/officeart/2005/8/layout/vList2"/>
    <dgm:cxn modelId="{0E27077C-1761-4DA9-9797-708A9E314A0F}" type="presParOf" srcId="{99F471B1-48D7-4551-BAC8-EBAF16E1DCD0}" destId="{D3881724-3CA9-4929-89C4-52C87E556549}" srcOrd="1" destOrd="0" presId="urn:microsoft.com/office/officeart/2005/8/layout/vList2"/>
    <dgm:cxn modelId="{50671912-0854-41B3-834F-BD2C09B4F852}" type="presParOf" srcId="{99F471B1-48D7-4551-BAC8-EBAF16E1DCD0}" destId="{139E8A41-1504-4AA8-820E-FC2B643A75FB}" srcOrd="2" destOrd="0" presId="urn:microsoft.com/office/officeart/2005/8/layout/vList2"/>
    <dgm:cxn modelId="{8C25B912-79A9-40E3-9691-348DDA5C0EDC}" type="presParOf" srcId="{99F471B1-48D7-4551-BAC8-EBAF16E1DCD0}" destId="{B3FA622F-1AE5-4025-8215-6B52128013AA}" srcOrd="3" destOrd="0" presId="urn:microsoft.com/office/officeart/2005/8/layout/vList2"/>
    <dgm:cxn modelId="{A77056FA-2C3F-419C-AE71-2341A3D213EF}" type="presParOf" srcId="{99F471B1-48D7-4551-BAC8-EBAF16E1DCD0}" destId="{DCCF14B7-41C6-4B94-971C-10D094913C82}" srcOrd="4" destOrd="0" presId="urn:microsoft.com/office/officeart/2005/8/layout/vList2"/>
    <dgm:cxn modelId="{15B97989-6320-46A6-8F19-2A19FE7FE723}" type="presParOf" srcId="{99F471B1-48D7-4551-BAC8-EBAF16E1DCD0}" destId="{215A9742-D15B-4D05-86C2-D66E26FCC16F}" srcOrd="5" destOrd="0" presId="urn:microsoft.com/office/officeart/2005/8/layout/vList2"/>
    <dgm:cxn modelId="{E192438D-7E5D-42D8-A71B-53DC3B0FEF3F}" type="presParOf" srcId="{99F471B1-48D7-4551-BAC8-EBAF16E1DCD0}" destId="{8E01A435-F4F6-4DE5-941B-533FD5FC3E0F}" srcOrd="6" destOrd="0" presId="urn:microsoft.com/office/officeart/2005/8/layout/vList2"/>
    <dgm:cxn modelId="{7C8452F1-D2F8-4A13-BCAF-90222DF6FF19}" type="presParOf" srcId="{99F471B1-48D7-4551-BAC8-EBAF16E1DCD0}" destId="{D321863D-F034-44E1-91D0-4E6BA1F45080}"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FBECE9-FABD-478A-9842-026997BD52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76F74E3-F279-4687-BEC9-25AA1F32B4E8}">
      <dgm:prSet phldrT="[Text]" phldr="0"/>
      <dgm:spPr/>
      <dgm:t>
        <a:bodyPr/>
        <a:lstStyle/>
        <a:p>
          <a:r>
            <a:rPr lang="en-US" dirty="0"/>
            <a:t>Reducing the Cost of Homebuilding.</a:t>
          </a:r>
        </a:p>
      </dgm:t>
    </dgm:pt>
    <dgm:pt modelId="{C025A3BA-FA49-43A5-9B70-189FEFD1408E}" type="parTrans" cxnId="{80F1BECE-30E2-45D5-96AD-87683153C029}">
      <dgm:prSet/>
      <dgm:spPr/>
      <dgm:t>
        <a:bodyPr/>
        <a:lstStyle/>
        <a:p>
          <a:endParaRPr lang="en-US"/>
        </a:p>
      </dgm:t>
    </dgm:pt>
    <dgm:pt modelId="{F2D1262B-B513-4EF8-B288-E1B706E37B77}" type="sibTrans" cxnId="{80F1BECE-30E2-45D5-96AD-87683153C029}">
      <dgm:prSet/>
      <dgm:spPr/>
      <dgm:t>
        <a:bodyPr/>
        <a:lstStyle/>
        <a:p>
          <a:endParaRPr lang="en-US"/>
        </a:p>
      </dgm:t>
    </dgm:pt>
    <dgm:pt modelId="{FB87D6C9-6654-4903-900C-30C2596F5B79}">
      <dgm:prSet phldrT="[Text]" phldr="0"/>
      <dgm:spPr/>
      <dgm:t>
        <a:bodyPr/>
        <a:lstStyle/>
        <a:p>
          <a:pPr>
            <a:buFont typeface="Arial" panose="020B0604020202020204" pitchFamily="34" charset="0"/>
            <a:buChar char="•"/>
          </a:pPr>
          <a:r>
            <a:rPr lang="en-US" dirty="0"/>
            <a:t>Financing tools that incentivize affordable housing development and preservation are effective, but we need more of them.</a:t>
          </a:r>
        </a:p>
      </dgm:t>
    </dgm:pt>
    <dgm:pt modelId="{82692E85-CA6C-4B08-A653-8AE6A8896808}" type="parTrans" cxnId="{1302754E-BF4B-4769-97B5-E54AE06C1354}">
      <dgm:prSet/>
      <dgm:spPr/>
      <dgm:t>
        <a:bodyPr/>
        <a:lstStyle/>
        <a:p>
          <a:endParaRPr lang="en-US"/>
        </a:p>
      </dgm:t>
    </dgm:pt>
    <dgm:pt modelId="{08AA8631-EF9D-4E30-AA04-E54F4AAC4572}" type="sibTrans" cxnId="{1302754E-BF4B-4769-97B5-E54AE06C1354}">
      <dgm:prSet/>
      <dgm:spPr/>
      <dgm:t>
        <a:bodyPr/>
        <a:lstStyle/>
        <a:p>
          <a:endParaRPr lang="en-US"/>
        </a:p>
      </dgm:t>
    </dgm:pt>
    <dgm:pt modelId="{151097A5-E4D3-4A0D-B2DA-4DCB8AFC3437}">
      <dgm:prSet phldrT="[Text]" phldr="0"/>
      <dgm:spPr/>
      <dgm:t>
        <a:bodyPr/>
        <a:lstStyle/>
        <a:p>
          <a:pPr>
            <a:buNone/>
          </a:pPr>
          <a:r>
            <a:rPr lang="en-US" dirty="0"/>
            <a:t>Examples of Enacted Legislation in Other Western States </a:t>
          </a:r>
        </a:p>
      </dgm:t>
    </dgm:pt>
    <dgm:pt modelId="{B1F2E40C-C7A7-4D77-81BB-1540DD97DA76}" type="parTrans" cxnId="{8405A696-AF21-4817-8B23-82C6D0361B29}">
      <dgm:prSet/>
      <dgm:spPr/>
      <dgm:t>
        <a:bodyPr/>
        <a:lstStyle/>
        <a:p>
          <a:endParaRPr lang="en-US"/>
        </a:p>
      </dgm:t>
    </dgm:pt>
    <dgm:pt modelId="{9C19D345-3CBD-4EBE-89E3-F082DB02AA3E}" type="sibTrans" cxnId="{8405A696-AF21-4817-8B23-82C6D0361B29}">
      <dgm:prSet/>
      <dgm:spPr/>
      <dgm:t>
        <a:bodyPr/>
        <a:lstStyle/>
        <a:p>
          <a:endParaRPr lang="en-US"/>
        </a:p>
      </dgm:t>
    </dgm:pt>
    <dgm:pt modelId="{022C8E59-D88E-431D-9D9D-3645DD7FF5C1}">
      <dgm:prSet phldrT="[Text]" phldr="0"/>
      <dgm:spPr/>
      <dgm:t>
        <a:bodyPr/>
        <a:lstStyle/>
        <a:p>
          <a:pPr>
            <a:buNone/>
          </a:pPr>
          <a:r>
            <a:rPr lang="en-US" dirty="0"/>
            <a:t>New Mexico 2026 Session Legislation Introduced</a:t>
          </a:r>
        </a:p>
      </dgm:t>
    </dgm:pt>
    <dgm:pt modelId="{0E4BFFD6-1C18-4BAD-BB5A-9F7D6FFAFDB8}" type="parTrans" cxnId="{FACF4A0C-54A7-4FC6-9B4C-35EC47F1C88B}">
      <dgm:prSet/>
      <dgm:spPr/>
      <dgm:t>
        <a:bodyPr/>
        <a:lstStyle/>
        <a:p>
          <a:endParaRPr lang="en-US"/>
        </a:p>
      </dgm:t>
    </dgm:pt>
    <dgm:pt modelId="{9D90CEC8-AB05-4052-950F-0FA5C6B2259B}" type="sibTrans" cxnId="{FACF4A0C-54A7-4FC6-9B4C-35EC47F1C88B}">
      <dgm:prSet/>
      <dgm:spPr/>
      <dgm:t>
        <a:bodyPr/>
        <a:lstStyle/>
        <a:p>
          <a:endParaRPr lang="en-US"/>
        </a:p>
      </dgm:t>
    </dgm:pt>
    <dgm:pt modelId="{D18ED5AA-469F-4C74-BE5C-DF6944A6A1BD}">
      <dgm:prSet phldrT="[Text]" phldr="0"/>
      <dgm:spPr/>
      <dgm:t>
        <a:bodyPr/>
        <a:lstStyle/>
        <a:p>
          <a:pPr>
            <a:buFont typeface="Arial" panose="020B0604020202020204" pitchFamily="34" charset="0"/>
            <a:buChar char="•"/>
          </a:pPr>
          <a:r>
            <a:rPr lang="en-US" dirty="0"/>
            <a:t>Eleven western states have established a state low-income housing tax credit to supplement federal tax credits, increasing investment and gap financing</a:t>
          </a:r>
        </a:p>
      </dgm:t>
    </dgm:pt>
    <dgm:pt modelId="{543B5DD2-7601-47DE-BE58-88FA3F008D58}" type="parTrans" cxnId="{934020F0-C9B1-4217-A78B-CDDAC12A05E9}">
      <dgm:prSet/>
      <dgm:spPr/>
      <dgm:t>
        <a:bodyPr/>
        <a:lstStyle/>
        <a:p>
          <a:endParaRPr lang="en-US"/>
        </a:p>
      </dgm:t>
    </dgm:pt>
    <dgm:pt modelId="{5F71FCEE-C7AD-4368-AFD5-95C3CE6B336E}" type="sibTrans" cxnId="{934020F0-C9B1-4217-A78B-CDDAC12A05E9}">
      <dgm:prSet/>
      <dgm:spPr/>
      <dgm:t>
        <a:bodyPr/>
        <a:lstStyle/>
        <a:p>
          <a:endParaRPr lang="en-US"/>
        </a:p>
      </dgm:t>
    </dgm:pt>
    <dgm:pt modelId="{6EB00710-9AFD-4D63-9ABA-62E1500E281D}">
      <dgm:prSet phldrT="[Text]" phldr="0"/>
      <dgm:spPr/>
      <dgm:t>
        <a:bodyPr/>
        <a:lstStyle/>
        <a:p>
          <a:pPr>
            <a:buFont typeface="Arial" panose="020B0604020202020204" pitchFamily="34" charset="0"/>
            <a:buChar char="•"/>
          </a:pPr>
          <a:r>
            <a:rPr lang="en-US" dirty="0"/>
            <a:t>New Mexico 2025 Session Legislation Introduced</a:t>
          </a:r>
        </a:p>
      </dgm:t>
    </dgm:pt>
    <dgm:pt modelId="{5833324D-368A-4E1E-B911-A49B309CEBDC}" type="parTrans" cxnId="{3A98DBAB-6909-4FCE-8001-82D3DC4E6056}">
      <dgm:prSet/>
      <dgm:spPr/>
      <dgm:t>
        <a:bodyPr/>
        <a:lstStyle/>
        <a:p>
          <a:endParaRPr lang="en-US"/>
        </a:p>
      </dgm:t>
    </dgm:pt>
    <dgm:pt modelId="{427B689B-8A31-4AA7-9983-2FA69E9A9451}" type="sibTrans" cxnId="{3A98DBAB-6909-4FCE-8001-82D3DC4E6056}">
      <dgm:prSet/>
      <dgm:spPr/>
      <dgm:t>
        <a:bodyPr/>
        <a:lstStyle/>
        <a:p>
          <a:endParaRPr lang="en-US"/>
        </a:p>
      </dgm:t>
    </dgm:pt>
    <dgm:pt modelId="{2F49444B-827C-4ED9-B725-AE2C34220A29}">
      <dgm:prSet phldrT="[Text]" phldr="0"/>
      <dgm:spPr/>
      <dgm:t>
        <a:bodyPr/>
        <a:lstStyle/>
        <a:p>
          <a:pPr>
            <a:buFont typeface="Arial" panose="020B0604020202020204" pitchFamily="34" charset="0"/>
            <a:buChar char="•"/>
          </a:pPr>
          <a:r>
            <a:rPr lang="en-US" dirty="0"/>
            <a:t>HB 325 introduces tax deductions for businesses on labor costs related to new residential construction in New Mexico, capping at $125,000 for for-sale homes and $75,000 for rentals, excluding renovations. It also includes a "hold harmless" provision to reimburse local governments for lost revenue.</a:t>
          </a:r>
        </a:p>
      </dgm:t>
    </dgm:pt>
    <dgm:pt modelId="{70CF19DC-FA67-46B1-A8A6-13C9AE886036}" type="parTrans" cxnId="{DA8E749F-80F3-4626-B0AA-16D3BC60E006}">
      <dgm:prSet/>
      <dgm:spPr/>
      <dgm:t>
        <a:bodyPr/>
        <a:lstStyle/>
        <a:p>
          <a:endParaRPr lang="en-US"/>
        </a:p>
      </dgm:t>
    </dgm:pt>
    <dgm:pt modelId="{269AB16D-9417-4831-BBB4-D47F8DE10B7F}" type="sibTrans" cxnId="{DA8E749F-80F3-4626-B0AA-16D3BC60E006}">
      <dgm:prSet/>
      <dgm:spPr/>
      <dgm:t>
        <a:bodyPr/>
        <a:lstStyle/>
        <a:p>
          <a:endParaRPr lang="en-US"/>
        </a:p>
      </dgm:t>
    </dgm:pt>
    <dgm:pt modelId="{434BDC41-D796-4E8F-B0AB-FC58B5747684}">
      <dgm:prSet phldrT="[Text]" phldr="0"/>
      <dgm:spPr/>
      <dgm:t>
        <a:bodyPr/>
        <a:lstStyle/>
        <a:p>
          <a:pPr>
            <a:buFont typeface="Arial" panose="020B0604020202020204" pitchFamily="34" charset="0"/>
            <a:buChar char="•"/>
          </a:pPr>
          <a:r>
            <a:rPr lang="en-US" dirty="0"/>
            <a:t>HB 139 appropriates $135,000,000 from the general fund to the New Mexico Housing Trust Fund.</a:t>
          </a:r>
        </a:p>
      </dgm:t>
    </dgm:pt>
    <dgm:pt modelId="{A91526D1-0217-4BBF-92E0-1DC5738C903C}" type="parTrans" cxnId="{696128A7-022F-411B-A199-7F4F4606E7B1}">
      <dgm:prSet/>
      <dgm:spPr/>
      <dgm:t>
        <a:bodyPr/>
        <a:lstStyle/>
        <a:p>
          <a:endParaRPr lang="en-US"/>
        </a:p>
      </dgm:t>
    </dgm:pt>
    <dgm:pt modelId="{FCDBCE51-8AF3-4F10-8F95-5152C01AA90C}" type="sibTrans" cxnId="{696128A7-022F-411B-A199-7F4F4606E7B1}">
      <dgm:prSet/>
      <dgm:spPr/>
      <dgm:t>
        <a:bodyPr/>
        <a:lstStyle/>
        <a:p>
          <a:endParaRPr lang="en-US"/>
        </a:p>
      </dgm:t>
    </dgm:pt>
    <dgm:pt modelId="{4CB2D0C7-FFEE-4538-AF07-2C6D6D75BDA3}">
      <dgm:prSet phldrT="[Text]" phldr="0"/>
      <dgm:spPr/>
      <dgm:t>
        <a:bodyPr/>
        <a:lstStyle/>
        <a:p>
          <a:pPr>
            <a:buFont typeface="Arial" panose="020B0604020202020204" pitchFamily="34" charset="0"/>
            <a:buChar char="•"/>
          </a:pPr>
          <a:r>
            <a:rPr lang="en-US" dirty="0"/>
            <a:t>The cost of building homes has skyrocketed, in part due to outdated policies and a lack of proactive strategies.</a:t>
          </a:r>
        </a:p>
      </dgm:t>
    </dgm:pt>
    <dgm:pt modelId="{FBE59931-8831-48C2-B0D5-8AF9337A9B00}" type="parTrans" cxnId="{D4F62434-063E-4ACC-95DF-84456DB386C3}">
      <dgm:prSet/>
      <dgm:spPr/>
      <dgm:t>
        <a:bodyPr/>
        <a:lstStyle/>
        <a:p>
          <a:endParaRPr lang="en-US"/>
        </a:p>
      </dgm:t>
    </dgm:pt>
    <dgm:pt modelId="{1A18DB8E-6000-43AB-AA2C-7EA554548CB5}" type="sibTrans" cxnId="{D4F62434-063E-4ACC-95DF-84456DB386C3}">
      <dgm:prSet/>
      <dgm:spPr/>
      <dgm:t>
        <a:bodyPr/>
        <a:lstStyle/>
        <a:p>
          <a:endParaRPr lang="en-US"/>
        </a:p>
      </dgm:t>
    </dgm:pt>
    <dgm:pt modelId="{BFBD6CFD-B63E-495E-AEAB-E123FBDAF528}">
      <dgm:prSet phldrT="[Text]" phldr="0"/>
      <dgm:spPr/>
      <dgm:t>
        <a:bodyPr/>
        <a:lstStyle/>
        <a:p>
          <a:pPr>
            <a:buFont typeface="Arial" panose="020B0604020202020204" pitchFamily="34" charset="0"/>
            <a:buChar char="•"/>
          </a:pPr>
          <a:r>
            <a:rPr lang="en-US" dirty="0"/>
            <a:t>Low interest loans to developers who develop attainable starter homes (ZIHP and NMHTF loans are available at Housing New Mexico)</a:t>
          </a:r>
        </a:p>
      </dgm:t>
    </dgm:pt>
    <dgm:pt modelId="{676EEFC4-17A3-4395-AC50-EBC3242D59D9}" type="parTrans" cxnId="{AB67E54F-B99B-4773-B525-0BB6C1D16772}">
      <dgm:prSet/>
      <dgm:spPr/>
      <dgm:t>
        <a:bodyPr/>
        <a:lstStyle/>
        <a:p>
          <a:endParaRPr lang="en-US"/>
        </a:p>
      </dgm:t>
    </dgm:pt>
    <dgm:pt modelId="{D34A16A6-DF60-4576-A480-B46C001F4D3C}" type="sibTrans" cxnId="{AB67E54F-B99B-4773-B525-0BB6C1D16772}">
      <dgm:prSet/>
      <dgm:spPr/>
      <dgm:t>
        <a:bodyPr/>
        <a:lstStyle/>
        <a:p>
          <a:endParaRPr lang="en-US"/>
        </a:p>
      </dgm:t>
    </dgm:pt>
    <dgm:pt modelId="{0B24F014-0453-4007-8ED7-5FADDABDEFE4}">
      <dgm:prSet phldrT="[Text]" phldr="0"/>
      <dgm:spPr/>
      <dgm:t>
        <a:bodyPr/>
        <a:lstStyle/>
        <a:p>
          <a:pPr>
            <a:buFont typeface="Arial" panose="020B0604020202020204" pitchFamily="34" charset="0"/>
            <a:buChar char="•"/>
          </a:pPr>
          <a:r>
            <a:rPr lang="en-US" dirty="0"/>
            <a:t>Arizona offers state tax credits, subsidies, and low-interest loans to developers building affordable housing. Additional incentives are allotted to owners who participate in housing assistance programs and commit to serving certain at-risk populations.</a:t>
          </a:r>
        </a:p>
      </dgm:t>
    </dgm:pt>
    <dgm:pt modelId="{5D6D7C95-36D3-4741-9082-57F3A9680659}" type="parTrans" cxnId="{E7B8058F-ABC5-4FB3-ABA0-249B435CBAF6}">
      <dgm:prSet/>
      <dgm:spPr/>
      <dgm:t>
        <a:bodyPr/>
        <a:lstStyle/>
        <a:p>
          <a:endParaRPr lang="en-US"/>
        </a:p>
      </dgm:t>
    </dgm:pt>
    <dgm:pt modelId="{89D96B54-7C8B-4EEF-A142-D6D43932F0EA}" type="sibTrans" cxnId="{E7B8058F-ABC5-4FB3-ABA0-249B435CBAF6}">
      <dgm:prSet/>
      <dgm:spPr/>
      <dgm:t>
        <a:bodyPr/>
        <a:lstStyle/>
        <a:p>
          <a:endParaRPr lang="en-US"/>
        </a:p>
      </dgm:t>
    </dgm:pt>
    <dgm:pt modelId="{1D536B26-B75A-48A5-887D-FC33F9886025}">
      <dgm:prSet phldrT="[Text]" phldr="0"/>
      <dgm:spPr/>
      <dgm:t>
        <a:bodyPr/>
        <a:lstStyle/>
        <a:p>
          <a:pPr>
            <a:buFont typeface="Arial" panose="020B0604020202020204" pitchFamily="34" charset="0"/>
            <a:buChar char="•"/>
          </a:pPr>
          <a:r>
            <a:rPr lang="en-US" dirty="0"/>
            <a:t>New Mexico has allocated record funding in recent years with over $400 million in the 2024 and 2025 legislative sessions.</a:t>
          </a:r>
        </a:p>
      </dgm:t>
    </dgm:pt>
    <dgm:pt modelId="{6ABD9800-EA7C-4B94-9B3F-B4FE107D59C2}" type="parTrans" cxnId="{CC30DB6F-F50D-4B0F-886E-E2672858689F}">
      <dgm:prSet/>
      <dgm:spPr/>
      <dgm:t>
        <a:bodyPr/>
        <a:lstStyle/>
        <a:p>
          <a:endParaRPr lang="en-US"/>
        </a:p>
      </dgm:t>
    </dgm:pt>
    <dgm:pt modelId="{C42E977F-3304-43FC-B792-E28F4C4F2D8B}" type="sibTrans" cxnId="{CC30DB6F-F50D-4B0F-886E-E2672858689F}">
      <dgm:prSet/>
      <dgm:spPr/>
      <dgm:t>
        <a:bodyPr/>
        <a:lstStyle/>
        <a:p>
          <a:endParaRPr lang="en-US"/>
        </a:p>
      </dgm:t>
    </dgm:pt>
    <dgm:pt modelId="{CA7D7107-2893-4A0F-B6D4-235A39EEE773}">
      <dgm:prSet phldrT="[Text]" phldr="0"/>
      <dgm:spPr/>
      <dgm:t>
        <a:bodyPr/>
        <a:lstStyle/>
        <a:p>
          <a:pPr>
            <a:buFont typeface="Arial" panose="020B0604020202020204" pitchFamily="34" charset="0"/>
            <a:buChar char="•"/>
          </a:pPr>
          <a:r>
            <a:rPr lang="en-US" dirty="0"/>
            <a:t>Community land trusts use deed restrictions or renewable land leases to ensure that homes remain permanently affordable, meaning that the down payment assistance and funding invested in the first purchase are not lost, even when homes are sold. </a:t>
          </a:r>
        </a:p>
      </dgm:t>
    </dgm:pt>
    <dgm:pt modelId="{BFEF5CE3-8A57-41EA-96DD-C5C80B0CFD74}" type="parTrans" cxnId="{7FC5F8DB-9004-4C54-B882-338BD0DD04D3}">
      <dgm:prSet/>
      <dgm:spPr/>
      <dgm:t>
        <a:bodyPr/>
        <a:lstStyle/>
        <a:p>
          <a:endParaRPr lang="en-US"/>
        </a:p>
      </dgm:t>
    </dgm:pt>
    <dgm:pt modelId="{867BB943-1F3C-4B56-B83C-6101B3A668EC}" type="sibTrans" cxnId="{7FC5F8DB-9004-4C54-B882-338BD0DD04D3}">
      <dgm:prSet/>
      <dgm:spPr/>
      <dgm:t>
        <a:bodyPr/>
        <a:lstStyle/>
        <a:p>
          <a:endParaRPr lang="en-US"/>
        </a:p>
      </dgm:t>
    </dgm:pt>
    <dgm:pt modelId="{1BF73435-E6AD-44FE-AD1F-FBD3AC367004}">
      <dgm:prSet phldrT="[Text]" phldr="0"/>
      <dgm:spPr/>
      <dgm:t>
        <a:bodyPr/>
        <a:lstStyle/>
        <a:p>
          <a:pPr>
            <a:buFont typeface="Arial" panose="020B0604020202020204" pitchFamily="34" charset="0"/>
            <a:buChar char="•"/>
          </a:pPr>
          <a:r>
            <a:rPr lang="en-US" dirty="0"/>
            <a:t>New Mexico’s Economic Development Site Readiness Act also expressly included housing availability in the site characterization studies that will occur across the state as a precursor to certifying properties as “strategic economic development sites.” The Site Readiness Act was coupled with $24 million over three years to fund these predevelopment activities</a:t>
          </a:r>
        </a:p>
      </dgm:t>
    </dgm:pt>
    <dgm:pt modelId="{335F7DD4-53D7-4D78-9202-5DC5A0EC5CC3}" type="parTrans" cxnId="{0789C0A1-ACF9-44B2-8989-795F53FB6FF9}">
      <dgm:prSet/>
      <dgm:spPr/>
      <dgm:t>
        <a:bodyPr/>
        <a:lstStyle/>
        <a:p>
          <a:endParaRPr lang="en-US"/>
        </a:p>
      </dgm:t>
    </dgm:pt>
    <dgm:pt modelId="{E8F8F519-26C8-4EA6-9077-8C67EA277D36}" type="sibTrans" cxnId="{0789C0A1-ACF9-44B2-8989-795F53FB6FF9}">
      <dgm:prSet/>
      <dgm:spPr/>
      <dgm:t>
        <a:bodyPr/>
        <a:lstStyle/>
        <a:p>
          <a:endParaRPr lang="en-US"/>
        </a:p>
      </dgm:t>
    </dgm:pt>
    <dgm:pt modelId="{884F6508-5FCA-42ED-9C14-55BCD4EF4D85}">
      <dgm:prSet phldrT="[Text]" phldr="0"/>
      <dgm:spPr/>
      <dgm:t>
        <a:bodyPr/>
        <a:lstStyle/>
        <a:p>
          <a:pPr>
            <a:buFont typeface="Arial" panose="020B0604020202020204" pitchFamily="34" charset="0"/>
            <a:buChar char="•"/>
          </a:pPr>
          <a:r>
            <a:rPr lang="en-US" dirty="0"/>
            <a:t>HB 472 is an amendment to the Corporate Income and Franchise Tax Act that adds new material that creates a tax credit for an individual who incurs expenses for rehabilitation of an abandoned building. </a:t>
          </a:r>
        </a:p>
      </dgm:t>
    </dgm:pt>
    <dgm:pt modelId="{1776278D-5737-4A0B-A55E-07A4325D0364}" type="parTrans" cxnId="{A75ECC4D-19C1-4AA7-B606-E28B1B8ECE8D}">
      <dgm:prSet/>
      <dgm:spPr/>
      <dgm:t>
        <a:bodyPr/>
        <a:lstStyle/>
        <a:p>
          <a:endParaRPr lang="en-US"/>
        </a:p>
      </dgm:t>
    </dgm:pt>
    <dgm:pt modelId="{07DC0745-8387-4D44-B23C-114DBBF91109}" type="sibTrans" cxnId="{A75ECC4D-19C1-4AA7-B606-E28B1B8ECE8D}">
      <dgm:prSet/>
      <dgm:spPr/>
      <dgm:t>
        <a:bodyPr/>
        <a:lstStyle/>
        <a:p>
          <a:endParaRPr lang="en-US"/>
        </a:p>
      </dgm:t>
    </dgm:pt>
    <dgm:pt modelId="{D60DF71B-DF61-4E26-BAC7-D390A303E436}">
      <dgm:prSet phldrT="[Text]" phldr="0"/>
      <dgm:spPr/>
      <dgm:t>
        <a:bodyPr/>
        <a:lstStyle/>
        <a:p>
          <a:pPr>
            <a:buFont typeface="Arial" panose="020B0604020202020204" pitchFamily="34" charset="0"/>
            <a:buChar char="•"/>
          </a:pPr>
          <a:r>
            <a:rPr lang="en-US" dirty="0"/>
            <a:t>HB 24 creates a housing loan program to be administered by the New Mexico Mortgage Finance Authority to qualified professionals for down payment assistance or closing costs associated with purchasing a home in New Mexico in exchange for the qualified professional practicing for ten years in the state. </a:t>
          </a:r>
        </a:p>
      </dgm:t>
    </dgm:pt>
    <dgm:pt modelId="{1FAF96B8-3AA8-438F-9B94-660EA732FBA9}" type="parTrans" cxnId="{CBD80E1E-22CD-4A53-9D51-586D8EC582A4}">
      <dgm:prSet/>
      <dgm:spPr/>
      <dgm:t>
        <a:bodyPr/>
        <a:lstStyle/>
        <a:p>
          <a:endParaRPr lang="en-US"/>
        </a:p>
      </dgm:t>
    </dgm:pt>
    <dgm:pt modelId="{DF94EFB0-80E7-448B-8FE7-0CB761E756F2}" type="sibTrans" cxnId="{CBD80E1E-22CD-4A53-9D51-586D8EC582A4}">
      <dgm:prSet/>
      <dgm:spPr/>
      <dgm:t>
        <a:bodyPr/>
        <a:lstStyle/>
        <a:p>
          <a:endParaRPr lang="en-US"/>
        </a:p>
      </dgm:t>
    </dgm:pt>
    <dgm:pt modelId="{BF345606-7EDA-4014-875A-50D4841E0614}">
      <dgm:prSet phldrT="[Text]" phldr="0"/>
      <dgm:spPr/>
      <dgm:t>
        <a:bodyPr/>
        <a:lstStyle/>
        <a:p>
          <a:pPr>
            <a:buFont typeface="Arial" panose="020B0604020202020204" pitchFamily="34" charset="0"/>
            <a:buChar char="•"/>
          </a:pPr>
          <a:r>
            <a:rPr lang="en-US" dirty="0"/>
            <a:t>SB 114 prohibits hedge funds, private equity firms, corporations, or any other business entity from purchasing single-family residences with the exemption of limited liability companies.</a:t>
          </a:r>
        </a:p>
      </dgm:t>
    </dgm:pt>
    <dgm:pt modelId="{DD9B93B1-683E-4F88-9CF0-2D281093EB5E}" type="parTrans" cxnId="{CD107F27-C0AA-434A-B3AF-C834870B9755}">
      <dgm:prSet/>
      <dgm:spPr/>
      <dgm:t>
        <a:bodyPr/>
        <a:lstStyle/>
        <a:p>
          <a:endParaRPr lang="en-US"/>
        </a:p>
      </dgm:t>
    </dgm:pt>
    <dgm:pt modelId="{DF4D3260-EDC8-4E08-BDA5-E61172C01C9A}" type="sibTrans" cxnId="{CD107F27-C0AA-434A-B3AF-C834870B9755}">
      <dgm:prSet/>
      <dgm:spPr/>
      <dgm:t>
        <a:bodyPr/>
        <a:lstStyle/>
        <a:p>
          <a:endParaRPr lang="en-US"/>
        </a:p>
      </dgm:t>
    </dgm:pt>
    <dgm:pt modelId="{AFDC4B45-9C0A-4B49-BC31-019EA163AE1A}">
      <dgm:prSet phldrT="[Text]" phldr="0"/>
      <dgm:spPr/>
      <dgm:t>
        <a:bodyPr/>
        <a:lstStyle/>
        <a:p>
          <a:pPr>
            <a:buFont typeface="Arial" panose="020B0604020202020204" pitchFamily="34" charset="0"/>
            <a:buChar char="•"/>
          </a:pPr>
          <a:r>
            <a:rPr lang="en-US" dirty="0"/>
            <a:t>HB 176 proposed to create a zero interest down payment assistance loan fund by amending distributions to certain other funds.</a:t>
          </a:r>
        </a:p>
      </dgm:t>
    </dgm:pt>
    <dgm:pt modelId="{22CD6F54-567F-45CA-8B33-10F48BBC4881}" type="parTrans" cxnId="{A4D69710-BFE4-4374-92CD-A83EF0D169C1}">
      <dgm:prSet/>
      <dgm:spPr/>
      <dgm:t>
        <a:bodyPr/>
        <a:lstStyle/>
        <a:p>
          <a:endParaRPr lang="en-US"/>
        </a:p>
      </dgm:t>
    </dgm:pt>
    <dgm:pt modelId="{306CAEAF-ECFD-4F09-97A0-D68FF8387656}" type="sibTrans" cxnId="{A4D69710-BFE4-4374-92CD-A83EF0D169C1}">
      <dgm:prSet/>
      <dgm:spPr/>
      <dgm:t>
        <a:bodyPr/>
        <a:lstStyle/>
        <a:p>
          <a:endParaRPr lang="en-US"/>
        </a:p>
      </dgm:t>
    </dgm:pt>
    <dgm:pt modelId="{A2DA6287-3D71-46FC-92F5-6A3189B15560}">
      <dgm:prSet phldrT="[Text]" phldr="0"/>
      <dgm:spPr/>
      <dgm:t>
        <a:bodyPr/>
        <a:lstStyle/>
        <a:p>
          <a:pPr>
            <a:buFont typeface="Arial" panose="020B0604020202020204" pitchFamily="34" charset="0"/>
            <a:buChar char="•"/>
          </a:pPr>
          <a:r>
            <a:rPr lang="en-US" dirty="0"/>
            <a:t>Hl 251 would amend the Affordable Housing Act by adding new material that would create the “new homes development program.” The “new homes development program” would be administered by the New Mexico Mortgage Finance Authority to provide grants to eligible homebuyers to purchase new homes.</a:t>
          </a:r>
        </a:p>
      </dgm:t>
    </dgm:pt>
    <dgm:pt modelId="{C1ACB4D6-87B2-4A16-B994-4248150B7EB8}" type="parTrans" cxnId="{1E044BA9-2CEC-4227-847F-AF56187FA798}">
      <dgm:prSet/>
      <dgm:spPr/>
      <dgm:t>
        <a:bodyPr/>
        <a:lstStyle/>
        <a:p>
          <a:endParaRPr lang="en-US"/>
        </a:p>
      </dgm:t>
    </dgm:pt>
    <dgm:pt modelId="{1BFDFCDF-FF38-4DCE-BA9B-02883FABF661}" type="sibTrans" cxnId="{1E044BA9-2CEC-4227-847F-AF56187FA798}">
      <dgm:prSet/>
      <dgm:spPr/>
      <dgm:t>
        <a:bodyPr/>
        <a:lstStyle/>
        <a:p>
          <a:endParaRPr lang="en-US"/>
        </a:p>
      </dgm:t>
    </dgm:pt>
    <dgm:pt modelId="{99F471B1-48D7-4551-BAC8-EBAF16E1DCD0}" type="pres">
      <dgm:prSet presAssocID="{5AFBECE9-FABD-478A-9842-026997BD5272}" presName="linear" presStyleCnt="0">
        <dgm:presLayoutVars>
          <dgm:animLvl val="lvl"/>
          <dgm:resizeHandles val="exact"/>
        </dgm:presLayoutVars>
      </dgm:prSet>
      <dgm:spPr/>
    </dgm:pt>
    <dgm:pt modelId="{83726D37-5AC1-4E37-B2D4-5DF476F595A5}" type="pres">
      <dgm:prSet presAssocID="{976F74E3-F279-4687-BEC9-25AA1F32B4E8}" presName="parentText" presStyleLbl="node1" presStyleIdx="0" presStyleCnt="4">
        <dgm:presLayoutVars>
          <dgm:chMax val="0"/>
          <dgm:bulletEnabled val="1"/>
        </dgm:presLayoutVars>
      </dgm:prSet>
      <dgm:spPr/>
    </dgm:pt>
    <dgm:pt modelId="{D3881724-3CA9-4929-89C4-52C87E556549}" type="pres">
      <dgm:prSet presAssocID="{976F74E3-F279-4687-BEC9-25AA1F32B4E8}" presName="childText" presStyleLbl="revTx" presStyleIdx="0" presStyleCnt="4">
        <dgm:presLayoutVars>
          <dgm:bulletEnabled val="1"/>
        </dgm:presLayoutVars>
      </dgm:prSet>
      <dgm:spPr/>
    </dgm:pt>
    <dgm:pt modelId="{139E8A41-1504-4AA8-820E-FC2B643A75FB}" type="pres">
      <dgm:prSet presAssocID="{151097A5-E4D3-4A0D-B2DA-4DCB8AFC3437}" presName="parentText" presStyleLbl="node1" presStyleIdx="1" presStyleCnt="4">
        <dgm:presLayoutVars>
          <dgm:chMax val="0"/>
          <dgm:bulletEnabled val="1"/>
        </dgm:presLayoutVars>
      </dgm:prSet>
      <dgm:spPr/>
    </dgm:pt>
    <dgm:pt modelId="{B3FA622F-1AE5-4025-8215-6B52128013AA}" type="pres">
      <dgm:prSet presAssocID="{151097A5-E4D3-4A0D-B2DA-4DCB8AFC3437}" presName="childText" presStyleLbl="revTx" presStyleIdx="1" presStyleCnt="4">
        <dgm:presLayoutVars>
          <dgm:bulletEnabled val="1"/>
        </dgm:presLayoutVars>
      </dgm:prSet>
      <dgm:spPr/>
    </dgm:pt>
    <dgm:pt modelId="{DCCF14B7-41C6-4B94-971C-10D094913C82}" type="pres">
      <dgm:prSet presAssocID="{022C8E59-D88E-431D-9D9D-3645DD7FF5C1}" presName="parentText" presStyleLbl="node1" presStyleIdx="2" presStyleCnt="4" custLinFactNeighborX="85" custLinFactNeighborY="3560">
        <dgm:presLayoutVars>
          <dgm:chMax val="0"/>
          <dgm:bulletEnabled val="1"/>
        </dgm:presLayoutVars>
      </dgm:prSet>
      <dgm:spPr/>
    </dgm:pt>
    <dgm:pt modelId="{215A9742-D15B-4D05-86C2-D66E26FCC16F}" type="pres">
      <dgm:prSet presAssocID="{022C8E59-D88E-431D-9D9D-3645DD7FF5C1}" presName="childText" presStyleLbl="revTx" presStyleIdx="2" presStyleCnt="4">
        <dgm:presLayoutVars>
          <dgm:bulletEnabled val="1"/>
        </dgm:presLayoutVars>
      </dgm:prSet>
      <dgm:spPr/>
    </dgm:pt>
    <dgm:pt modelId="{8E01A435-F4F6-4DE5-941B-533FD5FC3E0F}" type="pres">
      <dgm:prSet presAssocID="{6EB00710-9AFD-4D63-9ABA-62E1500E281D}" presName="parentText" presStyleLbl="node1" presStyleIdx="3" presStyleCnt="4">
        <dgm:presLayoutVars>
          <dgm:chMax val="0"/>
          <dgm:bulletEnabled val="1"/>
        </dgm:presLayoutVars>
      </dgm:prSet>
      <dgm:spPr/>
    </dgm:pt>
    <dgm:pt modelId="{D321863D-F034-44E1-91D0-4E6BA1F45080}" type="pres">
      <dgm:prSet presAssocID="{6EB00710-9AFD-4D63-9ABA-62E1500E281D}" presName="childText" presStyleLbl="revTx" presStyleIdx="3" presStyleCnt="4">
        <dgm:presLayoutVars>
          <dgm:bulletEnabled val="1"/>
        </dgm:presLayoutVars>
      </dgm:prSet>
      <dgm:spPr/>
    </dgm:pt>
  </dgm:ptLst>
  <dgm:cxnLst>
    <dgm:cxn modelId="{FACF4A0C-54A7-4FC6-9B4C-35EC47F1C88B}" srcId="{5AFBECE9-FABD-478A-9842-026997BD5272}" destId="{022C8E59-D88E-431D-9D9D-3645DD7FF5C1}" srcOrd="2" destOrd="0" parTransId="{0E4BFFD6-1C18-4BAD-BB5A-9F7D6FFAFDB8}" sibTransId="{9D90CEC8-AB05-4052-950F-0FA5C6B2259B}"/>
    <dgm:cxn modelId="{A4D69710-BFE4-4374-92CD-A83EF0D169C1}" srcId="{022C8E59-D88E-431D-9D9D-3645DD7FF5C1}" destId="{AFDC4B45-9C0A-4B49-BC31-019EA163AE1A}" srcOrd="3" destOrd="0" parTransId="{22CD6F54-567F-45CA-8B33-10F48BBC4881}" sibTransId="{306CAEAF-ECFD-4F09-97A0-D68FF8387656}"/>
    <dgm:cxn modelId="{CBD80E1E-22CD-4A53-9D51-586D8EC582A4}" srcId="{022C8E59-D88E-431D-9D9D-3645DD7FF5C1}" destId="{D60DF71B-DF61-4E26-BAC7-D390A303E436}" srcOrd="1" destOrd="0" parTransId="{1FAF96B8-3AA8-438F-9B94-660EA732FBA9}" sibTransId="{DF94EFB0-80E7-448B-8FE7-0CB761E756F2}"/>
    <dgm:cxn modelId="{CD107F27-C0AA-434A-B3AF-C834870B9755}" srcId="{022C8E59-D88E-431D-9D9D-3645DD7FF5C1}" destId="{BF345606-7EDA-4014-875A-50D4841E0614}" srcOrd="2" destOrd="0" parTransId="{DD9B93B1-683E-4F88-9CF0-2D281093EB5E}" sibTransId="{DF4D3260-EDC8-4E08-BDA5-E61172C01C9A}"/>
    <dgm:cxn modelId="{A52D2029-FF96-4D48-9965-1044240B5117}" type="presOf" srcId="{AFDC4B45-9C0A-4B49-BC31-019EA163AE1A}" destId="{215A9742-D15B-4D05-86C2-D66E26FCC16F}" srcOrd="0" destOrd="3" presId="urn:microsoft.com/office/officeart/2005/8/layout/vList2"/>
    <dgm:cxn modelId="{D4F62434-063E-4ACC-95DF-84456DB386C3}" srcId="{976F74E3-F279-4687-BEC9-25AA1F32B4E8}" destId="{4CB2D0C7-FFEE-4538-AF07-2C6D6D75BDA3}" srcOrd="1" destOrd="0" parTransId="{FBE59931-8831-48C2-B0D5-8AF9337A9B00}" sibTransId="{1A18DB8E-6000-43AB-AA2C-7EA554548CB5}"/>
    <dgm:cxn modelId="{DE94B238-C5F6-4A66-9D77-4BDAC23DDE4D}" type="presOf" srcId="{884F6508-5FCA-42ED-9C14-55BCD4EF4D85}" destId="{D321863D-F034-44E1-91D0-4E6BA1F45080}" srcOrd="0" destOrd="1" presId="urn:microsoft.com/office/officeart/2005/8/layout/vList2"/>
    <dgm:cxn modelId="{350CF65C-C559-42EC-B003-93AE1DED9B69}" type="presOf" srcId="{1BF73435-E6AD-44FE-AD1F-FBD3AC367004}" destId="{B3FA622F-1AE5-4025-8215-6B52128013AA}" srcOrd="0" destOrd="4" presId="urn:microsoft.com/office/officeart/2005/8/layout/vList2"/>
    <dgm:cxn modelId="{69ADC460-B7DB-4ACF-87F4-B6852CAF68D3}" type="presOf" srcId="{BF345606-7EDA-4014-875A-50D4841E0614}" destId="{215A9742-D15B-4D05-86C2-D66E26FCC16F}" srcOrd="0" destOrd="2" presId="urn:microsoft.com/office/officeart/2005/8/layout/vList2"/>
    <dgm:cxn modelId="{08880C63-57FE-45B8-BEC0-B023AB514E2A}" type="presOf" srcId="{A2DA6287-3D71-46FC-92F5-6A3189B15560}" destId="{215A9742-D15B-4D05-86C2-D66E26FCC16F}" srcOrd="0" destOrd="4" presId="urn:microsoft.com/office/officeart/2005/8/layout/vList2"/>
    <dgm:cxn modelId="{F5D6E343-8787-4B19-85C2-630B851B6BA6}" type="presOf" srcId="{976F74E3-F279-4687-BEC9-25AA1F32B4E8}" destId="{83726D37-5AC1-4E37-B2D4-5DF476F595A5}" srcOrd="0" destOrd="0" presId="urn:microsoft.com/office/officeart/2005/8/layout/vList2"/>
    <dgm:cxn modelId="{A302FF4A-AB7E-48F6-B0A3-4F67A1851F5C}" type="presOf" srcId="{434BDC41-D796-4E8F-B0AB-FC58B5747684}" destId="{215A9742-D15B-4D05-86C2-D66E26FCC16F}" srcOrd="0" destOrd="0" presId="urn:microsoft.com/office/officeart/2005/8/layout/vList2"/>
    <dgm:cxn modelId="{7E033C4C-3D78-4651-92E4-74165E78E9DA}" type="presOf" srcId="{D18ED5AA-469F-4C74-BE5C-DF6944A6A1BD}" destId="{B3FA622F-1AE5-4025-8215-6B52128013AA}" srcOrd="0" destOrd="0" presId="urn:microsoft.com/office/officeart/2005/8/layout/vList2"/>
    <dgm:cxn modelId="{B269716C-A3DF-4333-98F3-1EE91132B30D}" type="presOf" srcId="{2F49444B-827C-4ED9-B725-AE2C34220A29}" destId="{D321863D-F034-44E1-91D0-4E6BA1F45080}" srcOrd="0" destOrd="0" presId="urn:microsoft.com/office/officeart/2005/8/layout/vList2"/>
    <dgm:cxn modelId="{A75ECC4D-19C1-4AA7-B606-E28B1B8ECE8D}" srcId="{6EB00710-9AFD-4D63-9ABA-62E1500E281D}" destId="{884F6508-5FCA-42ED-9C14-55BCD4EF4D85}" srcOrd="1" destOrd="0" parTransId="{1776278D-5737-4A0B-A55E-07A4325D0364}" sibTransId="{07DC0745-8387-4D44-B23C-114DBBF91109}"/>
    <dgm:cxn modelId="{1302754E-BF4B-4769-97B5-E54AE06C1354}" srcId="{976F74E3-F279-4687-BEC9-25AA1F32B4E8}" destId="{FB87D6C9-6654-4903-900C-30C2596F5B79}" srcOrd="0" destOrd="0" parTransId="{82692E85-CA6C-4B08-A653-8AE6A8896808}" sibTransId="{08AA8631-EF9D-4E30-AA04-E54F4AAC4572}"/>
    <dgm:cxn modelId="{CC30DB6F-F50D-4B0F-886E-E2672858689F}" srcId="{151097A5-E4D3-4A0D-B2DA-4DCB8AFC3437}" destId="{1D536B26-B75A-48A5-887D-FC33F9886025}" srcOrd="3" destOrd="0" parTransId="{6ABD9800-EA7C-4B94-9B3F-B4FE107D59C2}" sibTransId="{C42E977F-3304-43FC-B792-E28F4C4F2D8B}"/>
    <dgm:cxn modelId="{AB67E54F-B99B-4773-B525-0BB6C1D16772}" srcId="{151097A5-E4D3-4A0D-B2DA-4DCB8AFC3437}" destId="{BFBD6CFD-B63E-495E-AEAB-E123FBDAF528}" srcOrd="1" destOrd="0" parTransId="{676EEFC4-17A3-4395-AC50-EBC3242D59D9}" sibTransId="{D34A16A6-DF60-4576-A480-B46C001F4D3C}"/>
    <dgm:cxn modelId="{B19EB187-2910-4822-A8CA-BBF9A7D696F9}" type="presOf" srcId="{151097A5-E4D3-4A0D-B2DA-4DCB8AFC3437}" destId="{139E8A41-1504-4AA8-820E-FC2B643A75FB}" srcOrd="0" destOrd="0" presId="urn:microsoft.com/office/officeart/2005/8/layout/vList2"/>
    <dgm:cxn modelId="{38676D8C-DC74-405D-BC91-63E92825AB42}" type="presOf" srcId="{4CB2D0C7-FFEE-4538-AF07-2C6D6D75BDA3}" destId="{D3881724-3CA9-4929-89C4-52C87E556549}" srcOrd="0" destOrd="1" presId="urn:microsoft.com/office/officeart/2005/8/layout/vList2"/>
    <dgm:cxn modelId="{E7B8058F-ABC5-4FB3-ABA0-249B435CBAF6}" srcId="{151097A5-E4D3-4A0D-B2DA-4DCB8AFC3437}" destId="{0B24F014-0453-4007-8ED7-5FADDABDEFE4}" srcOrd="2" destOrd="0" parTransId="{5D6D7C95-36D3-4741-9082-57F3A9680659}" sibTransId="{89D96B54-7C8B-4EEF-A142-D6D43932F0EA}"/>
    <dgm:cxn modelId="{9843758F-D8E2-432B-8D99-BACE336FB575}" type="presOf" srcId="{D60DF71B-DF61-4E26-BAC7-D390A303E436}" destId="{215A9742-D15B-4D05-86C2-D66E26FCC16F}" srcOrd="0" destOrd="1" presId="urn:microsoft.com/office/officeart/2005/8/layout/vList2"/>
    <dgm:cxn modelId="{19321D94-4380-4DF2-BEE0-3EB6B33BFDEE}" type="presOf" srcId="{0B24F014-0453-4007-8ED7-5FADDABDEFE4}" destId="{B3FA622F-1AE5-4025-8215-6B52128013AA}" srcOrd="0" destOrd="2" presId="urn:microsoft.com/office/officeart/2005/8/layout/vList2"/>
    <dgm:cxn modelId="{8405A696-AF21-4817-8B23-82C6D0361B29}" srcId="{5AFBECE9-FABD-478A-9842-026997BD5272}" destId="{151097A5-E4D3-4A0D-B2DA-4DCB8AFC3437}" srcOrd="1" destOrd="0" parTransId="{B1F2E40C-C7A7-4D77-81BB-1540DD97DA76}" sibTransId="{9C19D345-3CBD-4EBE-89E3-F082DB02AA3E}"/>
    <dgm:cxn modelId="{1DEE1D9D-58D1-4BE5-82BF-0251940898E7}" type="presOf" srcId="{BFBD6CFD-B63E-495E-AEAB-E123FBDAF528}" destId="{B3FA622F-1AE5-4025-8215-6B52128013AA}" srcOrd="0" destOrd="1" presId="urn:microsoft.com/office/officeart/2005/8/layout/vList2"/>
    <dgm:cxn modelId="{DA8E749F-80F3-4626-B0AA-16D3BC60E006}" srcId="{6EB00710-9AFD-4D63-9ABA-62E1500E281D}" destId="{2F49444B-827C-4ED9-B725-AE2C34220A29}" srcOrd="0" destOrd="0" parTransId="{70CF19DC-FA67-46B1-A8A6-13C9AE886036}" sibTransId="{269AB16D-9417-4831-BBB4-D47F8DE10B7F}"/>
    <dgm:cxn modelId="{0789C0A1-ACF9-44B2-8989-795F53FB6FF9}" srcId="{151097A5-E4D3-4A0D-B2DA-4DCB8AFC3437}" destId="{1BF73435-E6AD-44FE-AD1F-FBD3AC367004}" srcOrd="4" destOrd="0" parTransId="{335F7DD4-53D7-4D78-9202-5DC5A0EC5CC3}" sibTransId="{E8F8F519-26C8-4EA6-9077-8C67EA277D36}"/>
    <dgm:cxn modelId="{696128A7-022F-411B-A199-7F4F4606E7B1}" srcId="{022C8E59-D88E-431D-9D9D-3645DD7FF5C1}" destId="{434BDC41-D796-4E8F-B0AB-FC58B5747684}" srcOrd="0" destOrd="0" parTransId="{A91526D1-0217-4BBF-92E0-1DC5738C903C}" sibTransId="{FCDBCE51-8AF3-4F10-8F95-5152C01AA90C}"/>
    <dgm:cxn modelId="{1E044BA9-2CEC-4227-847F-AF56187FA798}" srcId="{022C8E59-D88E-431D-9D9D-3645DD7FF5C1}" destId="{A2DA6287-3D71-46FC-92F5-6A3189B15560}" srcOrd="4" destOrd="0" parTransId="{C1ACB4D6-87B2-4A16-B994-4248150B7EB8}" sibTransId="{1BFDFCDF-FF38-4DCE-BA9B-02883FABF661}"/>
    <dgm:cxn modelId="{3A98DBAB-6909-4FCE-8001-82D3DC4E6056}" srcId="{5AFBECE9-FABD-478A-9842-026997BD5272}" destId="{6EB00710-9AFD-4D63-9ABA-62E1500E281D}" srcOrd="3" destOrd="0" parTransId="{5833324D-368A-4E1E-B911-A49B309CEBDC}" sibTransId="{427B689B-8A31-4AA7-9983-2FA69E9A9451}"/>
    <dgm:cxn modelId="{B8F8DDC2-8790-4E46-BEA5-65AB462EAF9B}" type="presOf" srcId="{CA7D7107-2893-4A0F-B6D4-235A39EEE773}" destId="{B3FA622F-1AE5-4025-8215-6B52128013AA}" srcOrd="0" destOrd="5" presId="urn:microsoft.com/office/officeart/2005/8/layout/vList2"/>
    <dgm:cxn modelId="{5E5D9FCD-9FBC-4210-9370-4E78DE69FE15}" type="presOf" srcId="{1D536B26-B75A-48A5-887D-FC33F9886025}" destId="{B3FA622F-1AE5-4025-8215-6B52128013AA}" srcOrd="0" destOrd="3" presId="urn:microsoft.com/office/officeart/2005/8/layout/vList2"/>
    <dgm:cxn modelId="{80F1BECE-30E2-45D5-96AD-87683153C029}" srcId="{5AFBECE9-FABD-478A-9842-026997BD5272}" destId="{976F74E3-F279-4687-BEC9-25AA1F32B4E8}" srcOrd="0" destOrd="0" parTransId="{C025A3BA-FA49-43A5-9B70-189FEFD1408E}" sibTransId="{F2D1262B-B513-4EF8-B288-E1B706E37B77}"/>
    <dgm:cxn modelId="{9C884DD5-4FCC-4B70-82A9-5D44D9CB1DC1}" type="presOf" srcId="{5AFBECE9-FABD-478A-9842-026997BD5272}" destId="{99F471B1-48D7-4551-BAC8-EBAF16E1DCD0}" srcOrd="0" destOrd="0" presId="urn:microsoft.com/office/officeart/2005/8/layout/vList2"/>
    <dgm:cxn modelId="{50C9E0D7-FA5C-4918-9295-C758BAD68503}" type="presOf" srcId="{FB87D6C9-6654-4903-900C-30C2596F5B79}" destId="{D3881724-3CA9-4929-89C4-52C87E556549}" srcOrd="0" destOrd="0" presId="urn:microsoft.com/office/officeart/2005/8/layout/vList2"/>
    <dgm:cxn modelId="{7FC5F8DB-9004-4C54-B882-338BD0DD04D3}" srcId="{151097A5-E4D3-4A0D-B2DA-4DCB8AFC3437}" destId="{CA7D7107-2893-4A0F-B6D4-235A39EEE773}" srcOrd="5" destOrd="0" parTransId="{BFEF5CE3-8A57-41EA-96DD-C5C80B0CFD74}" sibTransId="{867BB943-1F3C-4B56-B83C-6101B3A668EC}"/>
    <dgm:cxn modelId="{934020F0-C9B1-4217-A78B-CDDAC12A05E9}" srcId="{151097A5-E4D3-4A0D-B2DA-4DCB8AFC3437}" destId="{D18ED5AA-469F-4C74-BE5C-DF6944A6A1BD}" srcOrd="0" destOrd="0" parTransId="{543B5DD2-7601-47DE-BE58-88FA3F008D58}" sibTransId="{5F71FCEE-C7AD-4368-AFD5-95C3CE6B336E}"/>
    <dgm:cxn modelId="{7BA20AF8-8660-45E3-80FF-7BD7CF1B552E}" type="presOf" srcId="{6EB00710-9AFD-4D63-9ABA-62E1500E281D}" destId="{8E01A435-F4F6-4DE5-941B-533FD5FC3E0F}" srcOrd="0" destOrd="0" presId="urn:microsoft.com/office/officeart/2005/8/layout/vList2"/>
    <dgm:cxn modelId="{DD661BFE-410F-4E39-9DC0-5DAF7FE032D6}" type="presOf" srcId="{022C8E59-D88E-431D-9D9D-3645DD7FF5C1}" destId="{DCCF14B7-41C6-4B94-971C-10D094913C82}" srcOrd="0" destOrd="0" presId="urn:microsoft.com/office/officeart/2005/8/layout/vList2"/>
    <dgm:cxn modelId="{DC1FAFEF-B5D0-46B1-BBD7-9180051B042D}" type="presParOf" srcId="{99F471B1-48D7-4551-BAC8-EBAF16E1DCD0}" destId="{83726D37-5AC1-4E37-B2D4-5DF476F595A5}" srcOrd="0" destOrd="0" presId="urn:microsoft.com/office/officeart/2005/8/layout/vList2"/>
    <dgm:cxn modelId="{0E27077C-1761-4DA9-9797-708A9E314A0F}" type="presParOf" srcId="{99F471B1-48D7-4551-BAC8-EBAF16E1DCD0}" destId="{D3881724-3CA9-4929-89C4-52C87E556549}" srcOrd="1" destOrd="0" presId="urn:microsoft.com/office/officeart/2005/8/layout/vList2"/>
    <dgm:cxn modelId="{50671912-0854-41B3-834F-BD2C09B4F852}" type="presParOf" srcId="{99F471B1-48D7-4551-BAC8-EBAF16E1DCD0}" destId="{139E8A41-1504-4AA8-820E-FC2B643A75FB}" srcOrd="2" destOrd="0" presId="urn:microsoft.com/office/officeart/2005/8/layout/vList2"/>
    <dgm:cxn modelId="{8C25B912-79A9-40E3-9691-348DDA5C0EDC}" type="presParOf" srcId="{99F471B1-48D7-4551-BAC8-EBAF16E1DCD0}" destId="{B3FA622F-1AE5-4025-8215-6B52128013AA}" srcOrd="3" destOrd="0" presId="urn:microsoft.com/office/officeart/2005/8/layout/vList2"/>
    <dgm:cxn modelId="{A77056FA-2C3F-419C-AE71-2341A3D213EF}" type="presParOf" srcId="{99F471B1-48D7-4551-BAC8-EBAF16E1DCD0}" destId="{DCCF14B7-41C6-4B94-971C-10D094913C82}" srcOrd="4" destOrd="0" presId="urn:microsoft.com/office/officeart/2005/8/layout/vList2"/>
    <dgm:cxn modelId="{15B97989-6320-46A6-8F19-2A19FE7FE723}" type="presParOf" srcId="{99F471B1-48D7-4551-BAC8-EBAF16E1DCD0}" destId="{215A9742-D15B-4D05-86C2-D66E26FCC16F}" srcOrd="5" destOrd="0" presId="urn:microsoft.com/office/officeart/2005/8/layout/vList2"/>
    <dgm:cxn modelId="{E192438D-7E5D-42D8-A71B-53DC3B0FEF3F}" type="presParOf" srcId="{99F471B1-48D7-4551-BAC8-EBAF16E1DCD0}" destId="{8E01A435-F4F6-4DE5-941B-533FD5FC3E0F}" srcOrd="6" destOrd="0" presId="urn:microsoft.com/office/officeart/2005/8/layout/vList2"/>
    <dgm:cxn modelId="{7C8452F1-D2F8-4A13-BCAF-90222DF6FF19}" type="presParOf" srcId="{99F471B1-48D7-4551-BAC8-EBAF16E1DCD0}" destId="{D321863D-F034-44E1-91D0-4E6BA1F45080}"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FBECE9-FABD-478A-9842-026997BD52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76F74E3-F279-4687-BEC9-25AA1F32B4E8}">
      <dgm:prSet phldrT="[Text]" phldr="0"/>
      <dgm:spPr/>
      <dgm:t>
        <a:bodyPr/>
        <a:lstStyle/>
        <a:p>
          <a:r>
            <a:rPr lang="en-US" dirty="0"/>
            <a:t>Supporting Families Through Initiatives That Help Renters And Homebuyers.</a:t>
          </a:r>
        </a:p>
      </dgm:t>
    </dgm:pt>
    <dgm:pt modelId="{C025A3BA-FA49-43A5-9B70-189FEFD1408E}" type="parTrans" cxnId="{80F1BECE-30E2-45D5-96AD-87683153C029}">
      <dgm:prSet/>
      <dgm:spPr/>
      <dgm:t>
        <a:bodyPr/>
        <a:lstStyle/>
        <a:p>
          <a:endParaRPr lang="en-US"/>
        </a:p>
      </dgm:t>
    </dgm:pt>
    <dgm:pt modelId="{F2D1262B-B513-4EF8-B288-E1B706E37B77}" type="sibTrans" cxnId="{80F1BECE-30E2-45D5-96AD-87683153C029}">
      <dgm:prSet/>
      <dgm:spPr/>
      <dgm:t>
        <a:bodyPr/>
        <a:lstStyle/>
        <a:p>
          <a:endParaRPr lang="en-US"/>
        </a:p>
      </dgm:t>
    </dgm:pt>
    <dgm:pt modelId="{FB87D6C9-6654-4903-900C-30C2596F5B79}">
      <dgm:prSet phldrT="[Text]" phldr="0"/>
      <dgm:spPr/>
      <dgm:t>
        <a:bodyPr/>
        <a:lstStyle/>
        <a:p>
          <a:pPr>
            <a:buFont typeface="Arial" panose="020B0604020202020204" pitchFamily="34" charset="0"/>
            <a:buChar char="•"/>
          </a:pPr>
          <a:r>
            <a:rPr lang="en-US" dirty="0"/>
            <a:t>Building new housing is critical to bringing down costs, but it is not always enough to make housing attainable.</a:t>
          </a:r>
        </a:p>
      </dgm:t>
    </dgm:pt>
    <dgm:pt modelId="{82692E85-CA6C-4B08-A653-8AE6A8896808}" type="parTrans" cxnId="{1302754E-BF4B-4769-97B5-E54AE06C1354}">
      <dgm:prSet/>
      <dgm:spPr/>
      <dgm:t>
        <a:bodyPr/>
        <a:lstStyle/>
        <a:p>
          <a:endParaRPr lang="en-US"/>
        </a:p>
      </dgm:t>
    </dgm:pt>
    <dgm:pt modelId="{08AA8631-EF9D-4E30-AA04-E54F4AAC4572}" type="sibTrans" cxnId="{1302754E-BF4B-4769-97B5-E54AE06C1354}">
      <dgm:prSet/>
      <dgm:spPr/>
      <dgm:t>
        <a:bodyPr/>
        <a:lstStyle/>
        <a:p>
          <a:endParaRPr lang="en-US"/>
        </a:p>
      </dgm:t>
    </dgm:pt>
    <dgm:pt modelId="{151097A5-E4D3-4A0D-B2DA-4DCB8AFC3437}">
      <dgm:prSet phldrT="[Text]" phldr="0"/>
      <dgm:spPr/>
      <dgm:t>
        <a:bodyPr/>
        <a:lstStyle/>
        <a:p>
          <a:pPr>
            <a:buNone/>
          </a:pPr>
          <a:r>
            <a:rPr lang="en-US" dirty="0"/>
            <a:t>Examples of Enacted Legislation in Other Western States </a:t>
          </a:r>
        </a:p>
      </dgm:t>
    </dgm:pt>
    <dgm:pt modelId="{B1F2E40C-C7A7-4D77-81BB-1540DD97DA76}" type="parTrans" cxnId="{8405A696-AF21-4817-8B23-82C6D0361B29}">
      <dgm:prSet/>
      <dgm:spPr/>
      <dgm:t>
        <a:bodyPr/>
        <a:lstStyle/>
        <a:p>
          <a:endParaRPr lang="en-US"/>
        </a:p>
      </dgm:t>
    </dgm:pt>
    <dgm:pt modelId="{9C19D345-3CBD-4EBE-89E3-F082DB02AA3E}" type="sibTrans" cxnId="{8405A696-AF21-4817-8B23-82C6D0361B29}">
      <dgm:prSet/>
      <dgm:spPr/>
      <dgm:t>
        <a:bodyPr/>
        <a:lstStyle/>
        <a:p>
          <a:endParaRPr lang="en-US"/>
        </a:p>
      </dgm:t>
    </dgm:pt>
    <dgm:pt modelId="{022C8E59-D88E-431D-9D9D-3645DD7FF5C1}">
      <dgm:prSet phldrT="[Text]" phldr="0"/>
      <dgm:spPr/>
      <dgm:t>
        <a:bodyPr/>
        <a:lstStyle/>
        <a:p>
          <a:pPr>
            <a:buNone/>
          </a:pPr>
          <a:r>
            <a:rPr lang="en-US" dirty="0"/>
            <a:t>New Mexico 2026 Session Legislation Introduced</a:t>
          </a:r>
        </a:p>
      </dgm:t>
    </dgm:pt>
    <dgm:pt modelId="{0E4BFFD6-1C18-4BAD-BB5A-9F7D6FFAFDB8}" type="parTrans" cxnId="{FACF4A0C-54A7-4FC6-9B4C-35EC47F1C88B}">
      <dgm:prSet/>
      <dgm:spPr/>
      <dgm:t>
        <a:bodyPr/>
        <a:lstStyle/>
        <a:p>
          <a:endParaRPr lang="en-US"/>
        </a:p>
      </dgm:t>
    </dgm:pt>
    <dgm:pt modelId="{9D90CEC8-AB05-4052-950F-0FA5C6B2259B}" type="sibTrans" cxnId="{FACF4A0C-54A7-4FC6-9B4C-35EC47F1C88B}">
      <dgm:prSet/>
      <dgm:spPr/>
      <dgm:t>
        <a:bodyPr/>
        <a:lstStyle/>
        <a:p>
          <a:endParaRPr lang="en-US"/>
        </a:p>
      </dgm:t>
    </dgm:pt>
    <dgm:pt modelId="{D18ED5AA-469F-4C74-BE5C-DF6944A6A1BD}">
      <dgm:prSet phldrT="[Text]" phldr="0"/>
      <dgm:spPr/>
      <dgm:t>
        <a:bodyPr/>
        <a:lstStyle/>
        <a:p>
          <a:pPr>
            <a:buFont typeface="Arial" panose="020B0604020202020204" pitchFamily="34" charset="0"/>
            <a:buChar char="•"/>
          </a:pPr>
          <a:r>
            <a:rPr lang="en-US" dirty="0"/>
            <a:t>Eviction prevention and rental assistance programs</a:t>
          </a:r>
        </a:p>
      </dgm:t>
    </dgm:pt>
    <dgm:pt modelId="{543B5DD2-7601-47DE-BE58-88FA3F008D58}" type="parTrans" cxnId="{934020F0-C9B1-4217-A78B-CDDAC12A05E9}">
      <dgm:prSet/>
      <dgm:spPr/>
      <dgm:t>
        <a:bodyPr/>
        <a:lstStyle/>
        <a:p>
          <a:endParaRPr lang="en-US"/>
        </a:p>
      </dgm:t>
    </dgm:pt>
    <dgm:pt modelId="{5F71FCEE-C7AD-4368-AFD5-95C3CE6B336E}" type="sibTrans" cxnId="{934020F0-C9B1-4217-A78B-CDDAC12A05E9}">
      <dgm:prSet/>
      <dgm:spPr/>
      <dgm:t>
        <a:bodyPr/>
        <a:lstStyle/>
        <a:p>
          <a:endParaRPr lang="en-US"/>
        </a:p>
      </dgm:t>
    </dgm:pt>
    <dgm:pt modelId="{6EB00710-9AFD-4D63-9ABA-62E1500E281D}">
      <dgm:prSet phldrT="[Text]" phldr="0"/>
      <dgm:spPr/>
      <dgm:t>
        <a:bodyPr/>
        <a:lstStyle/>
        <a:p>
          <a:pPr>
            <a:buFont typeface="Arial" panose="020B0604020202020204" pitchFamily="34" charset="0"/>
            <a:buChar char="•"/>
          </a:pPr>
          <a:r>
            <a:rPr lang="en-US" dirty="0"/>
            <a:t>Local programs</a:t>
          </a:r>
        </a:p>
      </dgm:t>
    </dgm:pt>
    <dgm:pt modelId="{5833324D-368A-4E1E-B911-A49B309CEBDC}" type="parTrans" cxnId="{3A98DBAB-6909-4FCE-8001-82D3DC4E6056}">
      <dgm:prSet/>
      <dgm:spPr/>
      <dgm:t>
        <a:bodyPr/>
        <a:lstStyle/>
        <a:p>
          <a:endParaRPr lang="en-US"/>
        </a:p>
      </dgm:t>
    </dgm:pt>
    <dgm:pt modelId="{427B689B-8A31-4AA7-9983-2FA69E9A9451}" type="sibTrans" cxnId="{3A98DBAB-6909-4FCE-8001-82D3DC4E6056}">
      <dgm:prSet/>
      <dgm:spPr/>
      <dgm:t>
        <a:bodyPr/>
        <a:lstStyle/>
        <a:p>
          <a:endParaRPr lang="en-US"/>
        </a:p>
      </dgm:t>
    </dgm:pt>
    <dgm:pt modelId="{2F49444B-827C-4ED9-B725-AE2C34220A29}">
      <dgm:prSet phldrT="[Text]" phldr="0"/>
      <dgm:spPr/>
      <dgm:t>
        <a:bodyPr/>
        <a:lstStyle/>
        <a:p>
          <a:pPr>
            <a:buFont typeface="Arial" panose="020B0604020202020204" pitchFamily="34" charset="0"/>
            <a:buChar char="•"/>
          </a:pPr>
          <a:r>
            <a:rPr lang="en-US" dirty="0"/>
            <a:t>AHA compliant jurisdictions can provide programs and funding for rental assistance and eviction prevention. </a:t>
          </a:r>
        </a:p>
      </dgm:t>
    </dgm:pt>
    <dgm:pt modelId="{70CF19DC-FA67-46B1-A8A6-13C9AE886036}" type="parTrans" cxnId="{DA8E749F-80F3-4626-B0AA-16D3BC60E006}">
      <dgm:prSet/>
      <dgm:spPr/>
      <dgm:t>
        <a:bodyPr/>
        <a:lstStyle/>
        <a:p>
          <a:endParaRPr lang="en-US"/>
        </a:p>
      </dgm:t>
    </dgm:pt>
    <dgm:pt modelId="{269AB16D-9417-4831-BBB4-D47F8DE10B7F}" type="sibTrans" cxnId="{DA8E749F-80F3-4626-B0AA-16D3BC60E006}">
      <dgm:prSet/>
      <dgm:spPr/>
      <dgm:t>
        <a:bodyPr/>
        <a:lstStyle/>
        <a:p>
          <a:endParaRPr lang="en-US"/>
        </a:p>
      </dgm:t>
    </dgm:pt>
    <dgm:pt modelId="{434BDC41-D796-4E8F-B0AB-FC58B5747684}">
      <dgm:prSet phldrT="[Text]" phldr="0"/>
      <dgm:spPr/>
      <dgm:t>
        <a:bodyPr/>
        <a:lstStyle/>
        <a:p>
          <a:pPr>
            <a:buFont typeface="Arial" panose="020B0604020202020204" pitchFamily="34" charset="0"/>
            <a:buChar char="•"/>
          </a:pPr>
          <a:r>
            <a:rPr lang="en-US" dirty="0"/>
            <a:t>HB 139 appropriates $135,000,000 from the general fund to the New Mexico Housing Trust Fund.</a:t>
          </a:r>
        </a:p>
      </dgm:t>
    </dgm:pt>
    <dgm:pt modelId="{A91526D1-0217-4BBF-92E0-1DC5738C903C}" type="parTrans" cxnId="{696128A7-022F-411B-A199-7F4F4606E7B1}">
      <dgm:prSet/>
      <dgm:spPr/>
      <dgm:t>
        <a:bodyPr/>
        <a:lstStyle/>
        <a:p>
          <a:endParaRPr lang="en-US"/>
        </a:p>
      </dgm:t>
    </dgm:pt>
    <dgm:pt modelId="{FCDBCE51-8AF3-4F10-8F95-5152C01AA90C}" type="sibTrans" cxnId="{696128A7-022F-411B-A199-7F4F4606E7B1}">
      <dgm:prSet/>
      <dgm:spPr/>
      <dgm:t>
        <a:bodyPr/>
        <a:lstStyle/>
        <a:p>
          <a:endParaRPr lang="en-US"/>
        </a:p>
      </dgm:t>
    </dgm:pt>
    <dgm:pt modelId="{4CB2D0C7-FFEE-4538-AF07-2C6D6D75BDA3}">
      <dgm:prSet phldrT="[Text]" phldr="0"/>
      <dgm:spPr/>
      <dgm:t>
        <a:bodyPr/>
        <a:lstStyle/>
        <a:p>
          <a:pPr>
            <a:buFont typeface="Arial" panose="020B0604020202020204" pitchFamily="34" charset="0"/>
            <a:buChar char="•"/>
          </a:pPr>
          <a:r>
            <a:rPr lang="en-US" dirty="0"/>
            <a:t>Homeownership remains a primary goal in affordable housing strategies, even as speculative ownership continues to drive housing prices above sustainable levels.</a:t>
          </a:r>
        </a:p>
      </dgm:t>
    </dgm:pt>
    <dgm:pt modelId="{FBE59931-8831-48C2-B0D5-8AF9337A9B00}" type="parTrans" cxnId="{D4F62434-063E-4ACC-95DF-84456DB386C3}">
      <dgm:prSet/>
      <dgm:spPr/>
      <dgm:t>
        <a:bodyPr/>
        <a:lstStyle/>
        <a:p>
          <a:endParaRPr lang="en-US"/>
        </a:p>
      </dgm:t>
    </dgm:pt>
    <dgm:pt modelId="{1A18DB8E-6000-43AB-AA2C-7EA554548CB5}" type="sibTrans" cxnId="{D4F62434-063E-4ACC-95DF-84456DB386C3}">
      <dgm:prSet/>
      <dgm:spPr/>
      <dgm:t>
        <a:bodyPr/>
        <a:lstStyle/>
        <a:p>
          <a:endParaRPr lang="en-US"/>
        </a:p>
      </dgm:t>
    </dgm:pt>
    <dgm:pt modelId="{92CCCB8D-40DD-4A04-A030-1F4330B5D0F1}">
      <dgm:prSet phldrT="[Text]" phldr="0"/>
      <dgm:spPr/>
      <dgm:t>
        <a:bodyPr/>
        <a:lstStyle/>
        <a:p>
          <a:pPr>
            <a:buFont typeface="Arial" panose="020B0604020202020204" pitchFamily="34" charset="0"/>
            <a:buChar char="•"/>
          </a:pPr>
          <a:r>
            <a:rPr lang="en-US" dirty="0"/>
            <a:t>The NMHTF funds downpayment assistance with below market interest rates</a:t>
          </a:r>
        </a:p>
      </dgm:t>
    </dgm:pt>
    <dgm:pt modelId="{0B3A9D6F-D13D-4285-B059-FCF1864C8D01}" type="parTrans" cxnId="{0C63E474-08A2-4701-A86E-9136219ACCFA}">
      <dgm:prSet/>
      <dgm:spPr/>
      <dgm:t>
        <a:bodyPr/>
        <a:lstStyle/>
        <a:p>
          <a:endParaRPr lang="en-US"/>
        </a:p>
      </dgm:t>
    </dgm:pt>
    <dgm:pt modelId="{0FBA5CA7-4FE8-48A0-ABB9-40F80DFFB061}" type="sibTrans" cxnId="{0C63E474-08A2-4701-A86E-9136219ACCFA}">
      <dgm:prSet/>
      <dgm:spPr/>
      <dgm:t>
        <a:bodyPr/>
        <a:lstStyle/>
        <a:p>
          <a:endParaRPr lang="en-US"/>
        </a:p>
      </dgm:t>
    </dgm:pt>
    <dgm:pt modelId="{B9F49FAB-D80A-4A86-B79E-69195204AE96}">
      <dgm:prSet phldrT="[Text]" phldr="0"/>
      <dgm:spPr/>
      <dgm:t>
        <a:bodyPr/>
        <a:lstStyle/>
        <a:p>
          <a:pPr>
            <a:buFont typeface="Arial" panose="020B0604020202020204" pitchFamily="34" charset="0"/>
            <a:buChar char="•"/>
          </a:pPr>
          <a:r>
            <a:rPr lang="en-US" dirty="0"/>
            <a:t>Housing New Mexico is currently developing an interest rate buy-down program and the New Homes for New Mexico program (HB 200)</a:t>
          </a:r>
        </a:p>
      </dgm:t>
    </dgm:pt>
    <dgm:pt modelId="{E17DD319-F32D-4826-B7B4-9F23EECD6E30}" type="parTrans" cxnId="{A21872C8-A536-46DE-B25C-1CEC4AECEF26}">
      <dgm:prSet/>
      <dgm:spPr/>
      <dgm:t>
        <a:bodyPr/>
        <a:lstStyle/>
        <a:p>
          <a:endParaRPr lang="en-US"/>
        </a:p>
      </dgm:t>
    </dgm:pt>
    <dgm:pt modelId="{B3665076-E436-49D0-8D20-8356FCAD8F96}" type="sibTrans" cxnId="{A21872C8-A536-46DE-B25C-1CEC4AECEF26}">
      <dgm:prSet/>
      <dgm:spPr/>
      <dgm:t>
        <a:bodyPr/>
        <a:lstStyle/>
        <a:p>
          <a:endParaRPr lang="en-US"/>
        </a:p>
      </dgm:t>
    </dgm:pt>
    <dgm:pt modelId="{8BA8D265-3272-4EBB-90A0-CF5452E553EA}">
      <dgm:prSet phldrT="[Text]" phldr="0"/>
      <dgm:spPr/>
      <dgm:t>
        <a:bodyPr/>
        <a:lstStyle/>
        <a:p>
          <a:pPr>
            <a:buFont typeface="Arial" panose="020B0604020202020204" pitchFamily="34" charset="0"/>
            <a:buChar char="•"/>
          </a:pPr>
          <a:r>
            <a:rPr lang="en-US" dirty="0"/>
            <a:t>GRO Fund $150,000 for eviction prevention services and housing stability in Bernalillo county</a:t>
          </a:r>
        </a:p>
      </dgm:t>
    </dgm:pt>
    <dgm:pt modelId="{776BCA93-F9A9-448A-BCC9-C1CEA4E91509}" type="parTrans" cxnId="{84019C7E-B8AC-44E9-9613-2E3A6C3DCCEF}">
      <dgm:prSet/>
      <dgm:spPr/>
      <dgm:t>
        <a:bodyPr/>
        <a:lstStyle/>
        <a:p>
          <a:endParaRPr lang="en-US"/>
        </a:p>
      </dgm:t>
    </dgm:pt>
    <dgm:pt modelId="{13B2CB34-7EB9-4CF8-B334-C044DF7A8F43}" type="sibTrans" cxnId="{84019C7E-B8AC-44E9-9613-2E3A6C3DCCEF}">
      <dgm:prSet/>
      <dgm:spPr/>
      <dgm:t>
        <a:bodyPr/>
        <a:lstStyle/>
        <a:p>
          <a:endParaRPr lang="en-US"/>
        </a:p>
      </dgm:t>
    </dgm:pt>
    <dgm:pt modelId="{72184C28-35C3-4811-866A-D1068C315934}">
      <dgm:prSet phldrT="[Text]" phldr="0"/>
      <dgm:spPr/>
      <dgm:t>
        <a:bodyPr/>
        <a:lstStyle/>
        <a:p>
          <a:pPr>
            <a:buFont typeface="Arial" panose="020B0604020202020204" pitchFamily="34" charset="0"/>
            <a:buChar char="•"/>
          </a:pPr>
          <a:r>
            <a:rPr lang="en-US"/>
            <a:t>New Mexico 2025 Legislation Introduced</a:t>
          </a:r>
          <a:endParaRPr lang="en-US" dirty="0"/>
        </a:p>
      </dgm:t>
    </dgm:pt>
    <dgm:pt modelId="{2C6B1088-1780-43E9-B909-88CD611BB124}" type="parTrans" cxnId="{A4356DD8-D14B-49FC-A8E5-5872354A6C1F}">
      <dgm:prSet/>
      <dgm:spPr/>
      <dgm:t>
        <a:bodyPr/>
        <a:lstStyle/>
        <a:p>
          <a:endParaRPr lang="en-US"/>
        </a:p>
      </dgm:t>
    </dgm:pt>
    <dgm:pt modelId="{1D61978E-B211-4038-A67F-8BB81A622F0B}" type="sibTrans" cxnId="{A4356DD8-D14B-49FC-A8E5-5872354A6C1F}">
      <dgm:prSet/>
      <dgm:spPr/>
      <dgm:t>
        <a:bodyPr/>
        <a:lstStyle/>
        <a:p>
          <a:endParaRPr lang="en-US"/>
        </a:p>
      </dgm:t>
    </dgm:pt>
    <dgm:pt modelId="{9BE30726-90FF-45AF-9537-D3DAC3078A6D}">
      <dgm:prSet phldrT="[Text]" phldr="0"/>
      <dgm:spPr/>
      <dgm:t>
        <a:bodyPr/>
        <a:lstStyle/>
        <a:p>
          <a:pPr>
            <a:buFont typeface="Arial" panose="020B0604020202020204" pitchFamily="34" charset="0"/>
            <a:buChar char="•"/>
          </a:pPr>
          <a:r>
            <a:rPr lang="en-US" dirty="0"/>
            <a:t>HB 215 amends the Uniform Owner-Resident Relations Act by incorporating a ban on the use of artificial intelligence (AI) to manipulate rent pricing.</a:t>
          </a:r>
        </a:p>
      </dgm:t>
    </dgm:pt>
    <dgm:pt modelId="{1770D972-5A71-435C-A8BC-F21F9967C08D}" type="parTrans" cxnId="{23CD2FD6-E00E-4BA2-954F-C8AAA8CED344}">
      <dgm:prSet/>
      <dgm:spPr/>
      <dgm:t>
        <a:bodyPr/>
        <a:lstStyle/>
        <a:p>
          <a:endParaRPr lang="en-US"/>
        </a:p>
      </dgm:t>
    </dgm:pt>
    <dgm:pt modelId="{705531EF-DCEF-4A4E-8ABF-EF9BA2D003CC}" type="sibTrans" cxnId="{23CD2FD6-E00E-4BA2-954F-C8AAA8CED344}">
      <dgm:prSet/>
      <dgm:spPr/>
      <dgm:t>
        <a:bodyPr/>
        <a:lstStyle/>
        <a:p>
          <a:endParaRPr lang="en-US"/>
        </a:p>
      </dgm:t>
    </dgm:pt>
    <dgm:pt modelId="{00676173-D5E9-4EE5-95F2-627AE8BBBB39}">
      <dgm:prSet phldrT="[Text]" phldr="0"/>
      <dgm:spPr/>
      <dgm:t>
        <a:bodyPr/>
        <a:lstStyle/>
        <a:p>
          <a:pPr>
            <a:buFont typeface="Arial" panose="020B0604020202020204" pitchFamily="34" charset="0"/>
            <a:buChar char="•"/>
          </a:pPr>
          <a:r>
            <a:rPr lang="en-US" dirty="0"/>
            <a:t>HB 442 limits rent increases in mobile home parks to once per year, capping increases at 3% in fiscal year 2026 and 5% thereafter. </a:t>
          </a:r>
        </a:p>
      </dgm:t>
    </dgm:pt>
    <dgm:pt modelId="{8AF28948-371C-40A7-AEE9-1D525FCAF5F2}" type="parTrans" cxnId="{5574F861-8E7C-4A2C-8601-95E636D0336E}">
      <dgm:prSet/>
      <dgm:spPr/>
      <dgm:t>
        <a:bodyPr/>
        <a:lstStyle/>
        <a:p>
          <a:endParaRPr lang="en-US"/>
        </a:p>
      </dgm:t>
    </dgm:pt>
    <dgm:pt modelId="{0B66F222-0834-46F8-9CA9-02238402D199}" type="sibTrans" cxnId="{5574F861-8E7C-4A2C-8601-95E636D0336E}">
      <dgm:prSet/>
      <dgm:spPr/>
      <dgm:t>
        <a:bodyPr/>
        <a:lstStyle/>
        <a:p>
          <a:endParaRPr lang="en-US"/>
        </a:p>
      </dgm:t>
    </dgm:pt>
    <dgm:pt modelId="{6A01CF38-07C8-4847-A918-2787F821D8BC}">
      <dgm:prSet phldrT="[Text]" phldr="0"/>
      <dgm:spPr/>
      <dgm:t>
        <a:bodyPr/>
        <a:lstStyle/>
        <a:p>
          <a:pPr>
            <a:buFont typeface="Arial" panose="020B0604020202020204" pitchFamily="34" charset="0"/>
            <a:buChar char="•"/>
          </a:pPr>
          <a:r>
            <a:rPr lang="en-US" dirty="0"/>
            <a:t>HB 418 provide certain rights to tenants for termination of leases for non-payment of rent and in cases of eviction due to zoning changes. </a:t>
          </a:r>
        </a:p>
      </dgm:t>
    </dgm:pt>
    <dgm:pt modelId="{7AB1C86B-AA19-4D2A-8367-9E0F6D64CE09}" type="parTrans" cxnId="{1DFD03E6-1913-425C-B936-616AB05A199B}">
      <dgm:prSet/>
      <dgm:spPr/>
      <dgm:t>
        <a:bodyPr/>
        <a:lstStyle/>
        <a:p>
          <a:endParaRPr lang="en-US"/>
        </a:p>
      </dgm:t>
    </dgm:pt>
    <dgm:pt modelId="{804BAECA-AB93-413F-A548-B956D4CBB9A3}" type="sibTrans" cxnId="{1DFD03E6-1913-425C-B936-616AB05A199B}">
      <dgm:prSet/>
      <dgm:spPr/>
      <dgm:t>
        <a:bodyPr/>
        <a:lstStyle/>
        <a:p>
          <a:endParaRPr lang="en-US"/>
        </a:p>
      </dgm:t>
    </dgm:pt>
    <dgm:pt modelId="{99F471B1-48D7-4551-BAC8-EBAF16E1DCD0}" type="pres">
      <dgm:prSet presAssocID="{5AFBECE9-FABD-478A-9842-026997BD5272}" presName="linear" presStyleCnt="0">
        <dgm:presLayoutVars>
          <dgm:animLvl val="lvl"/>
          <dgm:resizeHandles val="exact"/>
        </dgm:presLayoutVars>
      </dgm:prSet>
      <dgm:spPr/>
    </dgm:pt>
    <dgm:pt modelId="{83726D37-5AC1-4E37-B2D4-5DF476F595A5}" type="pres">
      <dgm:prSet presAssocID="{976F74E3-F279-4687-BEC9-25AA1F32B4E8}" presName="parentText" presStyleLbl="node1" presStyleIdx="0" presStyleCnt="5" custLinFactNeighborX="255" custLinFactNeighborY="-5604">
        <dgm:presLayoutVars>
          <dgm:chMax val="0"/>
          <dgm:bulletEnabled val="1"/>
        </dgm:presLayoutVars>
      </dgm:prSet>
      <dgm:spPr/>
    </dgm:pt>
    <dgm:pt modelId="{D3881724-3CA9-4929-89C4-52C87E556549}" type="pres">
      <dgm:prSet presAssocID="{976F74E3-F279-4687-BEC9-25AA1F32B4E8}" presName="childText" presStyleLbl="revTx" presStyleIdx="0" presStyleCnt="5">
        <dgm:presLayoutVars>
          <dgm:bulletEnabled val="1"/>
        </dgm:presLayoutVars>
      </dgm:prSet>
      <dgm:spPr/>
    </dgm:pt>
    <dgm:pt modelId="{139E8A41-1504-4AA8-820E-FC2B643A75FB}" type="pres">
      <dgm:prSet presAssocID="{151097A5-E4D3-4A0D-B2DA-4DCB8AFC3437}" presName="parentText" presStyleLbl="node1" presStyleIdx="1" presStyleCnt="5">
        <dgm:presLayoutVars>
          <dgm:chMax val="0"/>
          <dgm:bulletEnabled val="1"/>
        </dgm:presLayoutVars>
      </dgm:prSet>
      <dgm:spPr/>
    </dgm:pt>
    <dgm:pt modelId="{B3FA622F-1AE5-4025-8215-6B52128013AA}" type="pres">
      <dgm:prSet presAssocID="{151097A5-E4D3-4A0D-B2DA-4DCB8AFC3437}" presName="childText" presStyleLbl="revTx" presStyleIdx="1" presStyleCnt="5">
        <dgm:presLayoutVars>
          <dgm:bulletEnabled val="1"/>
        </dgm:presLayoutVars>
      </dgm:prSet>
      <dgm:spPr/>
    </dgm:pt>
    <dgm:pt modelId="{DCCF14B7-41C6-4B94-971C-10D094913C82}" type="pres">
      <dgm:prSet presAssocID="{022C8E59-D88E-431D-9D9D-3645DD7FF5C1}" presName="parentText" presStyleLbl="node1" presStyleIdx="2" presStyleCnt="5" custLinFactNeighborX="85" custLinFactNeighborY="3560">
        <dgm:presLayoutVars>
          <dgm:chMax val="0"/>
          <dgm:bulletEnabled val="1"/>
        </dgm:presLayoutVars>
      </dgm:prSet>
      <dgm:spPr/>
    </dgm:pt>
    <dgm:pt modelId="{215A9742-D15B-4D05-86C2-D66E26FCC16F}" type="pres">
      <dgm:prSet presAssocID="{022C8E59-D88E-431D-9D9D-3645DD7FF5C1}" presName="childText" presStyleLbl="revTx" presStyleIdx="2" presStyleCnt="5">
        <dgm:presLayoutVars>
          <dgm:bulletEnabled val="1"/>
        </dgm:presLayoutVars>
      </dgm:prSet>
      <dgm:spPr/>
    </dgm:pt>
    <dgm:pt modelId="{92D126FC-8B40-48D4-A696-9A7AC33C6004}" type="pres">
      <dgm:prSet presAssocID="{72184C28-35C3-4811-866A-D1068C315934}" presName="parentText" presStyleLbl="node1" presStyleIdx="3" presStyleCnt="5">
        <dgm:presLayoutVars>
          <dgm:chMax val="0"/>
          <dgm:bulletEnabled val="1"/>
        </dgm:presLayoutVars>
      </dgm:prSet>
      <dgm:spPr/>
    </dgm:pt>
    <dgm:pt modelId="{EC5580B8-6469-48CD-8044-DD3EFBB27E02}" type="pres">
      <dgm:prSet presAssocID="{72184C28-35C3-4811-866A-D1068C315934}" presName="childText" presStyleLbl="revTx" presStyleIdx="3" presStyleCnt="5">
        <dgm:presLayoutVars>
          <dgm:bulletEnabled val="1"/>
        </dgm:presLayoutVars>
      </dgm:prSet>
      <dgm:spPr/>
    </dgm:pt>
    <dgm:pt modelId="{8E01A435-F4F6-4DE5-941B-533FD5FC3E0F}" type="pres">
      <dgm:prSet presAssocID="{6EB00710-9AFD-4D63-9ABA-62E1500E281D}" presName="parentText" presStyleLbl="node1" presStyleIdx="4" presStyleCnt="5">
        <dgm:presLayoutVars>
          <dgm:chMax val="0"/>
          <dgm:bulletEnabled val="1"/>
        </dgm:presLayoutVars>
      </dgm:prSet>
      <dgm:spPr/>
    </dgm:pt>
    <dgm:pt modelId="{D321863D-F034-44E1-91D0-4E6BA1F45080}" type="pres">
      <dgm:prSet presAssocID="{6EB00710-9AFD-4D63-9ABA-62E1500E281D}" presName="childText" presStyleLbl="revTx" presStyleIdx="4" presStyleCnt="5">
        <dgm:presLayoutVars>
          <dgm:bulletEnabled val="1"/>
        </dgm:presLayoutVars>
      </dgm:prSet>
      <dgm:spPr/>
    </dgm:pt>
  </dgm:ptLst>
  <dgm:cxnLst>
    <dgm:cxn modelId="{52904809-52AA-40DB-837A-A71223C536C3}" type="presOf" srcId="{4CB2D0C7-FFEE-4538-AF07-2C6D6D75BDA3}" destId="{D3881724-3CA9-4929-89C4-52C87E556549}" srcOrd="0" destOrd="1" presId="urn:microsoft.com/office/officeart/2005/8/layout/vList2"/>
    <dgm:cxn modelId="{FACF4A0C-54A7-4FC6-9B4C-35EC47F1C88B}" srcId="{5AFBECE9-FABD-478A-9842-026997BD5272}" destId="{022C8E59-D88E-431D-9D9D-3645DD7FF5C1}" srcOrd="2" destOrd="0" parTransId="{0E4BFFD6-1C18-4BAD-BB5A-9F7D6FFAFDB8}" sibTransId="{9D90CEC8-AB05-4052-950F-0FA5C6B2259B}"/>
    <dgm:cxn modelId="{A9A34C1F-1F23-43C2-B1BA-3FC34369F9AF}" type="presOf" srcId="{2F49444B-827C-4ED9-B725-AE2C34220A29}" destId="{D321863D-F034-44E1-91D0-4E6BA1F45080}" srcOrd="0" destOrd="0" presId="urn:microsoft.com/office/officeart/2005/8/layout/vList2"/>
    <dgm:cxn modelId="{D4F62434-063E-4ACC-95DF-84456DB386C3}" srcId="{976F74E3-F279-4687-BEC9-25AA1F32B4E8}" destId="{4CB2D0C7-FFEE-4538-AF07-2C6D6D75BDA3}" srcOrd="1" destOrd="0" parTransId="{FBE59931-8831-48C2-B0D5-8AF9337A9B00}" sibTransId="{1A18DB8E-6000-43AB-AA2C-7EA554548CB5}"/>
    <dgm:cxn modelId="{579CC540-EC4D-4FC3-8C93-965471C1921B}" type="presOf" srcId="{434BDC41-D796-4E8F-B0AB-FC58B5747684}" destId="{215A9742-D15B-4D05-86C2-D66E26FCC16F}" srcOrd="0" destOrd="0" presId="urn:microsoft.com/office/officeart/2005/8/layout/vList2"/>
    <dgm:cxn modelId="{ECA79D60-12A1-4E1E-B9F6-6E3EE18BE3A9}" type="presOf" srcId="{00676173-D5E9-4EE5-95F2-627AE8BBBB39}" destId="{EC5580B8-6469-48CD-8044-DD3EFBB27E02}" srcOrd="0" destOrd="1" presId="urn:microsoft.com/office/officeart/2005/8/layout/vList2"/>
    <dgm:cxn modelId="{5574F861-8E7C-4A2C-8601-95E636D0336E}" srcId="{72184C28-35C3-4811-866A-D1068C315934}" destId="{00676173-D5E9-4EE5-95F2-627AE8BBBB39}" srcOrd="1" destOrd="0" parTransId="{8AF28948-371C-40A7-AEE9-1D525FCAF5F2}" sibTransId="{0B66F222-0834-46F8-9CA9-02238402D199}"/>
    <dgm:cxn modelId="{DD20FB64-C699-4587-AFB9-B40D93472DD4}" type="presOf" srcId="{022C8E59-D88E-431D-9D9D-3645DD7FF5C1}" destId="{DCCF14B7-41C6-4B94-971C-10D094913C82}" srcOrd="0" destOrd="0" presId="urn:microsoft.com/office/officeart/2005/8/layout/vList2"/>
    <dgm:cxn modelId="{38FAAD67-68AF-4B76-8EE0-CFB753F515DA}" type="presOf" srcId="{72184C28-35C3-4811-866A-D1068C315934}" destId="{92D126FC-8B40-48D4-A696-9A7AC33C6004}" srcOrd="0" destOrd="0" presId="urn:microsoft.com/office/officeart/2005/8/layout/vList2"/>
    <dgm:cxn modelId="{1302754E-BF4B-4769-97B5-E54AE06C1354}" srcId="{976F74E3-F279-4687-BEC9-25AA1F32B4E8}" destId="{FB87D6C9-6654-4903-900C-30C2596F5B79}" srcOrd="0" destOrd="0" parTransId="{82692E85-CA6C-4B08-A653-8AE6A8896808}" sibTransId="{08AA8631-EF9D-4E30-AA04-E54F4AAC4572}"/>
    <dgm:cxn modelId="{D4CE5350-2CCE-4C1F-A2A3-CA6E3A0A08BA}" type="presOf" srcId="{976F74E3-F279-4687-BEC9-25AA1F32B4E8}" destId="{83726D37-5AC1-4E37-B2D4-5DF476F595A5}" srcOrd="0" destOrd="0" presId="urn:microsoft.com/office/officeart/2005/8/layout/vList2"/>
    <dgm:cxn modelId="{0C63E474-08A2-4701-A86E-9136219ACCFA}" srcId="{434BDC41-D796-4E8F-B0AB-FC58B5747684}" destId="{92CCCB8D-40DD-4A04-A030-1F4330B5D0F1}" srcOrd="0" destOrd="0" parTransId="{0B3A9D6F-D13D-4285-B059-FCF1864C8D01}" sibTransId="{0FBA5CA7-4FE8-48A0-ABB9-40F80DFFB061}"/>
    <dgm:cxn modelId="{E991FC78-887B-4D56-A612-8E3A9C59AB60}" type="presOf" srcId="{6A01CF38-07C8-4847-A918-2787F821D8BC}" destId="{EC5580B8-6469-48CD-8044-DD3EFBB27E02}" srcOrd="0" destOrd="2" presId="urn:microsoft.com/office/officeart/2005/8/layout/vList2"/>
    <dgm:cxn modelId="{84019C7E-B8AC-44E9-9613-2E3A6C3DCCEF}" srcId="{6EB00710-9AFD-4D63-9ABA-62E1500E281D}" destId="{8BA8D265-3272-4EBB-90A0-CF5452E553EA}" srcOrd="1" destOrd="0" parTransId="{776BCA93-F9A9-448A-BCC9-C1CEA4E91509}" sibTransId="{13B2CB34-7EB9-4CF8-B334-C044DF7A8F43}"/>
    <dgm:cxn modelId="{8405A696-AF21-4817-8B23-82C6D0361B29}" srcId="{5AFBECE9-FABD-478A-9842-026997BD5272}" destId="{151097A5-E4D3-4A0D-B2DA-4DCB8AFC3437}" srcOrd="1" destOrd="0" parTransId="{B1F2E40C-C7A7-4D77-81BB-1540DD97DA76}" sibTransId="{9C19D345-3CBD-4EBE-89E3-F082DB02AA3E}"/>
    <dgm:cxn modelId="{DA8E749F-80F3-4626-B0AA-16D3BC60E006}" srcId="{6EB00710-9AFD-4D63-9ABA-62E1500E281D}" destId="{2F49444B-827C-4ED9-B725-AE2C34220A29}" srcOrd="0" destOrd="0" parTransId="{70CF19DC-FA67-46B1-A8A6-13C9AE886036}" sibTransId="{269AB16D-9417-4831-BBB4-D47F8DE10B7F}"/>
    <dgm:cxn modelId="{D2BEAFA0-FE33-48D2-99A3-98832D3E64A2}" type="presOf" srcId="{D18ED5AA-469F-4C74-BE5C-DF6944A6A1BD}" destId="{B3FA622F-1AE5-4025-8215-6B52128013AA}" srcOrd="0" destOrd="0" presId="urn:microsoft.com/office/officeart/2005/8/layout/vList2"/>
    <dgm:cxn modelId="{696128A7-022F-411B-A199-7F4F4606E7B1}" srcId="{022C8E59-D88E-431D-9D9D-3645DD7FF5C1}" destId="{434BDC41-D796-4E8F-B0AB-FC58B5747684}" srcOrd="0" destOrd="0" parTransId="{A91526D1-0217-4BBF-92E0-1DC5738C903C}" sibTransId="{FCDBCE51-8AF3-4F10-8F95-5152C01AA90C}"/>
    <dgm:cxn modelId="{8F9D15AB-9634-4FEB-A0D4-E1DE7E487C43}" type="presOf" srcId="{6EB00710-9AFD-4D63-9ABA-62E1500E281D}" destId="{8E01A435-F4F6-4DE5-941B-533FD5FC3E0F}" srcOrd="0" destOrd="0" presId="urn:microsoft.com/office/officeart/2005/8/layout/vList2"/>
    <dgm:cxn modelId="{3A98DBAB-6909-4FCE-8001-82D3DC4E6056}" srcId="{5AFBECE9-FABD-478A-9842-026997BD5272}" destId="{6EB00710-9AFD-4D63-9ABA-62E1500E281D}" srcOrd="4" destOrd="0" parTransId="{5833324D-368A-4E1E-B911-A49B309CEBDC}" sibTransId="{427B689B-8A31-4AA7-9983-2FA69E9A9451}"/>
    <dgm:cxn modelId="{AC3680AC-8FDB-4BBC-81DC-AA1ED5823C0A}" type="presOf" srcId="{FB87D6C9-6654-4903-900C-30C2596F5B79}" destId="{D3881724-3CA9-4929-89C4-52C87E556549}" srcOrd="0" destOrd="0" presId="urn:microsoft.com/office/officeart/2005/8/layout/vList2"/>
    <dgm:cxn modelId="{A67A43B1-8410-4B48-ADDA-A12E6FA34F04}" type="presOf" srcId="{8BA8D265-3272-4EBB-90A0-CF5452E553EA}" destId="{D321863D-F034-44E1-91D0-4E6BA1F45080}" srcOrd="0" destOrd="1" presId="urn:microsoft.com/office/officeart/2005/8/layout/vList2"/>
    <dgm:cxn modelId="{2C0074C1-C97C-4463-86A9-12D96DB4D78C}" type="presOf" srcId="{92CCCB8D-40DD-4A04-A030-1F4330B5D0F1}" destId="{215A9742-D15B-4D05-86C2-D66E26FCC16F}" srcOrd="0" destOrd="1" presId="urn:microsoft.com/office/officeart/2005/8/layout/vList2"/>
    <dgm:cxn modelId="{A21872C8-A536-46DE-B25C-1CEC4AECEF26}" srcId="{434BDC41-D796-4E8F-B0AB-FC58B5747684}" destId="{B9F49FAB-D80A-4A86-B79E-69195204AE96}" srcOrd="1" destOrd="0" parTransId="{E17DD319-F32D-4826-B7B4-9F23EECD6E30}" sibTransId="{B3665076-E436-49D0-8D20-8356FCAD8F96}"/>
    <dgm:cxn modelId="{80F1BECE-30E2-45D5-96AD-87683153C029}" srcId="{5AFBECE9-FABD-478A-9842-026997BD5272}" destId="{976F74E3-F279-4687-BEC9-25AA1F32B4E8}" srcOrd="0" destOrd="0" parTransId="{C025A3BA-FA49-43A5-9B70-189FEFD1408E}" sibTransId="{F2D1262B-B513-4EF8-B288-E1B706E37B77}"/>
    <dgm:cxn modelId="{9C884DD5-4FCC-4B70-82A9-5D44D9CB1DC1}" type="presOf" srcId="{5AFBECE9-FABD-478A-9842-026997BD5272}" destId="{99F471B1-48D7-4551-BAC8-EBAF16E1DCD0}" srcOrd="0" destOrd="0" presId="urn:microsoft.com/office/officeart/2005/8/layout/vList2"/>
    <dgm:cxn modelId="{23CD2FD6-E00E-4BA2-954F-C8AAA8CED344}" srcId="{72184C28-35C3-4811-866A-D1068C315934}" destId="{9BE30726-90FF-45AF-9537-D3DAC3078A6D}" srcOrd="0" destOrd="0" parTransId="{1770D972-5A71-435C-A8BC-F21F9967C08D}" sibTransId="{705531EF-DCEF-4A4E-8ABF-EF9BA2D003CC}"/>
    <dgm:cxn modelId="{A4356DD8-D14B-49FC-A8E5-5872354A6C1F}" srcId="{5AFBECE9-FABD-478A-9842-026997BD5272}" destId="{72184C28-35C3-4811-866A-D1068C315934}" srcOrd="3" destOrd="0" parTransId="{2C6B1088-1780-43E9-B909-88CD611BB124}" sibTransId="{1D61978E-B211-4038-A67F-8BB81A622F0B}"/>
    <dgm:cxn modelId="{BDE157DA-6220-45D8-92AD-DFBA2DA9FE67}" type="presOf" srcId="{151097A5-E4D3-4A0D-B2DA-4DCB8AFC3437}" destId="{139E8A41-1504-4AA8-820E-FC2B643A75FB}" srcOrd="0" destOrd="0" presId="urn:microsoft.com/office/officeart/2005/8/layout/vList2"/>
    <dgm:cxn modelId="{1DFD03E6-1913-425C-B936-616AB05A199B}" srcId="{72184C28-35C3-4811-866A-D1068C315934}" destId="{6A01CF38-07C8-4847-A918-2787F821D8BC}" srcOrd="2" destOrd="0" parTransId="{7AB1C86B-AA19-4D2A-8367-9E0F6D64CE09}" sibTransId="{804BAECA-AB93-413F-A548-B956D4CBB9A3}"/>
    <dgm:cxn modelId="{934020F0-C9B1-4217-A78B-CDDAC12A05E9}" srcId="{151097A5-E4D3-4A0D-B2DA-4DCB8AFC3437}" destId="{D18ED5AA-469F-4C74-BE5C-DF6944A6A1BD}" srcOrd="0" destOrd="0" parTransId="{543B5DD2-7601-47DE-BE58-88FA3F008D58}" sibTransId="{5F71FCEE-C7AD-4368-AFD5-95C3CE6B336E}"/>
    <dgm:cxn modelId="{6DDF87FD-0567-451B-A96F-D070CD57FAD5}" type="presOf" srcId="{9BE30726-90FF-45AF-9537-D3DAC3078A6D}" destId="{EC5580B8-6469-48CD-8044-DD3EFBB27E02}" srcOrd="0" destOrd="0" presId="urn:microsoft.com/office/officeart/2005/8/layout/vList2"/>
    <dgm:cxn modelId="{478A1AFE-C802-41D0-8AAE-EB7C6EE6E81F}" type="presOf" srcId="{B9F49FAB-D80A-4A86-B79E-69195204AE96}" destId="{215A9742-D15B-4D05-86C2-D66E26FCC16F}" srcOrd="0" destOrd="2" presId="urn:microsoft.com/office/officeart/2005/8/layout/vList2"/>
    <dgm:cxn modelId="{D41B167E-66E4-49A7-A8FA-56CC6B6702CF}" type="presParOf" srcId="{99F471B1-48D7-4551-BAC8-EBAF16E1DCD0}" destId="{83726D37-5AC1-4E37-B2D4-5DF476F595A5}" srcOrd="0" destOrd="0" presId="urn:microsoft.com/office/officeart/2005/8/layout/vList2"/>
    <dgm:cxn modelId="{92E311D3-36B3-4EDB-A732-8F40E73BC7F1}" type="presParOf" srcId="{99F471B1-48D7-4551-BAC8-EBAF16E1DCD0}" destId="{D3881724-3CA9-4929-89C4-52C87E556549}" srcOrd="1" destOrd="0" presId="urn:microsoft.com/office/officeart/2005/8/layout/vList2"/>
    <dgm:cxn modelId="{46F6B109-5407-4220-9D0E-C4B662E7B382}" type="presParOf" srcId="{99F471B1-48D7-4551-BAC8-EBAF16E1DCD0}" destId="{139E8A41-1504-4AA8-820E-FC2B643A75FB}" srcOrd="2" destOrd="0" presId="urn:microsoft.com/office/officeart/2005/8/layout/vList2"/>
    <dgm:cxn modelId="{7562EEBB-6688-4262-9B13-A05352915B82}" type="presParOf" srcId="{99F471B1-48D7-4551-BAC8-EBAF16E1DCD0}" destId="{B3FA622F-1AE5-4025-8215-6B52128013AA}" srcOrd="3" destOrd="0" presId="urn:microsoft.com/office/officeart/2005/8/layout/vList2"/>
    <dgm:cxn modelId="{85DBA3C1-2072-4B12-B67A-DA5B62A7161A}" type="presParOf" srcId="{99F471B1-48D7-4551-BAC8-EBAF16E1DCD0}" destId="{DCCF14B7-41C6-4B94-971C-10D094913C82}" srcOrd="4" destOrd="0" presId="urn:microsoft.com/office/officeart/2005/8/layout/vList2"/>
    <dgm:cxn modelId="{6ACB6E95-3ECA-4962-BC78-9390EF0C1464}" type="presParOf" srcId="{99F471B1-48D7-4551-BAC8-EBAF16E1DCD0}" destId="{215A9742-D15B-4D05-86C2-D66E26FCC16F}" srcOrd="5" destOrd="0" presId="urn:microsoft.com/office/officeart/2005/8/layout/vList2"/>
    <dgm:cxn modelId="{7BF8936D-77DD-4D8B-87AE-08156417D51F}" type="presParOf" srcId="{99F471B1-48D7-4551-BAC8-EBAF16E1DCD0}" destId="{92D126FC-8B40-48D4-A696-9A7AC33C6004}" srcOrd="6" destOrd="0" presId="urn:microsoft.com/office/officeart/2005/8/layout/vList2"/>
    <dgm:cxn modelId="{F8E60980-78F3-4DD8-B018-6F077145A773}" type="presParOf" srcId="{99F471B1-48D7-4551-BAC8-EBAF16E1DCD0}" destId="{EC5580B8-6469-48CD-8044-DD3EFBB27E02}" srcOrd="7" destOrd="0" presId="urn:microsoft.com/office/officeart/2005/8/layout/vList2"/>
    <dgm:cxn modelId="{D970D3AE-5A0A-4C55-B3A4-29A431A6B563}" type="presParOf" srcId="{99F471B1-48D7-4551-BAC8-EBAF16E1DCD0}" destId="{8E01A435-F4F6-4DE5-941B-533FD5FC3E0F}" srcOrd="8" destOrd="0" presId="urn:microsoft.com/office/officeart/2005/8/layout/vList2"/>
    <dgm:cxn modelId="{099652BA-BCE7-46F9-94C3-365F6CE63D7F}" type="presParOf" srcId="{99F471B1-48D7-4551-BAC8-EBAF16E1DCD0}" destId="{D321863D-F034-44E1-91D0-4E6BA1F45080}"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69A43-7898-42F3-A10F-A16F06E27642}">
      <dsp:nvSpPr>
        <dsp:cNvPr id="0" name=""/>
        <dsp:cNvSpPr/>
      </dsp:nvSpPr>
      <dsp:spPr>
        <a:xfrm>
          <a:off x="0" y="89321"/>
          <a:ext cx="5362574" cy="575639"/>
        </a:xfrm>
        <a:prstGeom prst="round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Highlights</a:t>
          </a:r>
        </a:p>
      </dsp:txBody>
      <dsp:txXfrm>
        <a:off x="28100" y="117421"/>
        <a:ext cx="5306374" cy="519439"/>
      </dsp:txXfrm>
    </dsp:sp>
    <dsp:sp modelId="{52DC26BD-A1CF-4D15-8A52-25454C98BDE0}">
      <dsp:nvSpPr>
        <dsp:cNvPr id="0" name=""/>
        <dsp:cNvSpPr/>
      </dsp:nvSpPr>
      <dsp:spPr>
        <a:xfrm>
          <a:off x="0" y="734081"/>
          <a:ext cx="5362574" cy="575639"/>
        </a:xfrm>
        <a:prstGeom prst="round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Housing Related Appropriations</a:t>
          </a:r>
        </a:p>
      </dsp:txBody>
      <dsp:txXfrm>
        <a:off x="28100" y="762181"/>
        <a:ext cx="5306374" cy="519439"/>
      </dsp:txXfrm>
    </dsp:sp>
    <dsp:sp modelId="{F2A3F050-A964-41A0-B32F-97C6FA96EFFB}">
      <dsp:nvSpPr>
        <dsp:cNvPr id="0" name=""/>
        <dsp:cNvSpPr/>
      </dsp:nvSpPr>
      <dsp:spPr>
        <a:xfrm>
          <a:off x="0" y="1378841"/>
          <a:ext cx="5362574" cy="575639"/>
        </a:xfrm>
        <a:prstGeom prst="round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Funding by Agency</a:t>
          </a:r>
        </a:p>
      </dsp:txBody>
      <dsp:txXfrm>
        <a:off x="28100" y="1406941"/>
        <a:ext cx="5306374" cy="519439"/>
      </dsp:txXfrm>
    </dsp:sp>
    <dsp:sp modelId="{9122D13A-FFD6-452C-8BAF-862635D86CBE}">
      <dsp:nvSpPr>
        <dsp:cNvPr id="0" name=""/>
        <dsp:cNvSpPr/>
      </dsp:nvSpPr>
      <dsp:spPr>
        <a:xfrm>
          <a:off x="0" y="2023601"/>
          <a:ext cx="5362574" cy="575639"/>
        </a:xfrm>
        <a:prstGeom prst="round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HB 200 – New Homes for New Mexico</a:t>
          </a:r>
        </a:p>
      </dsp:txBody>
      <dsp:txXfrm>
        <a:off x="28100" y="2051701"/>
        <a:ext cx="5306374" cy="519439"/>
      </dsp:txXfrm>
    </dsp:sp>
    <dsp:sp modelId="{EA306C34-6726-4042-B89E-89623CC670B6}">
      <dsp:nvSpPr>
        <dsp:cNvPr id="0" name=""/>
        <dsp:cNvSpPr/>
      </dsp:nvSpPr>
      <dsp:spPr>
        <a:xfrm>
          <a:off x="0" y="2668361"/>
          <a:ext cx="5362574" cy="575639"/>
        </a:xfrm>
        <a:prstGeom prst="round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SB 151 – Corporate Income Tax Changes</a:t>
          </a:r>
        </a:p>
      </dsp:txBody>
      <dsp:txXfrm>
        <a:off x="28100" y="2696461"/>
        <a:ext cx="5306374" cy="519439"/>
      </dsp:txXfrm>
    </dsp:sp>
    <dsp:sp modelId="{D52CA88B-374A-4FA2-A5C1-2B2893B59179}">
      <dsp:nvSpPr>
        <dsp:cNvPr id="0" name=""/>
        <dsp:cNvSpPr/>
      </dsp:nvSpPr>
      <dsp:spPr>
        <a:xfrm>
          <a:off x="0" y="3313121"/>
          <a:ext cx="5362574" cy="575639"/>
        </a:xfrm>
        <a:prstGeom prst="round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Other Housing Policy Bills Introduced</a:t>
          </a:r>
        </a:p>
      </dsp:txBody>
      <dsp:txXfrm>
        <a:off x="28100" y="3341221"/>
        <a:ext cx="5306374" cy="519439"/>
      </dsp:txXfrm>
    </dsp:sp>
    <dsp:sp modelId="{ED3ADB17-D7DB-401C-83F5-10AADF803EDA}">
      <dsp:nvSpPr>
        <dsp:cNvPr id="0" name=""/>
        <dsp:cNvSpPr/>
      </dsp:nvSpPr>
      <dsp:spPr>
        <a:xfrm>
          <a:off x="0" y="3957881"/>
          <a:ext cx="5362574" cy="575639"/>
        </a:xfrm>
        <a:prstGeom prst="round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Review of Housing Reports</a:t>
          </a:r>
        </a:p>
      </dsp:txBody>
      <dsp:txXfrm>
        <a:off x="28100" y="3985981"/>
        <a:ext cx="5306374" cy="519439"/>
      </dsp:txXfrm>
    </dsp:sp>
    <dsp:sp modelId="{283C6F61-7081-4B98-AFE4-ED2853A89563}">
      <dsp:nvSpPr>
        <dsp:cNvPr id="0" name=""/>
        <dsp:cNvSpPr/>
      </dsp:nvSpPr>
      <dsp:spPr>
        <a:xfrm>
          <a:off x="0" y="4602641"/>
          <a:ext cx="5362574" cy="575639"/>
        </a:xfrm>
        <a:prstGeom prst="round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Where can the Legislature go from here?</a:t>
          </a:r>
        </a:p>
      </dsp:txBody>
      <dsp:txXfrm>
        <a:off x="28100" y="4630741"/>
        <a:ext cx="5306374" cy="5194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26D37-5AC1-4E37-B2D4-5DF476F595A5}">
      <dsp:nvSpPr>
        <dsp:cNvPr id="0" name=""/>
        <dsp:cNvSpPr/>
      </dsp:nvSpPr>
      <dsp:spPr>
        <a:xfrm>
          <a:off x="0" y="60270"/>
          <a:ext cx="11126973"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Investing In Strategic, Innovative, And Data-informed Initiatives Across The Housing Ecosystem</a:t>
          </a:r>
        </a:p>
      </dsp:txBody>
      <dsp:txXfrm>
        <a:off x="31028" y="91298"/>
        <a:ext cx="11064917" cy="573546"/>
      </dsp:txXfrm>
    </dsp:sp>
    <dsp:sp modelId="{D3881724-3CA9-4929-89C4-52C87E556549}">
      <dsp:nvSpPr>
        <dsp:cNvPr id="0" name=""/>
        <dsp:cNvSpPr/>
      </dsp:nvSpPr>
      <dsp:spPr>
        <a:xfrm>
          <a:off x="0" y="729281"/>
          <a:ext cx="11126973"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81"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Housing development is also constrained by a significant shortage of construction workers and a lack of capacity, slowing the pace of new projects and increasing costs each year.</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Affordable housing development does not always reflect the challenges of sustainability and resilience.</a:t>
          </a:r>
        </a:p>
      </dsp:txBody>
      <dsp:txXfrm>
        <a:off x="0" y="729281"/>
        <a:ext cx="11126973" cy="596160"/>
      </dsp:txXfrm>
    </dsp:sp>
    <dsp:sp modelId="{139E8A41-1504-4AA8-820E-FC2B643A75FB}">
      <dsp:nvSpPr>
        <dsp:cNvPr id="0" name=""/>
        <dsp:cNvSpPr/>
      </dsp:nvSpPr>
      <dsp:spPr>
        <a:xfrm>
          <a:off x="0" y="1325441"/>
          <a:ext cx="11126973"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Examples of Enacted Legislation in Other Western States </a:t>
          </a:r>
        </a:p>
      </dsp:txBody>
      <dsp:txXfrm>
        <a:off x="31028" y="1356469"/>
        <a:ext cx="11064917" cy="573546"/>
      </dsp:txXfrm>
    </dsp:sp>
    <dsp:sp modelId="{B3FA622F-1AE5-4025-8215-6B52128013AA}">
      <dsp:nvSpPr>
        <dsp:cNvPr id="0" name=""/>
        <dsp:cNvSpPr/>
      </dsp:nvSpPr>
      <dsp:spPr>
        <a:xfrm>
          <a:off x="0" y="1961044"/>
          <a:ext cx="11126973"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81"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In 2024, Governor Lujan Grisham issued Executive Order 2024-152 to address the urgent need for a skilled infrastructure and climate ready workforce in New Mexico. The Executive Order identifies the goal for Partnership Agencies to collectively facilitate and support the training of 2,000 workers in infrastructure and climate-ready professions by December 31, 2026.</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Oregon’s General Housing Account Program provides grants, training, and technical assistance opportunities to help build capacity in individuals, organizations, geographic regions, and systems toward the development and sustainable operation of affordable multifamily rental housing. </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Designating high-risk areas like the wildland-urban interface and following associated codes in these areas</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To reduce barriers and promote resilience, the Northern Marianas Housing Corporation emphasizes operational efficiency and sustainable practices. </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Colorado is investing in proactive risk reduction measures that helps enhance community safety and resiliency from wildfires through the development and local adoption of model codes and standards tailored to Colorado.</a:t>
          </a:r>
        </a:p>
      </dsp:txBody>
      <dsp:txXfrm>
        <a:off x="0" y="1961044"/>
        <a:ext cx="11126973" cy="1722240"/>
      </dsp:txXfrm>
    </dsp:sp>
    <dsp:sp modelId="{9C046EFB-5D89-4B8E-BDB2-09BA524E885F}">
      <dsp:nvSpPr>
        <dsp:cNvPr id="0" name=""/>
        <dsp:cNvSpPr/>
      </dsp:nvSpPr>
      <dsp:spPr>
        <a:xfrm>
          <a:off x="0" y="3683284"/>
          <a:ext cx="11126973" cy="6356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Publicly owned parcels that may not have other strategic purposes or intrinsic values are not readily available for housing development.</a:t>
          </a:r>
        </a:p>
      </dsp:txBody>
      <dsp:txXfrm>
        <a:off x="31028" y="3714312"/>
        <a:ext cx="11064917" cy="573546"/>
      </dsp:txXfrm>
    </dsp:sp>
    <dsp:sp modelId="{8A8484FC-FB92-47FF-B499-0A09D7FE9ACB}">
      <dsp:nvSpPr>
        <dsp:cNvPr id="0" name=""/>
        <dsp:cNvSpPr/>
      </dsp:nvSpPr>
      <dsp:spPr>
        <a:xfrm>
          <a:off x="0" y="4318886"/>
          <a:ext cx="11126973"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81"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Congress and states may explore new tax incentives and credits for developers building on public land to ensure long-term affordability for the housing they build and maximize the public value of these projects</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States may finance regional housing needs assessments to support </a:t>
          </a:r>
          <a:r>
            <a:rPr lang="en-US" sz="1200" kern="1200" dirty="0" err="1"/>
            <a:t>datadriven</a:t>
          </a:r>
          <a:r>
            <a:rPr lang="en-US" sz="1200" kern="1200" dirty="0"/>
            <a:t> insights that inform planning and policy decisions related to current and future housing needs. </a:t>
          </a:r>
        </a:p>
      </dsp:txBody>
      <dsp:txXfrm>
        <a:off x="0" y="4318886"/>
        <a:ext cx="11126973" cy="761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8DABE-44C4-4C23-B204-6FA405D98BC5}">
      <dsp:nvSpPr>
        <dsp:cNvPr id="0" name=""/>
        <dsp:cNvSpPr/>
      </dsp:nvSpPr>
      <dsp:spPr>
        <a:xfrm>
          <a:off x="1777164" y="2900"/>
          <a:ext cx="3610884" cy="2166530"/>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23 housing-related bills were introduced </a:t>
          </a:r>
        </a:p>
      </dsp:txBody>
      <dsp:txXfrm>
        <a:off x="1777164" y="2900"/>
        <a:ext cx="3610884" cy="2166530"/>
      </dsp:txXfrm>
    </dsp:sp>
    <dsp:sp modelId="{D6EE802F-23F7-436F-8C65-0C341D4D63E3}">
      <dsp:nvSpPr>
        <dsp:cNvPr id="0" name=""/>
        <dsp:cNvSpPr/>
      </dsp:nvSpPr>
      <dsp:spPr>
        <a:xfrm>
          <a:off x="5749137" y="2900"/>
          <a:ext cx="3610884" cy="2166530"/>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HB 200 “New Homes for New Mexico” and SB 151 “Corporate Income Tax Changes” included a GRT deduction for affordable multifamily construction were </a:t>
          </a:r>
          <a:r>
            <a:rPr lang="en-US" sz="2100" kern="1200"/>
            <a:t>enacted.</a:t>
          </a:r>
          <a:endParaRPr lang="en-US" sz="2100" kern="1200" dirty="0"/>
        </a:p>
      </dsp:txBody>
      <dsp:txXfrm>
        <a:off x="5749137" y="2900"/>
        <a:ext cx="3610884" cy="2166530"/>
      </dsp:txXfrm>
    </dsp:sp>
    <dsp:sp modelId="{D7107F94-061F-422B-BB84-D3EA44290F0D}">
      <dsp:nvSpPr>
        <dsp:cNvPr id="0" name=""/>
        <dsp:cNvSpPr/>
      </dsp:nvSpPr>
      <dsp:spPr>
        <a:xfrm>
          <a:off x="3763150" y="2530519"/>
          <a:ext cx="3610884" cy="2166530"/>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All Funding for Housing – General Appropriations &amp; Capital Outlay Projects – $196,695,299</a:t>
          </a:r>
        </a:p>
      </dsp:txBody>
      <dsp:txXfrm>
        <a:off x="3763150" y="2530519"/>
        <a:ext cx="3610884" cy="21665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9BC3C-1274-4B6C-AA43-BCE82DEBBD34}">
      <dsp:nvSpPr>
        <dsp:cNvPr id="0" name=""/>
        <dsp:cNvSpPr/>
      </dsp:nvSpPr>
      <dsp:spPr>
        <a:xfrm>
          <a:off x="2540" y="203921"/>
          <a:ext cx="2476500"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Land Use</a:t>
          </a:r>
        </a:p>
      </dsp:txBody>
      <dsp:txXfrm>
        <a:off x="2540" y="203921"/>
        <a:ext cx="2476500" cy="662400"/>
      </dsp:txXfrm>
    </dsp:sp>
    <dsp:sp modelId="{CAFEAF04-DE35-4BB8-A5D9-CCA520DAF04B}">
      <dsp:nvSpPr>
        <dsp:cNvPr id="0" name=""/>
        <dsp:cNvSpPr/>
      </dsp:nvSpPr>
      <dsp:spPr>
        <a:xfrm>
          <a:off x="2540" y="866321"/>
          <a:ext cx="2476500" cy="43484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HB 17 Accessory Dwelling Units in Certain Areas</a:t>
          </a:r>
        </a:p>
        <a:p>
          <a:pPr marL="228600" lvl="1" indent="-228600" algn="l" defTabSz="1022350">
            <a:lnSpc>
              <a:spcPct val="90000"/>
            </a:lnSpc>
            <a:spcBef>
              <a:spcPct val="0"/>
            </a:spcBef>
            <a:spcAft>
              <a:spcPct val="15000"/>
            </a:spcAft>
            <a:buChar char="•"/>
          </a:pPr>
          <a:r>
            <a:rPr lang="en-US" sz="2300" kern="1200" dirty="0"/>
            <a:t>HB 138 Zoning Lot Requirement</a:t>
          </a:r>
        </a:p>
        <a:p>
          <a:pPr marL="228600" lvl="1" indent="-228600" algn="l" defTabSz="1022350">
            <a:lnSpc>
              <a:spcPct val="90000"/>
            </a:lnSpc>
            <a:spcBef>
              <a:spcPct val="0"/>
            </a:spcBef>
            <a:spcAft>
              <a:spcPct val="15000"/>
            </a:spcAft>
            <a:buChar char="•"/>
          </a:pPr>
          <a:r>
            <a:rPr lang="en-US" sz="2300" kern="1200"/>
            <a:t>HB 194 Expand Metro Redevelopment Code</a:t>
          </a:r>
          <a:endParaRPr lang="en-US" sz="2300" kern="1200" dirty="0"/>
        </a:p>
      </dsp:txBody>
      <dsp:txXfrm>
        <a:off x="2540" y="866321"/>
        <a:ext cx="2476500" cy="4348423"/>
      </dsp:txXfrm>
    </dsp:sp>
    <dsp:sp modelId="{55DCEAFE-C48B-4904-94C3-5AB0006D6B31}">
      <dsp:nvSpPr>
        <dsp:cNvPr id="0" name=""/>
        <dsp:cNvSpPr/>
      </dsp:nvSpPr>
      <dsp:spPr>
        <a:xfrm>
          <a:off x="2825750" y="203921"/>
          <a:ext cx="2476500"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Tax Bills </a:t>
          </a:r>
        </a:p>
      </dsp:txBody>
      <dsp:txXfrm>
        <a:off x="2825750" y="203921"/>
        <a:ext cx="2476500" cy="662400"/>
      </dsp:txXfrm>
    </dsp:sp>
    <dsp:sp modelId="{DF55B5B4-B336-4D45-9521-845B635E8C44}">
      <dsp:nvSpPr>
        <dsp:cNvPr id="0" name=""/>
        <dsp:cNvSpPr/>
      </dsp:nvSpPr>
      <dsp:spPr>
        <a:xfrm>
          <a:off x="2825750" y="866321"/>
          <a:ext cx="2476500" cy="43484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HB 77 Affordable Housing Revitalization Tax Credit</a:t>
          </a:r>
        </a:p>
        <a:p>
          <a:pPr marL="228600" lvl="1" indent="-228600" algn="l" defTabSz="1022350">
            <a:lnSpc>
              <a:spcPct val="90000"/>
            </a:lnSpc>
            <a:spcBef>
              <a:spcPct val="0"/>
            </a:spcBef>
            <a:spcAft>
              <a:spcPct val="15000"/>
            </a:spcAft>
            <a:buChar char="•"/>
          </a:pPr>
          <a:r>
            <a:rPr lang="en-US" sz="2300" kern="1200" dirty="0"/>
            <a:t>HB 103 Residential Property Valuation Increase</a:t>
          </a:r>
        </a:p>
      </dsp:txBody>
      <dsp:txXfrm>
        <a:off x="2825750" y="866321"/>
        <a:ext cx="2476500" cy="4348423"/>
      </dsp:txXfrm>
    </dsp:sp>
    <dsp:sp modelId="{CA2ADCA0-A66D-4B5F-A1B1-841AD9C84E29}">
      <dsp:nvSpPr>
        <dsp:cNvPr id="0" name=""/>
        <dsp:cNvSpPr/>
      </dsp:nvSpPr>
      <dsp:spPr>
        <a:xfrm>
          <a:off x="5648960" y="203921"/>
          <a:ext cx="2476500"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Regulatory</a:t>
          </a:r>
        </a:p>
      </dsp:txBody>
      <dsp:txXfrm>
        <a:off x="5648960" y="203921"/>
        <a:ext cx="2476500" cy="662400"/>
      </dsp:txXfrm>
    </dsp:sp>
    <dsp:sp modelId="{594BE383-F821-4B2F-988A-3273789DF19F}">
      <dsp:nvSpPr>
        <dsp:cNvPr id="0" name=""/>
        <dsp:cNvSpPr/>
      </dsp:nvSpPr>
      <dsp:spPr>
        <a:xfrm>
          <a:off x="5648960" y="866321"/>
          <a:ext cx="2476500" cy="434842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HB 167 Notice of Sale of Mobile Home Parks</a:t>
          </a:r>
        </a:p>
        <a:p>
          <a:pPr marL="228600" lvl="1" indent="-228600" algn="l" defTabSz="1022350">
            <a:lnSpc>
              <a:spcPct val="90000"/>
            </a:lnSpc>
            <a:spcBef>
              <a:spcPct val="0"/>
            </a:spcBef>
            <a:spcAft>
              <a:spcPct val="15000"/>
            </a:spcAft>
            <a:buChar char="•"/>
          </a:pPr>
          <a:r>
            <a:rPr lang="en-US" sz="2300" kern="1200" dirty="0"/>
            <a:t>SB 114 Investment Ownership of Residential Properties</a:t>
          </a:r>
        </a:p>
        <a:p>
          <a:pPr marL="228600" lvl="1" indent="-228600" algn="l" defTabSz="1022350">
            <a:lnSpc>
              <a:spcPct val="90000"/>
            </a:lnSpc>
            <a:spcBef>
              <a:spcPct val="0"/>
            </a:spcBef>
            <a:spcAft>
              <a:spcPct val="15000"/>
            </a:spcAft>
            <a:buChar char="•"/>
          </a:pPr>
          <a:r>
            <a:rPr lang="en-US" sz="2300" kern="1200" dirty="0"/>
            <a:t>HB 110 Housing Development Data Reporting</a:t>
          </a:r>
        </a:p>
      </dsp:txBody>
      <dsp:txXfrm>
        <a:off x="5648960" y="866321"/>
        <a:ext cx="2476500" cy="4348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4C26E-1F9A-4036-B330-AD57EC09DEFC}">
      <dsp:nvSpPr>
        <dsp:cNvPr id="0" name=""/>
        <dsp:cNvSpPr/>
      </dsp:nvSpPr>
      <dsp:spPr>
        <a:xfrm>
          <a:off x="0" y="195835"/>
          <a:ext cx="11260495"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New Mexico Housing Strategy Recommendations to Effect Housing Policy and Regulations </a:t>
          </a:r>
        </a:p>
      </dsp:txBody>
      <dsp:txXfrm>
        <a:off x="26930" y="222765"/>
        <a:ext cx="11206635" cy="497795"/>
      </dsp:txXfrm>
    </dsp:sp>
    <dsp:sp modelId="{C3127871-9746-4A14-9575-B2303761803E}">
      <dsp:nvSpPr>
        <dsp:cNvPr id="0" name=""/>
        <dsp:cNvSpPr/>
      </dsp:nvSpPr>
      <dsp:spPr>
        <a:xfrm>
          <a:off x="0" y="747491"/>
          <a:ext cx="11260495" cy="447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9210" rIns="163576" bIns="29210" numCol="1" spcCol="1270" anchor="t" anchorCtr="0">
          <a:noAutofit/>
        </a:bodyPr>
        <a:lstStyle/>
        <a:p>
          <a:pPr marL="171450" lvl="1" indent="-171450" algn="l" defTabSz="800100">
            <a:lnSpc>
              <a:spcPct val="90000"/>
            </a:lnSpc>
            <a:spcBef>
              <a:spcPct val="0"/>
            </a:spcBef>
            <a:spcAft>
              <a:spcPct val="20000"/>
            </a:spcAft>
            <a:buFont typeface="Arial" panose="020B0604020202020204" pitchFamily="34" charset="0"/>
            <a:buChar char="•"/>
          </a:pPr>
          <a:r>
            <a:rPr lang="en-US" sz="1800" kern="1200" dirty="0"/>
            <a:t>Incentivize and/or require that planning commissions consider housing needs documented in local or regional housing needs assessments when making zoning and land use decisions;</a:t>
          </a:r>
        </a:p>
        <a:p>
          <a:pPr marL="171450" lvl="1" indent="-171450" algn="l" defTabSz="800100">
            <a:lnSpc>
              <a:spcPct val="90000"/>
            </a:lnSpc>
            <a:spcBef>
              <a:spcPct val="0"/>
            </a:spcBef>
            <a:spcAft>
              <a:spcPct val="20000"/>
            </a:spcAft>
            <a:buFont typeface="Arial" panose="020B0604020202020204" pitchFamily="34" charset="0"/>
            <a:buChar char="•"/>
          </a:pPr>
          <a:r>
            <a:rPr lang="en-US" sz="1800" kern="1200" dirty="0"/>
            <a:t>Incentivize and/or require that economic development incentives, such as those offered through LEDA, include a workforce housing component for production and/or preservation;</a:t>
          </a:r>
        </a:p>
        <a:p>
          <a:pPr marL="171450" lvl="1" indent="-171450" algn="l" defTabSz="800100">
            <a:lnSpc>
              <a:spcPct val="90000"/>
            </a:lnSpc>
            <a:spcBef>
              <a:spcPct val="0"/>
            </a:spcBef>
            <a:spcAft>
              <a:spcPct val="20000"/>
            </a:spcAft>
            <a:buFont typeface="Arial" panose="020B0604020202020204" pitchFamily="34" charset="0"/>
            <a:buChar char="•"/>
          </a:pPr>
          <a:r>
            <a:rPr lang="en-US" sz="1800" kern="1200" dirty="0"/>
            <a:t>Incentivize by right or administrative approval for developments with a significant share of affordable units including casitas/ADUs and </a:t>
          </a:r>
          <a:r>
            <a:rPr lang="en-US" sz="1800" kern="1200" dirty="0" err="1"/>
            <a:t>plexes</a:t>
          </a:r>
          <a:r>
            <a:rPr lang="en-US" sz="1800" kern="1200" dirty="0"/>
            <a:t>;</a:t>
          </a:r>
        </a:p>
        <a:p>
          <a:pPr marL="171450" lvl="1" indent="-171450" algn="l" defTabSz="800100">
            <a:lnSpc>
              <a:spcPct val="90000"/>
            </a:lnSpc>
            <a:spcBef>
              <a:spcPct val="0"/>
            </a:spcBef>
            <a:spcAft>
              <a:spcPct val="20000"/>
            </a:spcAft>
            <a:buFont typeface="Arial" panose="020B0604020202020204" pitchFamily="34" charset="0"/>
            <a:buChar char="•"/>
          </a:pPr>
          <a:r>
            <a:rPr lang="en-US" sz="1800" kern="1200" dirty="0"/>
            <a:t>Allow density bonuses and/or fast track approval for homes that meet energy efficiency requirements (to offset higher costs of green building); </a:t>
          </a:r>
        </a:p>
        <a:p>
          <a:pPr marL="171450" lvl="1" indent="-171450" algn="l" defTabSz="800100">
            <a:lnSpc>
              <a:spcPct val="90000"/>
            </a:lnSpc>
            <a:spcBef>
              <a:spcPct val="0"/>
            </a:spcBef>
            <a:spcAft>
              <a:spcPct val="20000"/>
            </a:spcAft>
            <a:buFont typeface="Arial" panose="020B0604020202020204" pitchFamily="34" charset="0"/>
            <a:buChar char="•"/>
          </a:pPr>
          <a:r>
            <a:rPr lang="en-US" sz="1800" kern="1200" dirty="0"/>
            <a:t>Create a model development code that includes feasible land use incentives for affordable housing, mixed-income housing, and mixed-use development;</a:t>
          </a:r>
        </a:p>
        <a:p>
          <a:pPr marL="171450" lvl="1" indent="-171450" algn="l" defTabSz="800100">
            <a:lnSpc>
              <a:spcPct val="90000"/>
            </a:lnSpc>
            <a:spcBef>
              <a:spcPct val="0"/>
            </a:spcBef>
            <a:spcAft>
              <a:spcPct val="20000"/>
            </a:spcAft>
            <a:buFont typeface="Arial" panose="020B0604020202020204" pitchFamily="34" charset="0"/>
            <a:buChar char="•"/>
          </a:pPr>
          <a:r>
            <a:rPr lang="en-US" sz="1800" kern="1200" dirty="0"/>
            <a:t>Create an incentive program that provides funding to local governments that adopt policies that facilitate flexibility and efficiency in development approval, infill development, income-diverse development, and efficient zoning. Funding could be used for: community revitalization, economic development, or infrastructure expansion activities</a:t>
          </a:r>
        </a:p>
        <a:p>
          <a:pPr marL="171450" lvl="1" indent="-171450" algn="l" defTabSz="800100">
            <a:lnSpc>
              <a:spcPct val="90000"/>
            </a:lnSpc>
            <a:spcBef>
              <a:spcPct val="0"/>
            </a:spcBef>
            <a:spcAft>
              <a:spcPct val="20000"/>
            </a:spcAft>
            <a:buFont typeface="Arial" panose="020B0604020202020204" pitchFamily="34" charset="0"/>
            <a:buChar char="•"/>
          </a:pPr>
          <a:r>
            <a:rPr lang="en-US" sz="1800" kern="1200" dirty="0"/>
            <a:t>Create a program to mitigate resistance to affordable housing at the local level, including training to build community awareness and support of needs. </a:t>
          </a:r>
        </a:p>
      </dsp:txBody>
      <dsp:txXfrm>
        <a:off x="0" y="747491"/>
        <a:ext cx="11260495" cy="44753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4C26E-1F9A-4036-B330-AD57EC09DEFC}">
      <dsp:nvSpPr>
        <dsp:cNvPr id="0" name=""/>
        <dsp:cNvSpPr/>
      </dsp:nvSpPr>
      <dsp:spPr>
        <a:xfrm>
          <a:off x="0" y="267815"/>
          <a:ext cx="8278998" cy="1392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Western Governors Association Brand West Report</a:t>
          </a:r>
        </a:p>
      </dsp:txBody>
      <dsp:txXfrm>
        <a:off x="67966" y="335781"/>
        <a:ext cx="8143066" cy="1256367"/>
      </dsp:txXfrm>
    </dsp:sp>
    <dsp:sp modelId="{6CB0F9F4-AB50-47A8-B347-EA308594BC76}">
      <dsp:nvSpPr>
        <dsp:cNvPr id="0" name=""/>
        <dsp:cNvSpPr/>
      </dsp:nvSpPr>
      <dsp:spPr>
        <a:xfrm>
          <a:off x="0" y="1660115"/>
          <a:ext cx="8278998" cy="3115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58"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Four Key Pillers of Housing Access</a:t>
          </a:r>
        </a:p>
        <a:p>
          <a:pPr marL="457200" lvl="2" indent="-228600" algn="l" defTabSz="1200150">
            <a:lnSpc>
              <a:spcPct val="90000"/>
            </a:lnSpc>
            <a:spcBef>
              <a:spcPct val="0"/>
            </a:spcBef>
            <a:spcAft>
              <a:spcPct val="20000"/>
            </a:spcAft>
            <a:buChar char="•"/>
          </a:pPr>
          <a:r>
            <a:rPr lang="en-US" sz="2700" kern="1200" dirty="0"/>
            <a:t>Simplifying and streamlining housing development. </a:t>
          </a:r>
        </a:p>
        <a:p>
          <a:pPr marL="457200" lvl="2" indent="-228600" algn="l" defTabSz="1200150">
            <a:lnSpc>
              <a:spcPct val="90000"/>
            </a:lnSpc>
            <a:spcBef>
              <a:spcPct val="0"/>
            </a:spcBef>
            <a:spcAft>
              <a:spcPct val="20000"/>
            </a:spcAft>
            <a:buChar char="•"/>
          </a:pPr>
          <a:r>
            <a:rPr lang="en-US" sz="2700" kern="1200" dirty="0"/>
            <a:t>Reducing the cost of homebuilding.</a:t>
          </a:r>
        </a:p>
        <a:p>
          <a:pPr marL="457200" lvl="2" indent="-228600" algn="l" defTabSz="1200150">
            <a:lnSpc>
              <a:spcPct val="90000"/>
            </a:lnSpc>
            <a:spcBef>
              <a:spcPct val="0"/>
            </a:spcBef>
            <a:spcAft>
              <a:spcPct val="20000"/>
            </a:spcAft>
            <a:buChar char="•"/>
          </a:pPr>
          <a:r>
            <a:rPr lang="en-US" sz="2700" kern="1200" dirty="0"/>
            <a:t>Supporting families through initiatives that help renters and homebuyers.</a:t>
          </a:r>
        </a:p>
        <a:p>
          <a:pPr marL="457200" lvl="2" indent="-228600" algn="l" defTabSz="1200150">
            <a:lnSpc>
              <a:spcPct val="90000"/>
            </a:lnSpc>
            <a:spcBef>
              <a:spcPct val="0"/>
            </a:spcBef>
            <a:spcAft>
              <a:spcPct val="20000"/>
            </a:spcAft>
            <a:buChar char="•"/>
          </a:pPr>
          <a:r>
            <a:rPr lang="en-US" sz="2700" kern="1200" dirty="0"/>
            <a:t>Investing in strategic, innovative, and data-informed initiatives across the housing ecosystem. </a:t>
          </a:r>
        </a:p>
      </dsp:txBody>
      <dsp:txXfrm>
        <a:off x="0" y="1660115"/>
        <a:ext cx="8278998" cy="31153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26D37-5AC1-4E37-B2D4-5DF476F595A5}">
      <dsp:nvSpPr>
        <dsp:cNvPr id="0" name=""/>
        <dsp:cNvSpPr/>
      </dsp:nvSpPr>
      <dsp:spPr>
        <a:xfrm>
          <a:off x="0" y="37570"/>
          <a:ext cx="11260495"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Simplifying and streamlining housing development. </a:t>
          </a:r>
        </a:p>
      </dsp:txBody>
      <dsp:txXfrm>
        <a:off x="19904" y="57474"/>
        <a:ext cx="11220687" cy="367937"/>
      </dsp:txXfrm>
    </dsp:sp>
    <dsp:sp modelId="{D3881724-3CA9-4929-89C4-52C87E556549}">
      <dsp:nvSpPr>
        <dsp:cNvPr id="0" name=""/>
        <dsp:cNvSpPr/>
      </dsp:nvSpPr>
      <dsp:spPr>
        <a:xfrm>
          <a:off x="0" y="445315"/>
          <a:ext cx="11260495"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1590" rIns="120904" bIns="21590" numCol="1" spcCol="1270" anchor="t" anchorCtr="0">
          <a:noAutofit/>
        </a:bodyPr>
        <a:lstStyle/>
        <a:p>
          <a:pPr marL="114300" lvl="1" indent="-114300" algn="l" defTabSz="577850">
            <a:lnSpc>
              <a:spcPct val="90000"/>
            </a:lnSpc>
            <a:spcBef>
              <a:spcPct val="0"/>
            </a:spcBef>
            <a:spcAft>
              <a:spcPct val="20000"/>
            </a:spcAft>
            <a:buNone/>
          </a:pPr>
          <a:r>
            <a:rPr lang="en-US" sz="1300" kern="1200" dirty="0"/>
            <a:t>Zoning and land use laws are too complex, blocking and slowing housing development.</a:t>
          </a:r>
        </a:p>
      </dsp:txBody>
      <dsp:txXfrm>
        <a:off x="0" y="445315"/>
        <a:ext cx="11260495" cy="281520"/>
      </dsp:txXfrm>
    </dsp:sp>
    <dsp:sp modelId="{139E8A41-1504-4AA8-820E-FC2B643A75FB}">
      <dsp:nvSpPr>
        <dsp:cNvPr id="0" name=""/>
        <dsp:cNvSpPr/>
      </dsp:nvSpPr>
      <dsp:spPr>
        <a:xfrm>
          <a:off x="0" y="726835"/>
          <a:ext cx="11260495"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Examples of Enacted Legislation in Other Western States </a:t>
          </a:r>
        </a:p>
      </dsp:txBody>
      <dsp:txXfrm>
        <a:off x="19904" y="746739"/>
        <a:ext cx="11220687" cy="367937"/>
      </dsp:txXfrm>
    </dsp:sp>
    <dsp:sp modelId="{B3FA622F-1AE5-4025-8215-6B52128013AA}">
      <dsp:nvSpPr>
        <dsp:cNvPr id="0" name=""/>
        <dsp:cNvSpPr/>
      </dsp:nvSpPr>
      <dsp:spPr>
        <a:xfrm>
          <a:off x="0" y="1134580"/>
          <a:ext cx="11260495"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Statewide Land Use Legislation that requires cities and counties to adopt comprehensive land use plans and zoning ordnances</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“Shot Clocks” for housing approvals and mandated expanded options for multi-family development</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Increased density requirements, along with planning and development funding</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Co-living and micro communities legalized for multi-family zones, adaptive reuse of commercial buildings </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Phase out short-term rentals, by right ADUs (accessory dwelling units) statewide </a:t>
          </a:r>
        </a:p>
      </dsp:txBody>
      <dsp:txXfrm>
        <a:off x="0" y="1134580"/>
        <a:ext cx="11260495" cy="1126080"/>
      </dsp:txXfrm>
    </dsp:sp>
    <dsp:sp modelId="{DCCF14B7-41C6-4B94-971C-10D094913C82}">
      <dsp:nvSpPr>
        <dsp:cNvPr id="0" name=""/>
        <dsp:cNvSpPr/>
      </dsp:nvSpPr>
      <dsp:spPr>
        <a:xfrm>
          <a:off x="0" y="2291353"/>
          <a:ext cx="11260495"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New Mexico 2026 Session Legislation Introduced</a:t>
          </a:r>
        </a:p>
      </dsp:txBody>
      <dsp:txXfrm>
        <a:off x="19904" y="2311257"/>
        <a:ext cx="11220687" cy="367937"/>
      </dsp:txXfrm>
    </dsp:sp>
    <dsp:sp modelId="{E04005C6-DC0F-4187-9EBB-D21179E3F8D9}">
      <dsp:nvSpPr>
        <dsp:cNvPr id="0" name=""/>
        <dsp:cNvSpPr/>
      </dsp:nvSpPr>
      <dsp:spPr>
        <a:xfrm>
          <a:off x="0" y="2668406"/>
          <a:ext cx="11260495"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HB 17 requiring home rule municipalities to allow accessory dwelling units (ADUs) and multifamily housing in designated areas.</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HB 138 amends state zoning regulations to prohibit county and municipality zoning authorities from imposing lot size requirements for residential properties.</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SB 131 amends state zoning regulations to remove height restrictions, allows for one ADU in SF zoning, shall no prohibit multifamily apartments in commercial areas, allow small scale commercial uses in residential zones. </a:t>
          </a:r>
        </a:p>
      </dsp:txBody>
      <dsp:txXfrm>
        <a:off x="0" y="2668406"/>
        <a:ext cx="11260495" cy="862155"/>
      </dsp:txXfrm>
    </dsp:sp>
    <dsp:sp modelId="{8E01A435-F4F6-4DE5-941B-533FD5FC3E0F}">
      <dsp:nvSpPr>
        <dsp:cNvPr id="0" name=""/>
        <dsp:cNvSpPr/>
      </dsp:nvSpPr>
      <dsp:spPr>
        <a:xfrm>
          <a:off x="0" y="3530561"/>
          <a:ext cx="11260495"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New Mexico 2025 Session Legislation Introduced</a:t>
          </a:r>
        </a:p>
      </dsp:txBody>
      <dsp:txXfrm>
        <a:off x="19904" y="3550465"/>
        <a:ext cx="11220687" cy="367937"/>
      </dsp:txXfrm>
    </dsp:sp>
    <dsp:sp modelId="{D321863D-F034-44E1-91D0-4E6BA1F45080}">
      <dsp:nvSpPr>
        <dsp:cNvPr id="0" name=""/>
        <dsp:cNvSpPr/>
      </dsp:nvSpPr>
      <dsp:spPr>
        <a:xfrm>
          <a:off x="0" y="3938306"/>
          <a:ext cx="11260495" cy="144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House Bill 571 directs the Department of Finance and Administration to create a program that awards certificates to municipalities that adopt or establish one or more department-approved strategies to increase housing affordability and accessibility.  </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HB 554 requiring home rule municipalities to allow accessory dwelling units (ADUs) and multifamily housing in designated areas. </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SB 310 seeks to amend New Mexico Statute Section 3-21-1 by requiring municipalities and counties to remove building height restrictions, except in historical districts, and to permit duplexes and townhouses in residential zones.</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SB 312 seeks to amend New Mexico Statute Chapter 3, Article 19, Section 3-19-8 by restricting who can appeal zoning and planning decisions. Only the property owner directly affected, or owners of adjacent properties would have the right to appeal.</a:t>
          </a:r>
        </a:p>
      </dsp:txBody>
      <dsp:txXfrm>
        <a:off x="0" y="3938306"/>
        <a:ext cx="11260495" cy="14427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26D37-5AC1-4E37-B2D4-5DF476F595A5}">
      <dsp:nvSpPr>
        <dsp:cNvPr id="0" name=""/>
        <dsp:cNvSpPr/>
      </dsp:nvSpPr>
      <dsp:spPr>
        <a:xfrm>
          <a:off x="0" y="4293"/>
          <a:ext cx="1126049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Government permitting and approval systems are too slow and complicated.</a:t>
          </a:r>
          <a:endParaRPr lang="en-US" sz="1600" kern="1200" dirty="0"/>
        </a:p>
      </dsp:txBody>
      <dsp:txXfrm>
        <a:off x="18734" y="23027"/>
        <a:ext cx="11223027" cy="346292"/>
      </dsp:txXfrm>
    </dsp:sp>
    <dsp:sp modelId="{D3881724-3CA9-4929-89C4-52C87E556549}">
      <dsp:nvSpPr>
        <dsp:cNvPr id="0" name=""/>
        <dsp:cNvSpPr/>
      </dsp:nvSpPr>
      <dsp:spPr>
        <a:xfrm>
          <a:off x="0" y="388053"/>
          <a:ext cx="1126049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Western state and local governments have demonstrated the value of strategic reviews of permitting and approval systems, which weed out duplication and unnecessary administrative burdens.</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Although technology for manufactured and modular homes has advanced tremendously, the rules for these homes remain a barrier. </a:t>
          </a:r>
        </a:p>
      </dsp:txBody>
      <dsp:txXfrm>
        <a:off x="0" y="388053"/>
        <a:ext cx="11260495" cy="596160"/>
      </dsp:txXfrm>
    </dsp:sp>
    <dsp:sp modelId="{139E8A41-1504-4AA8-820E-FC2B643A75FB}">
      <dsp:nvSpPr>
        <dsp:cNvPr id="0" name=""/>
        <dsp:cNvSpPr/>
      </dsp:nvSpPr>
      <dsp:spPr>
        <a:xfrm>
          <a:off x="0" y="984213"/>
          <a:ext cx="1126049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Examples of Enacted Legislation in Other Western States </a:t>
          </a:r>
        </a:p>
      </dsp:txBody>
      <dsp:txXfrm>
        <a:off x="18734" y="1002947"/>
        <a:ext cx="11223027" cy="346292"/>
      </dsp:txXfrm>
    </dsp:sp>
    <dsp:sp modelId="{B3FA622F-1AE5-4025-8215-6B52128013AA}">
      <dsp:nvSpPr>
        <dsp:cNvPr id="0" name=""/>
        <dsp:cNvSpPr/>
      </dsp:nvSpPr>
      <dsp:spPr>
        <a:xfrm>
          <a:off x="0" y="1367973"/>
          <a:ext cx="11260495" cy="1920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Hawai'i's Affordable Housing Proclamation provides a streamlined process for affordable housing projects on land owned by state and local governments to receive certain environmental review, zoning, parking requirement, fee, and density exemptions, and waivers of certain impact fees.</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California, Montana, and Hawaiʻi have adopted multifamily housing by right in commercial zones widely, while Arizona has adopted certain components, allowing projects to proceed without discretional review.</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Streamlined public comment periods requiring early-stage public participation in the planning process for certain cities and counties, including permitting decisions.</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Washington allows cities and counties to hire or contract hearing examiners to approve preliminary plans and amendments to zoning ordinances and manage the community engagement process.</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Currently, Idaho, Washington, and Oregon have a reciprocity agreement that allows manufacturers located in these three states to receive shared plan review and inspection services.</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The </a:t>
          </a:r>
          <a:r>
            <a:rPr lang="en-US" sz="1200" kern="1200" dirty="0" err="1"/>
            <a:t>DakotaPlex</a:t>
          </a:r>
          <a:r>
            <a:rPr lang="en-US" sz="1200" kern="1200" dirty="0"/>
            <a:t> Program addresses the need for affordable multifamily housing in rural communities while imparting construction skills to prison inmates </a:t>
          </a:r>
        </a:p>
      </dsp:txBody>
      <dsp:txXfrm>
        <a:off x="0" y="1367973"/>
        <a:ext cx="11260495" cy="1920960"/>
      </dsp:txXfrm>
    </dsp:sp>
    <dsp:sp modelId="{DCCF14B7-41C6-4B94-971C-10D094913C82}">
      <dsp:nvSpPr>
        <dsp:cNvPr id="0" name=""/>
        <dsp:cNvSpPr/>
      </dsp:nvSpPr>
      <dsp:spPr>
        <a:xfrm>
          <a:off x="0" y="3316052"/>
          <a:ext cx="1126049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New Mexico 2026 Session Legislation Introduced</a:t>
          </a:r>
        </a:p>
      </dsp:txBody>
      <dsp:txXfrm>
        <a:off x="18734" y="3334786"/>
        <a:ext cx="11223027" cy="346292"/>
      </dsp:txXfrm>
    </dsp:sp>
    <dsp:sp modelId="{215A9742-D15B-4D05-86C2-D66E26FCC16F}">
      <dsp:nvSpPr>
        <dsp:cNvPr id="0" name=""/>
        <dsp:cNvSpPr/>
      </dsp:nvSpPr>
      <dsp:spPr>
        <a:xfrm>
          <a:off x="0" y="3672693"/>
          <a:ext cx="11260495"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HB 110 proposes class A counties or municipalities, with a population greater than 30,000 people, will publish a quarterly report containing information on residential development and residential building permits. The county or municipality will provide the report to the economic development department and the legislative finance committee. </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HB 194 expands the state’s Metropolitan Redevelopment Code to include “housing shortage areas” as eligible targets for redevelopment actions.</a:t>
          </a:r>
        </a:p>
      </dsp:txBody>
      <dsp:txXfrm>
        <a:off x="0" y="3672693"/>
        <a:ext cx="11260495" cy="761760"/>
      </dsp:txXfrm>
    </dsp:sp>
    <dsp:sp modelId="{8E01A435-F4F6-4DE5-941B-533FD5FC3E0F}">
      <dsp:nvSpPr>
        <dsp:cNvPr id="0" name=""/>
        <dsp:cNvSpPr/>
      </dsp:nvSpPr>
      <dsp:spPr>
        <a:xfrm>
          <a:off x="0" y="4434453"/>
          <a:ext cx="1126049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New Mexico 2025 Session Legislation Introduced</a:t>
          </a:r>
        </a:p>
      </dsp:txBody>
      <dsp:txXfrm>
        <a:off x="18734" y="4453187"/>
        <a:ext cx="11223027" cy="346292"/>
      </dsp:txXfrm>
    </dsp:sp>
    <dsp:sp modelId="{D321863D-F034-44E1-91D0-4E6BA1F45080}">
      <dsp:nvSpPr>
        <dsp:cNvPr id="0" name=""/>
        <dsp:cNvSpPr/>
      </dsp:nvSpPr>
      <dsp:spPr>
        <a:xfrm>
          <a:off x="0" y="4818213"/>
          <a:ext cx="1126049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521" tIns="20320" rIns="113792" bIns="2032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HB 571 directs the Department of Finance and Administration to create a program that awards certificates to municipalities that adopt or establish one or more department-approved strategies to increase housing affordability and accessibility. </a:t>
          </a:r>
        </a:p>
        <a:p>
          <a:pPr marL="114300" lvl="1" indent="-114300" algn="l" defTabSz="533400">
            <a:lnSpc>
              <a:spcPct val="90000"/>
            </a:lnSpc>
            <a:spcBef>
              <a:spcPct val="0"/>
            </a:spcBef>
            <a:spcAft>
              <a:spcPct val="20000"/>
            </a:spcAft>
            <a:buFont typeface="Arial" panose="020B0604020202020204" pitchFamily="34" charset="0"/>
            <a:buChar char="•"/>
          </a:pPr>
          <a:r>
            <a:rPr lang="en-US" sz="1200" kern="1200" dirty="0"/>
            <a:t>SB 293 would require that an affordable housing study be conducted and provided with a petition to a governing body of an approved tax increment development.</a:t>
          </a:r>
        </a:p>
      </dsp:txBody>
      <dsp:txXfrm>
        <a:off x="0" y="4818213"/>
        <a:ext cx="11260495" cy="596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26D37-5AC1-4E37-B2D4-5DF476F595A5}">
      <dsp:nvSpPr>
        <dsp:cNvPr id="0" name=""/>
        <dsp:cNvSpPr/>
      </dsp:nvSpPr>
      <dsp:spPr>
        <a:xfrm>
          <a:off x="0" y="152463"/>
          <a:ext cx="11222223"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Reducing the Cost of Homebuilding.</a:t>
          </a:r>
        </a:p>
      </dsp:txBody>
      <dsp:txXfrm>
        <a:off x="16392" y="168855"/>
        <a:ext cx="11189439" cy="303006"/>
      </dsp:txXfrm>
    </dsp:sp>
    <dsp:sp modelId="{D3881724-3CA9-4929-89C4-52C87E556549}">
      <dsp:nvSpPr>
        <dsp:cNvPr id="0" name=""/>
        <dsp:cNvSpPr/>
      </dsp:nvSpPr>
      <dsp:spPr>
        <a:xfrm>
          <a:off x="0" y="488254"/>
          <a:ext cx="11222223" cy="376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306" tIns="17780" rIns="99568" bIns="17780" numCol="1" spcCol="1270" anchor="t" anchorCtr="0">
          <a:noAutofit/>
        </a:bodyPr>
        <a:lstStyle/>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Financing tools that incentivize affordable housing development and preservation are effective, but we need more of them.</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The cost of building homes has skyrocketed, in part due to outdated policies and a lack of proactive strategies.</a:t>
          </a:r>
        </a:p>
      </dsp:txBody>
      <dsp:txXfrm>
        <a:off x="0" y="488254"/>
        <a:ext cx="11222223" cy="376740"/>
      </dsp:txXfrm>
    </dsp:sp>
    <dsp:sp modelId="{139E8A41-1504-4AA8-820E-FC2B643A75FB}">
      <dsp:nvSpPr>
        <dsp:cNvPr id="0" name=""/>
        <dsp:cNvSpPr/>
      </dsp:nvSpPr>
      <dsp:spPr>
        <a:xfrm>
          <a:off x="0" y="864994"/>
          <a:ext cx="11222223"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Examples of Enacted Legislation in Other Western States </a:t>
          </a:r>
        </a:p>
      </dsp:txBody>
      <dsp:txXfrm>
        <a:off x="16392" y="881386"/>
        <a:ext cx="11189439" cy="303006"/>
      </dsp:txXfrm>
    </dsp:sp>
    <dsp:sp modelId="{B3FA622F-1AE5-4025-8215-6B52128013AA}">
      <dsp:nvSpPr>
        <dsp:cNvPr id="0" name=""/>
        <dsp:cNvSpPr/>
      </dsp:nvSpPr>
      <dsp:spPr>
        <a:xfrm>
          <a:off x="0" y="1200784"/>
          <a:ext cx="11222223" cy="1593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306" tIns="17780" rIns="99568" bIns="17780" numCol="1" spcCol="1270" anchor="t" anchorCtr="0">
          <a:noAutofit/>
        </a:bodyPr>
        <a:lstStyle/>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Eleven western states have established a state low-income housing tax credit to supplement federal tax credits, increasing investment and gap financing</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Low interest loans to developers who develop attainable starter homes (ZIHP and NMHTF loans are available at Housing New Mexico)</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Arizona offers state tax credits, subsidies, and low-interest loans to developers building affordable housing. Additional incentives are allotted to owners who participate in housing assistance programs and commit to serving certain at-risk populations.</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New Mexico has allocated record funding in recent years with over $400 million in the 2024 and 2025 legislative sessions.</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New Mexico’s Economic Development Site Readiness Act also expressly included housing availability in the site characterization studies that will occur across the state as a precursor to certifying properties as “strategic economic development sites.” The Site Readiness Act was coupled with $24 million over three years to fund these predevelopment activities</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Community land trusts use deed restrictions or renewable land leases to ensure that homes remain permanently affordable, meaning that the down payment assistance and funding invested in the first purchase are not lost, even when homes are sold. </a:t>
          </a:r>
        </a:p>
      </dsp:txBody>
      <dsp:txXfrm>
        <a:off x="0" y="1200784"/>
        <a:ext cx="11222223" cy="1593900"/>
      </dsp:txXfrm>
    </dsp:sp>
    <dsp:sp modelId="{DCCF14B7-41C6-4B94-971C-10D094913C82}">
      <dsp:nvSpPr>
        <dsp:cNvPr id="0" name=""/>
        <dsp:cNvSpPr/>
      </dsp:nvSpPr>
      <dsp:spPr>
        <a:xfrm>
          <a:off x="0" y="2840078"/>
          <a:ext cx="11222223"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New Mexico 2026 Session Legislation Introduced</a:t>
          </a:r>
        </a:p>
      </dsp:txBody>
      <dsp:txXfrm>
        <a:off x="16392" y="2856470"/>
        <a:ext cx="11189439" cy="303006"/>
      </dsp:txXfrm>
    </dsp:sp>
    <dsp:sp modelId="{215A9742-D15B-4D05-86C2-D66E26FCC16F}">
      <dsp:nvSpPr>
        <dsp:cNvPr id="0" name=""/>
        <dsp:cNvSpPr/>
      </dsp:nvSpPr>
      <dsp:spPr>
        <a:xfrm>
          <a:off x="0" y="3130474"/>
          <a:ext cx="11222223" cy="1275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306" tIns="17780" rIns="99568" bIns="17780" numCol="1" spcCol="1270" anchor="t" anchorCtr="0">
          <a:noAutofit/>
        </a:bodyPr>
        <a:lstStyle/>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HB 139 appropriates $135,000,000 from the general fund to the New Mexico Housing Trust Fund.</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HB 24 creates a housing loan program to be administered by the New Mexico Mortgage Finance Authority to qualified professionals for down payment assistance or closing costs associated with purchasing a home in New Mexico in exchange for the qualified professional practicing for ten years in the state. </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SB 114 prohibits hedge funds, private equity firms, corporations, or any other business entity from purchasing single-family residences with the exemption of limited liability companies.</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HB 176 proposed to create a zero interest down payment assistance loan fund by amending distributions to certain other funds.</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Hl 251 would amend the Affordable Housing Act by adding new material that would create the “new homes development program.” The “new homes development program” would be administered by the New Mexico Mortgage Finance Authority to provide grants to eligible homebuyers to purchase new homes.</a:t>
          </a:r>
        </a:p>
      </dsp:txBody>
      <dsp:txXfrm>
        <a:off x="0" y="3130474"/>
        <a:ext cx="11222223" cy="1275120"/>
      </dsp:txXfrm>
    </dsp:sp>
    <dsp:sp modelId="{8E01A435-F4F6-4DE5-941B-533FD5FC3E0F}">
      <dsp:nvSpPr>
        <dsp:cNvPr id="0" name=""/>
        <dsp:cNvSpPr/>
      </dsp:nvSpPr>
      <dsp:spPr>
        <a:xfrm>
          <a:off x="0" y="4405594"/>
          <a:ext cx="11222223" cy="3357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t>New Mexico 2025 Session Legislation Introduced</a:t>
          </a:r>
        </a:p>
      </dsp:txBody>
      <dsp:txXfrm>
        <a:off x="16392" y="4421986"/>
        <a:ext cx="11189439" cy="303006"/>
      </dsp:txXfrm>
    </dsp:sp>
    <dsp:sp modelId="{D321863D-F034-44E1-91D0-4E6BA1F45080}">
      <dsp:nvSpPr>
        <dsp:cNvPr id="0" name=""/>
        <dsp:cNvSpPr/>
      </dsp:nvSpPr>
      <dsp:spPr>
        <a:xfrm>
          <a:off x="0" y="4741384"/>
          <a:ext cx="11222223"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306" tIns="17780" rIns="99568" bIns="17780" numCol="1" spcCol="1270" anchor="t" anchorCtr="0">
          <a:noAutofit/>
        </a:bodyPr>
        <a:lstStyle/>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HB 325 introduces tax deductions for businesses on labor costs related to new residential construction in New Mexico, capping at $125,000 for for-sale homes and $75,000 for rentals, excluding renovations. It also includes a "hold harmless" provision to reimburse local governments for lost revenue.</a:t>
          </a:r>
        </a:p>
        <a:p>
          <a:pPr marL="57150" lvl="1" indent="-57150" algn="l" defTabSz="488950">
            <a:lnSpc>
              <a:spcPct val="90000"/>
            </a:lnSpc>
            <a:spcBef>
              <a:spcPct val="0"/>
            </a:spcBef>
            <a:spcAft>
              <a:spcPct val="20000"/>
            </a:spcAft>
            <a:buFont typeface="Arial" panose="020B0604020202020204" pitchFamily="34" charset="0"/>
            <a:buChar char="•"/>
          </a:pPr>
          <a:r>
            <a:rPr lang="en-US" sz="1100" kern="1200" dirty="0"/>
            <a:t>HB 472 is an amendment to the Corporate Income and Franchise Tax Act that adds new material that creates a tax credit for an individual who incurs expenses for rehabilitation of an abandoned building. </a:t>
          </a:r>
        </a:p>
      </dsp:txBody>
      <dsp:txXfrm>
        <a:off x="0" y="4741384"/>
        <a:ext cx="11222223" cy="6955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26D37-5AC1-4E37-B2D4-5DF476F595A5}">
      <dsp:nvSpPr>
        <dsp:cNvPr id="0" name=""/>
        <dsp:cNvSpPr/>
      </dsp:nvSpPr>
      <dsp:spPr>
        <a:xfrm>
          <a:off x="0" y="181887"/>
          <a:ext cx="11126973"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Supporting Families Through Initiatives That Help Renters And Homebuyers.</a:t>
          </a:r>
        </a:p>
      </dsp:txBody>
      <dsp:txXfrm>
        <a:off x="19904" y="201791"/>
        <a:ext cx="11087165" cy="367937"/>
      </dsp:txXfrm>
    </dsp:sp>
    <dsp:sp modelId="{D3881724-3CA9-4929-89C4-52C87E556549}">
      <dsp:nvSpPr>
        <dsp:cNvPr id="0" name=""/>
        <dsp:cNvSpPr/>
      </dsp:nvSpPr>
      <dsp:spPr>
        <a:xfrm>
          <a:off x="0" y="625129"/>
          <a:ext cx="11126973"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8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Building new housing is critical to bringing down costs, but it is not always enough to make housing attainable.</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Homeownership remains a primary goal in affordable housing strategies, even as speculative ownership continues to drive housing prices above sustainable levels.</a:t>
          </a:r>
        </a:p>
      </dsp:txBody>
      <dsp:txXfrm>
        <a:off x="0" y="625129"/>
        <a:ext cx="11126973" cy="633420"/>
      </dsp:txXfrm>
    </dsp:sp>
    <dsp:sp modelId="{139E8A41-1504-4AA8-820E-FC2B643A75FB}">
      <dsp:nvSpPr>
        <dsp:cNvPr id="0" name=""/>
        <dsp:cNvSpPr/>
      </dsp:nvSpPr>
      <dsp:spPr>
        <a:xfrm>
          <a:off x="0" y="1258549"/>
          <a:ext cx="11126973"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Examples of Enacted Legislation in Other Western States </a:t>
          </a:r>
        </a:p>
      </dsp:txBody>
      <dsp:txXfrm>
        <a:off x="19904" y="1278453"/>
        <a:ext cx="11087165" cy="367937"/>
      </dsp:txXfrm>
    </dsp:sp>
    <dsp:sp modelId="{B3FA622F-1AE5-4025-8215-6B52128013AA}">
      <dsp:nvSpPr>
        <dsp:cNvPr id="0" name=""/>
        <dsp:cNvSpPr/>
      </dsp:nvSpPr>
      <dsp:spPr>
        <a:xfrm>
          <a:off x="0" y="1666294"/>
          <a:ext cx="11126973"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8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Eviction prevention and rental assistance programs</a:t>
          </a:r>
        </a:p>
      </dsp:txBody>
      <dsp:txXfrm>
        <a:off x="0" y="1666294"/>
        <a:ext cx="11126973" cy="281520"/>
      </dsp:txXfrm>
    </dsp:sp>
    <dsp:sp modelId="{DCCF14B7-41C6-4B94-971C-10D094913C82}">
      <dsp:nvSpPr>
        <dsp:cNvPr id="0" name=""/>
        <dsp:cNvSpPr/>
      </dsp:nvSpPr>
      <dsp:spPr>
        <a:xfrm>
          <a:off x="0" y="1971616"/>
          <a:ext cx="11126973"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New Mexico 2026 Session Legislation Introduced</a:t>
          </a:r>
        </a:p>
      </dsp:txBody>
      <dsp:txXfrm>
        <a:off x="19904" y="1991520"/>
        <a:ext cx="11087165" cy="367937"/>
      </dsp:txXfrm>
    </dsp:sp>
    <dsp:sp modelId="{215A9742-D15B-4D05-86C2-D66E26FCC16F}">
      <dsp:nvSpPr>
        <dsp:cNvPr id="0" name=""/>
        <dsp:cNvSpPr/>
      </dsp:nvSpPr>
      <dsp:spPr>
        <a:xfrm>
          <a:off x="0" y="2355559"/>
          <a:ext cx="11126973"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8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HB 139 appropriates $135,000,000 from the general fund to the New Mexico Housing Trust Fund.</a:t>
          </a:r>
        </a:p>
        <a:p>
          <a:pPr marL="228600" lvl="2" indent="-114300" algn="l" defTabSz="577850">
            <a:lnSpc>
              <a:spcPct val="90000"/>
            </a:lnSpc>
            <a:spcBef>
              <a:spcPct val="0"/>
            </a:spcBef>
            <a:spcAft>
              <a:spcPct val="20000"/>
            </a:spcAft>
            <a:buFont typeface="Arial" panose="020B0604020202020204" pitchFamily="34" charset="0"/>
            <a:buChar char="•"/>
          </a:pPr>
          <a:r>
            <a:rPr lang="en-US" sz="1300" kern="1200" dirty="0"/>
            <a:t>The NMHTF funds downpayment assistance with below market interest rates</a:t>
          </a:r>
        </a:p>
        <a:p>
          <a:pPr marL="228600" lvl="2" indent="-114300" algn="l" defTabSz="577850">
            <a:lnSpc>
              <a:spcPct val="90000"/>
            </a:lnSpc>
            <a:spcBef>
              <a:spcPct val="0"/>
            </a:spcBef>
            <a:spcAft>
              <a:spcPct val="20000"/>
            </a:spcAft>
            <a:buFont typeface="Arial" panose="020B0604020202020204" pitchFamily="34" charset="0"/>
            <a:buChar char="•"/>
          </a:pPr>
          <a:r>
            <a:rPr lang="en-US" sz="1300" kern="1200" dirty="0"/>
            <a:t>Housing New Mexico is currently developing an interest rate buy-down program and the New Homes for New Mexico program (HB 200)</a:t>
          </a:r>
        </a:p>
      </dsp:txBody>
      <dsp:txXfrm>
        <a:off x="0" y="2355559"/>
        <a:ext cx="11126973" cy="668609"/>
      </dsp:txXfrm>
    </dsp:sp>
    <dsp:sp modelId="{92D126FC-8B40-48D4-A696-9A7AC33C6004}">
      <dsp:nvSpPr>
        <dsp:cNvPr id="0" name=""/>
        <dsp:cNvSpPr/>
      </dsp:nvSpPr>
      <dsp:spPr>
        <a:xfrm>
          <a:off x="0" y="3024169"/>
          <a:ext cx="11126973"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a:t>New Mexico 2025 Legislation Introduced</a:t>
          </a:r>
          <a:endParaRPr lang="en-US" sz="1700" kern="1200" dirty="0"/>
        </a:p>
      </dsp:txBody>
      <dsp:txXfrm>
        <a:off x="19904" y="3044073"/>
        <a:ext cx="11087165" cy="367937"/>
      </dsp:txXfrm>
    </dsp:sp>
    <dsp:sp modelId="{EC5580B8-6469-48CD-8044-DD3EFBB27E02}">
      <dsp:nvSpPr>
        <dsp:cNvPr id="0" name=""/>
        <dsp:cNvSpPr/>
      </dsp:nvSpPr>
      <dsp:spPr>
        <a:xfrm>
          <a:off x="0" y="3431914"/>
          <a:ext cx="11126973"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8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HB 215 amends the Uniform Owner-Resident Relations Act by incorporating a ban on the use of artificial intelligence (AI) to manipulate rent pricing.</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HB 442 limits rent increases in mobile home parks to once per year, capping increases at 3% in fiscal year 2026 and 5% thereafter. </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HB 418 provide certain rights to tenants for termination of leases for non-payment of rent and in cases of eviction due to zoning changes. </a:t>
          </a:r>
        </a:p>
      </dsp:txBody>
      <dsp:txXfrm>
        <a:off x="0" y="3431914"/>
        <a:ext cx="11126973" cy="668609"/>
      </dsp:txXfrm>
    </dsp:sp>
    <dsp:sp modelId="{8E01A435-F4F6-4DE5-941B-533FD5FC3E0F}">
      <dsp:nvSpPr>
        <dsp:cNvPr id="0" name=""/>
        <dsp:cNvSpPr/>
      </dsp:nvSpPr>
      <dsp:spPr>
        <a:xfrm>
          <a:off x="0" y="4100524"/>
          <a:ext cx="11126973"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Local programs</a:t>
          </a:r>
        </a:p>
      </dsp:txBody>
      <dsp:txXfrm>
        <a:off x="19904" y="4120428"/>
        <a:ext cx="11087165" cy="367937"/>
      </dsp:txXfrm>
    </dsp:sp>
    <dsp:sp modelId="{D321863D-F034-44E1-91D0-4E6BA1F45080}">
      <dsp:nvSpPr>
        <dsp:cNvPr id="0" name=""/>
        <dsp:cNvSpPr/>
      </dsp:nvSpPr>
      <dsp:spPr>
        <a:xfrm>
          <a:off x="0" y="4508269"/>
          <a:ext cx="11126973"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81" tIns="21590" rIns="120904" bIns="21590" numCol="1" spcCol="1270" anchor="t" anchorCtr="0">
          <a:noAutofit/>
        </a:bodyPr>
        <a:lstStyle/>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AHA compliant jurisdictions can provide programs and funding for rental assistance and eviction prevention. </a:t>
          </a:r>
        </a:p>
        <a:p>
          <a:pPr marL="114300" lvl="1" indent="-114300" algn="l" defTabSz="577850">
            <a:lnSpc>
              <a:spcPct val="90000"/>
            </a:lnSpc>
            <a:spcBef>
              <a:spcPct val="0"/>
            </a:spcBef>
            <a:spcAft>
              <a:spcPct val="20000"/>
            </a:spcAft>
            <a:buFont typeface="Arial" panose="020B0604020202020204" pitchFamily="34" charset="0"/>
            <a:buChar char="•"/>
          </a:pPr>
          <a:r>
            <a:rPr lang="en-US" sz="1300" kern="1200" dirty="0"/>
            <a:t>GRO Fund $150,000 for eviction prevention services and housing stability in Bernalillo county</a:t>
          </a:r>
        </a:p>
      </dsp:txBody>
      <dsp:txXfrm>
        <a:off x="0" y="4508269"/>
        <a:ext cx="11126973" cy="4486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AD72A6-BABE-1031-31D0-62CB1604500F}"/>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7D8B623C-EDF8-2323-CF14-39A7F46FD20E}"/>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BED56B62-E7C2-47B5-AC5A-2A99FF738F09}" type="datetimeFigureOut">
              <a:rPr lang="en-US" smtClean="0"/>
              <a:t>4/7/2026</a:t>
            </a:fld>
            <a:endParaRPr lang="en-US"/>
          </a:p>
        </p:txBody>
      </p:sp>
      <p:sp>
        <p:nvSpPr>
          <p:cNvPr id="4" name="Footer Placeholder 3">
            <a:extLst>
              <a:ext uri="{FF2B5EF4-FFF2-40B4-BE49-F238E27FC236}">
                <a16:creationId xmlns:a16="http://schemas.microsoft.com/office/drawing/2014/main" id="{E8E0B9AA-0AED-B1E8-EDAE-F16AC2A8E05C}"/>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4AE437-B5B4-1D20-22AD-D3D3EB577993}"/>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F0F8DD4-BE2C-4FCC-AD21-642200FE7EAA}" type="slidenum">
              <a:rPr lang="en-US" smtClean="0"/>
              <a:t>‹#›</a:t>
            </a:fld>
            <a:endParaRPr lang="en-US"/>
          </a:p>
        </p:txBody>
      </p:sp>
    </p:spTree>
    <p:extLst>
      <p:ext uri="{BB962C8B-B14F-4D97-AF65-F5344CB8AC3E}">
        <p14:creationId xmlns:p14="http://schemas.microsoft.com/office/powerpoint/2010/main" val="3400888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438024B-85C5-45A8-BD99-217CEE636612}" type="datetimeFigureOut">
              <a:rPr lang="en-US" smtClean="0"/>
              <a:t>4/7/2026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19D1742-2807-427C-BA02-93734A09E355}" type="slidenum">
              <a:rPr lang="en-US" smtClean="0"/>
              <a:t>‹#›</a:t>
            </a:fld>
            <a:endParaRPr lang="en-US"/>
          </a:p>
        </p:txBody>
      </p:sp>
    </p:spTree>
    <p:extLst>
      <p:ext uri="{BB962C8B-B14F-4D97-AF65-F5344CB8AC3E}">
        <p14:creationId xmlns:p14="http://schemas.microsoft.com/office/powerpoint/2010/main" val="220942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a:t>
            </a:fld>
            <a:endParaRPr lang="en-US"/>
          </a:p>
        </p:txBody>
      </p:sp>
    </p:spTree>
    <p:extLst>
      <p:ext uri="{BB962C8B-B14F-4D97-AF65-F5344CB8AC3E}">
        <p14:creationId xmlns:p14="http://schemas.microsoft.com/office/powerpoint/2010/main" val="186264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8A793-F117-617B-A5AF-B714D0AF4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56557-CEF0-A0CD-3EA4-F5AD2B31A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DEC00-0C00-155E-0B1A-EC70411DEFB2}"/>
              </a:ext>
            </a:extLst>
          </p:cNvPr>
          <p:cNvSpPr>
            <a:spLocks noGrp="1"/>
          </p:cNvSpPr>
          <p:nvPr>
            <p:ph type="body" idx="1"/>
          </p:nvPr>
        </p:nvSpPr>
        <p:spPr/>
        <p:txBody>
          <a:bodyPr/>
          <a:lstStyle/>
          <a:p>
            <a:pPr marL="171450" indent="-171450">
              <a:buFont typeface="Arial"/>
              <a:buChar char="•"/>
            </a:pPr>
            <a:r>
              <a:rPr lang="en-US" dirty="0"/>
              <a:t>BUILDING RESILIENT AND AFFORDABLE NEW DEVELOPMENTS IN THE WEST </a:t>
            </a:r>
          </a:p>
          <a:p>
            <a:pPr marL="171450" indent="-171450">
              <a:buFont typeface="Arial"/>
              <a:buChar char="•"/>
            </a:pPr>
            <a:r>
              <a:rPr lang="en-US" dirty="0"/>
              <a:t>The Initiative of New Mexico Governor Michelle Lujan Grisham</a:t>
            </a:r>
          </a:p>
          <a:p>
            <a:pPr marL="171450" indent="-171450">
              <a:buFont typeface="Arial"/>
              <a:buChar char="•"/>
            </a:pPr>
            <a:endParaRPr lang="en-US" dirty="0"/>
          </a:p>
          <a:p>
            <a:pPr marL="0" indent="0">
              <a:buFont typeface="Arial"/>
              <a:buNone/>
            </a:pPr>
            <a:r>
              <a:rPr lang="en-US" dirty="0"/>
              <a:t>This report was published in the summer of 2025 - examined strategies and policies to address housing availability and affordability and promote smart and sustainable development in communities throughout the West.</a:t>
            </a:r>
          </a:p>
          <a:p>
            <a:pPr marL="0" indent="0">
              <a:buFont typeface="Arial"/>
              <a:buNone/>
            </a:pPr>
            <a:endParaRPr lang="en-US" dirty="0"/>
          </a:p>
          <a:p>
            <a:pPr marL="0" indent="0">
              <a:buFont typeface="Arial"/>
              <a:buNone/>
            </a:pPr>
            <a:r>
              <a:rPr lang="en-US" b="1" dirty="0"/>
              <a:t>Simplifying and streamlining housing development</a:t>
            </a:r>
            <a:r>
              <a:rPr lang="en-US" dirty="0"/>
              <a:t>. Best practices from our western states include the modernization of land use regulations, expedited plan and permit review processes, and support for manufactured and modular homes. The federal government can advance these efforts by expanding programs like the U.S. Department of Housing and Urban Development’s (HUD) Pathways to Removing Obstacles to Housing (PRO Housing) Program, revisiting requirements for federally funded infill housing projects, and eliminating outdated regulations that hinder the adoption of manufactured and modular housing.</a:t>
            </a:r>
          </a:p>
          <a:p>
            <a:pPr marL="0" indent="0">
              <a:buFont typeface="Arial"/>
              <a:buNone/>
            </a:pPr>
            <a:endParaRPr lang="en-US" b="1" dirty="0"/>
          </a:p>
          <a:p>
            <a:pPr marL="0" indent="0">
              <a:buFont typeface="Arial"/>
              <a:buNone/>
            </a:pPr>
            <a:r>
              <a:rPr lang="en-US" b="1" dirty="0"/>
              <a:t>Reducing the costs of homebuilding</a:t>
            </a:r>
            <a:r>
              <a:rPr lang="en-US" dirty="0"/>
              <a:t>. Western states and territories have shown leadership in this area by creating targeted tax credit and funding programs. The federal government can contribute to this goal by expanding and creating tax incentives and evaluating the costs of federal housing regulations.</a:t>
            </a:r>
          </a:p>
          <a:p>
            <a:pPr marL="0" indent="0">
              <a:buFont typeface="Arial"/>
              <a:buNone/>
            </a:pPr>
            <a:endParaRPr lang="en-US" dirty="0"/>
          </a:p>
          <a:p>
            <a:pPr marL="0" indent="0">
              <a:buFont typeface="Arial"/>
              <a:buNone/>
            </a:pPr>
            <a:r>
              <a:rPr lang="en-US" b="1" dirty="0"/>
              <a:t>Supporting families through initiatives that help renters and homebuyers</a:t>
            </a:r>
            <a:r>
              <a:rPr lang="en-US" dirty="0"/>
              <a:t>. Western states and territories have instituted a number of programs to increase access to rental homes and support homeownership. The federal government’s role may include improving rental assistance and enhancing programs that provide pathways to homeownership. </a:t>
            </a:r>
          </a:p>
          <a:p>
            <a:pPr marL="0" indent="0">
              <a:buFont typeface="Arial"/>
              <a:buNone/>
            </a:pPr>
            <a:endParaRPr lang="en-US" dirty="0"/>
          </a:p>
          <a:p>
            <a:pPr marL="0" indent="0">
              <a:buFont typeface="Arial"/>
              <a:buNone/>
            </a:pPr>
            <a:r>
              <a:rPr lang="en-US" b="1" dirty="0"/>
              <a:t>Investing in strategic, innovative, and data-informed initiatives across the housing ecosystem. </a:t>
            </a:r>
            <a:r>
              <a:rPr lang="en-US" dirty="0"/>
              <a:t>Recognizing that housing challenges do not exist in a bubble, initiatives in western states and territories are focusing on capacity-building and workforce development programs, sustainability and resilience efforts, enhanced cooperation, and expanded access to publicly owned parcels of land. The federal government can support these efforts by strengthening the skilled construction workforce, funding community resilience programs, promoting interagency coordination, and increasing opportunities for the smart and responsible development of appropriate federal parcels.</a:t>
            </a:r>
          </a:p>
        </p:txBody>
      </p:sp>
      <p:sp>
        <p:nvSpPr>
          <p:cNvPr id="4" name="Slide Number Placeholder 3">
            <a:extLst>
              <a:ext uri="{FF2B5EF4-FFF2-40B4-BE49-F238E27FC236}">
                <a16:creationId xmlns:a16="http://schemas.microsoft.com/office/drawing/2014/main" id="{B776C6C1-B360-A350-6C43-D78A3D559E03}"/>
              </a:ext>
            </a:extLst>
          </p:cNvPr>
          <p:cNvSpPr>
            <a:spLocks noGrp="1"/>
          </p:cNvSpPr>
          <p:nvPr>
            <p:ph type="sldNum" sz="quarter" idx="5"/>
          </p:nvPr>
        </p:nvSpPr>
        <p:spPr/>
        <p:txBody>
          <a:bodyPr/>
          <a:lstStyle/>
          <a:p>
            <a:fld id="{F19D1742-2807-427C-BA02-93734A09E355}" type="slidenum">
              <a:rPr lang="en-US" smtClean="0"/>
              <a:t>10</a:t>
            </a:fld>
            <a:endParaRPr lang="en-US"/>
          </a:p>
        </p:txBody>
      </p:sp>
    </p:spTree>
    <p:extLst>
      <p:ext uri="{BB962C8B-B14F-4D97-AF65-F5344CB8AC3E}">
        <p14:creationId xmlns:p14="http://schemas.microsoft.com/office/powerpoint/2010/main" val="1722951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8C260-2AF7-BDB7-29F8-B4573FE66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40BEE-0879-B724-4768-09F5BF27F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C98F5-3D94-2BEF-816B-E3AC36A25580}"/>
              </a:ext>
            </a:extLst>
          </p:cNvPr>
          <p:cNvSpPr>
            <a:spLocks noGrp="1"/>
          </p:cNvSpPr>
          <p:nvPr>
            <p:ph type="body" idx="1"/>
          </p:nvPr>
        </p:nvSpPr>
        <p:spPr/>
        <p:txBody>
          <a:bodyPr/>
          <a:lstStyle/>
          <a:p>
            <a:pPr marL="171450" indent="-171450">
              <a:buFont typeface="Arial"/>
              <a:buChar char="•"/>
            </a:pPr>
            <a:endParaRPr lang="en-US" dirty="0"/>
          </a:p>
        </p:txBody>
      </p:sp>
      <p:sp>
        <p:nvSpPr>
          <p:cNvPr id="4" name="Slide Number Placeholder 3">
            <a:extLst>
              <a:ext uri="{FF2B5EF4-FFF2-40B4-BE49-F238E27FC236}">
                <a16:creationId xmlns:a16="http://schemas.microsoft.com/office/drawing/2014/main" id="{253D9E3D-C310-BFCB-F791-8C09110512FD}"/>
              </a:ext>
            </a:extLst>
          </p:cNvPr>
          <p:cNvSpPr>
            <a:spLocks noGrp="1"/>
          </p:cNvSpPr>
          <p:nvPr>
            <p:ph type="sldNum" sz="quarter" idx="5"/>
          </p:nvPr>
        </p:nvSpPr>
        <p:spPr/>
        <p:txBody>
          <a:bodyPr/>
          <a:lstStyle/>
          <a:p>
            <a:fld id="{F19D1742-2807-427C-BA02-93734A09E355}" type="slidenum">
              <a:rPr lang="en-US" smtClean="0"/>
              <a:t>11</a:t>
            </a:fld>
            <a:endParaRPr lang="en-US"/>
          </a:p>
        </p:txBody>
      </p:sp>
    </p:spTree>
    <p:extLst>
      <p:ext uri="{BB962C8B-B14F-4D97-AF65-F5344CB8AC3E}">
        <p14:creationId xmlns:p14="http://schemas.microsoft.com/office/powerpoint/2010/main" val="157351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1605-EDC7-1509-EF12-9853C923C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43A51-CD45-82BB-77BC-DBBBCF723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F3BF4-F30C-87D1-8485-F5CE0903E23A}"/>
              </a:ext>
            </a:extLst>
          </p:cNvPr>
          <p:cNvSpPr>
            <a:spLocks noGrp="1"/>
          </p:cNvSpPr>
          <p:nvPr>
            <p:ph type="body" idx="1"/>
          </p:nvPr>
        </p:nvSpPr>
        <p:spPr/>
        <p:txBody>
          <a:bodyPr/>
          <a:lstStyle/>
          <a:p>
            <a:pPr marL="171450" indent="-171450">
              <a:buFont typeface="Arial"/>
              <a:buChar char="•"/>
            </a:pPr>
            <a:r>
              <a:rPr lang="en-US" dirty="0"/>
              <a:t>IDEAS WORTH EXPLORING </a:t>
            </a:r>
          </a:p>
          <a:p>
            <a:pPr marL="171450" indent="-171450">
              <a:buFont typeface="Arial"/>
              <a:buChar char="•"/>
            </a:pPr>
            <a:r>
              <a:rPr lang="en-US" dirty="0"/>
              <a:t> States may develop model zoning and land use codes that localities are incentivized to adopt to receive state funding for housing projects. This could preserve local autonomy while ensuring that funds are deployed in a timely fashion. </a:t>
            </a:r>
          </a:p>
          <a:p>
            <a:pPr marL="171450" indent="-171450">
              <a:buFont typeface="Arial"/>
              <a:buChar char="•"/>
            </a:pPr>
            <a:r>
              <a:rPr lang="en-US" dirty="0"/>
              <a:t> State and local governments may fully maximize the benefits of technology and AI to streamline parts of the permitting process, including adopting digital permitting systems and video inspections where appropriate. </a:t>
            </a:r>
          </a:p>
          <a:p>
            <a:pPr marL="171450" indent="-171450">
              <a:buFont typeface="Arial"/>
              <a:buChar char="•"/>
            </a:pPr>
            <a:r>
              <a:rPr lang="en-US" dirty="0"/>
              <a:t> States may provide incentives to encourage local jurisdictions to offer increased density allowances to developers in exchange for deed-restricted housing units reserved for the local workforce. </a:t>
            </a:r>
          </a:p>
        </p:txBody>
      </p:sp>
      <p:sp>
        <p:nvSpPr>
          <p:cNvPr id="4" name="Slide Number Placeholder 3">
            <a:extLst>
              <a:ext uri="{FF2B5EF4-FFF2-40B4-BE49-F238E27FC236}">
                <a16:creationId xmlns:a16="http://schemas.microsoft.com/office/drawing/2014/main" id="{EB957262-0BF6-A52B-C422-6E9861FECC70}"/>
              </a:ext>
            </a:extLst>
          </p:cNvPr>
          <p:cNvSpPr>
            <a:spLocks noGrp="1"/>
          </p:cNvSpPr>
          <p:nvPr>
            <p:ph type="sldNum" sz="quarter" idx="5"/>
          </p:nvPr>
        </p:nvSpPr>
        <p:spPr/>
        <p:txBody>
          <a:bodyPr/>
          <a:lstStyle/>
          <a:p>
            <a:fld id="{F19D1742-2807-427C-BA02-93734A09E355}" type="slidenum">
              <a:rPr lang="en-US" smtClean="0"/>
              <a:t>12</a:t>
            </a:fld>
            <a:endParaRPr lang="en-US"/>
          </a:p>
        </p:txBody>
      </p:sp>
    </p:spTree>
    <p:extLst>
      <p:ext uri="{BB962C8B-B14F-4D97-AF65-F5344CB8AC3E}">
        <p14:creationId xmlns:p14="http://schemas.microsoft.com/office/powerpoint/2010/main" val="1216157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0A656-77E8-15A4-0303-3157E23C1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856B4-FD28-9FBB-571B-356206ADA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DACC1-E5DC-EC8F-AFEC-C504BFA2164D}"/>
              </a:ext>
            </a:extLst>
          </p:cNvPr>
          <p:cNvSpPr>
            <a:spLocks noGrp="1"/>
          </p:cNvSpPr>
          <p:nvPr>
            <p:ph type="body" idx="1"/>
          </p:nvPr>
        </p:nvSpPr>
        <p:spPr/>
        <p:txBody>
          <a:bodyPr/>
          <a:lstStyle/>
          <a:p>
            <a:pPr marL="171450" indent="-171450">
              <a:buFont typeface="Arial"/>
              <a:buChar char="•"/>
            </a:pPr>
            <a:r>
              <a:rPr lang="en-US" dirty="0"/>
              <a:t>IDEAS WORTH EXPLORING </a:t>
            </a:r>
          </a:p>
          <a:p>
            <a:pPr marL="171450" indent="-171450">
              <a:buFont typeface="Arial"/>
              <a:buChar char="•"/>
            </a:pPr>
            <a:r>
              <a:rPr lang="en-US" dirty="0"/>
              <a:t> Regional purchasing cooperatives for common goods and services needed for all housing projects may reduce both the time and expense of local and state procurement regulations. </a:t>
            </a:r>
          </a:p>
          <a:p>
            <a:pPr marL="171450" indent="-171450">
              <a:buFont typeface="Arial"/>
              <a:buChar char="•"/>
            </a:pPr>
            <a:r>
              <a:rPr lang="en-US" dirty="0"/>
              <a:t> Innovation is key to supporting the development of new building materials and technologies that are more cost-effective and sustainable. States may work with universities and other research partners to ensure this research is adequately funded.</a:t>
            </a:r>
          </a:p>
          <a:p>
            <a:pPr marL="171450" indent="-171450">
              <a:buFont typeface="Arial"/>
              <a:buChar char="•"/>
            </a:pPr>
            <a:r>
              <a:rPr lang="en-US" dirty="0"/>
              <a:t> Strategies may leverage employer and workforce-related capital to support the development and preservation of affordable housing. These investments may be structured as long-term capital, low-interest loans, or construction financing, all aimed at improving housing access for workers.</a:t>
            </a:r>
          </a:p>
          <a:p>
            <a:pPr marL="171450" indent="-171450">
              <a:buFont typeface="Arial"/>
              <a:buChar char="•"/>
            </a:pPr>
            <a:r>
              <a:rPr lang="en-US" dirty="0"/>
              <a:t> States may consider enabling local governments to offer property tax exemptions to developers in exchange for the creation or preservation of income-restricted housing.</a:t>
            </a:r>
          </a:p>
        </p:txBody>
      </p:sp>
      <p:sp>
        <p:nvSpPr>
          <p:cNvPr id="4" name="Slide Number Placeholder 3">
            <a:extLst>
              <a:ext uri="{FF2B5EF4-FFF2-40B4-BE49-F238E27FC236}">
                <a16:creationId xmlns:a16="http://schemas.microsoft.com/office/drawing/2014/main" id="{924D989D-DFF1-D745-2433-33D33060E43B}"/>
              </a:ext>
            </a:extLst>
          </p:cNvPr>
          <p:cNvSpPr>
            <a:spLocks noGrp="1"/>
          </p:cNvSpPr>
          <p:nvPr>
            <p:ph type="sldNum" sz="quarter" idx="5"/>
          </p:nvPr>
        </p:nvSpPr>
        <p:spPr/>
        <p:txBody>
          <a:bodyPr/>
          <a:lstStyle/>
          <a:p>
            <a:fld id="{F19D1742-2807-427C-BA02-93734A09E355}" type="slidenum">
              <a:rPr lang="en-US" smtClean="0"/>
              <a:t>13</a:t>
            </a:fld>
            <a:endParaRPr lang="en-US"/>
          </a:p>
        </p:txBody>
      </p:sp>
    </p:spTree>
    <p:extLst>
      <p:ext uri="{BB962C8B-B14F-4D97-AF65-F5344CB8AC3E}">
        <p14:creationId xmlns:p14="http://schemas.microsoft.com/office/powerpoint/2010/main" val="2702763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87C76-F7AA-C2B2-539A-2B317BFF9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EE272-2C5D-817D-81FF-37EA47382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A8D97-B12A-18EF-BB39-2DC3937CC749}"/>
              </a:ext>
            </a:extLst>
          </p:cNvPr>
          <p:cNvSpPr>
            <a:spLocks noGrp="1"/>
          </p:cNvSpPr>
          <p:nvPr>
            <p:ph type="body" idx="1"/>
          </p:nvPr>
        </p:nvSpPr>
        <p:spPr/>
        <p:txBody>
          <a:bodyPr/>
          <a:lstStyle/>
          <a:p>
            <a:pPr marL="171450" indent="-171450">
              <a:buFont typeface="Arial"/>
              <a:buChar char="•"/>
            </a:pPr>
            <a:r>
              <a:rPr lang="en-US" dirty="0"/>
              <a:t>IDEAS WORTH EXPLORING </a:t>
            </a:r>
          </a:p>
          <a:p>
            <a:pPr marL="171450" indent="-171450">
              <a:buFont typeface="Arial"/>
              <a:buChar char="•"/>
            </a:pPr>
            <a:r>
              <a:rPr lang="en-US" dirty="0"/>
              <a:t>States may explore opportunities to enable low-income homeowners to successfully sustain homeownership over the long term. This could include expanding homebuyer education programs and housing counseling services to support prospective homebuyers through the process; creating assistance programs for home modifications and repairs; and tax relief. </a:t>
            </a:r>
          </a:p>
          <a:p>
            <a:pPr marL="171450" indent="-171450">
              <a:buFont typeface="Arial"/>
              <a:buChar char="•"/>
            </a:pPr>
            <a:r>
              <a:rPr lang="en-US" dirty="0"/>
              <a:t> Providing protections against the displacement of renters is key, and states and localities may consider policies that prioritize keeping renters in their homes. For example, states and localities may adopt right of first refusal policies that give tenants the option to purchase their building. </a:t>
            </a:r>
          </a:p>
          <a:p>
            <a:pPr marL="171450" indent="-171450">
              <a:buFont typeface="Arial"/>
              <a:buChar char="•"/>
            </a:pPr>
            <a:r>
              <a:rPr lang="en-US" dirty="0"/>
              <a:t>Access to mortgage financing remains a challenge for prospective homebuyers. A potential solution may be to use alternative underwriting criteria, such as rental payment history, utility bills, and car payment history. </a:t>
            </a:r>
          </a:p>
          <a:p>
            <a:pPr marL="171450" indent="-171450">
              <a:buFont typeface="Arial"/>
              <a:buChar char="•"/>
            </a:pPr>
            <a:r>
              <a:rPr lang="en-US" dirty="0"/>
              <a:t>State and local governments may support nonprofits that promote cooperative land ownership in manufactured and mobile home communities to enhance stability and resident control.</a:t>
            </a:r>
          </a:p>
        </p:txBody>
      </p:sp>
      <p:sp>
        <p:nvSpPr>
          <p:cNvPr id="4" name="Slide Number Placeholder 3">
            <a:extLst>
              <a:ext uri="{FF2B5EF4-FFF2-40B4-BE49-F238E27FC236}">
                <a16:creationId xmlns:a16="http://schemas.microsoft.com/office/drawing/2014/main" id="{20D4A8A5-73D3-8777-382D-3DFC7A3F83E3}"/>
              </a:ext>
            </a:extLst>
          </p:cNvPr>
          <p:cNvSpPr>
            <a:spLocks noGrp="1"/>
          </p:cNvSpPr>
          <p:nvPr>
            <p:ph type="sldNum" sz="quarter" idx="5"/>
          </p:nvPr>
        </p:nvSpPr>
        <p:spPr/>
        <p:txBody>
          <a:bodyPr/>
          <a:lstStyle/>
          <a:p>
            <a:fld id="{F19D1742-2807-427C-BA02-93734A09E355}" type="slidenum">
              <a:rPr lang="en-US" smtClean="0"/>
              <a:t>14</a:t>
            </a:fld>
            <a:endParaRPr lang="en-US"/>
          </a:p>
        </p:txBody>
      </p:sp>
    </p:spTree>
    <p:extLst>
      <p:ext uri="{BB962C8B-B14F-4D97-AF65-F5344CB8AC3E}">
        <p14:creationId xmlns:p14="http://schemas.microsoft.com/office/powerpoint/2010/main" val="3165649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2EDF0-ED22-A8A1-9012-834CE9113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E0ADB-CA1C-A824-6961-815D6FE7B7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3D992-612D-3665-F0D5-3A6647FE162D}"/>
              </a:ext>
            </a:extLst>
          </p:cNvPr>
          <p:cNvSpPr>
            <a:spLocks noGrp="1"/>
          </p:cNvSpPr>
          <p:nvPr>
            <p:ph type="body" idx="1"/>
          </p:nvPr>
        </p:nvSpPr>
        <p:spPr/>
        <p:txBody>
          <a:bodyPr/>
          <a:lstStyle/>
          <a:p>
            <a:pPr marL="171450" indent="-171450">
              <a:buFont typeface="Arial"/>
              <a:buChar char="•"/>
            </a:pPr>
            <a:endParaRPr lang="en-US" dirty="0"/>
          </a:p>
        </p:txBody>
      </p:sp>
      <p:sp>
        <p:nvSpPr>
          <p:cNvPr id="4" name="Slide Number Placeholder 3">
            <a:extLst>
              <a:ext uri="{FF2B5EF4-FFF2-40B4-BE49-F238E27FC236}">
                <a16:creationId xmlns:a16="http://schemas.microsoft.com/office/drawing/2014/main" id="{26B2FD24-39F3-D4AE-A4E3-1911C99601C3}"/>
              </a:ext>
            </a:extLst>
          </p:cNvPr>
          <p:cNvSpPr>
            <a:spLocks noGrp="1"/>
          </p:cNvSpPr>
          <p:nvPr>
            <p:ph type="sldNum" sz="quarter" idx="5"/>
          </p:nvPr>
        </p:nvSpPr>
        <p:spPr/>
        <p:txBody>
          <a:bodyPr/>
          <a:lstStyle/>
          <a:p>
            <a:fld id="{F19D1742-2807-427C-BA02-93734A09E355}" type="slidenum">
              <a:rPr lang="en-US" smtClean="0"/>
              <a:t>15</a:t>
            </a:fld>
            <a:endParaRPr lang="en-US"/>
          </a:p>
        </p:txBody>
      </p:sp>
    </p:spTree>
    <p:extLst>
      <p:ext uri="{BB962C8B-B14F-4D97-AF65-F5344CB8AC3E}">
        <p14:creationId xmlns:p14="http://schemas.microsoft.com/office/powerpoint/2010/main" val="1380755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33F4D-A600-F75B-047A-D48975ADA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57115-FC3E-9A5B-E829-5C16B8CD3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4E6E6-A75F-ACCD-9D12-6C3585ED6121}"/>
              </a:ext>
            </a:extLst>
          </p:cNvPr>
          <p:cNvSpPr>
            <a:spLocks noGrp="1"/>
          </p:cNvSpPr>
          <p:nvPr>
            <p:ph type="body" idx="1"/>
          </p:nvPr>
        </p:nvSpPr>
        <p:spPr/>
        <p:txBody>
          <a:bodyPr/>
          <a:lstStyle/>
          <a:p>
            <a:pPr marL="0" indent="0">
              <a:buFont typeface="Arial"/>
              <a:buNone/>
            </a:pPr>
            <a:r>
              <a:rPr lang="en-US" dirty="0">
                <a:ea typeface="Calibri"/>
                <a:cs typeface="Calibri"/>
              </a:rPr>
              <a:t>It is important that the legislature is recognizing the multitude of factor that impact housing affordability, such as land use policy. And as other states implement such regulation, New Mexico can learn from what works and doesn’t work. And avoid any unintended consequences. In the meantime, we applaud the legislature for its commitment to direct investment in affordable, which yields the most immediate and targeted relief to the state’s most cost burdened households. Ensuring that this funding continues to be predictable, allows developers to plan and build a pipeline results in more affordable units for our residents. </a:t>
            </a:r>
          </a:p>
        </p:txBody>
      </p:sp>
      <p:sp>
        <p:nvSpPr>
          <p:cNvPr id="4" name="Slide Number Placeholder 3">
            <a:extLst>
              <a:ext uri="{FF2B5EF4-FFF2-40B4-BE49-F238E27FC236}">
                <a16:creationId xmlns:a16="http://schemas.microsoft.com/office/drawing/2014/main" id="{7C887198-5838-2B56-D498-22DF56881C74}"/>
              </a:ext>
            </a:extLst>
          </p:cNvPr>
          <p:cNvSpPr>
            <a:spLocks noGrp="1"/>
          </p:cNvSpPr>
          <p:nvPr>
            <p:ph type="sldNum" sz="quarter" idx="5"/>
          </p:nvPr>
        </p:nvSpPr>
        <p:spPr/>
        <p:txBody>
          <a:bodyPr/>
          <a:lstStyle/>
          <a:p>
            <a:fld id="{F19D1742-2807-427C-BA02-93734A09E355}" type="slidenum">
              <a:rPr lang="en-US" smtClean="0"/>
              <a:t>16</a:t>
            </a:fld>
            <a:endParaRPr lang="en-US"/>
          </a:p>
        </p:txBody>
      </p:sp>
    </p:spTree>
    <p:extLst>
      <p:ext uri="{BB962C8B-B14F-4D97-AF65-F5344CB8AC3E}">
        <p14:creationId xmlns:p14="http://schemas.microsoft.com/office/powerpoint/2010/main" val="4272299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George</a:t>
            </a:r>
            <a:endParaRPr lang="en-US" dirty="0"/>
          </a:p>
        </p:txBody>
      </p:sp>
      <p:sp>
        <p:nvSpPr>
          <p:cNvPr id="4" name="Slide Number Placeholder 3"/>
          <p:cNvSpPr>
            <a:spLocks noGrp="1"/>
          </p:cNvSpPr>
          <p:nvPr>
            <p:ph type="sldNum" sz="quarter" idx="5"/>
          </p:nvPr>
        </p:nvSpPr>
        <p:spPr/>
        <p:txBody>
          <a:bodyPr/>
          <a:lstStyle/>
          <a:p>
            <a:fld id="{F19D1742-2807-427C-BA02-93734A09E355}" type="slidenum">
              <a:rPr lang="en-US" smtClean="0"/>
              <a:t>17</a:t>
            </a:fld>
            <a:endParaRPr lang="en-US"/>
          </a:p>
        </p:txBody>
      </p:sp>
    </p:spTree>
    <p:extLst>
      <p:ext uri="{BB962C8B-B14F-4D97-AF65-F5344CB8AC3E}">
        <p14:creationId xmlns:p14="http://schemas.microsoft.com/office/powerpoint/2010/main" val="226642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51C25-13D0-9860-A6EC-0FEEDDC30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D7BCC-0F1F-0C1C-BC1E-6F8EA52B5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4EE6A-D335-EB78-BCE6-2B7589CC56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F821A7-2DFC-AF32-A26C-0FD6B19A54F6}"/>
              </a:ext>
            </a:extLst>
          </p:cNvPr>
          <p:cNvSpPr>
            <a:spLocks noGrp="1"/>
          </p:cNvSpPr>
          <p:nvPr>
            <p:ph type="sldNum" sz="quarter" idx="5"/>
          </p:nvPr>
        </p:nvSpPr>
        <p:spPr/>
        <p:txBody>
          <a:bodyPr/>
          <a:lstStyle/>
          <a:p>
            <a:fld id="{F19D1742-2807-427C-BA02-93734A09E355}" type="slidenum">
              <a:rPr lang="en-US" smtClean="0"/>
              <a:t>2</a:t>
            </a:fld>
            <a:endParaRPr lang="en-US"/>
          </a:p>
        </p:txBody>
      </p:sp>
    </p:spTree>
    <p:extLst>
      <p:ext uri="{BB962C8B-B14F-4D97-AF65-F5344CB8AC3E}">
        <p14:creationId xmlns:p14="http://schemas.microsoft.com/office/powerpoint/2010/main" val="235710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784D4-F7D8-FC47-1597-7B6D50C4E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06916-ECA5-59EC-0416-6D20F03F3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1C382-2B1C-AC95-9797-DF88BDA7A2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695C74-F92C-C0FD-86BA-B44E33F64502}"/>
              </a:ext>
            </a:extLst>
          </p:cNvPr>
          <p:cNvSpPr>
            <a:spLocks noGrp="1"/>
          </p:cNvSpPr>
          <p:nvPr>
            <p:ph type="sldNum" sz="quarter" idx="5"/>
          </p:nvPr>
        </p:nvSpPr>
        <p:spPr/>
        <p:txBody>
          <a:bodyPr/>
          <a:lstStyle/>
          <a:p>
            <a:fld id="{F19D1742-2807-427C-BA02-93734A09E355}" type="slidenum">
              <a:rPr lang="en-US" smtClean="0"/>
              <a:t>3</a:t>
            </a:fld>
            <a:endParaRPr lang="en-US"/>
          </a:p>
        </p:txBody>
      </p:sp>
    </p:spTree>
    <p:extLst>
      <p:ext uri="{BB962C8B-B14F-4D97-AF65-F5344CB8AC3E}">
        <p14:creationId xmlns:p14="http://schemas.microsoft.com/office/powerpoint/2010/main" val="161356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44FA1-08A2-BC22-65E5-BDBBBD62A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7268-B032-E884-7817-594C9FE7B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525D8-730B-790E-D005-5E358052E047}"/>
              </a:ext>
            </a:extLst>
          </p:cNvPr>
          <p:cNvSpPr>
            <a:spLocks noGrp="1"/>
          </p:cNvSpPr>
          <p:nvPr>
            <p:ph type="body" idx="1"/>
          </p:nvPr>
        </p:nvSpPr>
        <p:spPr/>
        <p:txBody>
          <a:bodyPr/>
          <a:lstStyle/>
          <a:p>
            <a:r>
              <a:rPr lang="en-US" dirty="0"/>
              <a:t>Our original legislative request was $135 million. This number is based on production forecast, pipeline projects and anticipated needs from the housing community. </a:t>
            </a:r>
          </a:p>
        </p:txBody>
      </p:sp>
      <p:sp>
        <p:nvSpPr>
          <p:cNvPr id="4" name="Slide Number Placeholder 3">
            <a:extLst>
              <a:ext uri="{FF2B5EF4-FFF2-40B4-BE49-F238E27FC236}">
                <a16:creationId xmlns:a16="http://schemas.microsoft.com/office/drawing/2014/main" id="{DE706EAC-8F9D-F75C-8E77-1DB28336D108}"/>
              </a:ext>
            </a:extLst>
          </p:cNvPr>
          <p:cNvSpPr>
            <a:spLocks noGrp="1"/>
          </p:cNvSpPr>
          <p:nvPr>
            <p:ph type="sldNum" sz="quarter" idx="5"/>
          </p:nvPr>
        </p:nvSpPr>
        <p:spPr/>
        <p:txBody>
          <a:bodyPr/>
          <a:lstStyle/>
          <a:p>
            <a:fld id="{F19D1742-2807-427C-BA02-93734A09E355}" type="slidenum">
              <a:rPr lang="en-US" smtClean="0"/>
              <a:t>4</a:t>
            </a:fld>
            <a:endParaRPr lang="en-US"/>
          </a:p>
        </p:txBody>
      </p:sp>
    </p:spTree>
    <p:extLst>
      <p:ext uri="{BB962C8B-B14F-4D97-AF65-F5344CB8AC3E}">
        <p14:creationId xmlns:p14="http://schemas.microsoft.com/office/powerpoint/2010/main" val="241984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C9441-1F7E-A25F-B375-6944E79FC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59534-9A54-68AD-9D8E-9C04003F8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DCA05-D033-F335-50EA-76EA19BE60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03418F-6F05-5E9E-7EEC-21F5CFB9A475}"/>
              </a:ext>
            </a:extLst>
          </p:cNvPr>
          <p:cNvSpPr>
            <a:spLocks noGrp="1"/>
          </p:cNvSpPr>
          <p:nvPr>
            <p:ph type="sldNum" sz="quarter" idx="5"/>
          </p:nvPr>
        </p:nvSpPr>
        <p:spPr/>
        <p:txBody>
          <a:bodyPr/>
          <a:lstStyle/>
          <a:p>
            <a:fld id="{F19D1742-2807-427C-BA02-93734A09E355}" type="slidenum">
              <a:rPr lang="en-US" smtClean="0"/>
              <a:t>5</a:t>
            </a:fld>
            <a:endParaRPr lang="en-US"/>
          </a:p>
        </p:txBody>
      </p:sp>
    </p:spTree>
    <p:extLst>
      <p:ext uri="{BB962C8B-B14F-4D97-AF65-F5344CB8AC3E}">
        <p14:creationId xmlns:p14="http://schemas.microsoft.com/office/powerpoint/2010/main" val="16948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AD114-CF70-61BB-E5C8-DAC63070A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C0DCE-FFE2-1777-951D-2F9B6E85A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FDB9C-1C09-42DA-8F88-799B5574D8F5}"/>
              </a:ext>
            </a:extLst>
          </p:cNvPr>
          <p:cNvSpPr>
            <a:spLocks noGrp="1"/>
          </p:cNvSpPr>
          <p:nvPr>
            <p:ph type="body" idx="1"/>
          </p:nvPr>
        </p:nvSpPr>
        <p:spPr/>
        <p:txBody>
          <a:bodyPr/>
          <a:lstStyle/>
          <a:p>
            <a:pPr marL="0" indent="0">
              <a:buFont typeface="Arial"/>
              <a:buNone/>
            </a:pPr>
            <a:r>
              <a:rPr lang="en-US" dirty="0">
                <a:ea typeface="Calibri"/>
                <a:cs typeface="Calibri"/>
              </a:rPr>
              <a:t>If approved by the Board, the program should be available in July. </a:t>
            </a:r>
          </a:p>
        </p:txBody>
      </p:sp>
      <p:sp>
        <p:nvSpPr>
          <p:cNvPr id="4" name="Slide Number Placeholder 3">
            <a:extLst>
              <a:ext uri="{FF2B5EF4-FFF2-40B4-BE49-F238E27FC236}">
                <a16:creationId xmlns:a16="http://schemas.microsoft.com/office/drawing/2014/main" id="{CE0BA459-BFEE-E20F-5A0C-1D0A5E6B48FF}"/>
              </a:ext>
            </a:extLst>
          </p:cNvPr>
          <p:cNvSpPr>
            <a:spLocks noGrp="1"/>
          </p:cNvSpPr>
          <p:nvPr>
            <p:ph type="sldNum" sz="quarter" idx="5"/>
          </p:nvPr>
        </p:nvSpPr>
        <p:spPr/>
        <p:txBody>
          <a:bodyPr/>
          <a:lstStyle/>
          <a:p>
            <a:fld id="{F19D1742-2807-427C-BA02-93734A09E355}" type="slidenum">
              <a:rPr lang="en-US" smtClean="0"/>
              <a:t>6</a:t>
            </a:fld>
            <a:endParaRPr lang="en-US"/>
          </a:p>
        </p:txBody>
      </p:sp>
    </p:spTree>
    <p:extLst>
      <p:ext uri="{BB962C8B-B14F-4D97-AF65-F5344CB8AC3E}">
        <p14:creationId xmlns:p14="http://schemas.microsoft.com/office/powerpoint/2010/main" val="145881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E16D-6D83-2DAE-FC0C-BA736657B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EFF45-B16E-9C2B-79C1-9734E1A7A3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6B526-1C3F-2386-08EA-50FC5CE602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ea typeface="Calibri"/>
                <a:cs typeface="Calibri"/>
              </a:rPr>
              <a:t>Originally introduced as </a:t>
            </a:r>
            <a:r>
              <a:rPr lang="en-US" sz="1200" kern="1200" dirty="0">
                <a:solidFill>
                  <a:schemeClr val="tx1"/>
                </a:solidFill>
                <a:effectLst/>
                <a:latin typeface="+mn-lt"/>
                <a:ea typeface="+mn-ea"/>
                <a:cs typeface="+mn-cs"/>
              </a:rPr>
              <a:t>Senate Bill 92, rolled into SB 151 after creates a gross receipts tax deduction for the sale of construction materials and labor used for the development of affordable housing multifamily residential housing projects. </a:t>
            </a:r>
          </a:p>
          <a:p>
            <a:pPr marL="0" indent="0">
              <a:buFont typeface="Arial"/>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58844662-04F1-45B9-A5AC-A4F41D8D5825}"/>
              </a:ext>
            </a:extLst>
          </p:cNvPr>
          <p:cNvSpPr>
            <a:spLocks noGrp="1"/>
          </p:cNvSpPr>
          <p:nvPr>
            <p:ph type="sldNum" sz="quarter" idx="5"/>
          </p:nvPr>
        </p:nvSpPr>
        <p:spPr/>
        <p:txBody>
          <a:bodyPr/>
          <a:lstStyle/>
          <a:p>
            <a:fld id="{F19D1742-2807-427C-BA02-93734A09E355}" type="slidenum">
              <a:rPr lang="en-US" smtClean="0"/>
              <a:t>7</a:t>
            </a:fld>
            <a:endParaRPr lang="en-US"/>
          </a:p>
        </p:txBody>
      </p:sp>
    </p:spTree>
    <p:extLst>
      <p:ext uri="{BB962C8B-B14F-4D97-AF65-F5344CB8AC3E}">
        <p14:creationId xmlns:p14="http://schemas.microsoft.com/office/powerpoint/2010/main" val="145569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BA7F-B0C5-C3AB-6332-4618740DF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EF778-A776-3F50-D610-CC3DC3A86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4D6E4-CD65-4D16-5470-E17F4D9CCF14}"/>
              </a:ext>
            </a:extLst>
          </p:cNvPr>
          <p:cNvSpPr>
            <a:spLocks noGrp="1"/>
          </p:cNvSpPr>
          <p:nvPr>
            <p:ph type="body" idx="1"/>
          </p:nvPr>
        </p:nvSpPr>
        <p:spPr/>
        <p:txBody>
          <a:bodyPr/>
          <a:lstStyle/>
          <a:p>
            <a:pPr marL="171450" indent="-171450">
              <a:buFont typeface="Arial"/>
              <a:buChar char="•"/>
            </a:pPr>
            <a:r>
              <a:rPr lang="en-US" dirty="0">
                <a:ea typeface="Calibri"/>
                <a:cs typeface="Calibri"/>
              </a:rPr>
              <a:t>Many piece-meal land use policy bills were introduced aimed broadly at increasing density and easing building restrictions through state level land use regulation. Some states, like Montana and Oregon, have passed more comprehensive land use polices  </a:t>
            </a:r>
          </a:p>
          <a:p>
            <a:pPr marL="0" indent="0">
              <a:buFont typeface="Arial"/>
              <a:buNone/>
            </a:pPr>
            <a:endParaRPr lang="en-US" dirty="0">
              <a:ea typeface="Calibri"/>
              <a:cs typeface="Calibri"/>
            </a:endParaRPr>
          </a:p>
          <a:p>
            <a:pPr marL="0" indent="0">
              <a:buFont typeface="Arial"/>
              <a:buNone/>
            </a:pPr>
            <a:r>
              <a:rPr lang="en-US" b="1" dirty="0">
                <a:ea typeface="Calibri"/>
                <a:cs typeface="Calibri"/>
              </a:rPr>
              <a:t>Land Use </a:t>
            </a:r>
          </a:p>
          <a:p>
            <a:pPr marL="171450" indent="-171450">
              <a:buFont typeface="Arial"/>
              <a:buChar char="•"/>
            </a:pPr>
            <a:r>
              <a:rPr lang="en-US" dirty="0">
                <a:ea typeface="Calibri"/>
                <a:cs typeface="Calibri"/>
              </a:rPr>
              <a:t>HB 17 </a:t>
            </a:r>
            <a:r>
              <a:rPr lang="en-US" sz="1200" kern="1200" dirty="0">
                <a:solidFill>
                  <a:schemeClr val="tx1"/>
                </a:solidFill>
                <a:effectLst/>
                <a:latin typeface="+mn-lt"/>
                <a:ea typeface="+mn-ea"/>
                <a:cs typeface="+mn-cs"/>
              </a:rPr>
              <a:t>requiring home rule municipalities to allow accessory dwelling units (ADUs) and multifamily housing in designated areas</a:t>
            </a:r>
          </a:p>
          <a:p>
            <a:pPr marL="628650" lvl="1" indent="-171450">
              <a:buFont typeface="Arial"/>
              <a:buChar char="•"/>
            </a:pPr>
            <a:r>
              <a:rPr lang="en-US" sz="1200" kern="1200" dirty="0">
                <a:solidFill>
                  <a:schemeClr val="tx1"/>
                </a:solidFill>
                <a:effectLst/>
                <a:latin typeface="+mn-lt"/>
                <a:ea typeface="+mn-ea"/>
                <a:cs typeface="+mn-cs"/>
              </a:rPr>
              <a:t>Was not heard in committee</a:t>
            </a:r>
          </a:p>
          <a:p>
            <a:pPr marL="171450" lvl="0" indent="-171450">
              <a:buFont typeface="Arial"/>
              <a:buChar char="•"/>
            </a:pPr>
            <a:r>
              <a:rPr lang="en-US" sz="1200" kern="1200" dirty="0">
                <a:solidFill>
                  <a:schemeClr val="tx1"/>
                </a:solidFill>
                <a:effectLst/>
                <a:latin typeface="+mn-lt"/>
                <a:ea typeface="+mn-ea"/>
                <a:cs typeface="+mn-cs"/>
              </a:rPr>
              <a:t>House Bill 138 amends state zoning regulations to prohibit county and municipality zoning authorities from imposing lot size requirements for residential properties.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Was not heard in committee </a:t>
            </a:r>
          </a:p>
          <a:p>
            <a:pPr marL="171450" lvl="0" indent="-171450">
              <a:buFont typeface="Arial"/>
              <a:buChar char="•"/>
            </a:pPr>
            <a:r>
              <a:rPr lang="en-US" sz="1200" kern="1200" dirty="0">
                <a:solidFill>
                  <a:schemeClr val="tx1"/>
                </a:solidFill>
                <a:effectLst/>
                <a:latin typeface="+mn-lt"/>
                <a:ea typeface="+mn-ea"/>
                <a:cs typeface="+mn-cs"/>
              </a:rPr>
              <a:t>House Bill 194 expands the state’s Metropolitan Redevelopment Code to include “housing shortage areas” as eligible targets for redevelopment actions.</a:t>
            </a:r>
          </a:p>
          <a:p>
            <a:pPr marL="628650" lvl="1" indent="-171450">
              <a:buFont typeface="Arial"/>
              <a:buChar char="•"/>
            </a:pPr>
            <a:r>
              <a:rPr lang="en-US" sz="1200" kern="1200" dirty="0">
                <a:solidFill>
                  <a:schemeClr val="tx1"/>
                </a:solidFill>
                <a:effectLst/>
                <a:latin typeface="+mn-lt"/>
                <a:ea typeface="+mn-ea"/>
                <a:cs typeface="+mn-cs"/>
              </a:rPr>
              <a:t>Was not heard in committee </a:t>
            </a:r>
          </a:p>
          <a:p>
            <a:pPr marL="0" lvl="0" indent="0">
              <a:buFont typeface="Arial"/>
              <a:buNone/>
            </a:pPr>
            <a:endParaRPr lang="en-US" kern="1200" dirty="0">
              <a:solidFill>
                <a:schemeClr val="tx1"/>
              </a:solidFill>
              <a:effectLst/>
              <a:latin typeface="+mn-lt"/>
              <a:ea typeface="+mn-ea"/>
              <a:cs typeface="+mn-cs"/>
            </a:endParaRPr>
          </a:p>
          <a:p>
            <a:pPr marL="0" lvl="0" indent="0">
              <a:buFont typeface="Arial"/>
              <a:buNone/>
            </a:pPr>
            <a:r>
              <a:rPr lang="en-US" b="1" kern="1200" dirty="0">
                <a:solidFill>
                  <a:schemeClr val="tx1"/>
                </a:solidFill>
                <a:effectLst/>
                <a:latin typeface="+mn-lt"/>
                <a:ea typeface="+mn-ea"/>
                <a:cs typeface="+mn-cs"/>
              </a:rPr>
              <a:t>Tax Bills</a:t>
            </a:r>
          </a:p>
          <a:p>
            <a:pPr marL="171450" indent="-171450">
              <a:buFont typeface="Arial"/>
              <a:buChar char="•"/>
            </a:pPr>
            <a:r>
              <a:rPr lang="en-US" sz="1200" kern="1200" dirty="0">
                <a:solidFill>
                  <a:schemeClr val="tx1"/>
                </a:solidFill>
                <a:effectLst/>
                <a:latin typeface="+mn-lt"/>
                <a:ea typeface="+mn-ea"/>
                <a:cs typeface="+mn-cs"/>
              </a:rPr>
              <a:t>House Bill 77 creates a temporary corporate income tax credit to incentivize the rehabilitation of vacant buildings and lots into affordable housing for projects started in 2026 to 2037. The taxpayer can receive 30% of the rehabilitation expenses on buildings that have been vacant between two to five years or 40% of rehabilitation expenses on a building that has been vacant more than 5 years. The taxpayer may apply for certification of eligibility of this corporate income tax credit with the New Mexico Mortgage Finance Authority within one calendar year of the project being complete. </a:t>
            </a:r>
          </a:p>
          <a:p>
            <a:pPr marL="628650" lvl="1" indent="-171450">
              <a:buFont typeface="Arial"/>
              <a:buChar char="•"/>
            </a:pPr>
            <a:r>
              <a:rPr lang="en-US" kern="1200" dirty="0">
                <a:solidFill>
                  <a:schemeClr val="tx1"/>
                </a:solidFill>
                <a:effectLst/>
                <a:latin typeface="+mn-lt"/>
                <a:ea typeface="+mn-ea"/>
                <a:cs typeface="+mn-cs"/>
              </a:rPr>
              <a:t>Passed both committees, not heard by the full House</a:t>
            </a:r>
          </a:p>
          <a:p>
            <a:pPr marL="0" lvl="0" indent="0">
              <a:buFont typeface="Arial"/>
              <a:buNone/>
            </a:pPr>
            <a:endParaRPr lang="en-US"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House Bill 103 amends New Mexico’s property tax status to protect homeowners from large tax valuation increases when zoning changes. </a:t>
            </a:r>
          </a:p>
          <a:p>
            <a:pPr marL="628650" lvl="1" indent="-171450">
              <a:buFont typeface="Arial"/>
              <a:buChar char="•"/>
            </a:pPr>
            <a:r>
              <a:rPr lang="en-US" kern="1200" dirty="0">
                <a:solidFill>
                  <a:schemeClr val="tx1"/>
                </a:solidFill>
                <a:effectLst/>
                <a:latin typeface="+mn-lt"/>
                <a:ea typeface="+mn-ea"/>
                <a:cs typeface="+mn-cs"/>
              </a:rPr>
              <a:t>Passed the House, was not heard by the Senate</a:t>
            </a:r>
          </a:p>
          <a:p>
            <a:pPr marL="0" lvl="0" indent="0">
              <a:buFont typeface="Arial"/>
              <a:buNone/>
            </a:pPr>
            <a:endParaRPr lang="en-US" kern="1200" dirty="0">
              <a:solidFill>
                <a:schemeClr val="tx1"/>
              </a:solidFill>
              <a:effectLst/>
              <a:latin typeface="+mn-lt"/>
              <a:ea typeface="+mn-ea"/>
              <a:cs typeface="+mn-cs"/>
            </a:endParaRPr>
          </a:p>
          <a:p>
            <a:pPr marL="0" lvl="0" indent="0">
              <a:buFont typeface="Arial"/>
              <a:buNone/>
            </a:pPr>
            <a:r>
              <a:rPr lang="en-US" b="1" kern="1200" dirty="0">
                <a:solidFill>
                  <a:schemeClr val="tx1"/>
                </a:solidFill>
                <a:effectLst/>
                <a:latin typeface="+mn-lt"/>
                <a:ea typeface="+mn-ea"/>
                <a:cs typeface="+mn-cs"/>
              </a:rPr>
              <a:t>Regulatory</a:t>
            </a:r>
            <a:r>
              <a:rPr lang="en-US" kern="1200" dirty="0">
                <a:solidFill>
                  <a:schemeClr val="tx1"/>
                </a:solidFill>
                <a:effectLst/>
                <a:latin typeface="+mn-lt"/>
                <a:ea typeface="+mn-ea"/>
                <a:cs typeface="+mn-cs"/>
              </a:rPr>
              <a:t> </a:t>
            </a:r>
          </a:p>
          <a:p>
            <a:pPr marL="171450" lvl="0" indent="-171450">
              <a:buFont typeface="Arial"/>
              <a:buChar char="•"/>
            </a:pPr>
            <a:r>
              <a:rPr lang="en-US" sz="1200" kern="1200" dirty="0">
                <a:solidFill>
                  <a:schemeClr val="tx1"/>
                </a:solidFill>
                <a:effectLst/>
                <a:latin typeface="+mn-lt"/>
                <a:ea typeface="+mn-ea"/>
                <a:cs typeface="+mn-cs"/>
              </a:rPr>
              <a:t>House Bill 167 proposes adding a new section of the Mobile Home Park Act to require notice to tenants before the sale of a mobile home park and providing an opportunity to purchase for the residents with enforcement mechanisms. HB 167 increases the state capital gains tax deduction to 50% for owners who sell a mobile home park it its residents.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Was not read in, this bill has been run for several years but has not yet been successful. </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Mobile home parks are an important form of naturally occurring affordable housing. In the updated housing strategy data, we know that </a:t>
            </a:r>
            <a:r>
              <a:rPr lang="en-US" sz="1200" dirty="0">
                <a:latin typeface="Lato" panose="020F0502020204030203" pitchFamily="34" charset="0"/>
                <a:ea typeface="Lato" panose="020F0502020204030203" pitchFamily="34" charset="0"/>
                <a:cs typeface="Lato" panose="020F0502020204030203" pitchFamily="34" charset="0"/>
              </a:rPr>
              <a:t>Senior renters in mobile homes have seen the sharpest increase in cost burden (from 41% in 2019 to 54% in 2023), driven by a 53% increase in average rents for that type of housing between 2019 and 2023. </a:t>
            </a:r>
          </a:p>
          <a:p>
            <a:pPr marL="628650" lvl="1" indent="-171450">
              <a:buFont typeface="Arial"/>
              <a:buChar char="•"/>
            </a:pPr>
            <a:endParaRPr lang="en-US"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Senate Bill 114 prohibits hedge funds, private equity firms, corporations, or any other business entity from purchasing single-family residences with the exemption of limited liability companies (LLCs). </a:t>
            </a:r>
          </a:p>
          <a:p>
            <a:pPr marL="628650" lvl="1" indent="-171450">
              <a:buFont typeface="Arial"/>
              <a:buChar char="•"/>
            </a:pPr>
            <a:r>
              <a:rPr lang="en-US" sz="1200" kern="1200" dirty="0">
                <a:solidFill>
                  <a:schemeClr val="tx1"/>
                </a:solidFill>
                <a:effectLst/>
                <a:latin typeface="+mn-lt"/>
                <a:ea typeface="+mn-ea"/>
                <a:cs typeface="+mn-cs"/>
              </a:rPr>
              <a:t>Not heard in committee </a:t>
            </a:r>
          </a:p>
          <a:p>
            <a:pPr marL="628650" lvl="1" indent="-171450">
              <a:buFont typeface="Arial"/>
              <a:buChar char="•"/>
            </a:pPr>
            <a:r>
              <a:rPr lang="en-US" sz="1200" kern="1200" dirty="0">
                <a:solidFill>
                  <a:schemeClr val="tx1"/>
                </a:solidFill>
                <a:effectLst/>
                <a:latin typeface="+mn-lt"/>
                <a:ea typeface="+mn-ea"/>
                <a:cs typeface="+mn-cs"/>
              </a:rPr>
              <a:t>House Bill 192 prohibits a foreign corporation, including an in-state subsidiary of the foreign corporation from purchasing single-family residential properties to make them into an investment rental property in the state.</a:t>
            </a:r>
          </a:p>
          <a:p>
            <a:pPr marL="1085850" lvl="2" indent="-171450">
              <a:buFont typeface="Arial"/>
              <a:buChar char="•"/>
            </a:pPr>
            <a:r>
              <a:rPr lang="en-US" sz="1200" kern="1200" dirty="0">
                <a:solidFill>
                  <a:schemeClr val="tx1"/>
                </a:solidFill>
                <a:effectLst/>
                <a:latin typeface="+mn-lt"/>
                <a:ea typeface="+mn-ea"/>
                <a:cs typeface="+mn-cs"/>
              </a:rPr>
              <a:t>Not read in</a:t>
            </a:r>
          </a:p>
          <a:p>
            <a:pPr marL="914400" lvl="2" indent="0">
              <a:buFont typeface="Arial"/>
              <a:buNone/>
            </a:pPr>
            <a:endParaRPr lang="en-US"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House Bill 110 proposes class A counties or municipalities, with a population greater than 30,000 people, will publish a quarterly report containing information on residential development and residential building permits. The county or municipality will provide the report to the economic development department and the legislative finance committee. </a:t>
            </a:r>
          </a:p>
          <a:p>
            <a:pPr marL="628650" lvl="1" indent="-171450">
              <a:buFont typeface="Arial"/>
              <a:buChar char="•"/>
            </a:pPr>
            <a:r>
              <a:rPr lang="en-US" kern="1200" dirty="0">
                <a:solidFill>
                  <a:schemeClr val="tx1"/>
                </a:solidFill>
                <a:effectLst/>
                <a:latin typeface="+mn-lt"/>
                <a:ea typeface="+mn-ea"/>
                <a:cs typeface="+mn-cs"/>
              </a:rPr>
              <a:t>Passed first committee, not heard in a second committee </a:t>
            </a:r>
          </a:p>
        </p:txBody>
      </p:sp>
      <p:sp>
        <p:nvSpPr>
          <p:cNvPr id="4" name="Slide Number Placeholder 3">
            <a:extLst>
              <a:ext uri="{FF2B5EF4-FFF2-40B4-BE49-F238E27FC236}">
                <a16:creationId xmlns:a16="http://schemas.microsoft.com/office/drawing/2014/main" id="{64051066-D926-5441-DC7E-48C1503BA0A9}"/>
              </a:ext>
            </a:extLst>
          </p:cNvPr>
          <p:cNvSpPr>
            <a:spLocks noGrp="1"/>
          </p:cNvSpPr>
          <p:nvPr>
            <p:ph type="sldNum" sz="quarter" idx="5"/>
          </p:nvPr>
        </p:nvSpPr>
        <p:spPr/>
        <p:txBody>
          <a:bodyPr/>
          <a:lstStyle/>
          <a:p>
            <a:fld id="{F19D1742-2807-427C-BA02-93734A09E355}" type="slidenum">
              <a:rPr lang="en-US" smtClean="0"/>
              <a:t>8</a:t>
            </a:fld>
            <a:endParaRPr lang="en-US"/>
          </a:p>
        </p:txBody>
      </p:sp>
    </p:spTree>
    <p:extLst>
      <p:ext uri="{BB962C8B-B14F-4D97-AF65-F5344CB8AC3E}">
        <p14:creationId xmlns:p14="http://schemas.microsoft.com/office/powerpoint/2010/main" val="246962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605B0-1EA0-0F8A-7659-7B9F379E8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3F7A1-5945-F2A6-1B01-2EF40D979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1873D-64E4-1B2F-CDA0-8B161589F2DA}"/>
              </a:ext>
            </a:extLst>
          </p:cNvPr>
          <p:cNvSpPr>
            <a:spLocks noGrp="1"/>
          </p:cNvSpPr>
          <p:nvPr>
            <p:ph type="body" idx="1"/>
          </p:nvPr>
        </p:nvSpPr>
        <p:spPr/>
        <p:txBody>
          <a:bodyPr/>
          <a:lstStyle/>
          <a:p>
            <a:pPr fontAlgn="base"/>
            <a:r>
              <a:rPr lang="en-US" kern="1200" dirty="0">
                <a:solidFill>
                  <a:schemeClr val="tx1"/>
                </a:solidFill>
                <a:effectLst/>
                <a:latin typeface="+mn-lt"/>
                <a:ea typeface="+mn-ea"/>
                <a:cs typeface="+mn-cs"/>
              </a:rPr>
              <a:t>Published in 2022, </a:t>
            </a:r>
            <a:r>
              <a:rPr lang="en-US" sz="1200" b="0" i="0" kern="1200" dirty="0">
                <a:solidFill>
                  <a:schemeClr val="tx1"/>
                </a:solidFill>
                <a:effectLst/>
                <a:latin typeface="+mn-lt"/>
                <a:ea typeface="+mn-ea"/>
                <a:cs typeface="+mn-cs"/>
              </a:rPr>
              <a:t>The Housing Strategy intended to leads the state, New Mexico local governments, and private and nonprofit partners toward the highest impact actions to address challenges in: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Producing housing across the income continuum;</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Preserving and improving existing affordable housing, both privately and publicly owned, and redeveloping underutilized and vacant properties to increase supply and catalyze economic development;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Building homeownership opportunities to retain the state’s high homeownership rate, especially among low and moderate-income, and racially and ethnically diverse, households;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Creating housing stability for people vulnerable to and experiencing homelessness and residents with special housing needs; and</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Advocating for effective federal housing policies and regulations.</a:t>
            </a:r>
          </a:p>
          <a:p>
            <a:pPr marL="171450" indent="-171450">
              <a:buFont typeface="Arial"/>
              <a:buChar char="•"/>
            </a:pPr>
            <a:endParaRPr lang="en-US"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backdrop of the New Mexico Housing New Strategy was a housing market that has become increasing difficult for all but the highest income New Mexicans to afford. Affordability has only gotten worse, increasing costs for insurance and taxes, along with a lack of supply for affordable housing continues to impact the state and the nation.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Lack of affordable housing not only impedes the ability of households to be self-sufficient and invest in economic growth for their families—it also has negative consequences for state and local economic development and growth. The latter can be easy to overlook, as it is often hidden, but the impacts are significant.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Without adequate affordable housing:</a:t>
            </a:r>
          </a:p>
          <a:p>
            <a:pPr fontAlgn="base"/>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New Mexico’s urban areas cannot continue to attract new businesses,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Existing businesses, particularly small businesses, cannot keep standard operating hours and cannot grow;</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Low-income renters are forced to move more frequently, disrupting community ties, stable employment, and educational consistency for their children;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Moderate-income renters cannot achieve ownership and pass on wealth to their families; and</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Persons with special needs—including seniors, New Mexicans with disabilities, residents vulnerable to and experiencing homelessness—are caught in a perpetual and costly cycle of housing instability.</a:t>
            </a:r>
          </a:p>
          <a:p>
            <a:pPr marL="171450" indent="-171450">
              <a:buFont typeface="Arial"/>
              <a:buChar char="•"/>
            </a:pPr>
            <a:endParaRPr lang="en-US"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D937B92-7BD6-5099-F824-746FC2571D13}"/>
              </a:ext>
            </a:extLst>
          </p:cNvPr>
          <p:cNvSpPr>
            <a:spLocks noGrp="1"/>
          </p:cNvSpPr>
          <p:nvPr>
            <p:ph type="sldNum" sz="quarter" idx="5"/>
          </p:nvPr>
        </p:nvSpPr>
        <p:spPr/>
        <p:txBody>
          <a:bodyPr/>
          <a:lstStyle/>
          <a:p>
            <a:fld id="{F19D1742-2807-427C-BA02-93734A09E355}" type="slidenum">
              <a:rPr lang="en-US" smtClean="0"/>
              <a:t>9</a:t>
            </a:fld>
            <a:endParaRPr lang="en-US"/>
          </a:p>
        </p:txBody>
      </p:sp>
    </p:spTree>
    <p:extLst>
      <p:ext uri="{BB962C8B-B14F-4D97-AF65-F5344CB8AC3E}">
        <p14:creationId xmlns:p14="http://schemas.microsoft.com/office/powerpoint/2010/main" val="3073765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BF8C-9B62-4F48-8AEE-218492D41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2C1-1CF0-944B-98D9-957CDDADB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A79DD-103F-104D-B067-D269EDDBC2FA}"/>
              </a:ext>
            </a:extLst>
          </p:cNvPr>
          <p:cNvSpPr>
            <a:spLocks noGrp="1"/>
          </p:cNvSpPr>
          <p:nvPr>
            <p:ph type="dt" sz="half" idx="10"/>
          </p:nvPr>
        </p:nvSpPr>
        <p:spPr/>
        <p:txBody>
          <a:bodyPr/>
          <a:lstStyle/>
          <a:p>
            <a:fld id="{AF213489-1943-4718-B822-BDEF7C2CDB0A}" type="datetime1">
              <a:rPr lang="en-US" smtClean="0"/>
              <a:t>4/7/2026</a:t>
            </a:fld>
            <a:endParaRPr lang="en-US"/>
          </a:p>
        </p:txBody>
      </p:sp>
      <p:sp>
        <p:nvSpPr>
          <p:cNvPr id="5" name="Footer Placeholder 4">
            <a:extLst>
              <a:ext uri="{FF2B5EF4-FFF2-40B4-BE49-F238E27FC236}">
                <a16:creationId xmlns:a16="http://schemas.microsoft.com/office/drawing/2014/main" id="{40DA8783-1F70-2F4E-A7FA-144FB7379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6FA74-EF0E-7B4E-B780-8BF265F3FEBC}"/>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353327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C4A7-F2CE-E64D-8BBF-D90CE4F7CD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515FFF-028A-5845-BC9D-45C05CDEB2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DB89B-D9E7-094D-8A01-AE55B46DE106}"/>
              </a:ext>
            </a:extLst>
          </p:cNvPr>
          <p:cNvSpPr>
            <a:spLocks noGrp="1"/>
          </p:cNvSpPr>
          <p:nvPr>
            <p:ph type="dt" sz="half" idx="10"/>
          </p:nvPr>
        </p:nvSpPr>
        <p:spPr/>
        <p:txBody>
          <a:bodyPr/>
          <a:lstStyle/>
          <a:p>
            <a:fld id="{9227AC61-A805-4662-8C6A-0931E07598CB}" type="datetime1">
              <a:rPr lang="en-US" smtClean="0"/>
              <a:t>4/7/2026</a:t>
            </a:fld>
            <a:endParaRPr lang="en-US"/>
          </a:p>
        </p:txBody>
      </p:sp>
      <p:sp>
        <p:nvSpPr>
          <p:cNvPr id="5" name="Footer Placeholder 4">
            <a:extLst>
              <a:ext uri="{FF2B5EF4-FFF2-40B4-BE49-F238E27FC236}">
                <a16:creationId xmlns:a16="http://schemas.microsoft.com/office/drawing/2014/main" id="{D70284A4-23E8-5A4D-B393-DC412BC68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81DE4-9139-4846-8137-67F888A89C1D}"/>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123407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61E03-778F-A54D-AEB1-44B90C345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26F2A9-B019-6D4B-97FA-4AC82E207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6ACF7-DE3D-2E4E-A3C1-A421BEE53D4D}"/>
              </a:ext>
            </a:extLst>
          </p:cNvPr>
          <p:cNvSpPr>
            <a:spLocks noGrp="1"/>
          </p:cNvSpPr>
          <p:nvPr>
            <p:ph type="dt" sz="half" idx="10"/>
          </p:nvPr>
        </p:nvSpPr>
        <p:spPr/>
        <p:txBody>
          <a:bodyPr/>
          <a:lstStyle/>
          <a:p>
            <a:fld id="{CFEED9BC-2F7A-4374-9815-7A4772AE31B4}" type="datetime1">
              <a:rPr lang="en-US" smtClean="0"/>
              <a:t>4/7/2026</a:t>
            </a:fld>
            <a:endParaRPr lang="en-US"/>
          </a:p>
        </p:txBody>
      </p:sp>
      <p:sp>
        <p:nvSpPr>
          <p:cNvPr id="5" name="Footer Placeholder 4">
            <a:extLst>
              <a:ext uri="{FF2B5EF4-FFF2-40B4-BE49-F238E27FC236}">
                <a16:creationId xmlns:a16="http://schemas.microsoft.com/office/drawing/2014/main" id="{69A0EF84-07D8-5344-B0BE-40D5D3F62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376C9-B172-6943-93E7-DB283AD1DB07}"/>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5746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5F9C-FB9F-114F-AA09-175579C20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190D4-2FB5-6F49-9EC6-ECF72F64F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286C1-2B90-274B-AFD1-AAC892C8B6AA}"/>
              </a:ext>
            </a:extLst>
          </p:cNvPr>
          <p:cNvSpPr>
            <a:spLocks noGrp="1"/>
          </p:cNvSpPr>
          <p:nvPr>
            <p:ph type="dt" sz="half" idx="10"/>
          </p:nvPr>
        </p:nvSpPr>
        <p:spPr/>
        <p:txBody>
          <a:bodyPr/>
          <a:lstStyle/>
          <a:p>
            <a:fld id="{0B9745C5-149D-4F6C-9989-E335BA4365F0}" type="datetime1">
              <a:rPr lang="en-US" smtClean="0"/>
              <a:t>4/7/2026</a:t>
            </a:fld>
            <a:endParaRPr lang="en-US"/>
          </a:p>
        </p:txBody>
      </p:sp>
      <p:sp>
        <p:nvSpPr>
          <p:cNvPr id="5" name="Footer Placeholder 4">
            <a:extLst>
              <a:ext uri="{FF2B5EF4-FFF2-40B4-BE49-F238E27FC236}">
                <a16:creationId xmlns:a16="http://schemas.microsoft.com/office/drawing/2014/main" id="{4E4CE867-038B-7A4B-838F-DA93470D8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04486-C75F-2543-ADAE-E6E0D3873AA3}"/>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37078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E60-3C9D-C54F-938E-DCFF2B5FE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0FA9B-253B-E848-BDCF-1900E6BE6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9207E-E7A1-8942-8059-AC68457EEB36}"/>
              </a:ext>
            </a:extLst>
          </p:cNvPr>
          <p:cNvSpPr>
            <a:spLocks noGrp="1"/>
          </p:cNvSpPr>
          <p:nvPr>
            <p:ph type="dt" sz="half" idx="10"/>
          </p:nvPr>
        </p:nvSpPr>
        <p:spPr/>
        <p:txBody>
          <a:bodyPr/>
          <a:lstStyle/>
          <a:p>
            <a:fld id="{4EB27CAA-081A-4098-B5B0-3E91BC76F3CA}" type="datetime1">
              <a:rPr lang="en-US" smtClean="0"/>
              <a:t>4/7/2026</a:t>
            </a:fld>
            <a:endParaRPr lang="en-US"/>
          </a:p>
        </p:txBody>
      </p:sp>
      <p:sp>
        <p:nvSpPr>
          <p:cNvPr id="5" name="Footer Placeholder 4">
            <a:extLst>
              <a:ext uri="{FF2B5EF4-FFF2-40B4-BE49-F238E27FC236}">
                <a16:creationId xmlns:a16="http://schemas.microsoft.com/office/drawing/2014/main" id="{028086A9-615E-9B46-9076-892217ED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F9286-FE51-7047-A203-C8D86A2A44CE}"/>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81370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5BF5-8E1C-9A47-82AB-782C46346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D0C6E-AD4A-E447-93C4-AD0792BB29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DD692-77E5-014B-B0FD-E613A545E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AF1CD-2BC0-1243-8B3F-2D1C1D29B406}"/>
              </a:ext>
            </a:extLst>
          </p:cNvPr>
          <p:cNvSpPr>
            <a:spLocks noGrp="1"/>
          </p:cNvSpPr>
          <p:nvPr>
            <p:ph type="dt" sz="half" idx="10"/>
          </p:nvPr>
        </p:nvSpPr>
        <p:spPr/>
        <p:txBody>
          <a:bodyPr/>
          <a:lstStyle/>
          <a:p>
            <a:fld id="{BA779FCA-3629-4A27-B9B7-B61FD1A943C4}" type="datetime1">
              <a:rPr lang="en-US" smtClean="0"/>
              <a:t>4/7/2026</a:t>
            </a:fld>
            <a:endParaRPr lang="en-US"/>
          </a:p>
        </p:txBody>
      </p:sp>
      <p:sp>
        <p:nvSpPr>
          <p:cNvPr id="6" name="Footer Placeholder 5">
            <a:extLst>
              <a:ext uri="{FF2B5EF4-FFF2-40B4-BE49-F238E27FC236}">
                <a16:creationId xmlns:a16="http://schemas.microsoft.com/office/drawing/2014/main" id="{66AB489E-7ED6-CF46-9448-88AA64560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940AC-78F4-6046-8AB2-F8B902FBD530}"/>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51999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F516-40D1-704A-9843-336DA44B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FB09D-C35A-134A-9DA4-63B2DD49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05AEE-89A1-D54D-ABEE-A165D9397D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0AB81-C593-444F-839F-BBB1C0F0C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41E29-19CE-0F40-83C6-26662D0621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1FEB4-53E7-D245-84F5-A2B5E74A99DF}"/>
              </a:ext>
            </a:extLst>
          </p:cNvPr>
          <p:cNvSpPr>
            <a:spLocks noGrp="1"/>
          </p:cNvSpPr>
          <p:nvPr>
            <p:ph type="dt" sz="half" idx="10"/>
          </p:nvPr>
        </p:nvSpPr>
        <p:spPr/>
        <p:txBody>
          <a:bodyPr/>
          <a:lstStyle/>
          <a:p>
            <a:fld id="{223D46D0-EB99-4D45-A429-5819340F9436}" type="datetime1">
              <a:rPr lang="en-US" smtClean="0"/>
              <a:t>4/7/2026</a:t>
            </a:fld>
            <a:endParaRPr lang="en-US"/>
          </a:p>
        </p:txBody>
      </p:sp>
      <p:sp>
        <p:nvSpPr>
          <p:cNvPr id="8" name="Footer Placeholder 7">
            <a:extLst>
              <a:ext uri="{FF2B5EF4-FFF2-40B4-BE49-F238E27FC236}">
                <a16:creationId xmlns:a16="http://schemas.microsoft.com/office/drawing/2014/main" id="{F52F5333-33EB-E84B-9DC0-F1ED85B3FC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7DB0D9-C947-324C-8043-31CFFA56FC30}"/>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19714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447D-8960-EF43-9652-6286E9042B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3D9A6-A9EF-5F47-A675-5F70B542F72E}"/>
              </a:ext>
            </a:extLst>
          </p:cNvPr>
          <p:cNvSpPr>
            <a:spLocks noGrp="1"/>
          </p:cNvSpPr>
          <p:nvPr>
            <p:ph type="dt" sz="half" idx="10"/>
          </p:nvPr>
        </p:nvSpPr>
        <p:spPr/>
        <p:txBody>
          <a:bodyPr/>
          <a:lstStyle/>
          <a:p>
            <a:fld id="{99F5695F-171F-445A-865C-AD454FBC0898}" type="datetime1">
              <a:rPr lang="en-US" smtClean="0"/>
              <a:t>4/7/2026</a:t>
            </a:fld>
            <a:endParaRPr lang="en-US"/>
          </a:p>
        </p:txBody>
      </p:sp>
      <p:sp>
        <p:nvSpPr>
          <p:cNvPr id="4" name="Footer Placeholder 3">
            <a:extLst>
              <a:ext uri="{FF2B5EF4-FFF2-40B4-BE49-F238E27FC236}">
                <a16:creationId xmlns:a16="http://schemas.microsoft.com/office/drawing/2014/main" id="{0DAC1950-66ED-9644-A587-345945A75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BDB4ED-89D4-7D47-BA3D-EEA34806BE98}"/>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55117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5FDD2-841D-BF4F-923F-BA24699DDCED}"/>
              </a:ext>
            </a:extLst>
          </p:cNvPr>
          <p:cNvSpPr>
            <a:spLocks noGrp="1"/>
          </p:cNvSpPr>
          <p:nvPr>
            <p:ph type="dt" sz="half" idx="10"/>
          </p:nvPr>
        </p:nvSpPr>
        <p:spPr/>
        <p:txBody>
          <a:bodyPr/>
          <a:lstStyle/>
          <a:p>
            <a:fld id="{B1430F7E-BBF4-43E0-8A6A-C5BF6B0A15CF}" type="datetime1">
              <a:rPr lang="en-US" smtClean="0"/>
              <a:t>4/7/2026</a:t>
            </a:fld>
            <a:endParaRPr lang="en-US"/>
          </a:p>
        </p:txBody>
      </p:sp>
      <p:sp>
        <p:nvSpPr>
          <p:cNvPr id="3" name="Footer Placeholder 2">
            <a:extLst>
              <a:ext uri="{FF2B5EF4-FFF2-40B4-BE49-F238E27FC236}">
                <a16:creationId xmlns:a16="http://schemas.microsoft.com/office/drawing/2014/main" id="{775F00D4-BE06-DB4A-AD58-83D65FE12B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ABA66-9376-F94E-9966-416CBF1C7976}"/>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78161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8FB9-13D9-484F-818E-AC651747C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7A138-A778-7346-87D8-E0F6F8EF1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42585-7906-3E4D-9DF8-2FE2D010F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87BDB-8612-224B-8E42-1833C51B55E3}"/>
              </a:ext>
            </a:extLst>
          </p:cNvPr>
          <p:cNvSpPr>
            <a:spLocks noGrp="1"/>
          </p:cNvSpPr>
          <p:nvPr>
            <p:ph type="dt" sz="half" idx="10"/>
          </p:nvPr>
        </p:nvSpPr>
        <p:spPr/>
        <p:txBody>
          <a:bodyPr/>
          <a:lstStyle/>
          <a:p>
            <a:fld id="{59A110EC-7A9A-43AE-B49C-11C8556A334A}" type="datetime1">
              <a:rPr lang="en-US" smtClean="0"/>
              <a:t>4/7/2026</a:t>
            </a:fld>
            <a:endParaRPr lang="en-US"/>
          </a:p>
        </p:txBody>
      </p:sp>
      <p:sp>
        <p:nvSpPr>
          <p:cNvPr id="6" name="Footer Placeholder 5">
            <a:extLst>
              <a:ext uri="{FF2B5EF4-FFF2-40B4-BE49-F238E27FC236}">
                <a16:creationId xmlns:a16="http://schemas.microsoft.com/office/drawing/2014/main" id="{77F3C8FE-D1C4-E148-91AD-47A3FD3ED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1868F-A119-4740-B66F-6617E5CF1025}"/>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7703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FCAA-33B9-D84D-AAD3-25457BE16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EE128D-D4D4-9046-A4D6-4FAF3B671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A321FF-3A10-764D-B229-8741C8F88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1AD71-14B1-0F46-9E7E-94CEDC9A085F}"/>
              </a:ext>
            </a:extLst>
          </p:cNvPr>
          <p:cNvSpPr>
            <a:spLocks noGrp="1"/>
          </p:cNvSpPr>
          <p:nvPr>
            <p:ph type="dt" sz="half" idx="10"/>
          </p:nvPr>
        </p:nvSpPr>
        <p:spPr/>
        <p:txBody>
          <a:bodyPr/>
          <a:lstStyle/>
          <a:p>
            <a:fld id="{EA19993C-0201-49BC-9967-0A4E91636686}" type="datetime1">
              <a:rPr lang="en-US" smtClean="0"/>
              <a:t>4/7/2026</a:t>
            </a:fld>
            <a:endParaRPr lang="en-US"/>
          </a:p>
        </p:txBody>
      </p:sp>
      <p:sp>
        <p:nvSpPr>
          <p:cNvPr id="6" name="Footer Placeholder 5">
            <a:extLst>
              <a:ext uri="{FF2B5EF4-FFF2-40B4-BE49-F238E27FC236}">
                <a16:creationId xmlns:a16="http://schemas.microsoft.com/office/drawing/2014/main" id="{E095B924-4DB1-FA43-8440-162D7DB9C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21AD3-FE61-454E-B3D6-0490ECA58338}"/>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140100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0591C-124F-CB47-BCC5-8D12B4D60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2EF67-701F-E44F-885C-3C4C3E4082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3DE78-983D-DF40-8488-78FA8A134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B252A-779A-4D4B-9C6E-8D368FD82416}" type="datetime1">
              <a:rPr lang="en-US" smtClean="0"/>
              <a:t>4/7/2026</a:t>
            </a:fld>
            <a:endParaRPr lang="en-US"/>
          </a:p>
        </p:txBody>
      </p:sp>
      <p:sp>
        <p:nvSpPr>
          <p:cNvPr id="5" name="Footer Placeholder 4">
            <a:extLst>
              <a:ext uri="{FF2B5EF4-FFF2-40B4-BE49-F238E27FC236}">
                <a16:creationId xmlns:a16="http://schemas.microsoft.com/office/drawing/2014/main" id="{7EC46DB3-20C2-AF45-8DBA-59DF8C208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748A2C-7E26-4E4E-8E6E-7503948A0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D0B49-A86C-8748-BF15-74C4CC03D1D4}" type="slidenum">
              <a:rPr lang="en-US" smtClean="0"/>
              <a:t>‹#›</a:t>
            </a:fld>
            <a:endParaRPr lang="en-US"/>
          </a:p>
        </p:txBody>
      </p:sp>
    </p:spTree>
    <p:extLst>
      <p:ext uri="{BB962C8B-B14F-4D97-AF65-F5344CB8AC3E}">
        <p14:creationId xmlns:p14="http://schemas.microsoft.com/office/powerpoint/2010/main" val="11525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pn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hyperlink" Target="https://westgov.org/images/files/Brand_West_Report_2025_1.pdf" TargetMode="External"/><Relationship Id="rId4" Type="http://schemas.openxmlformats.org/officeDocument/2006/relationships/diagramData" Target="../diagrams/data5.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pn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png"/><Relationship Id="rId7" Type="http://schemas.openxmlformats.org/officeDocument/2006/relationships/diagramColors" Target="../diagrams/colors10.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www.housingnm.org/"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552644-C753-9B2A-29E0-2E5C49CBCE9A}"/>
              </a:ext>
            </a:extLst>
          </p:cNvPr>
          <p:cNvPicPr>
            <a:picLocks noChangeAspect="1"/>
          </p:cNvPicPr>
          <p:nvPr/>
        </p:nvPicPr>
        <p:blipFill>
          <a:blip r:embed="rId3">
            <a:alphaModFix amt="35000"/>
          </a:blip>
          <a:srcRect t="7830" b="7830"/>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6102849"/>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92262" y="770065"/>
            <a:ext cx="4062955" cy="892552"/>
          </a:xfrm>
          <a:prstGeom prst="rect">
            <a:avLst/>
          </a:prstGeom>
          <a:noFill/>
        </p:spPr>
        <p:txBody>
          <a:bodyPr wrap="square">
            <a:spAutoFi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Housing New Mexico |</a:t>
            </a:r>
          </a:p>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MFA</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4207030"/>
            <a:ext cx="4497747" cy="1194196"/>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385535" y="4339392"/>
            <a:ext cx="3494689" cy="949596"/>
          </a:xfrm>
        </p:spPr>
        <p:txBody>
          <a:bodyPr vert="horz" lIns="91440" tIns="45720" rIns="91440" bIns="45720" rtlCol="0" anchor="t">
            <a:normAutofit/>
          </a:bodyPr>
          <a:lstStyle/>
          <a:p>
            <a:pPr algn="l">
              <a:lnSpc>
                <a:spcPct val="70000"/>
              </a:lnSpc>
            </a:pP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Robyn Powell </a:t>
            </a:r>
          </a:p>
          <a:p>
            <a:pPr algn="l">
              <a:lnSpc>
                <a:spcPct val="70000"/>
              </a:lnSpc>
            </a:pPr>
            <a:r>
              <a:rPr lang="en-US" sz="1700" i="1" dirty="0">
                <a:solidFill>
                  <a:schemeClr val="bg1"/>
                </a:solidFill>
                <a:latin typeface="Lato" panose="020F0502020204030203" pitchFamily="34" charset="0"/>
                <a:ea typeface="Lato" panose="020F0502020204030203" pitchFamily="34" charset="0"/>
                <a:cs typeface="Lato" panose="020F0502020204030203" pitchFamily="34" charset="0"/>
              </a:rPr>
              <a:t>Senior Director </a:t>
            </a:r>
          </a:p>
          <a:p>
            <a:pPr algn="l">
              <a:lnSpc>
                <a:spcPct val="70000"/>
              </a:lnSpc>
            </a:pPr>
            <a:r>
              <a:rPr lang="en-US" sz="1700" i="1" dirty="0">
                <a:solidFill>
                  <a:schemeClr val="bg1"/>
                </a:solidFill>
                <a:latin typeface="Lato" panose="020F0502020204030203" pitchFamily="34" charset="0"/>
                <a:ea typeface="Lato" panose="020F0502020204030203" pitchFamily="34" charset="0"/>
                <a:cs typeface="Lato" panose="020F0502020204030203" pitchFamily="34" charset="0"/>
              </a:rPr>
              <a:t>Policy &amp; Planning Department</a:t>
            </a:r>
          </a:p>
          <a:p>
            <a:pPr algn="l"/>
            <a:endParaRPr lang="en-US"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67B67CA3-1C44-2335-8F3B-74A03C3C0281}"/>
              </a:ext>
            </a:extLst>
          </p:cNvPr>
          <p:cNvSpPr txBox="1"/>
          <p:nvPr/>
        </p:nvSpPr>
        <p:spPr>
          <a:xfrm>
            <a:off x="1857983" y="2203315"/>
            <a:ext cx="3375498" cy="1585049"/>
          </a:xfrm>
          <a:prstGeom prst="rect">
            <a:avLst/>
          </a:prstGeom>
          <a:noFill/>
        </p:spPr>
        <p:txBody>
          <a:bodyPr wrap="square" rtlCol="0">
            <a:spAutoFit/>
          </a:bodyPr>
          <a:lstStyle/>
          <a:p>
            <a:r>
              <a:rPr lang="en-US" sz="1700" b="1" dirty="0">
                <a:solidFill>
                  <a:schemeClr val="bg1"/>
                </a:solidFill>
                <a:latin typeface="Lato" panose="020F0502020204030203" pitchFamily="34" charset="0"/>
                <a:ea typeface="Lato" panose="020F0502020204030203" pitchFamily="34" charset="0"/>
                <a:cs typeface="Lato" panose="020F0502020204030203" pitchFamily="34" charset="0"/>
              </a:rPr>
              <a:t>2026 Legislative Sessions – Outcomes for Housing</a:t>
            </a:r>
          </a:p>
          <a:p>
            <a:endParaRPr lang="en-US" sz="1700" b="1"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Prepared for the Ruidoso Housing Forum</a:t>
            </a:r>
          </a:p>
          <a:p>
            <a:endParaRPr lang="en-US" sz="1700" b="1"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1700" i="1" dirty="0">
                <a:solidFill>
                  <a:schemeClr val="bg1"/>
                </a:solidFill>
                <a:latin typeface="Lato" panose="020F0502020204030203" pitchFamily="34" charset="0"/>
                <a:ea typeface="Lato" panose="020F0502020204030203" pitchFamily="34" charset="0"/>
                <a:cs typeface="Lato" panose="020F0502020204030203" pitchFamily="34" charset="0"/>
              </a:rPr>
              <a:t>April 9, 2026</a:t>
            </a:r>
          </a:p>
        </p:txBody>
      </p:sp>
    </p:spTree>
    <p:extLst>
      <p:ext uri="{BB962C8B-B14F-4D97-AF65-F5344CB8AC3E}">
        <p14:creationId xmlns:p14="http://schemas.microsoft.com/office/powerpoint/2010/main" val="131539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02B8-0005-B67A-7EBA-08364F056EC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51C8828-35B2-2C8F-CE6D-C9C5AFF1097D}"/>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46ADA6F0-A400-F4A8-E026-DB595BD6E6F1}"/>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Statewide Reports on Housing </a:t>
            </a:r>
          </a:p>
        </p:txBody>
      </p:sp>
      <p:pic>
        <p:nvPicPr>
          <p:cNvPr id="10" name="Picture 9" descr="A logo with a sun and a keyhole&#10;&#10;Description automatically generated">
            <a:extLst>
              <a:ext uri="{FF2B5EF4-FFF2-40B4-BE49-F238E27FC236}">
                <a16:creationId xmlns:a16="http://schemas.microsoft.com/office/drawing/2014/main" id="{C2385220-5F0A-5E32-A32D-4E82C8E2B107}"/>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08ABD4D5-067D-07B7-A6D5-E4664067C1DC}"/>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4F3F88EA-5342-C2E6-2FBD-8AEA42D454A2}"/>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10</a:t>
            </a:r>
            <a:endParaRPr lang="en-US" b="1" dirty="0">
              <a:solidFill>
                <a:schemeClr val="tx1"/>
              </a:solidFill>
            </a:endParaRPr>
          </a:p>
        </p:txBody>
      </p:sp>
      <p:graphicFrame>
        <p:nvGraphicFramePr>
          <p:cNvPr id="6" name="Diagram 5">
            <a:extLst>
              <a:ext uri="{FF2B5EF4-FFF2-40B4-BE49-F238E27FC236}">
                <a16:creationId xmlns:a16="http://schemas.microsoft.com/office/drawing/2014/main" id="{85AE99E5-538A-02F6-A7DA-B385393AFC12}"/>
              </a:ext>
            </a:extLst>
          </p:cNvPr>
          <p:cNvGraphicFramePr/>
          <p:nvPr>
            <p:extLst>
              <p:ext uri="{D42A27DB-BD31-4B8C-83A1-F6EECF244321}">
                <p14:modId xmlns:p14="http://schemas.microsoft.com/office/powerpoint/2010/main" val="3895012477"/>
              </p:ext>
            </p:extLst>
          </p:nvPr>
        </p:nvGraphicFramePr>
        <p:xfrm>
          <a:off x="560202" y="1041432"/>
          <a:ext cx="8278998" cy="5043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9A7FCDF6-A9C5-187A-88B8-8AC903D64B9E}"/>
              </a:ext>
            </a:extLst>
          </p:cNvPr>
          <p:cNvPicPr>
            <a:picLocks noChangeAspect="1"/>
          </p:cNvPicPr>
          <p:nvPr/>
        </p:nvPicPr>
        <p:blipFill>
          <a:blip r:embed="rId9"/>
          <a:stretch>
            <a:fillRect/>
          </a:stretch>
        </p:blipFill>
        <p:spPr>
          <a:xfrm>
            <a:off x="8919072" y="1266863"/>
            <a:ext cx="2712726" cy="3330222"/>
          </a:xfrm>
          <a:prstGeom prst="rect">
            <a:avLst/>
          </a:prstGeom>
        </p:spPr>
      </p:pic>
      <p:sp>
        <p:nvSpPr>
          <p:cNvPr id="4" name="TextBox 3">
            <a:extLst>
              <a:ext uri="{FF2B5EF4-FFF2-40B4-BE49-F238E27FC236}">
                <a16:creationId xmlns:a16="http://schemas.microsoft.com/office/drawing/2014/main" id="{09DEBB7D-81E8-B316-DE21-1A3FD16ADBCE}"/>
              </a:ext>
            </a:extLst>
          </p:cNvPr>
          <p:cNvSpPr txBox="1"/>
          <p:nvPr/>
        </p:nvSpPr>
        <p:spPr>
          <a:xfrm>
            <a:off x="1243175" y="6016025"/>
            <a:ext cx="6435095" cy="369332"/>
          </a:xfrm>
          <a:prstGeom prst="rect">
            <a:avLst/>
          </a:prstGeom>
          <a:noFill/>
        </p:spPr>
        <p:txBody>
          <a:bodyPr wrap="none" rtlCol="0">
            <a:spAutoFit/>
          </a:bodyPr>
          <a:lstStyle/>
          <a:p>
            <a:r>
              <a:rPr lang="en-US" dirty="0">
                <a:hlinkClick r:id="rId10"/>
              </a:rPr>
              <a:t>https://westgov.org/images/files/Brand_West_Report_2025_1.pdf</a:t>
            </a:r>
            <a:r>
              <a:rPr lang="en-US" dirty="0"/>
              <a:t> </a:t>
            </a:r>
          </a:p>
        </p:txBody>
      </p:sp>
    </p:spTree>
    <p:extLst>
      <p:ext uri="{BB962C8B-B14F-4D97-AF65-F5344CB8AC3E}">
        <p14:creationId xmlns:p14="http://schemas.microsoft.com/office/powerpoint/2010/main" val="2338187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3F0CB-1BE3-E260-0707-8B270EC3727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C117ADF-CDC9-8FBE-DC0E-F2F7E0F27F84}"/>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5411AEA1-F483-C517-214A-4F09BCDAC332}"/>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Statewide Reports on Housing </a:t>
            </a:r>
          </a:p>
        </p:txBody>
      </p:sp>
      <p:pic>
        <p:nvPicPr>
          <p:cNvPr id="10" name="Picture 9" descr="A logo with a sun and a keyhole&#10;&#10;Description automatically generated">
            <a:extLst>
              <a:ext uri="{FF2B5EF4-FFF2-40B4-BE49-F238E27FC236}">
                <a16:creationId xmlns:a16="http://schemas.microsoft.com/office/drawing/2014/main" id="{7C6FA805-74D8-970D-5C56-D0DADBED1B19}"/>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C54FE83B-F1C1-3085-0F79-5235B0CD6E7C}"/>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4093CD2F-A335-AAD4-E228-E6D78887ECE7}"/>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11</a:t>
            </a:r>
            <a:endParaRPr lang="en-US" b="1" dirty="0">
              <a:solidFill>
                <a:schemeClr val="tx1"/>
              </a:solidFill>
            </a:endParaRPr>
          </a:p>
        </p:txBody>
      </p:sp>
      <p:graphicFrame>
        <p:nvGraphicFramePr>
          <p:cNvPr id="6" name="Diagram 5">
            <a:extLst>
              <a:ext uri="{FF2B5EF4-FFF2-40B4-BE49-F238E27FC236}">
                <a16:creationId xmlns:a16="http://schemas.microsoft.com/office/drawing/2014/main" id="{892AC99D-0BF6-6D0F-D99F-DEBD6B90974D}"/>
              </a:ext>
            </a:extLst>
          </p:cNvPr>
          <p:cNvGraphicFramePr/>
          <p:nvPr>
            <p:extLst>
              <p:ext uri="{D42A27DB-BD31-4B8C-83A1-F6EECF244321}">
                <p14:modId xmlns:p14="http://schemas.microsoft.com/office/powerpoint/2010/main" val="1870449342"/>
              </p:ext>
            </p:extLst>
          </p:nvPr>
        </p:nvGraphicFramePr>
        <p:xfrm>
          <a:off x="560202" y="1041431"/>
          <a:ext cx="112604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0216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A2593-76E6-B359-197E-B2FE7670F64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CCAADE8-A777-EEE2-CA64-55C4122211DB}"/>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1C925969-E77D-9D6D-981E-0ED300336685}"/>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Statewide Reports on Housing </a:t>
            </a:r>
          </a:p>
        </p:txBody>
      </p:sp>
      <p:pic>
        <p:nvPicPr>
          <p:cNvPr id="10" name="Picture 9" descr="A logo with a sun and a keyhole&#10;&#10;Description automatically generated">
            <a:extLst>
              <a:ext uri="{FF2B5EF4-FFF2-40B4-BE49-F238E27FC236}">
                <a16:creationId xmlns:a16="http://schemas.microsoft.com/office/drawing/2014/main" id="{47589B3C-7921-2FC9-335F-D195863DC55D}"/>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60B06083-623B-DBF2-EA4A-C36460A5B266}"/>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907240AE-2C4E-229F-2DFD-335FC7DF25DA}"/>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12</a:t>
            </a:r>
            <a:endParaRPr lang="en-US" b="1" dirty="0">
              <a:solidFill>
                <a:schemeClr val="tx1"/>
              </a:solidFill>
            </a:endParaRPr>
          </a:p>
        </p:txBody>
      </p:sp>
      <p:graphicFrame>
        <p:nvGraphicFramePr>
          <p:cNvPr id="6" name="Diagram 5">
            <a:extLst>
              <a:ext uri="{FF2B5EF4-FFF2-40B4-BE49-F238E27FC236}">
                <a16:creationId xmlns:a16="http://schemas.microsoft.com/office/drawing/2014/main" id="{715E4751-DC6A-C346-F03E-599DDE5F1EB2}"/>
              </a:ext>
            </a:extLst>
          </p:cNvPr>
          <p:cNvGraphicFramePr/>
          <p:nvPr>
            <p:extLst>
              <p:ext uri="{D42A27DB-BD31-4B8C-83A1-F6EECF244321}">
                <p14:modId xmlns:p14="http://schemas.microsoft.com/office/powerpoint/2010/main" val="1437978255"/>
              </p:ext>
            </p:extLst>
          </p:nvPr>
        </p:nvGraphicFramePr>
        <p:xfrm>
          <a:off x="560202" y="1041431"/>
          <a:ext cx="112604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8143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27109-4B52-FAC9-2CDC-3248F16773C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AE5A624-B082-3540-BDFA-74A94C0C11AB}"/>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B43D35FA-154A-8DC1-88E9-861A9F2E14D3}"/>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Statewide Reports on Housing </a:t>
            </a:r>
          </a:p>
        </p:txBody>
      </p:sp>
      <p:pic>
        <p:nvPicPr>
          <p:cNvPr id="10" name="Picture 9" descr="A logo with a sun and a keyhole&#10;&#10;Description automatically generated">
            <a:extLst>
              <a:ext uri="{FF2B5EF4-FFF2-40B4-BE49-F238E27FC236}">
                <a16:creationId xmlns:a16="http://schemas.microsoft.com/office/drawing/2014/main" id="{DABDCD3F-AC8D-9C28-0B31-521CFC3E8CF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64812801-1DEC-DBBD-0071-F2605906E2AF}"/>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24AB91DD-6753-1A32-3946-7092D8DE895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13</a:t>
            </a:r>
            <a:endParaRPr lang="en-US" b="1" dirty="0">
              <a:solidFill>
                <a:schemeClr val="tx1"/>
              </a:solidFill>
            </a:endParaRPr>
          </a:p>
        </p:txBody>
      </p:sp>
      <p:graphicFrame>
        <p:nvGraphicFramePr>
          <p:cNvPr id="6" name="Diagram 5">
            <a:extLst>
              <a:ext uri="{FF2B5EF4-FFF2-40B4-BE49-F238E27FC236}">
                <a16:creationId xmlns:a16="http://schemas.microsoft.com/office/drawing/2014/main" id="{70FF0929-D1C9-3378-55B8-11147B6A9E9B}"/>
              </a:ext>
            </a:extLst>
          </p:cNvPr>
          <p:cNvGraphicFramePr/>
          <p:nvPr>
            <p:extLst>
              <p:ext uri="{D42A27DB-BD31-4B8C-83A1-F6EECF244321}">
                <p14:modId xmlns:p14="http://schemas.microsoft.com/office/powerpoint/2010/main" val="2636666608"/>
              </p:ext>
            </p:extLst>
          </p:nvPr>
        </p:nvGraphicFramePr>
        <p:xfrm>
          <a:off x="560202" y="870731"/>
          <a:ext cx="11222223" cy="5589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4074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901BD-12D8-D8AD-5CE5-B8BD03D0278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6C331C7-A147-2DB7-D83C-FCFFEBA2306B}"/>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5C992030-E7A9-2A17-8807-D48F77051946}"/>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Statewide Reports on Housing </a:t>
            </a:r>
          </a:p>
        </p:txBody>
      </p:sp>
      <p:pic>
        <p:nvPicPr>
          <p:cNvPr id="10" name="Picture 9" descr="A logo with a sun and a keyhole&#10;&#10;Description automatically generated">
            <a:extLst>
              <a:ext uri="{FF2B5EF4-FFF2-40B4-BE49-F238E27FC236}">
                <a16:creationId xmlns:a16="http://schemas.microsoft.com/office/drawing/2014/main" id="{47275516-64E2-46B7-152A-187B586BF733}"/>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9E299F12-00A9-DF04-2CEF-9ED04672E7CB}"/>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89576715-DA24-03F8-3758-6BF884786E9C}"/>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14</a:t>
            </a:r>
            <a:endParaRPr lang="en-US" b="1" dirty="0">
              <a:solidFill>
                <a:schemeClr val="tx1"/>
              </a:solidFill>
            </a:endParaRPr>
          </a:p>
        </p:txBody>
      </p:sp>
      <p:graphicFrame>
        <p:nvGraphicFramePr>
          <p:cNvPr id="6" name="Diagram 5">
            <a:extLst>
              <a:ext uri="{FF2B5EF4-FFF2-40B4-BE49-F238E27FC236}">
                <a16:creationId xmlns:a16="http://schemas.microsoft.com/office/drawing/2014/main" id="{F1DA2445-A1AF-DA8F-4295-DBA52C9799BE}"/>
              </a:ext>
            </a:extLst>
          </p:cNvPr>
          <p:cNvGraphicFramePr/>
          <p:nvPr>
            <p:extLst>
              <p:ext uri="{D42A27DB-BD31-4B8C-83A1-F6EECF244321}">
                <p14:modId xmlns:p14="http://schemas.microsoft.com/office/powerpoint/2010/main" val="912160033"/>
              </p:ext>
            </p:extLst>
          </p:nvPr>
        </p:nvGraphicFramePr>
        <p:xfrm>
          <a:off x="560202" y="1285773"/>
          <a:ext cx="11126973" cy="517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241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202D-2E85-113F-D413-B58E52E2940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EDF3970-142D-6C8B-6928-052407C362B1}"/>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7A95FFB-424F-F12C-0018-EDC045AB68DD}"/>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Statewide Reports on Housing </a:t>
            </a:r>
          </a:p>
        </p:txBody>
      </p:sp>
      <p:pic>
        <p:nvPicPr>
          <p:cNvPr id="10" name="Picture 9" descr="A logo with a sun and a keyhole&#10;&#10;Description automatically generated">
            <a:extLst>
              <a:ext uri="{FF2B5EF4-FFF2-40B4-BE49-F238E27FC236}">
                <a16:creationId xmlns:a16="http://schemas.microsoft.com/office/drawing/2014/main" id="{9822F706-F51D-4747-5E01-7B8860442443}"/>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EE5FBC32-1192-C867-E35C-FCA7AC56310C}"/>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9C093AC5-5C55-0C56-4B36-F1F9514CA5E6}"/>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15</a:t>
            </a:r>
            <a:endParaRPr lang="en-US" b="1" dirty="0">
              <a:solidFill>
                <a:schemeClr val="tx1"/>
              </a:solidFill>
            </a:endParaRPr>
          </a:p>
        </p:txBody>
      </p:sp>
      <p:graphicFrame>
        <p:nvGraphicFramePr>
          <p:cNvPr id="6" name="Diagram 5">
            <a:extLst>
              <a:ext uri="{FF2B5EF4-FFF2-40B4-BE49-F238E27FC236}">
                <a16:creationId xmlns:a16="http://schemas.microsoft.com/office/drawing/2014/main" id="{F98F034E-2D9D-A758-A3A3-6668F4754AB8}"/>
              </a:ext>
            </a:extLst>
          </p:cNvPr>
          <p:cNvGraphicFramePr/>
          <p:nvPr>
            <p:extLst>
              <p:ext uri="{D42A27DB-BD31-4B8C-83A1-F6EECF244321}">
                <p14:modId xmlns:p14="http://schemas.microsoft.com/office/powerpoint/2010/main" val="1733364435"/>
              </p:ext>
            </p:extLst>
          </p:nvPr>
        </p:nvGraphicFramePr>
        <p:xfrm>
          <a:off x="560202" y="1285773"/>
          <a:ext cx="11126973" cy="517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879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F6AF0-33AE-B3AF-FB81-EB83D758DE9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5735463-C898-F7DC-A8C5-BE69DC60AB8E}"/>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FA640A29-0ACA-E74C-AD34-8C3629F61CEC}"/>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Where can the legislature go from here?</a:t>
            </a:r>
          </a:p>
        </p:txBody>
      </p:sp>
      <p:pic>
        <p:nvPicPr>
          <p:cNvPr id="10" name="Picture 9" descr="A logo with a sun and a keyhole&#10;&#10;Description automatically generated">
            <a:extLst>
              <a:ext uri="{FF2B5EF4-FFF2-40B4-BE49-F238E27FC236}">
                <a16:creationId xmlns:a16="http://schemas.microsoft.com/office/drawing/2014/main" id="{31A84BA8-D053-1356-064B-BC1F2006D21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4C0CB52-D7EA-3A7B-0F69-B692892C3238}"/>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C4B2FED5-F303-3914-201A-4496D04BE84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16</a:t>
            </a:r>
            <a:endParaRPr lang="en-US" b="1" dirty="0">
              <a:solidFill>
                <a:schemeClr val="tx1"/>
              </a:solidFill>
            </a:endParaRPr>
          </a:p>
        </p:txBody>
      </p:sp>
      <p:sp>
        <p:nvSpPr>
          <p:cNvPr id="3" name="TextBox 2">
            <a:extLst>
              <a:ext uri="{FF2B5EF4-FFF2-40B4-BE49-F238E27FC236}">
                <a16:creationId xmlns:a16="http://schemas.microsoft.com/office/drawing/2014/main" id="{6A528B07-3466-1291-32AF-08A1AC9FD176}"/>
              </a:ext>
            </a:extLst>
          </p:cNvPr>
          <p:cNvSpPr txBox="1"/>
          <p:nvPr/>
        </p:nvSpPr>
        <p:spPr>
          <a:xfrm>
            <a:off x="366631" y="1191727"/>
            <a:ext cx="3095759" cy="2308324"/>
          </a:xfrm>
          <a:prstGeom prst="rect">
            <a:avLst/>
          </a:prstGeom>
          <a:noFill/>
        </p:spPr>
        <p:txBody>
          <a:bodyPr wrap="square">
            <a:spAutoFit/>
          </a:bodyPr>
          <a:lstStyle/>
          <a:p>
            <a:pPr marL="109728" algn="l">
              <a:lnSpc>
                <a:spcPct val="100000"/>
              </a:lnSpc>
            </a:pPr>
            <a:r>
              <a:rPr lang="en-US" sz="1800" b="1" dirty="0">
                <a:latin typeface="Lato" panose="020F0502020204030203" pitchFamily="34" charset="0"/>
                <a:ea typeface="Lato" panose="020F0502020204030203" pitchFamily="34" charset="0"/>
                <a:cs typeface="Lato" panose="020F0502020204030203" pitchFamily="34" charset="0"/>
              </a:rPr>
              <a:t>Direct investments in affordable housing—like New Mexico and localities have recently achieved—have the most immediate and targeted impact on affordable housing shortages. </a:t>
            </a:r>
          </a:p>
        </p:txBody>
      </p:sp>
      <p:sp>
        <p:nvSpPr>
          <p:cNvPr id="15" name="Subtitle 5">
            <a:extLst>
              <a:ext uri="{FF2B5EF4-FFF2-40B4-BE49-F238E27FC236}">
                <a16:creationId xmlns:a16="http://schemas.microsoft.com/office/drawing/2014/main" id="{3B420CC7-091B-10D4-211F-77FE3BB89E71}"/>
              </a:ext>
            </a:extLst>
          </p:cNvPr>
          <p:cNvSpPr>
            <a:spLocks noGrp="1"/>
          </p:cNvSpPr>
          <p:nvPr>
            <p:ph type="subTitle" idx="1"/>
          </p:nvPr>
        </p:nvSpPr>
        <p:spPr>
          <a:xfrm>
            <a:off x="3613309" y="1190438"/>
            <a:ext cx="2322786" cy="2639759"/>
          </a:xfrm>
        </p:spPr>
        <p:txBody>
          <a:bodyPr>
            <a:noAutofit/>
          </a:bodyPr>
          <a:lstStyle/>
          <a:p>
            <a:pPr algn="l"/>
            <a:r>
              <a:rPr lang="en-US" sz="1800" b="1" dirty="0">
                <a:latin typeface="Lato" panose="020F0502020204030203" pitchFamily="34" charset="0"/>
                <a:ea typeface="Lato" panose="020F0502020204030203" pitchFamily="34" charset="0"/>
                <a:cs typeface="Lato" panose="020F0502020204030203" pitchFamily="34" charset="0"/>
              </a:rPr>
              <a:t>Change in Rental Gap for Households Below 30% AMI and Tax Credit Units Produced by County, 2019-2023</a:t>
            </a:r>
          </a:p>
          <a:p>
            <a:pPr algn="l"/>
            <a:r>
              <a:rPr lang="en-US" sz="1000" dirty="0">
                <a:latin typeface="Lato" panose="020F0502020204030203" pitchFamily="34" charset="0"/>
                <a:ea typeface="Lato" panose="020F0502020204030203" pitchFamily="34" charset="0"/>
                <a:cs typeface="Lato" panose="020F0502020204030203" pitchFamily="34" charset="0"/>
              </a:rPr>
              <a:t>Source: 2019 and 2023  5-year ACS, and Root Policy Research, Housing New Mexico. </a:t>
            </a:r>
          </a:p>
        </p:txBody>
      </p:sp>
      <p:pic>
        <p:nvPicPr>
          <p:cNvPr id="16" name="Picture 15">
            <a:extLst>
              <a:ext uri="{FF2B5EF4-FFF2-40B4-BE49-F238E27FC236}">
                <a16:creationId xmlns:a16="http://schemas.microsoft.com/office/drawing/2014/main" id="{5F6C3A76-9C1C-B5BE-AF99-90EF37F90A54}"/>
              </a:ext>
            </a:extLst>
          </p:cNvPr>
          <p:cNvPicPr>
            <a:picLocks noChangeAspect="1"/>
          </p:cNvPicPr>
          <p:nvPr/>
        </p:nvPicPr>
        <p:blipFill>
          <a:blip r:embed="rId4"/>
          <a:stretch>
            <a:fillRect/>
          </a:stretch>
        </p:blipFill>
        <p:spPr>
          <a:xfrm>
            <a:off x="5936095" y="1147297"/>
            <a:ext cx="5971466" cy="5212164"/>
          </a:xfrm>
          <a:prstGeom prst="rect">
            <a:avLst/>
          </a:prstGeom>
        </p:spPr>
      </p:pic>
      <p:sp>
        <p:nvSpPr>
          <p:cNvPr id="17" name="Subtitle 5">
            <a:extLst>
              <a:ext uri="{FF2B5EF4-FFF2-40B4-BE49-F238E27FC236}">
                <a16:creationId xmlns:a16="http://schemas.microsoft.com/office/drawing/2014/main" id="{C4C4EC3A-A763-F465-C12E-B0DEB2D0D4FB}"/>
              </a:ext>
            </a:extLst>
          </p:cNvPr>
          <p:cNvSpPr txBox="1">
            <a:spLocks/>
          </p:cNvSpPr>
          <p:nvPr/>
        </p:nvSpPr>
        <p:spPr>
          <a:xfrm>
            <a:off x="612041" y="3672041"/>
            <a:ext cx="5182462" cy="25918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The statewide rental gap for households below 30% AMI grew from approximately 32,000 units in 2019 to 34,000 in 2023. </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Given the significant increase in rents, a widening of the gap was expected. </a:t>
            </a:r>
          </a:p>
          <a:p>
            <a:pPr marL="395478" indent="-285750" algn="l">
              <a:lnSpc>
                <a:spcPct val="100000"/>
              </a:lnSpc>
              <a:buFont typeface="Arial" panose="020B0604020202020204" pitchFamily="34" charset="0"/>
              <a:buChar char="•"/>
            </a:pPr>
            <a:r>
              <a:rPr lang="en-US" sz="1600" dirty="0">
                <a:latin typeface="Lato" panose="020F0502020204030203" pitchFamily="34" charset="0"/>
                <a:ea typeface="Lato" panose="020F0502020204030203" pitchFamily="34" charset="0"/>
                <a:cs typeface="Lato" panose="020F0502020204030203" pitchFamily="34" charset="0"/>
              </a:rPr>
              <a:t>The growth of the rental gap is modest, which is reflective of the state’s efforts to add housing affordable to very low income households.</a:t>
            </a:r>
          </a:p>
        </p:txBody>
      </p:sp>
    </p:spTree>
    <p:extLst>
      <p:ext uri="{BB962C8B-B14F-4D97-AF65-F5344CB8AC3E}">
        <p14:creationId xmlns:p14="http://schemas.microsoft.com/office/powerpoint/2010/main" val="1928725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1CCA6C-578A-52B4-E7E3-618BC1C371F1}"/>
              </a:ext>
            </a:extLst>
          </p:cNvPr>
          <p:cNvPicPr>
            <a:picLocks noChangeAspect="1"/>
          </p:cNvPicPr>
          <p:nvPr/>
        </p:nvPicPr>
        <p:blipFill>
          <a:blip r:embed="rId3">
            <a:alphaModFix amt="35000"/>
          </a:blip>
          <a:srcRect t="7830" b="7830"/>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5743253"/>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85234" y="641787"/>
            <a:ext cx="3628160" cy="523220"/>
          </a:xfrm>
          <a:prstGeom prst="rect">
            <a:avLst/>
          </a:prstGeom>
          <a:noFill/>
        </p:spPr>
        <p:txBody>
          <a:bodyPr wrap="square">
            <a:spAutoFit/>
          </a:bodyPr>
          <a:lstStyle/>
          <a:p>
            <a:r>
              <a:rPr lang="en-US" sz="2800" b="1">
                <a:solidFill>
                  <a:schemeClr val="bg1"/>
                </a:solidFill>
                <a:latin typeface="Lato" panose="020F0502020204030203" pitchFamily="34" charset="0"/>
                <a:ea typeface="Lato" panose="020F0502020204030203" pitchFamily="34" charset="0"/>
                <a:cs typeface="Lato" panose="020F0502020204030203" pitchFamily="34" charset="0"/>
              </a:rPr>
              <a:t>Questions?</a:t>
            </a:r>
            <a:endParaRPr lang="en-US">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1863944"/>
            <a:ext cx="4497747" cy="2087407"/>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450197" y="1977522"/>
            <a:ext cx="4087574" cy="1886807"/>
          </a:xfrm>
        </p:spPr>
        <p:txBody>
          <a:bodyPr vert="horz" lIns="91440" tIns="45720" rIns="91440" bIns="45720" rtlCol="0" anchor="t">
            <a:normAutofit/>
          </a:bodyPr>
          <a:lstStyle/>
          <a:p>
            <a:pPr algn="l"/>
            <a:r>
              <a:rPr lang="en-US" sz="2500" b="1" dirty="0">
                <a:solidFill>
                  <a:schemeClr val="bg1"/>
                </a:solidFill>
                <a:latin typeface="Lato"/>
                <a:ea typeface="Lato"/>
                <a:cs typeface="Lato"/>
              </a:rPr>
              <a:t>Robyn Powell</a:t>
            </a:r>
          </a:p>
          <a:p>
            <a:pPr algn="l"/>
            <a:r>
              <a:rPr lang="en-US" i="1" dirty="0">
                <a:solidFill>
                  <a:schemeClr val="bg1"/>
                </a:solidFill>
                <a:latin typeface="Lato"/>
                <a:ea typeface="Lato"/>
                <a:cs typeface="Lato"/>
              </a:rPr>
              <a:t>Senior Director</a:t>
            </a:r>
          </a:p>
          <a:p>
            <a:pPr algn="l"/>
            <a:r>
              <a:rPr lang="en-US" i="1" dirty="0">
                <a:solidFill>
                  <a:schemeClr val="bg1"/>
                </a:solidFill>
                <a:latin typeface="Lato"/>
                <a:ea typeface="Lato"/>
                <a:cs typeface="Lato"/>
              </a:rPr>
              <a:t>Policy &amp; Planning Department</a:t>
            </a:r>
            <a:endParaRPr lang="en-US" dirty="0">
              <a:solidFill>
                <a:schemeClr val="bg1"/>
              </a:solidFill>
            </a:endParaRPr>
          </a:p>
          <a:p>
            <a:pPr algn="l"/>
            <a:r>
              <a:rPr lang="en-US" sz="1600" dirty="0">
                <a:solidFill>
                  <a:schemeClr val="bg1"/>
                </a:solidFill>
                <a:latin typeface="Lato"/>
                <a:ea typeface="Lato"/>
                <a:cs typeface="Lato"/>
              </a:rPr>
              <a:t>Email: rpowell@housingnm.org</a:t>
            </a:r>
          </a:p>
          <a:p>
            <a:pPr algn="l"/>
            <a:endParaRPr lang="en-US" dirty="0">
              <a:solidFill>
                <a:schemeClr val="bg1"/>
              </a:solidFill>
              <a:latin typeface="Lato"/>
              <a:ea typeface="Lato"/>
              <a:cs typeface="Lato"/>
            </a:endParaRPr>
          </a:p>
        </p:txBody>
      </p:sp>
      <p:sp>
        <p:nvSpPr>
          <p:cNvPr id="5" name="Subtitle 2">
            <a:extLst>
              <a:ext uri="{FF2B5EF4-FFF2-40B4-BE49-F238E27FC236}">
                <a16:creationId xmlns:a16="http://schemas.microsoft.com/office/drawing/2014/main" id="{9BAD3B3B-D1A3-58B7-8895-E4E1B51F7B50}"/>
              </a:ext>
            </a:extLst>
          </p:cNvPr>
          <p:cNvSpPr txBox="1">
            <a:spLocks/>
          </p:cNvSpPr>
          <p:nvPr/>
        </p:nvSpPr>
        <p:spPr>
          <a:xfrm>
            <a:off x="1585234" y="4370366"/>
            <a:ext cx="3628160" cy="9084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200">
                <a:solidFill>
                  <a:schemeClr val="bg1"/>
                </a:solidFill>
                <a:latin typeface="Lato" panose="020F0502020204030203" pitchFamily="34" charset="0"/>
                <a:ea typeface="Lato" panose="020F0502020204030203" pitchFamily="34" charset="0"/>
                <a:cs typeface="Lato" panose="020F0502020204030203" pitchFamily="34" charset="0"/>
              </a:rPr>
              <a:t>7425 Jefferson St. NE, Albuquerque, NM 87109</a:t>
            </a:r>
          </a:p>
          <a:p>
            <a:pPr algn="l">
              <a:lnSpc>
                <a:spcPct val="100000"/>
              </a:lnSpc>
            </a:pPr>
            <a:r>
              <a:rPr lang="en-US" sz="1200">
                <a:solidFill>
                  <a:schemeClr val="bg1"/>
                </a:solidFill>
                <a:latin typeface="Lato" panose="020F0502020204030203" pitchFamily="34" charset="0"/>
                <a:ea typeface="Lato" panose="020F0502020204030203" pitchFamily="34" charset="0"/>
                <a:cs typeface="Lato" panose="020F0502020204030203" pitchFamily="34" charset="0"/>
              </a:rPr>
              <a:t>Tel: 505-843-6880</a:t>
            </a:r>
          </a:p>
          <a:p>
            <a:pPr algn="l">
              <a:lnSpc>
                <a:spcPct val="100000"/>
              </a:lnSpc>
            </a:pPr>
            <a:r>
              <a:rPr lang="en-US" sz="1400" b="1" i="1">
                <a:solidFill>
                  <a:schemeClr val="bg1"/>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www.housingnm.org</a:t>
            </a:r>
            <a:endParaRPr lang="en-US" sz="1400" b="1" i="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E77CCE4A-7F94-26C5-A9FB-0B5C0F513F77}"/>
              </a:ext>
            </a:extLst>
          </p:cNvPr>
          <p:cNvSpPr txBox="1"/>
          <p:nvPr/>
        </p:nvSpPr>
        <p:spPr>
          <a:xfrm>
            <a:off x="7544751" y="5343143"/>
            <a:ext cx="3385004" cy="400110"/>
          </a:xfrm>
          <a:prstGeom prst="rect">
            <a:avLst/>
          </a:prstGeom>
          <a:noFill/>
          <a:effectLst>
            <a:outerShdw blurRad="50800" dist="38100" dir="2700000" algn="tl" rotWithShape="0">
              <a:prstClr val="black">
                <a:alpha val="40000"/>
              </a:prstClr>
            </a:outerShdw>
          </a:effectLst>
        </p:spPr>
        <p:txBody>
          <a:bodyPr wrap="square">
            <a:spAutoFit/>
          </a:bodyPr>
          <a:lstStyle/>
          <a:p>
            <a:r>
              <a:rPr lang="en-US" sz="2000" i="1">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We Are Housing New Mexico</a:t>
            </a:r>
          </a:p>
        </p:txBody>
      </p:sp>
    </p:spTree>
    <p:extLst>
      <p:ext uri="{BB962C8B-B14F-4D97-AF65-F5344CB8AC3E}">
        <p14:creationId xmlns:p14="http://schemas.microsoft.com/office/powerpoint/2010/main" val="154673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5EB4-F3F2-DF50-1A69-AEC070AE6A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4C209B-5D16-40C0-F0E6-35B1B1BEDB9F}"/>
              </a:ext>
            </a:extLst>
          </p:cNvPr>
          <p:cNvPicPr>
            <a:picLocks noChangeAspect="1"/>
          </p:cNvPicPr>
          <p:nvPr/>
        </p:nvPicPr>
        <p:blipFill rotWithShape="1">
          <a:blip r:embed="rId3"/>
          <a:srcRect l="11523" r="11523"/>
          <a:stretch/>
        </p:blipFill>
        <p:spPr>
          <a:xfrm>
            <a:off x="5843450" y="1051133"/>
            <a:ext cx="6348549" cy="5494300"/>
          </a:xfrm>
          <a:prstGeom prst="rect">
            <a:avLst/>
          </a:prstGeom>
        </p:spPr>
      </p:pic>
      <p:sp>
        <p:nvSpPr>
          <p:cNvPr id="8" name="Rectangle 7">
            <a:extLst>
              <a:ext uri="{FF2B5EF4-FFF2-40B4-BE49-F238E27FC236}">
                <a16:creationId xmlns:a16="http://schemas.microsoft.com/office/drawing/2014/main" id="{253BC670-05F9-2349-66E6-850990FC24E3}"/>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20359A9-B2C0-E21C-C591-353EDCD6BACE}"/>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Contents</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59772D2B-B9AB-4D6A-7C96-EC5D54216BBC}"/>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13355BEB-889C-0BBD-5FBB-05B6DC0B3625}"/>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FF224FA9-3C42-5163-66B1-223BF214F888}"/>
              </a:ext>
            </a:extLst>
          </p:cNvPr>
          <p:cNvSpPr>
            <a:spLocks noGrp="1"/>
          </p:cNvSpPr>
          <p:nvPr>
            <p:ph type="ftr" sz="quarter" idx="11"/>
          </p:nvPr>
        </p:nvSpPr>
        <p:spPr>
          <a:xfrm>
            <a:off x="11477413" y="6487022"/>
            <a:ext cx="572996" cy="370978"/>
          </a:xfrm>
        </p:spPr>
        <p:txBody>
          <a:bodyPr/>
          <a:lstStyle/>
          <a:p>
            <a:r>
              <a:rPr lang="en-US" sz="1600" b="1">
                <a:solidFill>
                  <a:schemeClr val="tx1"/>
                </a:solidFill>
              </a:rPr>
              <a:t>2</a:t>
            </a:r>
            <a:endParaRPr lang="en-US" b="1">
              <a:solidFill>
                <a:schemeClr val="tx1"/>
              </a:solidFill>
            </a:endParaRPr>
          </a:p>
        </p:txBody>
      </p:sp>
      <p:sp>
        <p:nvSpPr>
          <p:cNvPr id="2" name="TextBox 1">
            <a:extLst>
              <a:ext uri="{FF2B5EF4-FFF2-40B4-BE49-F238E27FC236}">
                <a16:creationId xmlns:a16="http://schemas.microsoft.com/office/drawing/2014/main" id="{0AFA560B-0D88-D9BB-D29D-2C4C89B264CD}"/>
              </a:ext>
            </a:extLst>
          </p:cNvPr>
          <p:cNvSpPr txBox="1"/>
          <p:nvPr/>
        </p:nvSpPr>
        <p:spPr>
          <a:xfrm>
            <a:off x="7191587" y="5804236"/>
            <a:ext cx="4902364" cy="646331"/>
          </a:xfrm>
          <a:prstGeom prst="rect">
            <a:avLst/>
          </a:prstGeom>
          <a:solidFill>
            <a:schemeClr val="bg1"/>
          </a:solidFill>
        </p:spPr>
        <p:txBody>
          <a:bodyPr wrap="square" rtlCol="0">
            <a:spAutoFit/>
          </a:bodyPr>
          <a:lstStyle/>
          <a:p>
            <a:r>
              <a:rPr lang="en-US" sz="1200"/>
              <a:t>Housing New Mexico staff and partners at the groundbreaking for Sandoval Flats, a 126-unit development in Rio Rancho. Housing New Mexico provided $45.1 million in financing to the project.</a:t>
            </a:r>
          </a:p>
        </p:txBody>
      </p:sp>
      <p:graphicFrame>
        <p:nvGraphicFramePr>
          <p:cNvPr id="5" name="Diagram 4">
            <a:extLst>
              <a:ext uri="{FF2B5EF4-FFF2-40B4-BE49-F238E27FC236}">
                <a16:creationId xmlns:a16="http://schemas.microsoft.com/office/drawing/2014/main" id="{C15B8017-B1DA-6B5A-C276-98A32750CC93}"/>
              </a:ext>
            </a:extLst>
          </p:cNvPr>
          <p:cNvGraphicFramePr/>
          <p:nvPr>
            <p:extLst>
              <p:ext uri="{D42A27DB-BD31-4B8C-83A1-F6EECF244321}">
                <p14:modId xmlns:p14="http://schemas.microsoft.com/office/powerpoint/2010/main" val="975816571"/>
              </p:ext>
            </p:extLst>
          </p:nvPr>
        </p:nvGraphicFramePr>
        <p:xfrm>
          <a:off x="240438" y="1213849"/>
          <a:ext cx="5362574" cy="52676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64772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01271-194F-F18D-56FA-0397AB8436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643FBD5-7CA3-824D-E576-966511E4F65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03988CC-C574-C1E1-C97A-36FE2059C311}"/>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a:ea typeface="Lato"/>
                <a:cs typeface="Lato"/>
              </a:rPr>
              <a:t>Highlights</a:t>
            </a:r>
            <a:endParaRPr lang="en-US" sz="3200" dirty="0">
              <a:solidFill>
                <a:schemeClr val="lt1"/>
              </a:solidFill>
              <a:latin typeface="Lato"/>
              <a:ea typeface="Lato"/>
              <a:cs typeface="Lato"/>
            </a:endParaRPr>
          </a:p>
        </p:txBody>
      </p:sp>
      <p:pic>
        <p:nvPicPr>
          <p:cNvPr id="10" name="Picture 9" descr="A logo with a sun and a keyhole&#10;&#10;Description automatically generated">
            <a:extLst>
              <a:ext uri="{FF2B5EF4-FFF2-40B4-BE49-F238E27FC236}">
                <a16:creationId xmlns:a16="http://schemas.microsoft.com/office/drawing/2014/main" id="{621B1ADC-B0D5-D6EC-985A-67D2640AD03B}"/>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6728FD17-BFFA-249F-5A62-5D01AD3A3AC3}"/>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C62EECDC-40EC-174B-0D14-E28DD7E367D6}"/>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3</a:t>
            </a:r>
            <a:endParaRPr lang="en-US" b="1" dirty="0">
              <a:solidFill>
                <a:schemeClr val="tx1"/>
              </a:solidFill>
            </a:endParaRPr>
          </a:p>
        </p:txBody>
      </p:sp>
      <p:graphicFrame>
        <p:nvGraphicFramePr>
          <p:cNvPr id="2" name="Diagram 1">
            <a:extLst>
              <a:ext uri="{FF2B5EF4-FFF2-40B4-BE49-F238E27FC236}">
                <a16:creationId xmlns:a16="http://schemas.microsoft.com/office/drawing/2014/main" id="{0A9CEE9C-7BCF-0616-D724-14EA180F1D9F}"/>
              </a:ext>
            </a:extLst>
          </p:cNvPr>
          <p:cNvGraphicFramePr/>
          <p:nvPr>
            <p:extLst>
              <p:ext uri="{D42A27DB-BD31-4B8C-83A1-F6EECF244321}">
                <p14:modId xmlns:p14="http://schemas.microsoft.com/office/powerpoint/2010/main" val="2419763098"/>
              </p:ext>
            </p:extLst>
          </p:nvPr>
        </p:nvGraphicFramePr>
        <p:xfrm>
          <a:off x="527407" y="1397285"/>
          <a:ext cx="11137186" cy="4699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502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E7A05-5287-7AF0-3201-DF941D9ED74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D711E7C-499A-964E-0782-996A4492342B}"/>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C9982CB-A8B7-E2E4-E967-478B3AECBA49}"/>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a:ea typeface="Lato"/>
                <a:cs typeface="Lato"/>
              </a:rPr>
              <a:t>Housing Related Appropriations</a:t>
            </a:r>
            <a:endParaRPr lang="en-US" sz="3200" dirty="0">
              <a:solidFill>
                <a:schemeClr val="lt1"/>
              </a:solidFill>
              <a:latin typeface="Lato"/>
              <a:ea typeface="Lato"/>
              <a:cs typeface="Lato"/>
            </a:endParaRPr>
          </a:p>
        </p:txBody>
      </p:sp>
      <p:pic>
        <p:nvPicPr>
          <p:cNvPr id="10" name="Picture 9" descr="A logo with a sun and a keyhole&#10;&#10;Description automatically generated">
            <a:extLst>
              <a:ext uri="{FF2B5EF4-FFF2-40B4-BE49-F238E27FC236}">
                <a16:creationId xmlns:a16="http://schemas.microsoft.com/office/drawing/2014/main" id="{B38DC4F8-FE17-B6EE-481E-C64E57DBA242}"/>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8B3AF9E6-6163-C2A9-8C22-DB93D257306A}"/>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5FAE0EA3-E230-238E-A498-C08A43492114}"/>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4</a:t>
            </a:r>
            <a:endParaRPr lang="en-US" b="1" dirty="0">
              <a:solidFill>
                <a:schemeClr val="tx1"/>
              </a:solidFill>
            </a:endParaRPr>
          </a:p>
        </p:txBody>
      </p:sp>
      <p:graphicFrame>
        <p:nvGraphicFramePr>
          <p:cNvPr id="2" name="Table 1">
            <a:extLst>
              <a:ext uri="{FF2B5EF4-FFF2-40B4-BE49-F238E27FC236}">
                <a16:creationId xmlns:a16="http://schemas.microsoft.com/office/drawing/2014/main" id="{1BA34946-EF90-1C1A-82F6-993C58216B83}"/>
              </a:ext>
            </a:extLst>
          </p:cNvPr>
          <p:cNvGraphicFramePr>
            <a:graphicFrameLocks noGrp="1"/>
          </p:cNvGraphicFramePr>
          <p:nvPr>
            <p:extLst>
              <p:ext uri="{D42A27DB-BD31-4B8C-83A1-F6EECF244321}">
                <p14:modId xmlns:p14="http://schemas.microsoft.com/office/powerpoint/2010/main" val="1966039852"/>
              </p:ext>
            </p:extLst>
          </p:nvPr>
        </p:nvGraphicFramePr>
        <p:xfrm>
          <a:off x="954394" y="1190438"/>
          <a:ext cx="10283212" cy="3931920"/>
        </p:xfrm>
        <a:graphic>
          <a:graphicData uri="http://schemas.openxmlformats.org/drawingml/2006/table">
            <a:tbl>
              <a:tblPr firstRow="1" bandRow="1">
                <a:tableStyleId>{5C22544A-7EE6-4342-B048-85BDC9FD1C3A}</a:tableStyleId>
              </a:tblPr>
              <a:tblGrid>
                <a:gridCol w="3286510">
                  <a:extLst>
                    <a:ext uri="{9D8B030D-6E8A-4147-A177-3AD203B41FA5}">
                      <a16:colId xmlns:a16="http://schemas.microsoft.com/office/drawing/2014/main" val="4191841029"/>
                    </a:ext>
                  </a:extLst>
                </a:gridCol>
                <a:gridCol w="6996702">
                  <a:extLst>
                    <a:ext uri="{9D8B030D-6E8A-4147-A177-3AD203B41FA5}">
                      <a16:colId xmlns:a16="http://schemas.microsoft.com/office/drawing/2014/main" val="364668921"/>
                    </a:ext>
                  </a:extLst>
                </a:gridCol>
              </a:tblGrid>
              <a:tr h="337039">
                <a:tc gridSpan="2">
                  <a:txBody>
                    <a:bodyPr/>
                    <a:lstStyle/>
                    <a:p>
                      <a:r>
                        <a:rPr lang="en-US" dirty="0"/>
                        <a:t>General Appropriations Act (House Bill 2) $152.4 Million for Housing Related Appropriations</a:t>
                      </a:r>
                    </a:p>
                  </a:txBody>
                  <a:tcPr/>
                </a:tc>
                <a:tc hMerge="1">
                  <a:txBody>
                    <a:bodyPr/>
                    <a:lstStyle/>
                    <a:p>
                      <a:endParaRPr lang="en-US" dirty="0"/>
                    </a:p>
                  </a:txBody>
                  <a:tcPr/>
                </a:tc>
                <a:extLst>
                  <a:ext uri="{0D108BD9-81ED-4DB2-BD59-A6C34878D82A}">
                    <a16:rowId xmlns:a16="http://schemas.microsoft.com/office/drawing/2014/main" val="1337268555"/>
                  </a:ext>
                </a:extLst>
              </a:tr>
              <a:tr h="1033575">
                <a:tc>
                  <a:txBody>
                    <a:bodyPr/>
                    <a:lstStyle/>
                    <a:p>
                      <a:r>
                        <a:rPr lang="en-US" sz="1400" dirty="0"/>
                        <a:t>$50 million to Housing New Mexico</a:t>
                      </a:r>
                    </a:p>
                  </a:txBody>
                  <a:tcPr/>
                </a:tc>
                <a:tc>
                  <a:txBody>
                    <a:bodyPr/>
                    <a:lstStyle/>
                    <a:p>
                      <a:r>
                        <a:rPr lang="en-US" sz="1400" dirty="0"/>
                        <a:t>To fund affordable housing, transitional housing, homelessness initiatives and the expansion of housing services statewide, including to fund downpayment assistance and interest rate buydown for for-sale housing and $500,000 for administration of the Affordable Housing Act. Any unexpended balances remaining at the end of fiscal year 2027 shall not revert and may be expended in subsequent fiscal years.</a:t>
                      </a:r>
                    </a:p>
                  </a:txBody>
                  <a:tcPr/>
                </a:tc>
                <a:extLst>
                  <a:ext uri="{0D108BD9-81ED-4DB2-BD59-A6C34878D82A}">
                    <a16:rowId xmlns:a16="http://schemas.microsoft.com/office/drawing/2014/main" val="3866313130"/>
                  </a:ext>
                </a:extLst>
              </a:tr>
              <a:tr h="457377">
                <a:tc>
                  <a:txBody>
                    <a:bodyPr/>
                    <a:lstStyle/>
                    <a:p>
                      <a:r>
                        <a:rPr lang="en-US" sz="1400" dirty="0"/>
                        <a:t>$20 million to the New Mexico Finance Authority (NMFA)</a:t>
                      </a:r>
                    </a:p>
                  </a:txBody>
                  <a:tcPr/>
                </a:tc>
                <a:tc>
                  <a:txBody>
                    <a:bodyPr/>
                    <a:lstStyle/>
                    <a:p>
                      <a:r>
                        <a:rPr lang="en-US" sz="1400" dirty="0"/>
                        <a:t>To continue funding affordable and attainable housing throughout the state, including $5,000,000 for tribal housing infrastructure in consultation with the Indian affairs department. </a:t>
                      </a:r>
                    </a:p>
                  </a:txBody>
                  <a:tcPr/>
                </a:tc>
                <a:extLst>
                  <a:ext uri="{0D108BD9-81ED-4DB2-BD59-A6C34878D82A}">
                    <a16:rowId xmlns:a16="http://schemas.microsoft.com/office/drawing/2014/main" val="932591002"/>
                  </a:ext>
                </a:extLst>
              </a:tr>
              <a:tr h="486232">
                <a:tc>
                  <a:txBody>
                    <a:bodyPr/>
                    <a:lstStyle/>
                    <a:p>
                      <a:r>
                        <a:rPr lang="en-US" sz="1400" dirty="0"/>
                        <a:t>$30 million for the Department of Workforce Solutions (DWS)</a:t>
                      </a:r>
                    </a:p>
                  </a:txBody>
                  <a:tcPr/>
                </a:tc>
                <a:tc>
                  <a:txBody>
                    <a:bodyPr/>
                    <a:lstStyle/>
                    <a:p>
                      <a:r>
                        <a:rPr lang="en-US" sz="1400" dirty="0"/>
                        <a:t>To fund housing, affordable housing, transitional housing, homelessness initiatives and the expansion of housing services statewide. </a:t>
                      </a:r>
                    </a:p>
                  </a:txBody>
                  <a:tcPr/>
                </a:tc>
                <a:extLst>
                  <a:ext uri="{0D108BD9-81ED-4DB2-BD59-A6C34878D82A}">
                    <a16:rowId xmlns:a16="http://schemas.microsoft.com/office/drawing/2014/main" val="3727315623"/>
                  </a:ext>
                </a:extLst>
              </a:tr>
              <a:tr h="1280160">
                <a:tc>
                  <a:txBody>
                    <a:bodyPr/>
                    <a:lstStyle/>
                    <a:p>
                      <a:r>
                        <a:rPr lang="en-US" sz="1400" dirty="0"/>
                        <a:t>$5,153,300 in the Government Results and Opportunity (GRO) Fund.</a:t>
                      </a:r>
                    </a:p>
                  </a:txBody>
                  <a:tcPr/>
                </a:tc>
                <a:tc>
                  <a:txBody>
                    <a:bodyPr/>
                    <a:lstStyle/>
                    <a:p>
                      <a:r>
                        <a:rPr lang="en-US" sz="1400" dirty="0"/>
                        <a:t>The GRO Fund is an expendable trust which funds three-year pilot programs before they are considered for permanent, recurring state funding. </a:t>
                      </a:r>
                    </a:p>
                    <a:p>
                      <a:pPr marL="285750" indent="-285750">
                        <a:buFont typeface="Arial" panose="020B0604020202020204" pitchFamily="34" charset="0"/>
                        <a:buChar char="•"/>
                      </a:pPr>
                      <a:r>
                        <a:rPr lang="en-US" sz="1400" dirty="0"/>
                        <a:t>$1.3 million to DWS for Office of Housing operations</a:t>
                      </a:r>
                    </a:p>
                    <a:p>
                      <a:pPr marL="285750" indent="-285750">
                        <a:buFont typeface="Arial" panose="020B0604020202020204" pitchFamily="34" charset="0"/>
                        <a:buChar char="•"/>
                      </a:pPr>
                      <a:r>
                        <a:rPr lang="en-US" sz="1400" dirty="0"/>
                        <a:t>$510,000 to Department of Finance and Administration (DFA) for homelessness and eviction prevention programs</a:t>
                      </a:r>
                    </a:p>
                    <a:p>
                      <a:pPr marL="285750" indent="-285750">
                        <a:buFont typeface="Arial" panose="020B0604020202020204" pitchFamily="34" charset="0"/>
                        <a:buChar char="•"/>
                      </a:pPr>
                      <a:r>
                        <a:rPr lang="en-US" sz="1400" dirty="0"/>
                        <a:t>$3.310 million to various Councils of Governments for affordable programs and services</a:t>
                      </a:r>
                    </a:p>
                  </a:txBody>
                  <a:tcPr/>
                </a:tc>
                <a:extLst>
                  <a:ext uri="{0D108BD9-81ED-4DB2-BD59-A6C34878D82A}">
                    <a16:rowId xmlns:a16="http://schemas.microsoft.com/office/drawing/2014/main" val="416248841"/>
                  </a:ext>
                </a:extLst>
              </a:tr>
            </a:tbl>
          </a:graphicData>
        </a:graphic>
      </p:graphicFrame>
      <p:graphicFrame>
        <p:nvGraphicFramePr>
          <p:cNvPr id="4" name="Table 3">
            <a:extLst>
              <a:ext uri="{FF2B5EF4-FFF2-40B4-BE49-F238E27FC236}">
                <a16:creationId xmlns:a16="http://schemas.microsoft.com/office/drawing/2014/main" id="{EBA6211B-FF7E-6E6F-5B57-7BA680CC3C77}"/>
              </a:ext>
            </a:extLst>
          </p:cNvPr>
          <p:cNvGraphicFramePr>
            <a:graphicFrameLocks noGrp="1"/>
          </p:cNvGraphicFramePr>
          <p:nvPr>
            <p:extLst>
              <p:ext uri="{D42A27DB-BD31-4B8C-83A1-F6EECF244321}">
                <p14:modId xmlns:p14="http://schemas.microsoft.com/office/powerpoint/2010/main" val="1806875239"/>
              </p:ext>
            </p:extLst>
          </p:nvPr>
        </p:nvGraphicFramePr>
        <p:xfrm>
          <a:off x="954394" y="5225966"/>
          <a:ext cx="10283212" cy="1204790"/>
        </p:xfrm>
        <a:graphic>
          <a:graphicData uri="http://schemas.openxmlformats.org/drawingml/2006/table">
            <a:tbl>
              <a:tblPr firstRow="1" bandRow="1">
                <a:tableStyleId>{5C22544A-7EE6-4342-B048-85BDC9FD1C3A}</a:tableStyleId>
              </a:tblPr>
              <a:tblGrid>
                <a:gridCol w="3286510">
                  <a:extLst>
                    <a:ext uri="{9D8B030D-6E8A-4147-A177-3AD203B41FA5}">
                      <a16:colId xmlns:a16="http://schemas.microsoft.com/office/drawing/2014/main" val="4191841029"/>
                    </a:ext>
                  </a:extLst>
                </a:gridCol>
                <a:gridCol w="6996702">
                  <a:extLst>
                    <a:ext uri="{9D8B030D-6E8A-4147-A177-3AD203B41FA5}">
                      <a16:colId xmlns:a16="http://schemas.microsoft.com/office/drawing/2014/main" val="364668921"/>
                    </a:ext>
                  </a:extLst>
                </a:gridCol>
              </a:tblGrid>
              <a:tr h="381830">
                <a:tc gridSpan="2">
                  <a:txBody>
                    <a:bodyPr/>
                    <a:lstStyle/>
                    <a:p>
                      <a:r>
                        <a:rPr lang="en-US" dirty="0"/>
                        <a:t>Capital Outlay (Senate Bill 240) - $44.3</a:t>
                      </a:r>
                    </a:p>
                  </a:txBody>
                  <a:tcPr/>
                </a:tc>
                <a:tc hMerge="1">
                  <a:txBody>
                    <a:bodyPr/>
                    <a:lstStyle/>
                    <a:p>
                      <a:endParaRPr lang="en-US" dirty="0"/>
                    </a:p>
                  </a:txBody>
                  <a:tcPr/>
                </a:tc>
                <a:extLst>
                  <a:ext uri="{0D108BD9-81ED-4DB2-BD59-A6C34878D82A}">
                    <a16:rowId xmlns:a16="http://schemas.microsoft.com/office/drawing/2014/main" val="1337268555"/>
                  </a:ext>
                </a:extLst>
              </a:tr>
              <a:tr h="516187">
                <a:tc>
                  <a:txBody>
                    <a:bodyPr/>
                    <a:lstStyle/>
                    <a:p>
                      <a:r>
                        <a:rPr lang="en-US" sz="1400" dirty="0"/>
                        <a:t>$5,144,000 to DFA for Housing New Mexico</a:t>
                      </a:r>
                    </a:p>
                  </a:txBody>
                  <a:tcPr/>
                </a:tc>
                <a:tc>
                  <a:txBody>
                    <a:bodyPr/>
                    <a:lstStyle/>
                    <a:p>
                      <a:r>
                        <a:rPr lang="en-US" sz="1400" dirty="0"/>
                        <a:t>For various single family affordable housing projects statewide and a scattered site multifamily project. This funding was appropriated as eleven separate projects. </a:t>
                      </a:r>
                    </a:p>
                  </a:txBody>
                  <a:tcPr/>
                </a:tc>
                <a:extLst>
                  <a:ext uri="{0D108BD9-81ED-4DB2-BD59-A6C34878D82A}">
                    <a16:rowId xmlns:a16="http://schemas.microsoft.com/office/drawing/2014/main" val="3866313130"/>
                  </a:ext>
                </a:extLst>
              </a:tr>
              <a:tr h="274320">
                <a:tc>
                  <a:txBody>
                    <a:bodyPr/>
                    <a:lstStyle/>
                    <a:p>
                      <a:r>
                        <a:rPr lang="en-US" sz="1400" dirty="0"/>
                        <a:t>$26,575,000 to DWS</a:t>
                      </a:r>
                    </a:p>
                  </a:txBody>
                  <a:tcPr/>
                </a:tc>
                <a:tc>
                  <a:txBody>
                    <a:bodyPr/>
                    <a:lstStyle/>
                    <a:p>
                      <a:r>
                        <a:rPr lang="en-US" sz="1400" dirty="0"/>
                        <a:t>For housing and homelessness projects statewide.</a:t>
                      </a:r>
                    </a:p>
                  </a:txBody>
                  <a:tcPr/>
                </a:tc>
                <a:extLst>
                  <a:ext uri="{0D108BD9-81ED-4DB2-BD59-A6C34878D82A}">
                    <a16:rowId xmlns:a16="http://schemas.microsoft.com/office/drawing/2014/main" val="932591002"/>
                  </a:ext>
                </a:extLst>
              </a:tr>
            </a:tbl>
          </a:graphicData>
        </a:graphic>
      </p:graphicFrame>
    </p:spTree>
    <p:extLst>
      <p:ext uri="{BB962C8B-B14F-4D97-AF65-F5344CB8AC3E}">
        <p14:creationId xmlns:p14="http://schemas.microsoft.com/office/powerpoint/2010/main" val="172042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52AF7-45EB-736E-FA07-0933E2E81BA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17A2732-41A3-B537-ADD7-D8B76BB6B983}"/>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9A369AF-6BDA-B781-BB91-337812C2A4D5}"/>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a:ea typeface="Lato"/>
                <a:cs typeface="Lato"/>
              </a:rPr>
              <a:t>Funding By Agency</a:t>
            </a:r>
            <a:endParaRPr lang="en-US" sz="3200" dirty="0">
              <a:solidFill>
                <a:schemeClr val="lt1"/>
              </a:solidFill>
              <a:latin typeface="Lato"/>
              <a:ea typeface="Lato"/>
              <a:cs typeface="Lato"/>
            </a:endParaRPr>
          </a:p>
        </p:txBody>
      </p:sp>
      <p:pic>
        <p:nvPicPr>
          <p:cNvPr id="10" name="Picture 9" descr="A logo with a sun and a keyhole&#10;&#10;Description automatically generated">
            <a:extLst>
              <a:ext uri="{FF2B5EF4-FFF2-40B4-BE49-F238E27FC236}">
                <a16:creationId xmlns:a16="http://schemas.microsoft.com/office/drawing/2014/main" id="{4A6AC4D1-1A30-2E56-913A-B9B2F2DF207C}"/>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9F372A46-1DA1-6A94-A920-F32150A9077E}"/>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1C8979E7-6AB2-199E-7003-A0E45078B287}"/>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5</a:t>
            </a:r>
            <a:endParaRPr lang="en-US" b="1" dirty="0">
              <a:solidFill>
                <a:schemeClr val="tx1"/>
              </a:solidFill>
            </a:endParaRPr>
          </a:p>
        </p:txBody>
      </p:sp>
      <p:graphicFrame>
        <p:nvGraphicFramePr>
          <p:cNvPr id="3" name="Table 2">
            <a:extLst>
              <a:ext uri="{FF2B5EF4-FFF2-40B4-BE49-F238E27FC236}">
                <a16:creationId xmlns:a16="http://schemas.microsoft.com/office/drawing/2014/main" id="{BBF75471-8A1A-FF84-272D-3E7CE7C6935B}"/>
              </a:ext>
            </a:extLst>
          </p:cNvPr>
          <p:cNvGraphicFramePr>
            <a:graphicFrameLocks noGrp="1"/>
          </p:cNvGraphicFramePr>
          <p:nvPr>
            <p:extLst>
              <p:ext uri="{D42A27DB-BD31-4B8C-83A1-F6EECF244321}">
                <p14:modId xmlns:p14="http://schemas.microsoft.com/office/powerpoint/2010/main" val="3168976001"/>
              </p:ext>
            </p:extLst>
          </p:nvPr>
        </p:nvGraphicFramePr>
        <p:xfrm>
          <a:off x="487976" y="2398600"/>
          <a:ext cx="5029200" cy="1978555"/>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92595647"/>
                    </a:ext>
                  </a:extLst>
                </a:gridCol>
                <a:gridCol w="1371600">
                  <a:extLst>
                    <a:ext uri="{9D8B030D-6E8A-4147-A177-3AD203B41FA5}">
                      <a16:colId xmlns:a16="http://schemas.microsoft.com/office/drawing/2014/main" val="2748460307"/>
                    </a:ext>
                  </a:extLst>
                </a:gridCol>
              </a:tblGrid>
              <a:tr h="311764">
                <a:tc gridSpan="2">
                  <a:txBody>
                    <a:bodyPr/>
                    <a:lstStyle/>
                    <a:p>
                      <a:r>
                        <a:rPr lang="en-US" dirty="0"/>
                        <a:t>Housing New Mexico</a:t>
                      </a:r>
                    </a:p>
                  </a:txBody>
                  <a:tcPr>
                    <a:solidFill>
                      <a:srgbClr val="0193B3"/>
                    </a:solidFill>
                  </a:tcPr>
                </a:tc>
                <a:tc hMerge="1">
                  <a:txBody>
                    <a:bodyPr/>
                    <a:lstStyle/>
                    <a:p>
                      <a:endParaRPr lang="en-US" dirty="0"/>
                    </a:p>
                  </a:txBody>
                  <a:tcPr/>
                </a:tc>
                <a:extLst>
                  <a:ext uri="{0D108BD9-81ED-4DB2-BD59-A6C34878D82A}">
                    <a16:rowId xmlns:a16="http://schemas.microsoft.com/office/drawing/2014/main" val="3785507706"/>
                  </a:ext>
                </a:extLst>
              </a:tr>
              <a:tr h="311764">
                <a:tc>
                  <a:txBody>
                    <a:bodyPr/>
                    <a:lstStyle/>
                    <a:p>
                      <a:pPr marL="0" marR="0">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Affordable Housing Activities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$49,500,000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4449079"/>
                  </a:ext>
                </a:extLst>
              </a:tr>
              <a:tr h="311764">
                <a:tc>
                  <a:txBody>
                    <a:bodyPr/>
                    <a:lstStyle/>
                    <a:p>
                      <a:pPr marL="0" marR="0">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Affordable Housing Act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$500,000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0378202"/>
                  </a:ext>
                </a:extLst>
              </a:tr>
              <a:tr h="311764">
                <a:tc>
                  <a:txBody>
                    <a:bodyPr/>
                    <a:lstStyle/>
                    <a:p>
                      <a:pPr marL="0" marR="0">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Fiscal Agent Projects - Various single family affordable housing projects, scattered site multifamily project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$5,144,000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117579"/>
                  </a:ext>
                </a:extLst>
              </a:tr>
              <a:tr h="311764">
                <a:tc>
                  <a:txBody>
                    <a:bodyPr/>
                    <a:lstStyle/>
                    <a:p>
                      <a:r>
                        <a:rPr lang="en-US" sz="1800" b="1" kern="1200" dirty="0">
                          <a:solidFill>
                            <a:schemeClr val="lt1"/>
                          </a:solidFill>
                          <a:latin typeface="+mn-lt"/>
                          <a:ea typeface="+mn-ea"/>
                          <a:cs typeface="+mn-cs"/>
                        </a:rPr>
                        <a:t>Subtotal</a:t>
                      </a:r>
                    </a:p>
                  </a:txBody>
                  <a:tcPr>
                    <a:solidFill>
                      <a:srgbClr val="0193B3"/>
                    </a:solidFill>
                  </a:tcPr>
                </a:tc>
                <a:tc>
                  <a:txBody>
                    <a:bodyPr/>
                    <a:lstStyle/>
                    <a:p>
                      <a:pPr algn="r"/>
                      <a:r>
                        <a:rPr lang="en-US" sz="1800" b="1" kern="1200" dirty="0">
                          <a:solidFill>
                            <a:schemeClr val="lt1"/>
                          </a:solidFill>
                          <a:latin typeface="+mn-lt"/>
                          <a:ea typeface="+mn-ea"/>
                          <a:cs typeface="+mn-cs"/>
                        </a:rPr>
                        <a:t>$55,144,000</a:t>
                      </a:r>
                    </a:p>
                  </a:txBody>
                  <a:tcPr>
                    <a:solidFill>
                      <a:srgbClr val="0193B3"/>
                    </a:solidFill>
                  </a:tcPr>
                </a:tc>
                <a:extLst>
                  <a:ext uri="{0D108BD9-81ED-4DB2-BD59-A6C34878D82A}">
                    <a16:rowId xmlns:a16="http://schemas.microsoft.com/office/drawing/2014/main" val="2965591552"/>
                  </a:ext>
                </a:extLst>
              </a:tr>
            </a:tbl>
          </a:graphicData>
        </a:graphic>
      </p:graphicFrame>
      <p:graphicFrame>
        <p:nvGraphicFramePr>
          <p:cNvPr id="4" name="Table 3">
            <a:extLst>
              <a:ext uri="{FF2B5EF4-FFF2-40B4-BE49-F238E27FC236}">
                <a16:creationId xmlns:a16="http://schemas.microsoft.com/office/drawing/2014/main" id="{06576D54-E860-E51D-BA71-A82AB4B16861}"/>
              </a:ext>
            </a:extLst>
          </p:cNvPr>
          <p:cNvGraphicFramePr>
            <a:graphicFrameLocks noGrp="1"/>
          </p:cNvGraphicFramePr>
          <p:nvPr>
            <p:extLst>
              <p:ext uri="{D42A27DB-BD31-4B8C-83A1-F6EECF244321}">
                <p14:modId xmlns:p14="http://schemas.microsoft.com/office/powerpoint/2010/main" val="1445467254"/>
              </p:ext>
            </p:extLst>
          </p:nvPr>
        </p:nvGraphicFramePr>
        <p:xfrm>
          <a:off x="6674825" y="1496550"/>
          <a:ext cx="5029200" cy="2876403"/>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92595647"/>
                    </a:ext>
                  </a:extLst>
                </a:gridCol>
                <a:gridCol w="1371600">
                  <a:extLst>
                    <a:ext uri="{9D8B030D-6E8A-4147-A177-3AD203B41FA5}">
                      <a16:colId xmlns:a16="http://schemas.microsoft.com/office/drawing/2014/main" val="2748460307"/>
                    </a:ext>
                  </a:extLst>
                </a:gridCol>
              </a:tblGrid>
              <a:tr h="260469">
                <a:tc gridSpan="2">
                  <a:txBody>
                    <a:bodyPr/>
                    <a:lstStyle/>
                    <a:p>
                      <a:r>
                        <a:rPr lang="en-US" dirty="0"/>
                        <a:t>Department of Finance &amp; Administration/ </a:t>
                      </a:r>
                    </a:p>
                    <a:p>
                      <a:r>
                        <a:rPr lang="en-US" dirty="0"/>
                        <a:t>Department of Workforce Solution</a:t>
                      </a:r>
                    </a:p>
                  </a:txBody>
                  <a:tcPr>
                    <a:solidFill>
                      <a:srgbClr val="0193B3"/>
                    </a:solidFill>
                  </a:tcPr>
                </a:tc>
                <a:tc hMerge="1">
                  <a:txBody>
                    <a:bodyPr/>
                    <a:lstStyle/>
                    <a:p>
                      <a:endParaRPr lang="en-US" dirty="0"/>
                    </a:p>
                  </a:txBody>
                  <a:tcPr/>
                </a:tc>
                <a:extLst>
                  <a:ext uri="{0D108BD9-81ED-4DB2-BD59-A6C34878D82A}">
                    <a16:rowId xmlns:a16="http://schemas.microsoft.com/office/drawing/2014/main" val="3785507706"/>
                  </a:ext>
                </a:extLst>
              </a:tr>
              <a:tr h="311764">
                <a:tc>
                  <a:txBody>
                    <a:bodyPr/>
                    <a:lstStyle/>
                    <a:p>
                      <a:pPr marL="0" marR="0">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Affordable housing, transitional housing, homelessness initiatives, and expansion of housing services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$30,000,000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3692262"/>
                  </a:ext>
                </a:extLst>
              </a:tr>
              <a:tr h="311764">
                <a:tc>
                  <a:txBody>
                    <a:bodyPr/>
                    <a:lstStyle/>
                    <a:p>
                      <a:pPr marL="0" marR="0">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Office of Housing operations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$1,333,300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2716747"/>
                  </a:ext>
                </a:extLst>
              </a:tr>
              <a:tr h="311764">
                <a:tc>
                  <a:txBody>
                    <a:bodyPr/>
                    <a:lstStyle/>
                    <a:p>
                      <a:pPr marL="0" marR="0">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Homelessness and eviction prevention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$510,000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7276579"/>
                  </a:ext>
                </a:extLst>
              </a:tr>
              <a:tr h="311764">
                <a:tc>
                  <a:txBody>
                    <a:bodyPr/>
                    <a:lstStyle/>
                    <a:p>
                      <a:pPr marL="0" marR="0">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Housing and homeless projects statewide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$26,575,000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1571600"/>
                  </a:ext>
                </a:extLst>
              </a:tr>
              <a:tr h="311764">
                <a:tc>
                  <a:txBody>
                    <a:bodyPr/>
                    <a:lstStyle/>
                    <a:p>
                      <a:pPr marL="0" marR="0">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Transitional housing and domestic violence shelters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$10,000,000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6597919"/>
                  </a:ext>
                </a:extLst>
              </a:tr>
              <a:tr h="311764">
                <a:tc>
                  <a:txBody>
                    <a:bodyPr/>
                    <a:lstStyle/>
                    <a:p>
                      <a:r>
                        <a:rPr lang="en-US" sz="1800" b="1" kern="1200" dirty="0">
                          <a:solidFill>
                            <a:schemeClr val="lt1"/>
                          </a:solidFill>
                          <a:latin typeface="+mn-lt"/>
                          <a:ea typeface="+mn-ea"/>
                          <a:cs typeface="+mn-cs"/>
                        </a:rPr>
                        <a:t>Subtotal</a:t>
                      </a:r>
                    </a:p>
                  </a:txBody>
                  <a:tcPr>
                    <a:solidFill>
                      <a:srgbClr val="0193B3"/>
                    </a:solidFill>
                  </a:tcPr>
                </a:tc>
                <a:tc>
                  <a:txBody>
                    <a:bodyPr/>
                    <a:lstStyle/>
                    <a:p>
                      <a:pPr algn="r"/>
                      <a:r>
                        <a:rPr lang="en-US" sz="1800" b="1" kern="1200" dirty="0">
                          <a:solidFill>
                            <a:schemeClr val="lt1"/>
                          </a:solidFill>
                          <a:latin typeface="+mn-lt"/>
                          <a:ea typeface="+mn-ea"/>
                          <a:cs typeface="+mn-cs"/>
                        </a:rPr>
                        <a:t>$68,418,300</a:t>
                      </a:r>
                    </a:p>
                  </a:txBody>
                  <a:tcPr>
                    <a:solidFill>
                      <a:srgbClr val="0193B3"/>
                    </a:solidFill>
                  </a:tcPr>
                </a:tc>
                <a:extLst>
                  <a:ext uri="{0D108BD9-81ED-4DB2-BD59-A6C34878D82A}">
                    <a16:rowId xmlns:a16="http://schemas.microsoft.com/office/drawing/2014/main" val="2965591552"/>
                  </a:ext>
                </a:extLst>
              </a:tr>
            </a:tbl>
          </a:graphicData>
        </a:graphic>
      </p:graphicFrame>
      <p:graphicFrame>
        <p:nvGraphicFramePr>
          <p:cNvPr id="6" name="Table 5">
            <a:extLst>
              <a:ext uri="{FF2B5EF4-FFF2-40B4-BE49-F238E27FC236}">
                <a16:creationId xmlns:a16="http://schemas.microsoft.com/office/drawing/2014/main" id="{03A227DF-1630-4887-122D-FEE528855C1C}"/>
              </a:ext>
            </a:extLst>
          </p:cNvPr>
          <p:cNvGraphicFramePr>
            <a:graphicFrameLocks noGrp="1"/>
          </p:cNvGraphicFramePr>
          <p:nvPr>
            <p:extLst>
              <p:ext uri="{D42A27DB-BD31-4B8C-83A1-F6EECF244321}">
                <p14:modId xmlns:p14="http://schemas.microsoft.com/office/powerpoint/2010/main" val="3548818251"/>
              </p:ext>
            </p:extLst>
          </p:nvPr>
        </p:nvGraphicFramePr>
        <p:xfrm>
          <a:off x="487976" y="4752365"/>
          <a:ext cx="5029200" cy="1355048"/>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20695278"/>
                    </a:ext>
                  </a:extLst>
                </a:gridCol>
                <a:gridCol w="1371600">
                  <a:extLst>
                    <a:ext uri="{9D8B030D-6E8A-4147-A177-3AD203B41FA5}">
                      <a16:colId xmlns:a16="http://schemas.microsoft.com/office/drawing/2014/main" val="1268120700"/>
                    </a:ext>
                  </a:extLst>
                </a:gridCol>
              </a:tblGrid>
              <a:tr h="311764">
                <a:tc gridSpan="2">
                  <a:txBody>
                    <a:bodyPr/>
                    <a:lstStyle/>
                    <a:p>
                      <a:r>
                        <a:rPr lang="en-US" dirty="0"/>
                        <a:t>New Mexico Finance Authority</a:t>
                      </a:r>
                    </a:p>
                  </a:txBody>
                  <a:tcPr>
                    <a:solidFill>
                      <a:srgbClr val="0193B3"/>
                    </a:solidFill>
                  </a:tcPr>
                </a:tc>
                <a:tc hMerge="1">
                  <a:txBody>
                    <a:bodyPr/>
                    <a:lstStyle/>
                    <a:p>
                      <a:endParaRPr lang="en-US" dirty="0"/>
                    </a:p>
                  </a:txBody>
                  <a:tcPr/>
                </a:tc>
                <a:extLst>
                  <a:ext uri="{0D108BD9-81ED-4DB2-BD59-A6C34878D82A}">
                    <a16:rowId xmlns:a16="http://schemas.microsoft.com/office/drawing/2014/main" val="1721258613"/>
                  </a:ext>
                </a:extLst>
              </a:tr>
              <a:tr h="311764">
                <a:tc>
                  <a:txBody>
                    <a:bodyPr/>
                    <a:lstStyle/>
                    <a:p>
                      <a:pPr marL="0" marR="0">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Affordable &amp; Attainable Housing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$15,000,000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6388171"/>
                  </a:ext>
                </a:extLst>
              </a:tr>
              <a:tr h="311764">
                <a:tc>
                  <a:txBody>
                    <a:bodyPr/>
                    <a:lstStyle/>
                    <a:p>
                      <a:pPr marL="0" marR="0">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Tribal Housing Infrastructure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$5,000,000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5649846"/>
                  </a:ext>
                </a:extLst>
              </a:tr>
              <a:tr h="311764">
                <a:tc>
                  <a:txBody>
                    <a:bodyPr/>
                    <a:lstStyle/>
                    <a:p>
                      <a:r>
                        <a:rPr lang="en-US" sz="1800" b="1" kern="1200" dirty="0">
                          <a:solidFill>
                            <a:schemeClr val="lt1"/>
                          </a:solidFill>
                          <a:latin typeface="+mn-lt"/>
                          <a:ea typeface="+mn-ea"/>
                          <a:cs typeface="+mn-cs"/>
                        </a:rPr>
                        <a:t>Subtotal</a:t>
                      </a:r>
                    </a:p>
                  </a:txBody>
                  <a:tcPr>
                    <a:solidFill>
                      <a:srgbClr val="0193B3"/>
                    </a:solidFill>
                  </a:tcPr>
                </a:tc>
                <a:tc>
                  <a:txBody>
                    <a:bodyPr/>
                    <a:lstStyle/>
                    <a:p>
                      <a:pPr algn="r"/>
                      <a:r>
                        <a:rPr lang="en-US" sz="1800" b="1" kern="1200" dirty="0">
                          <a:solidFill>
                            <a:schemeClr val="lt1"/>
                          </a:solidFill>
                          <a:latin typeface="+mn-lt"/>
                          <a:ea typeface="+mn-ea"/>
                          <a:cs typeface="+mn-cs"/>
                        </a:rPr>
                        <a:t>$20,000,000</a:t>
                      </a:r>
                    </a:p>
                  </a:txBody>
                  <a:tcPr>
                    <a:solidFill>
                      <a:srgbClr val="0193B3"/>
                    </a:solidFill>
                  </a:tcPr>
                </a:tc>
                <a:extLst>
                  <a:ext uri="{0D108BD9-81ED-4DB2-BD59-A6C34878D82A}">
                    <a16:rowId xmlns:a16="http://schemas.microsoft.com/office/drawing/2014/main" val="3079140943"/>
                  </a:ext>
                </a:extLst>
              </a:tr>
            </a:tbl>
          </a:graphicData>
        </a:graphic>
      </p:graphicFrame>
      <p:graphicFrame>
        <p:nvGraphicFramePr>
          <p:cNvPr id="7" name="Table 6">
            <a:extLst>
              <a:ext uri="{FF2B5EF4-FFF2-40B4-BE49-F238E27FC236}">
                <a16:creationId xmlns:a16="http://schemas.microsoft.com/office/drawing/2014/main" id="{B68A83FB-0B2D-7800-7675-37690465C41C}"/>
              </a:ext>
            </a:extLst>
          </p:cNvPr>
          <p:cNvGraphicFramePr>
            <a:graphicFrameLocks noGrp="1"/>
          </p:cNvGraphicFramePr>
          <p:nvPr>
            <p:extLst>
              <p:ext uri="{D42A27DB-BD31-4B8C-83A1-F6EECF244321}">
                <p14:modId xmlns:p14="http://schemas.microsoft.com/office/powerpoint/2010/main" val="3377312576"/>
              </p:ext>
            </p:extLst>
          </p:nvPr>
        </p:nvGraphicFramePr>
        <p:xfrm>
          <a:off x="6674825" y="4596483"/>
          <a:ext cx="5029200" cy="1666812"/>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92595647"/>
                    </a:ext>
                  </a:extLst>
                </a:gridCol>
                <a:gridCol w="1371600">
                  <a:extLst>
                    <a:ext uri="{9D8B030D-6E8A-4147-A177-3AD203B41FA5}">
                      <a16:colId xmlns:a16="http://schemas.microsoft.com/office/drawing/2014/main" val="2748460307"/>
                    </a:ext>
                  </a:extLst>
                </a:gridCol>
              </a:tblGrid>
              <a:tr h="311764">
                <a:tc gridSpan="2">
                  <a:txBody>
                    <a:bodyPr/>
                    <a:lstStyle/>
                    <a:p>
                      <a:r>
                        <a:rPr lang="en-US" dirty="0"/>
                        <a:t>Other</a:t>
                      </a:r>
                    </a:p>
                  </a:txBody>
                  <a:tcPr>
                    <a:solidFill>
                      <a:srgbClr val="0193B3"/>
                    </a:solidFill>
                  </a:tcPr>
                </a:tc>
                <a:tc hMerge="1">
                  <a:txBody>
                    <a:bodyPr/>
                    <a:lstStyle/>
                    <a:p>
                      <a:endParaRPr lang="en-US" dirty="0"/>
                    </a:p>
                  </a:txBody>
                  <a:tcPr/>
                </a:tc>
                <a:extLst>
                  <a:ext uri="{0D108BD9-81ED-4DB2-BD59-A6C34878D82A}">
                    <a16:rowId xmlns:a16="http://schemas.microsoft.com/office/drawing/2014/main" val="3785507706"/>
                  </a:ext>
                </a:extLst>
              </a:tr>
              <a:tr h="311764">
                <a:tc>
                  <a:txBody>
                    <a:bodyPr/>
                    <a:lstStyle/>
                    <a:p>
                      <a:pPr marL="0" marR="0">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COGS - Various Housing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$3,310,000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4449079"/>
                  </a:ext>
                </a:extLst>
              </a:tr>
              <a:tr h="311764">
                <a:tc>
                  <a:txBody>
                    <a:bodyPr/>
                    <a:lstStyle/>
                    <a:p>
                      <a:pPr marL="0" marR="0">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State Fair Housing - GSD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$30,000,000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0378202"/>
                  </a:ext>
                </a:extLst>
              </a:tr>
              <a:tr h="311764">
                <a:tc>
                  <a:txBody>
                    <a:bodyPr/>
                    <a:lstStyle/>
                    <a:p>
                      <a:pPr marL="0" marR="0">
                        <a:lnSpc>
                          <a:spcPct val="116000"/>
                        </a:lnSpc>
                        <a:spcAft>
                          <a:spcPts val="800"/>
                        </a:spcAft>
                        <a:buNone/>
                      </a:pPr>
                      <a:r>
                        <a:rPr lang="en-US" sz="1200" kern="100">
                          <a:effectLst/>
                          <a:latin typeface="Lato" panose="020F0502020204030203" pitchFamily="34" charset="0"/>
                          <a:ea typeface="Aptos" panose="020B0004020202020204" pitchFamily="34" charset="0"/>
                          <a:cs typeface="Times New Roman" panose="02020603050405020304" pitchFamily="18" charset="0"/>
                        </a:rPr>
                        <a:t>Variety of Other</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r">
                        <a:lnSpc>
                          <a:spcPct val="116000"/>
                        </a:lnSpc>
                        <a:spcAft>
                          <a:spcPts val="800"/>
                        </a:spcAft>
                        <a:buNone/>
                      </a:pPr>
                      <a:r>
                        <a:rPr lang="en-US" sz="1200" kern="100" dirty="0">
                          <a:effectLst/>
                          <a:latin typeface="Lato" panose="020F0502020204030203" pitchFamily="34" charset="0"/>
                          <a:ea typeface="Aptos" panose="020B0004020202020204" pitchFamily="34" charset="0"/>
                          <a:cs typeface="Times New Roman" panose="02020603050405020304" pitchFamily="18" charset="0"/>
                        </a:rPr>
                        <a:t>$14,822,999</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117579"/>
                  </a:ext>
                </a:extLst>
              </a:tr>
              <a:tr h="311764">
                <a:tc>
                  <a:txBody>
                    <a:bodyPr/>
                    <a:lstStyle/>
                    <a:p>
                      <a:r>
                        <a:rPr lang="en-US" sz="1800" b="1" kern="1200" dirty="0">
                          <a:solidFill>
                            <a:schemeClr val="lt1"/>
                          </a:solidFill>
                          <a:latin typeface="+mn-lt"/>
                          <a:ea typeface="+mn-ea"/>
                          <a:cs typeface="+mn-cs"/>
                        </a:rPr>
                        <a:t>Subtotal</a:t>
                      </a:r>
                    </a:p>
                  </a:txBody>
                  <a:tcPr>
                    <a:solidFill>
                      <a:srgbClr val="0193B3"/>
                    </a:solidFill>
                  </a:tcPr>
                </a:tc>
                <a:tc>
                  <a:txBody>
                    <a:bodyPr/>
                    <a:lstStyle/>
                    <a:p>
                      <a:pPr algn="r"/>
                      <a:r>
                        <a:rPr lang="en-US" sz="1800" b="1" kern="1200" dirty="0">
                          <a:solidFill>
                            <a:schemeClr val="lt1"/>
                          </a:solidFill>
                          <a:latin typeface="+mn-lt"/>
                          <a:ea typeface="+mn-ea"/>
                          <a:cs typeface="+mn-cs"/>
                        </a:rPr>
                        <a:t>$48,132,999</a:t>
                      </a:r>
                    </a:p>
                  </a:txBody>
                  <a:tcPr>
                    <a:solidFill>
                      <a:srgbClr val="0193B3"/>
                    </a:solidFill>
                  </a:tcPr>
                </a:tc>
                <a:extLst>
                  <a:ext uri="{0D108BD9-81ED-4DB2-BD59-A6C34878D82A}">
                    <a16:rowId xmlns:a16="http://schemas.microsoft.com/office/drawing/2014/main" val="2965591552"/>
                  </a:ext>
                </a:extLst>
              </a:tr>
            </a:tbl>
          </a:graphicData>
        </a:graphic>
      </p:graphicFrame>
      <p:sp>
        <p:nvSpPr>
          <p:cNvPr id="14" name="TextBox 13">
            <a:extLst>
              <a:ext uri="{FF2B5EF4-FFF2-40B4-BE49-F238E27FC236}">
                <a16:creationId xmlns:a16="http://schemas.microsoft.com/office/drawing/2014/main" id="{CB3046AD-5F45-6C54-9BD7-5F378F14575A}"/>
              </a:ext>
            </a:extLst>
          </p:cNvPr>
          <p:cNvSpPr txBox="1"/>
          <p:nvPr/>
        </p:nvSpPr>
        <p:spPr>
          <a:xfrm>
            <a:off x="487975" y="1426343"/>
            <a:ext cx="5486400" cy="923330"/>
          </a:xfrm>
          <a:prstGeom prst="rect">
            <a:avLst/>
          </a:prstGeom>
          <a:noFill/>
        </p:spPr>
        <p:txBody>
          <a:bodyPr wrap="square">
            <a:spAutoFit/>
          </a:bodyPr>
          <a:lstStyle/>
          <a:p>
            <a:r>
              <a:rPr lang="en-US" sz="1800" dirty="0">
                <a:effectLst/>
                <a:latin typeface="Lato" panose="020F0502020204030203" pitchFamily="34" charset="0"/>
                <a:ea typeface="Aptos" panose="020B0004020202020204" pitchFamily="34" charset="0"/>
                <a:cs typeface="Times New Roman" panose="02020603050405020304" pitchFamily="18" charset="0"/>
              </a:rPr>
              <a:t>All Funding for Housing – General Appropriations &amp; Capital Outlay Projects – </a:t>
            </a:r>
            <a:r>
              <a:rPr lang="en-US" b="1" dirty="0">
                <a:latin typeface="Lato" panose="020F0502020204030203" pitchFamily="34" charset="0"/>
                <a:ea typeface="Aptos" panose="020B0004020202020204" pitchFamily="34" charset="0"/>
                <a:cs typeface="Times New Roman" panose="02020603050405020304" pitchFamily="18" charset="0"/>
              </a:rPr>
              <a:t>$196,695,299</a:t>
            </a:r>
            <a:endParaRPr lang="en-US" sz="1800" b="1"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90159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8C596-5BDA-7CDE-A57B-69B481BB545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C0893F5-E929-19FA-C4C1-6563C94FA6D8}"/>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6DB9E50-13D0-615C-64B0-9B386BE8BC4A}"/>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HB 200 – New Homes for New Mexico</a:t>
            </a:r>
          </a:p>
        </p:txBody>
      </p:sp>
      <p:pic>
        <p:nvPicPr>
          <p:cNvPr id="10" name="Picture 9" descr="A logo with a sun and a keyhole&#10;&#10;Description automatically generated">
            <a:extLst>
              <a:ext uri="{FF2B5EF4-FFF2-40B4-BE49-F238E27FC236}">
                <a16:creationId xmlns:a16="http://schemas.microsoft.com/office/drawing/2014/main" id="{938BB013-800A-124F-D567-B14A813BE4A6}"/>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3F7FC3B5-F71A-9990-CF04-334798331DEC}"/>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D9935457-5BBB-962E-010F-74EB17784AFA}"/>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6</a:t>
            </a:r>
            <a:endParaRPr lang="en-US" b="1" dirty="0">
              <a:solidFill>
                <a:schemeClr val="tx1"/>
              </a:solidFill>
            </a:endParaRPr>
          </a:p>
        </p:txBody>
      </p:sp>
      <p:sp>
        <p:nvSpPr>
          <p:cNvPr id="2" name="TextBox 1">
            <a:extLst>
              <a:ext uri="{FF2B5EF4-FFF2-40B4-BE49-F238E27FC236}">
                <a16:creationId xmlns:a16="http://schemas.microsoft.com/office/drawing/2014/main" id="{16594A11-F814-0F8E-8906-2381B5C1AE5F}"/>
              </a:ext>
            </a:extLst>
          </p:cNvPr>
          <p:cNvSpPr txBox="1"/>
          <p:nvPr/>
        </p:nvSpPr>
        <p:spPr>
          <a:xfrm>
            <a:off x="595903" y="1190438"/>
            <a:ext cx="10739918" cy="5016758"/>
          </a:xfrm>
          <a:prstGeom prst="rect">
            <a:avLst/>
          </a:prstGeom>
          <a:noFill/>
        </p:spPr>
        <p:txBody>
          <a:bodyPr wrap="square" rtlCol="0">
            <a:spAutoFit/>
          </a:bodyPr>
          <a:lstStyle/>
          <a:p>
            <a:r>
              <a:rPr lang="en-US" sz="1600" dirty="0"/>
              <a:t>The passage of House Bill 200 created the “New Homes for New Mexico” program, which provides downpayment assistance to low- or moderate-income households purchasing a newly constructed home. HB 200 tasks Housing New Mexico with creating and administering the program, which will be implemented through home builders selected through a competitive process. The bill stipulates the following terms:</a:t>
            </a:r>
          </a:p>
          <a:p>
            <a:endParaRPr lang="en-US" sz="1600" dirty="0"/>
          </a:p>
          <a:p>
            <a:pPr marL="285750" indent="-285750">
              <a:buFont typeface="Arial" panose="020B0604020202020204" pitchFamily="34" charset="0"/>
              <a:buChar char="•"/>
            </a:pPr>
            <a:r>
              <a:rPr lang="en-US" sz="1600" dirty="0"/>
              <a:t>Eligible Builders</a:t>
            </a:r>
          </a:p>
          <a:p>
            <a:pPr marL="742950" lvl="1" indent="-285750">
              <a:buFont typeface="Arial" panose="020B0604020202020204" pitchFamily="34" charset="0"/>
              <a:buChar char="•"/>
            </a:pPr>
            <a:r>
              <a:rPr lang="en-US" sz="1600" dirty="0"/>
              <a:t>Build homes for the program that do not to exceed 1,800 square feet and on lots that do not exceed 5,000 square feet</a:t>
            </a:r>
          </a:p>
          <a:p>
            <a:pPr marL="742950" lvl="1" indent="-285750">
              <a:buFont typeface="Arial" panose="020B0604020202020204" pitchFamily="34" charset="0"/>
              <a:buChar char="•"/>
            </a:pPr>
            <a:r>
              <a:rPr lang="en-US" sz="1600" dirty="0"/>
              <a:t>Complete homes to be sold with the program within three years of selection</a:t>
            </a:r>
          </a:p>
          <a:p>
            <a:pPr marL="742950" lvl="1" indent="-285750">
              <a:buFont typeface="Arial" panose="020B0604020202020204" pitchFamily="34" charset="0"/>
              <a:buChar char="•"/>
            </a:pPr>
            <a:r>
              <a:rPr lang="en-US" sz="1600" dirty="0"/>
              <a:t>Build homes for the program that are affordable to the borrower. </a:t>
            </a:r>
          </a:p>
          <a:p>
            <a:pPr marL="285750" indent="-285750">
              <a:buFont typeface="Arial" panose="020B0604020202020204" pitchFamily="34" charset="0"/>
              <a:buChar char="•"/>
            </a:pPr>
            <a:r>
              <a:rPr lang="en-US" sz="1600" dirty="0"/>
              <a:t>Eligible Borrowers</a:t>
            </a:r>
          </a:p>
          <a:p>
            <a:pPr marL="742950" lvl="1" indent="-285750">
              <a:buFont typeface="Arial" panose="020B0604020202020204" pitchFamily="34" charset="0"/>
              <a:buChar char="•"/>
            </a:pPr>
            <a:r>
              <a:rPr lang="en-US" sz="1600" dirty="0"/>
              <a:t>First time homebuyer</a:t>
            </a:r>
          </a:p>
          <a:p>
            <a:pPr marL="742950" lvl="1" indent="-285750">
              <a:buFont typeface="Arial" panose="020B0604020202020204" pitchFamily="34" charset="0"/>
              <a:buChar char="•"/>
            </a:pPr>
            <a:r>
              <a:rPr lang="en-US" sz="1600" dirty="0"/>
              <a:t>Annual income at or below 120% AMI</a:t>
            </a:r>
          </a:p>
          <a:p>
            <a:pPr marL="742950" lvl="1" indent="-285750">
              <a:buFont typeface="Arial" panose="020B0604020202020204" pitchFamily="34" charset="0"/>
              <a:buChar char="•"/>
            </a:pPr>
            <a:r>
              <a:rPr lang="en-US" sz="1600" dirty="0"/>
              <a:t>Home purchased will be the primary residence </a:t>
            </a:r>
          </a:p>
          <a:p>
            <a:pPr marL="285750" indent="-285750">
              <a:buFont typeface="Arial" panose="020B0604020202020204" pitchFamily="34" charset="0"/>
              <a:buChar char="•"/>
            </a:pPr>
            <a:r>
              <a:rPr lang="en-US" sz="1600" dirty="0"/>
              <a:t>Downpayment Assistance Loan Terms</a:t>
            </a:r>
          </a:p>
          <a:p>
            <a:pPr marL="742950" lvl="1" indent="-285750">
              <a:buFont typeface="Arial" panose="020B0604020202020204" pitchFamily="34" charset="0"/>
              <a:buChar char="•"/>
            </a:pPr>
            <a:r>
              <a:rPr lang="en-US" sz="1600" dirty="0"/>
              <a:t>Up to $50,000 for most counties and up to $75,000 for “high cost” counties of Santa Fe, Taos, and Los Alamos.</a:t>
            </a:r>
          </a:p>
          <a:p>
            <a:pPr marL="742950" lvl="1" indent="-285750">
              <a:buFont typeface="Arial" panose="020B0604020202020204" pitchFamily="34" charset="0"/>
              <a:buChar char="•"/>
            </a:pPr>
            <a:r>
              <a:rPr lang="en-US" sz="1600" dirty="0"/>
              <a:t>0% annual interest rate</a:t>
            </a:r>
          </a:p>
          <a:p>
            <a:pPr marL="742950" lvl="1" indent="-285750">
              <a:buFont typeface="Arial" panose="020B0604020202020204" pitchFamily="34" charset="0"/>
              <a:buChar char="•"/>
            </a:pPr>
            <a:r>
              <a:rPr lang="en-US" sz="1600" dirty="0"/>
              <a:t>Repaid in full upon sale of the property, failure to occupy home as the primary residence </a:t>
            </a:r>
          </a:p>
          <a:p>
            <a:endParaRPr lang="en-US" sz="1600" dirty="0"/>
          </a:p>
          <a:p>
            <a:r>
              <a:rPr lang="en-US" sz="1600" dirty="0"/>
              <a:t>Housing New Mexico is currently developing program rules and drafting a request for proposal to select builders to participate. </a:t>
            </a:r>
          </a:p>
          <a:p>
            <a:endParaRPr lang="en-US" sz="1600" dirty="0"/>
          </a:p>
        </p:txBody>
      </p:sp>
    </p:spTree>
    <p:extLst>
      <p:ext uri="{BB962C8B-B14F-4D97-AF65-F5344CB8AC3E}">
        <p14:creationId xmlns:p14="http://schemas.microsoft.com/office/powerpoint/2010/main" val="40021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8D0F1-A48A-F52B-B3FF-B076FEB6ED4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D0825B4-1353-BE11-0C6C-C207CDE13150}"/>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5A87B56-E26E-9893-F79C-F02376815B29}"/>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SB 151– Corporate Income Tax Changes</a:t>
            </a:r>
          </a:p>
        </p:txBody>
      </p:sp>
      <p:pic>
        <p:nvPicPr>
          <p:cNvPr id="10" name="Picture 9" descr="A logo with a sun and a keyhole&#10;&#10;Description automatically generated">
            <a:extLst>
              <a:ext uri="{FF2B5EF4-FFF2-40B4-BE49-F238E27FC236}">
                <a16:creationId xmlns:a16="http://schemas.microsoft.com/office/drawing/2014/main" id="{FBED0D70-F5F9-4E73-E228-A1A8ABA76F69}"/>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D243552B-6709-13F8-D3A7-96AC910F5D76}"/>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3E728FC-B364-9672-1EEA-F4DCAB6FFC9C}"/>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7</a:t>
            </a:r>
            <a:endParaRPr lang="en-US" b="1" dirty="0">
              <a:solidFill>
                <a:schemeClr val="tx1"/>
              </a:solidFill>
            </a:endParaRPr>
          </a:p>
        </p:txBody>
      </p:sp>
      <p:sp>
        <p:nvSpPr>
          <p:cNvPr id="2" name="TextBox 1">
            <a:extLst>
              <a:ext uri="{FF2B5EF4-FFF2-40B4-BE49-F238E27FC236}">
                <a16:creationId xmlns:a16="http://schemas.microsoft.com/office/drawing/2014/main" id="{E80D7AB8-56E4-F5CE-592B-11A535BE84EA}"/>
              </a:ext>
            </a:extLst>
          </p:cNvPr>
          <p:cNvSpPr txBox="1"/>
          <p:nvPr/>
        </p:nvSpPr>
        <p:spPr>
          <a:xfrm>
            <a:off x="595902" y="1190437"/>
            <a:ext cx="7099442" cy="3046988"/>
          </a:xfrm>
          <a:prstGeom prst="rect">
            <a:avLst/>
          </a:prstGeom>
          <a:noFill/>
        </p:spPr>
        <p:txBody>
          <a:bodyPr wrap="square" rtlCol="0">
            <a:spAutoFit/>
          </a:bodyPr>
          <a:lstStyle/>
          <a:p>
            <a:r>
              <a:rPr lang="en-US" sz="1600" dirty="0"/>
              <a:t>The passage of Senate Bill 151 “Corporate Income Tax Changes” created gross receipts tax exemption for construction materials and labor for affordable multifamily developments that meet the following requirements:</a:t>
            </a:r>
          </a:p>
          <a:p>
            <a:pPr marL="285750" indent="-285750">
              <a:buFont typeface="Arial" panose="020B0604020202020204" pitchFamily="34" charset="0"/>
              <a:buChar char="•"/>
            </a:pPr>
            <a:r>
              <a:rPr lang="en-US" sz="1600" dirty="0"/>
              <a:t>At least 80% of the units are income restricted to households earning no more than 80% area median income</a:t>
            </a:r>
          </a:p>
          <a:p>
            <a:pPr marL="285750" indent="-285750">
              <a:buFont typeface="Arial" panose="020B0604020202020204" pitchFamily="34" charset="0"/>
              <a:buChar char="•"/>
            </a:pPr>
            <a:r>
              <a:rPr lang="en-US" sz="1600" dirty="0"/>
              <a:t>Construction materials and labor are sold to a “qualifying grantee” as defined in the Affordable Housing Act</a:t>
            </a:r>
          </a:p>
          <a:p>
            <a:pPr marL="285750" indent="-285750">
              <a:buFont typeface="Arial" panose="020B0604020202020204" pitchFamily="34" charset="0"/>
              <a:buChar char="•"/>
            </a:pPr>
            <a:r>
              <a:rPr lang="en-US" sz="1600" dirty="0"/>
              <a:t>The purchase must provide the seller a “non-taxable transaction certification”</a:t>
            </a:r>
          </a:p>
          <a:p>
            <a:pPr marL="285750" indent="-285750">
              <a:buFont typeface="Arial" panose="020B0604020202020204" pitchFamily="34" charset="0"/>
              <a:buChar char="•"/>
            </a:pPr>
            <a:r>
              <a:rPr lang="en-US" sz="1600" dirty="0"/>
              <a:t>The taxpayer must comply with reporting required by the Department of Taxation and Revenue </a:t>
            </a:r>
          </a:p>
          <a:p>
            <a:pPr marL="285750" indent="-285750">
              <a:buFont typeface="Arial" panose="020B0604020202020204" pitchFamily="34" charset="0"/>
              <a:buChar char="•"/>
            </a:pPr>
            <a:r>
              <a:rPr lang="en-US" sz="1600" dirty="0"/>
              <a:t>Effective dates July 1, 2027, to July 30, 2030</a:t>
            </a:r>
          </a:p>
          <a:p>
            <a:endParaRPr lang="en-US" sz="1600" dirty="0"/>
          </a:p>
        </p:txBody>
      </p:sp>
      <p:pic>
        <p:nvPicPr>
          <p:cNvPr id="3" name="Picture 2">
            <a:extLst>
              <a:ext uri="{FF2B5EF4-FFF2-40B4-BE49-F238E27FC236}">
                <a16:creationId xmlns:a16="http://schemas.microsoft.com/office/drawing/2014/main" id="{0A24B56D-A7DB-E366-AC8B-AFBC8A2B2377}"/>
              </a:ext>
            </a:extLst>
          </p:cNvPr>
          <p:cNvPicPr>
            <a:picLocks noChangeAspect="1"/>
          </p:cNvPicPr>
          <p:nvPr/>
        </p:nvPicPr>
        <p:blipFill>
          <a:blip r:embed="rId4"/>
          <a:stretch>
            <a:fillRect/>
          </a:stretch>
        </p:blipFill>
        <p:spPr>
          <a:xfrm>
            <a:off x="8419183" y="1397254"/>
            <a:ext cx="3176915" cy="4988103"/>
          </a:xfrm>
          <a:prstGeom prst="rect">
            <a:avLst/>
          </a:prstGeom>
        </p:spPr>
      </p:pic>
      <p:pic>
        <p:nvPicPr>
          <p:cNvPr id="4" name="Picture 3">
            <a:extLst>
              <a:ext uri="{FF2B5EF4-FFF2-40B4-BE49-F238E27FC236}">
                <a16:creationId xmlns:a16="http://schemas.microsoft.com/office/drawing/2014/main" id="{96AD81F2-94BB-6DC1-798C-66FDCF811B68}"/>
              </a:ext>
            </a:extLst>
          </p:cNvPr>
          <p:cNvPicPr>
            <a:picLocks noChangeAspect="1"/>
          </p:cNvPicPr>
          <p:nvPr/>
        </p:nvPicPr>
        <p:blipFill>
          <a:blip r:embed="rId5"/>
          <a:stretch>
            <a:fillRect/>
          </a:stretch>
        </p:blipFill>
        <p:spPr>
          <a:xfrm>
            <a:off x="4607579" y="3974859"/>
            <a:ext cx="3616295" cy="2410498"/>
          </a:xfrm>
          <a:prstGeom prst="rect">
            <a:avLst/>
          </a:prstGeom>
        </p:spPr>
      </p:pic>
      <p:sp>
        <p:nvSpPr>
          <p:cNvPr id="5" name="TextBox 4">
            <a:extLst>
              <a:ext uri="{FF2B5EF4-FFF2-40B4-BE49-F238E27FC236}">
                <a16:creationId xmlns:a16="http://schemas.microsoft.com/office/drawing/2014/main" id="{67423D3A-8E3C-B733-95F3-2B3D11A3642A}"/>
              </a:ext>
            </a:extLst>
          </p:cNvPr>
          <p:cNvSpPr txBox="1"/>
          <p:nvPr/>
        </p:nvSpPr>
        <p:spPr>
          <a:xfrm>
            <a:off x="1528543" y="4784919"/>
            <a:ext cx="2883727" cy="1600438"/>
          </a:xfrm>
          <a:prstGeom prst="rect">
            <a:avLst/>
          </a:prstGeom>
          <a:noFill/>
        </p:spPr>
        <p:txBody>
          <a:bodyPr wrap="square" rtlCol="0">
            <a:spAutoFit/>
          </a:bodyPr>
          <a:lstStyle/>
          <a:p>
            <a:r>
              <a:rPr lang="en-US" sz="1400" i="1" dirty="0"/>
              <a:t>Farolito Senior Community in Albuquerque open its doors in March 2026. The development offers 82 units to low and moderate income seniors. Housing New Mexico provided $1.6 million in tax credits to the project.</a:t>
            </a:r>
          </a:p>
        </p:txBody>
      </p:sp>
    </p:spTree>
    <p:extLst>
      <p:ext uri="{BB962C8B-B14F-4D97-AF65-F5344CB8AC3E}">
        <p14:creationId xmlns:p14="http://schemas.microsoft.com/office/powerpoint/2010/main" val="3558824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B2445-C251-A9AF-F956-CDFF67A6D59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D002FC4-6B19-1D0F-CCC3-13D18F35B3C7}"/>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A1DB3D1-2F0A-1359-F989-FEFD6193C015}"/>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Other Housing Policy Bills Introduced</a:t>
            </a:r>
          </a:p>
        </p:txBody>
      </p:sp>
      <p:pic>
        <p:nvPicPr>
          <p:cNvPr id="10" name="Picture 9" descr="A logo with a sun and a keyhole&#10;&#10;Description automatically generated">
            <a:extLst>
              <a:ext uri="{FF2B5EF4-FFF2-40B4-BE49-F238E27FC236}">
                <a16:creationId xmlns:a16="http://schemas.microsoft.com/office/drawing/2014/main" id="{389B7513-240F-CF47-1B88-9BC9C647AFCC}"/>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7A2251C3-78D1-F233-3101-2D0D2C9110AA}"/>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7DC3BF9F-EB37-1CA8-96CB-D7CCC23D6704}"/>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8</a:t>
            </a:r>
            <a:endParaRPr lang="en-US" b="1" dirty="0">
              <a:solidFill>
                <a:schemeClr val="tx1"/>
              </a:solidFill>
            </a:endParaRPr>
          </a:p>
        </p:txBody>
      </p:sp>
      <p:graphicFrame>
        <p:nvGraphicFramePr>
          <p:cNvPr id="6" name="Diagram 5">
            <a:extLst>
              <a:ext uri="{FF2B5EF4-FFF2-40B4-BE49-F238E27FC236}">
                <a16:creationId xmlns:a16="http://schemas.microsoft.com/office/drawing/2014/main" id="{BD42570D-750E-4D6A-017A-08D67406F725}"/>
              </a:ext>
            </a:extLst>
          </p:cNvPr>
          <p:cNvGraphicFramePr/>
          <p:nvPr>
            <p:extLst>
              <p:ext uri="{D42A27DB-BD31-4B8C-83A1-F6EECF244321}">
                <p14:modId xmlns:p14="http://schemas.microsoft.com/office/powerpoint/2010/main" val="1474209992"/>
              </p:ext>
            </p:extLst>
          </p:nvPr>
        </p:nvGraphicFramePr>
        <p:xfrm>
          <a:off x="3635911" y="97623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BDF7230-D8E3-E153-1CC8-7BB1CEFEE253}"/>
              </a:ext>
            </a:extLst>
          </p:cNvPr>
          <p:cNvSpPr txBox="1"/>
          <p:nvPr/>
        </p:nvSpPr>
        <p:spPr>
          <a:xfrm>
            <a:off x="428089" y="1602036"/>
            <a:ext cx="2831008" cy="2862322"/>
          </a:xfrm>
          <a:prstGeom prst="rect">
            <a:avLst/>
          </a:prstGeom>
          <a:noFill/>
        </p:spPr>
        <p:txBody>
          <a:bodyPr wrap="square" rtlCol="0">
            <a:spAutoFit/>
          </a:bodyPr>
          <a:lstStyle/>
          <a:p>
            <a:r>
              <a:rPr lang="en-US" dirty="0"/>
              <a:t>The legislature continued to demonstrate a strong interest in improving housing affordability as evidenced by the number of housing policy-related bills introduced. These bills can generally be categorized as being related to either land use, tax, or other regulatory. </a:t>
            </a:r>
          </a:p>
        </p:txBody>
      </p:sp>
    </p:spTree>
    <p:extLst>
      <p:ext uri="{BB962C8B-B14F-4D97-AF65-F5344CB8AC3E}">
        <p14:creationId xmlns:p14="http://schemas.microsoft.com/office/powerpoint/2010/main" val="2016553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57EE-C2A3-E998-2364-1D3EAF1BCFF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4642373-4283-29D5-81F7-4415754CF1F1}"/>
              </a:ext>
            </a:extLst>
          </p:cNvPr>
          <p:cNvSpPr/>
          <p:nvPr/>
        </p:nvSpPr>
        <p:spPr>
          <a:xfrm>
            <a:off x="-1" y="-31396"/>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EF5FED42-186B-BE90-4457-7E3D1F877144}"/>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Statewide Reports on Housing </a:t>
            </a:r>
          </a:p>
        </p:txBody>
      </p:sp>
      <p:pic>
        <p:nvPicPr>
          <p:cNvPr id="10" name="Picture 9" descr="A logo with a sun and a keyhole&#10;&#10;Description automatically generated">
            <a:extLst>
              <a:ext uri="{FF2B5EF4-FFF2-40B4-BE49-F238E27FC236}">
                <a16:creationId xmlns:a16="http://schemas.microsoft.com/office/drawing/2014/main" id="{EC0083BE-6F40-EFF6-F39C-3601A6DD098E}"/>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E638A23-80A9-48A3-9D12-454A74D131FD}"/>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E761A252-075F-3C30-EBE8-AB88CF5DEA8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9</a:t>
            </a:r>
            <a:endParaRPr lang="en-US" b="1" dirty="0">
              <a:solidFill>
                <a:schemeClr val="tx1"/>
              </a:solidFill>
            </a:endParaRPr>
          </a:p>
        </p:txBody>
      </p:sp>
      <p:graphicFrame>
        <p:nvGraphicFramePr>
          <p:cNvPr id="6" name="Diagram 5">
            <a:extLst>
              <a:ext uri="{FF2B5EF4-FFF2-40B4-BE49-F238E27FC236}">
                <a16:creationId xmlns:a16="http://schemas.microsoft.com/office/drawing/2014/main" id="{7CC90AFF-6074-AA1B-DA4D-A953F6EC7E8B}"/>
              </a:ext>
            </a:extLst>
          </p:cNvPr>
          <p:cNvGraphicFramePr/>
          <p:nvPr>
            <p:extLst>
              <p:ext uri="{D42A27DB-BD31-4B8C-83A1-F6EECF244321}">
                <p14:modId xmlns:p14="http://schemas.microsoft.com/office/powerpoint/2010/main" val="2377569272"/>
              </p:ext>
            </p:extLst>
          </p:nvPr>
        </p:nvGraphicFramePr>
        <p:xfrm>
          <a:off x="560202" y="1041431"/>
          <a:ext cx="112604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3074204"/>
      </p:ext>
    </p:extLst>
  </p:cSld>
  <p:clrMapOvr>
    <a:masterClrMapping/>
  </p:clrMapOvr>
</p:sld>
</file>

<file path=ppt/theme/theme1.xml><?xml version="1.0" encoding="utf-8"?>
<a:theme xmlns:a="http://schemas.openxmlformats.org/drawingml/2006/main" name="Office Theme">
  <a:themeElements>
    <a:clrScheme name="MFA Colors (TextBackground Dark 1, Accent 1 and 2)">
      <a:dk1>
        <a:srgbClr val="535554"/>
      </a:dk1>
      <a:lt1>
        <a:srgbClr val="FFFFFF"/>
      </a:lt1>
      <a:dk2>
        <a:srgbClr val="44546A"/>
      </a:dk2>
      <a:lt2>
        <a:srgbClr val="E7E6E6"/>
      </a:lt2>
      <a:accent1>
        <a:srgbClr val="0193B3"/>
      </a:accent1>
      <a:accent2>
        <a:srgbClr val="FDE18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NSP Board Pesentation.potx" id="{9479A31F-45CA-49CD-A65F-F6DB06461F57}" vid="{F6F79B4C-5419-4D87-8F79-3F74B4894C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99CF3F8A924D4198F0240B455630C3" ma:contentTypeVersion="8" ma:contentTypeDescription="Create a new document." ma:contentTypeScope="" ma:versionID="e6ccaada9c13eefe548a1bd2a11204c8">
  <xsd:schema xmlns:xsd="http://www.w3.org/2001/XMLSchema" xmlns:xs="http://www.w3.org/2001/XMLSchema" xmlns:p="http://schemas.microsoft.com/office/2006/metadata/properties" xmlns:ns2="83300c16-66cf-42a9-84a5-fce13c40ee29" xmlns:ns3="37c24c8e-0f33-4f94-b547-a885d01d4580" targetNamespace="http://schemas.microsoft.com/office/2006/metadata/properties" ma:root="true" ma:fieldsID="70dd7929a5bfbfc03ff0ecbc832a8c8c" ns2:_="" ns3:_="">
    <xsd:import namespace="83300c16-66cf-42a9-84a5-fce13c40ee29"/>
    <xsd:import namespace="37c24c8e-0f33-4f94-b547-a885d01d45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Numb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00c16-66cf-42a9-84a5-fce13c40ee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Number" ma:index="14" nillable="true" ma:displayName="Number" ma:internalName="Number">
      <xsd:simpleType>
        <xsd:restriction base="dms:Number"/>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c24c8e-0f33-4f94-b547-a885d01d458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umber xmlns="83300c16-66cf-42a9-84a5-fce13c40ee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12A231-34EF-473F-9255-66200D895436}">
  <ds:schemaRefs>
    <ds:schemaRef ds:uri="37c24c8e-0f33-4f94-b547-a885d01d4580"/>
    <ds:schemaRef ds:uri="83300c16-66cf-42a9-84a5-fce13c40ee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0B1F64-6049-46BA-9CA4-8A6B054ED332}">
  <ds:schemaRefs>
    <ds:schemaRef ds:uri="http://schemas.microsoft.com/office/infopath/2007/PartnerControls"/>
    <ds:schemaRef ds:uri="http://www.w3.org/XML/1998/namespace"/>
    <ds:schemaRef ds:uri="83300c16-66cf-42a9-84a5-fce13c40ee29"/>
    <ds:schemaRef ds:uri="http://purl.org/dc/dcmitype/"/>
    <ds:schemaRef ds:uri="37c24c8e-0f33-4f94-b547-a885d01d4580"/>
    <ds:schemaRef ds:uri="http://schemas.openxmlformats.org/package/2006/metadata/core-properties"/>
    <ds:schemaRef ds:uri="http://purl.org/dc/elements/1.1/"/>
    <ds:schemaRef ds:uri="http://purl.org/dc/terms/"/>
    <ds:schemaRef ds:uri="http://schemas.microsoft.com/office/2006/metadata/properties"/>
    <ds:schemaRef ds:uri="http://schemas.microsoft.com/office/2006/documentManagement/types"/>
  </ds:schemaRefs>
</ds:datastoreItem>
</file>

<file path=customXml/itemProps3.xml><?xml version="1.0" encoding="utf-8"?>
<ds:datastoreItem xmlns:ds="http://schemas.openxmlformats.org/officeDocument/2006/customXml" ds:itemID="{AA3417C5-1B45-43C7-8CEF-4B4D6B8DE0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NSP Board Pesentation</Template>
  <TotalTime>3901</TotalTime>
  <Words>5165</Words>
  <Application>Microsoft Office PowerPoint</Application>
  <PresentationFormat>Widescreen</PresentationFormat>
  <Paragraphs>349</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Neighborhood Stabilization Program (NSP)</dc:title>
  <dc:creator>Donna Maestas-De Vries</dc:creator>
  <cp:lastModifiedBy>Robyn Powell</cp:lastModifiedBy>
  <cp:revision>8</cp:revision>
  <cp:lastPrinted>2026-01-21T23:15:02Z</cp:lastPrinted>
  <dcterms:created xsi:type="dcterms:W3CDTF">2020-06-30T23:12:12Z</dcterms:created>
  <dcterms:modified xsi:type="dcterms:W3CDTF">2026-04-07T21:33:52Z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0x0101009299CF3F8A924D4198F0240B455630C3</vt:lpwstr>
  </property>
</Properties>
</file>