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14"/>
  </p:notesMasterIdLst>
  <p:sldIdLst>
    <p:sldId id="256" r:id="rId2"/>
    <p:sldId id="1400" r:id="rId3"/>
    <p:sldId id="1205" r:id="rId4"/>
    <p:sldId id="1154" r:id="rId5"/>
    <p:sldId id="1308" r:id="rId6"/>
    <p:sldId id="1254" r:id="rId7"/>
    <p:sldId id="1251" r:id="rId8"/>
    <p:sldId id="1309" r:id="rId9"/>
    <p:sldId id="1307" r:id="rId10"/>
    <p:sldId id="1247" r:id="rId11"/>
    <p:sldId id="1399" r:id="rId12"/>
    <p:sldId id="1249" r:id="rId13"/>
    <p:sldId id="1250" r:id="rId14"/>
    <p:sldId id="1255" r:id="rId15"/>
    <p:sldId id="1252" r:id="rId16"/>
    <p:sldId id="1261" r:id="rId17"/>
    <p:sldId id="1402" r:id="rId18"/>
    <p:sldId id="1258" r:id="rId19"/>
    <p:sldId id="1346" r:id="rId20"/>
    <p:sldId id="1305" r:id="rId21"/>
    <p:sldId id="1264" r:id="rId22"/>
    <p:sldId id="1267" r:id="rId23"/>
    <p:sldId id="1266" r:id="rId24"/>
    <p:sldId id="1327" r:id="rId25"/>
    <p:sldId id="1270" r:id="rId26"/>
    <p:sldId id="1347" r:id="rId27"/>
    <p:sldId id="1349" r:id="rId28"/>
    <p:sldId id="1268" r:id="rId29"/>
    <p:sldId id="1271" r:id="rId30"/>
    <p:sldId id="1284" r:id="rId31"/>
    <p:sldId id="1295" r:id="rId32"/>
    <p:sldId id="1294" r:id="rId33"/>
    <p:sldId id="1348" r:id="rId34"/>
    <p:sldId id="1355" r:id="rId35"/>
    <p:sldId id="1313" r:id="rId36"/>
    <p:sldId id="1221" r:id="rId37"/>
    <p:sldId id="1315" r:id="rId38"/>
    <p:sldId id="1403" r:id="rId39"/>
    <p:sldId id="1316" r:id="rId40"/>
    <p:sldId id="1280" r:id="rId41"/>
    <p:sldId id="1283" r:id="rId42"/>
    <p:sldId id="257" r:id="rId43"/>
    <p:sldId id="1317" r:id="rId44"/>
    <p:sldId id="1162" r:id="rId45"/>
    <p:sldId id="1321" r:id="rId46"/>
    <p:sldId id="1320" r:id="rId47"/>
    <p:sldId id="1323" r:id="rId48"/>
    <p:sldId id="1325" r:id="rId49"/>
    <p:sldId id="1326" r:id="rId50"/>
    <p:sldId id="1357" r:id="rId51"/>
    <p:sldId id="1322" r:id="rId52"/>
    <p:sldId id="305" r:id="rId53"/>
    <p:sldId id="1312" r:id="rId54"/>
    <p:sldId id="1328" r:id="rId55"/>
    <p:sldId id="304" r:id="rId56"/>
    <p:sldId id="1329" r:id="rId57"/>
    <p:sldId id="1330" r:id="rId58"/>
    <p:sldId id="1331" r:id="rId59"/>
    <p:sldId id="1332" r:id="rId60"/>
    <p:sldId id="1335" r:id="rId61"/>
    <p:sldId id="1359" r:id="rId62"/>
    <p:sldId id="1379" r:id="rId63"/>
    <p:sldId id="1369" r:id="rId64"/>
    <p:sldId id="1362" r:id="rId65"/>
    <p:sldId id="1364" r:id="rId66"/>
    <p:sldId id="1366" r:id="rId67"/>
    <p:sldId id="1367" r:id="rId68"/>
    <p:sldId id="1368" r:id="rId69"/>
    <p:sldId id="1370" r:id="rId70"/>
    <p:sldId id="313" r:id="rId71"/>
    <p:sldId id="1360" r:id="rId72"/>
    <p:sldId id="1361" r:id="rId73"/>
    <p:sldId id="287" r:id="rId74"/>
    <p:sldId id="1365" r:id="rId75"/>
    <p:sldId id="1372" r:id="rId76"/>
    <p:sldId id="1374" r:id="rId77"/>
    <p:sldId id="299" r:id="rId78"/>
    <p:sldId id="309" r:id="rId79"/>
    <p:sldId id="1336" r:id="rId80"/>
    <p:sldId id="1378" r:id="rId81"/>
    <p:sldId id="1377" r:id="rId82"/>
    <p:sldId id="307" r:id="rId83"/>
    <p:sldId id="1375" r:id="rId84"/>
    <p:sldId id="1337" r:id="rId85"/>
    <p:sldId id="1339" r:id="rId86"/>
    <p:sldId id="1340" r:id="rId87"/>
    <p:sldId id="1354" r:id="rId88"/>
    <p:sldId id="1404" r:id="rId89"/>
    <p:sldId id="1246" r:id="rId90"/>
    <p:sldId id="1381" r:id="rId91"/>
    <p:sldId id="1149" r:id="rId92"/>
    <p:sldId id="1151" r:id="rId93"/>
    <p:sldId id="1146" r:id="rId94"/>
    <p:sldId id="1147" r:id="rId95"/>
    <p:sldId id="1152" r:id="rId96"/>
    <p:sldId id="1188" r:id="rId97"/>
    <p:sldId id="1382" r:id="rId98"/>
    <p:sldId id="1384" r:id="rId99"/>
    <p:sldId id="1405" r:id="rId100"/>
    <p:sldId id="1245" r:id="rId101"/>
    <p:sldId id="1388" r:id="rId102"/>
    <p:sldId id="1406" r:id="rId103"/>
    <p:sldId id="1390" r:id="rId104"/>
    <p:sldId id="1391" r:id="rId105"/>
    <p:sldId id="1392" r:id="rId106"/>
    <p:sldId id="1235" r:id="rId107"/>
    <p:sldId id="1396" r:id="rId108"/>
    <p:sldId id="1394" r:id="rId109"/>
    <p:sldId id="1393" r:id="rId110"/>
    <p:sldId id="1389" r:id="rId111"/>
    <p:sldId id="1397" r:id="rId112"/>
    <p:sldId id="1231" r:id="rId11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resa Laredo-Garcia" initials="TL" lastIdx="1" clrIdx="0">
    <p:extLst>
      <p:ext uri="{19B8F6BF-5375-455C-9EA6-DF929625EA0E}">
        <p15:presenceInfo xmlns:p15="http://schemas.microsoft.com/office/powerpoint/2012/main" userId="S::tgarcia@housingnm.org::d28f79f7-4b03-4f2a-a015-a89deb0d50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8A4"/>
    <a:srgbClr val="231F20"/>
    <a:srgbClr val="B54325"/>
    <a:srgbClr val="FBB040"/>
    <a:srgbClr val="535554"/>
    <a:srgbClr val="EDE9D7"/>
    <a:srgbClr val="E8F0F0"/>
    <a:srgbClr val="F5F3E5"/>
    <a:srgbClr val="CCEBEA"/>
    <a:srgbClr val="009A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3" autoAdjust="0"/>
    <p:restoredTop sz="96247" autoAdjust="0"/>
  </p:normalViewPr>
  <p:slideViewPr>
    <p:cSldViewPr snapToGrid="0" snapToObjects="1">
      <p:cViewPr varScale="1">
        <p:scale>
          <a:sx n="107" d="100"/>
          <a:sy n="107" d="100"/>
        </p:scale>
        <p:origin x="528" y="114"/>
      </p:cViewPr>
      <p:guideLst/>
    </p:cSldViewPr>
  </p:slideViewPr>
  <p:outlineViewPr>
    <p:cViewPr>
      <p:scale>
        <a:sx n="33" d="100"/>
        <a:sy n="33" d="100"/>
      </p:scale>
      <p:origin x="0" y="-30108"/>
    </p:cViewPr>
  </p:outlineViewPr>
  <p:notesTextViewPr>
    <p:cViewPr>
      <p:scale>
        <a:sx n="1" d="1"/>
        <a:sy n="1" d="1"/>
      </p:scale>
      <p:origin x="0" y="0"/>
    </p:cViewPr>
  </p:notesTextViewPr>
  <p:sorterViewPr>
    <p:cViewPr>
      <p:scale>
        <a:sx n="80" d="100"/>
        <a:sy n="80" d="100"/>
      </p:scale>
      <p:origin x="0" y="-12824"/>
    </p:cViewPr>
  </p:sorterViewPr>
  <p:notesViewPr>
    <p:cSldViewPr snapToGrid="0" snapToObjects="1">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06408-4D60-43DB-B67B-F54F1A755BF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1322B04-D8E9-4A88-9231-F0F2B6B9DE25}">
      <dgm:prSet phldrT="[Text]"/>
      <dgm:spPr>
        <a:solidFill>
          <a:srgbClr val="009A96"/>
        </a:solidFill>
      </dgm:spPr>
      <dgm:t>
        <a:bodyPr/>
        <a:lstStyle/>
        <a:p>
          <a:r>
            <a:rPr lang="en-US" dirty="0"/>
            <a:t>Owner Entity</a:t>
          </a:r>
        </a:p>
      </dgm:t>
    </dgm:pt>
    <dgm:pt modelId="{EA05A81E-3A6E-4A68-B714-42903F31C819}" type="parTrans" cxnId="{71D88E8A-F1D8-4945-ABC6-786B813D36CF}">
      <dgm:prSet/>
      <dgm:spPr/>
      <dgm:t>
        <a:bodyPr/>
        <a:lstStyle/>
        <a:p>
          <a:endParaRPr lang="en-US"/>
        </a:p>
      </dgm:t>
    </dgm:pt>
    <dgm:pt modelId="{7AD58E3F-A609-4B91-9027-9227C3DC4999}" type="sibTrans" cxnId="{71D88E8A-F1D8-4945-ABC6-786B813D36CF}">
      <dgm:prSet/>
      <dgm:spPr/>
      <dgm:t>
        <a:bodyPr/>
        <a:lstStyle/>
        <a:p>
          <a:endParaRPr lang="en-US"/>
        </a:p>
      </dgm:t>
    </dgm:pt>
    <dgm:pt modelId="{262577B6-9555-4A51-AF35-CCE8A8F08C50}" type="asst">
      <dgm:prSet phldrT="[Text]"/>
      <dgm:spPr>
        <a:solidFill>
          <a:srgbClr val="009A96"/>
        </a:solidFill>
      </dgm:spPr>
      <dgm:t>
        <a:bodyPr/>
        <a:lstStyle/>
        <a:p>
          <a:r>
            <a:rPr lang="en-US" dirty="0"/>
            <a:t>Developer</a:t>
          </a:r>
        </a:p>
      </dgm:t>
    </dgm:pt>
    <dgm:pt modelId="{9BCFDD3D-DBB2-4F82-BD5B-C301FA79ACA4}" type="parTrans" cxnId="{1422E028-0CD7-4D48-A307-36BFAD0BC813}">
      <dgm:prSet/>
      <dgm:spPr/>
      <dgm:t>
        <a:bodyPr/>
        <a:lstStyle/>
        <a:p>
          <a:endParaRPr lang="en-US"/>
        </a:p>
      </dgm:t>
    </dgm:pt>
    <dgm:pt modelId="{B33C896A-0657-4CC6-9206-3FB618A87D51}" type="sibTrans" cxnId="{1422E028-0CD7-4D48-A307-36BFAD0BC813}">
      <dgm:prSet/>
      <dgm:spPr/>
      <dgm:t>
        <a:bodyPr/>
        <a:lstStyle/>
        <a:p>
          <a:endParaRPr lang="en-US"/>
        </a:p>
      </dgm:t>
    </dgm:pt>
    <dgm:pt modelId="{277A01DF-F770-464B-B7B1-29FB6BB58FB0}">
      <dgm:prSet phldrT="[Text]"/>
      <dgm:spPr>
        <a:solidFill>
          <a:srgbClr val="009A96"/>
        </a:solidFill>
      </dgm:spPr>
      <dgm:t>
        <a:bodyPr/>
        <a:lstStyle/>
        <a:p>
          <a:r>
            <a:rPr lang="en-US" dirty="0"/>
            <a:t>51% GP</a:t>
          </a:r>
        </a:p>
      </dgm:t>
    </dgm:pt>
    <dgm:pt modelId="{769DBC4C-16CD-4F55-B6DF-7687A2473A00}" type="parTrans" cxnId="{C9444114-9EBD-4513-9D0B-7D719CC3DAA9}">
      <dgm:prSet/>
      <dgm:spPr/>
      <dgm:t>
        <a:bodyPr/>
        <a:lstStyle/>
        <a:p>
          <a:endParaRPr lang="en-US"/>
        </a:p>
      </dgm:t>
    </dgm:pt>
    <dgm:pt modelId="{B330048D-30C4-4AD0-8E18-D59856683A04}" type="sibTrans" cxnId="{C9444114-9EBD-4513-9D0B-7D719CC3DAA9}">
      <dgm:prSet/>
      <dgm:spPr/>
      <dgm:t>
        <a:bodyPr/>
        <a:lstStyle/>
        <a:p>
          <a:endParaRPr lang="en-US"/>
        </a:p>
      </dgm:t>
    </dgm:pt>
    <dgm:pt modelId="{382315C4-181E-4D74-AE37-22E258FE3E9F}">
      <dgm:prSet phldrT="[Text]"/>
      <dgm:spPr>
        <a:solidFill>
          <a:srgbClr val="009A96"/>
        </a:solidFill>
      </dgm:spPr>
      <dgm:t>
        <a:bodyPr/>
        <a:lstStyle/>
        <a:p>
          <a:r>
            <a:rPr lang="en-US" dirty="0"/>
            <a:t>49% GP</a:t>
          </a:r>
        </a:p>
      </dgm:t>
    </dgm:pt>
    <dgm:pt modelId="{E01BF9CF-8AA8-4D91-A879-25C7AAB1D9F9}" type="parTrans" cxnId="{71D81958-611A-4E39-A2D8-E6469DAC4C48}">
      <dgm:prSet/>
      <dgm:spPr/>
      <dgm:t>
        <a:bodyPr/>
        <a:lstStyle/>
        <a:p>
          <a:endParaRPr lang="en-US"/>
        </a:p>
      </dgm:t>
    </dgm:pt>
    <dgm:pt modelId="{34F6F62B-B2D3-400C-AD02-2BF4BD0CFAAF}" type="sibTrans" cxnId="{71D81958-611A-4E39-A2D8-E6469DAC4C48}">
      <dgm:prSet/>
      <dgm:spPr/>
      <dgm:t>
        <a:bodyPr/>
        <a:lstStyle/>
        <a:p>
          <a:endParaRPr lang="en-US"/>
        </a:p>
      </dgm:t>
    </dgm:pt>
    <dgm:pt modelId="{6417CD99-0D52-494D-AB26-5E9AE0434D6D}">
      <dgm:prSet phldrT="[Text]"/>
      <dgm:spPr>
        <a:solidFill>
          <a:srgbClr val="009A96"/>
        </a:solidFill>
      </dgm:spPr>
      <dgm:t>
        <a:bodyPr/>
        <a:lstStyle/>
        <a:p>
          <a:r>
            <a:rPr lang="en-US" dirty="0"/>
            <a:t>LP</a:t>
          </a:r>
        </a:p>
      </dgm:t>
    </dgm:pt>
    <dgm:pt modelId="{29DA09FA-B224-4158-BD04-6AAC806CA35B}" type="parTrans" cxnId="{2A766043-1195-4ED8-83E5-0CD259B75290}">
      <dgm:prSet/>
      <dgm:spPr/>
      <dgm:t>
        <a:bodyPr/>
        <a:lstStyle/>
        <a:p>
          <a:endParaRPr lang="en-US"/>
        </a:p>
      </dgm:t>
    </dgm:pt>
    <dgm:pt modelId="{B9BB6162-D841-4907-925F-A5C71CFAF06A}" type="sibTrans" cxnId="{2A766043-1195-4ED8-83E5-0CD259B75290}">
      <dgm:prSet/>
      <dgm:spPr/>
      <dgm:t>
        <a:bodyPr/>
        <a:lstStyle/>
        <a:p>
          <a:endParaRPr lang="en-US"/>
        </a:p>
      </dgm:t>
    </dgm:pt>
    <dgm:pt modelId="{E1EFDEA1-A298-43A0-A649-2AA270D79434}" type="pres">
      <dgm:prSet presAssocID="{42406408-4D60-43DB-B67B-F54F1A755BFD}" presName="hierChild1" presStyleCnt="0">
        <dgm:presLayoutVars>
          <dgm:orgChart val="1"/>
          <dgm:chPref val="1"/>
          <dgm:dir/>
          <dgm:animOne val="branch"/>
          <dgm:animLvl val="lvl"/>
          <dgm:resizeHandles/>
        </dgm:presLayoutVars>
      </dgm:prSet>
      <dgm:spPr/>
    </dgm:pt>
    <dgm:pt modelId="{EFEF422C-3CF5-40F1-84D2-B7449BBD9937}" type="pres">
      <dgm:prSet presAssocID="{21322B04-D8E9-4A88-9231-F0F2B6B9DE25}" presName="hierRoot1" presStyleCnt="0">
        <dgm:presLayoutVars>
          <dgm:hierBranch val="init"/>
        </dgm:presLayoutVars>
      </dgm:prSet>
      <dgm:spPr/>
    </dgm:pt>
    <dgm:pt modelId="{05A8E272-8D54-465E-84E8-3022684E2632}" type="pres">
      <dgm:prSet presAssocID="{21322B04-D8E9-4A88-9231-F0F2B6B9DE25}" presName="rootComposite1" presStyleCnt="0"/>
      <dgm:spPr/>
    </dgm:pt>
    <dgm:pt modelId="{167000A3-4B1B-4750-9209-40DD84095B50}" type="pres">
      <dgm:prSet presAssocID="{21322B04-D8E9-4A88-9231-F0F2B6B9DE25}" presName="rootText1" presStyleLbl="node0" presStyleIdx="0" presStyleCnt="1">
        <dgm:presLayoutVars>
          <dgm:chPref val="3"/>
        </dgm:presLayoutVars>
      </dgm:prSet>
      <dgm:spPr/>
    </dgm:pt>
    <dgm:pt modelId="{F1A456E6-BD69-4CA5-BDB9-700EB6E52564}" type="pres">
      <dgm:prSet presAssocID="{21322B04-D8E9-4A88-9231-F0F2B6B9DE25}" presName="rootConnector1" presStyleLbl="node1" presStyleIdx="0" presStyleCnt="0"/>
      <dgm:spPr/>
    </dgm:pt>
    <dgm:pt modelId="{15732F85-6F5B-406C-95DE-F56133FB3604}" type="pres">
      <dgm:prSet presAssocID="{21322B04-D8E9-4A88-9231-F0F2B6B9DE25}" presName="hierChild2" presStyleCnt="0"/>
      <dgm:spPr/>
    </dgm:pt>
    <dgm:pt modelId="{A0D71126-51A7-44EC-A3A5-FFDACEF331CF}" type="pres">
      <dgm:prSet presAssocID="{769DBC4C-16CD-4F55-B6DF-7687A2473A00}" presName="Name37" presStyleLbl="parChTrans1D2" presStyleIdx="0" presStyleCnt="4"/>
      <dgm:spPr/>
    </dgm:pt>
    <dgm:pt modelId="{AD076D73-6E9A-4C9A-A7FE-05846B011678}" type="pres">
      <dgm:prSet presAssocID="{277A01DF-F770-464B-B7B1-29FB6BB58FB0}" presName="hierRoot2" presStyleCnt="0">
        <dgm:presLayoutVars>
          <dgm:hierBranch val="init"/>
        </dgm:presLayoutVars>
      </dgm:prSet>
      <dgm:spPr/>
    </dgm:pt>
    <dgm:pt modelId="{C6103EDD-9B93-4216-AD25-C1F8B8D504C0}" type="pres">
      <dgm:prSet presAssocID="{277A01DF-F770-464B-B7B1-29FB6BB58FB0}" presName="rootComposite" presStyleCnt="0"/>
      <dgm:spPr/>
    </dgm:pt>
    <dgm:pt modelId="{883DBC24-00E7-46A1-BC5F-B3C21F12C182}" type="pres">
      <dgm:prSet presAssocID="{277A01DF-F770-464B-B7B1-29FB6BB58FB0}" presName="rootText" presStyleLbl="node2" presStyleIdx="0" presStyleCnt="3">
        <dgm:presLayoutVars>
          <dgm:chPref val="3"/>
        </dgm:presLayoutVars>
      </dgm:prSet>
      <dgm:spPr/>
    </dgm:pt>
    <dgm:pt modelId="{84397DA3-C704-4242-9C63-30113110969F}" type="pres">
      <dgm:prSet presAssocID="{277A01DF-F770-464B-B7B1-29FB6BB58FB0}" presName="rootConnector" presStyleLbl="node2" presStyleIdx="0" presStyleCnt="3"/>
      <dgm:spPr/>
    </dgm:pt>
    <dgm:pt modelId="{61D42A88-4086-4884-AE71-0F509D7423C1}" type="pres">
      <dgm:prSet presAssocID="{277A01DF-F770-464B-B7B1-29FB6BB58FB0}" presName="hierChild4" presStyleCnt="0"/>
      <dgm:spPr/>
    </dgm:pt>
    <dgm:pt modelId="{E82A4805-D18B-4FA2-8B86-E7E4B0D09153}" type="pres">
      <dgm:prSet presAssocID="{277A01DF-F770-464B-B7B1-29FB6BB58FB0}" presName="hierChild5" presStyleCnt="0"/>
      <dgm:spPr/>
    </dgm:pt>
    <dgm:pt modelId="{6C20A2C2-BB4A-48A8-9179-89EA69C67F20}" type="pres">
      <dgm:prSet presAssocID="{E01BF9CF-8AA8-4D91-A879-25C7AAB1D9F9}" presName="Name37" presStyleLbl="parChTrans1D2" presStyleIdx="1" presStyleCnt="4"/>
      <dgm:spPr/>
    </dgm:pt>
    <dgm:pt modelId="{F4E17BC3-1B42-4DA6-9EB3-3FE2224A51F1}" type="pres">
      <dgm:prSet presAssocID="{382315C4-181E-4D74-AE37-22E258FE3E9F}" presName="hierRoot2" presStyleCnt="0">
        <dgm:presLayoutVars>
          <dgm:hierBranch val="init"/>
        </dgm:presLayoutVars>
      </dgm:prSet>
      <dgm:spPr/>
    </dgm:pt>
    <dgm:pt modelId="{EF88985F-5391-4271-AF18-71CD053321A2}" type="pres">
      <dgm:prSet presAssocID="{382315C4-181E-4D74-AE37-22E258FE3E9F}" presName="rootComposite" presStyleCnt="0"/>
      <dgm:spPr/>
    </dgm:pt>
    <dgm:pt modelId="{47737755-C51F-441B-8FA3-AAF2BA963162}" type="pres">
      <dgm:prSet presAssocID="{382315C4-181E-4D74-AE37-22E258FE3E9F}" presName="rootText" presStyleLbl="node2" presStyleIdx="1" presStyleCnt="3">
        <dgm:presLayoutVars>
          <dgm:chPref val="3"/>
        </dgm:presLayoutVars>
      </dgm:prSet>
      <dgm:spPr/>
    </dgm:pt>
    <dgm:pt modelId="{526C89E0-B3A7-4965-B1CB-F014150097FD}" type="pres">
      <dgm:prSet presAssocID="{382315C4-181E-4D74-AE37-22E258FE3E9F}" presName="rootConnector" presStyleLbl="node2" presStyleIdx="1" presStyleCnt="3"/>
      <dgm:spPr/>
    </dgm:pt>
    <dgm:pt modelId="{F6868972-9E42-4221-8C42-A9329F97BED1}" type="pres">
      <dgm:prSet presAssocID="{382315C4-181E-4D74-AE37-22E258FE3E9F}" presName="hierChild4" presStyleCnt="0"/>
      <dgm:spPr/>
    </dgm:pt>
    <dgm:pt modelId="{1C306111-47B4-4BDC-87E9-CD7459E1CF9C}" type="pres">
      <dgm:prSet presAssocID="{382315C4-181E-4D74-AE37-22E258FE3E9F}" presName="hierChild5" presStyleCnt="0"/>
      <dgm:spPr/>
    </dgm:pt>
    <dgm:pt modelId="{1B330993-9A74-4F3F-BD7C-83D3400FD93B}" type="pres">
      <dgm:prSet presAssocID="{29DA09FA-B224-4158-BD04-6AAC806CA35B}" presName="Name37" presStyleLbl="parChTrans1D2" presStyleIdx="2" presStyleCnt="4"/>
      <dgm:spPr/>
    </dgm:pt>
    <dgm:pt modelId="{049332E3-F21B-4096-89EB-43D28ACE6891}" type="pres">
      <dgm:prSet presAssocID="{6417CD99-0D52-494D-AB26-5E9AE0434D6D}" presName="hierRoot2" presStyleCnt="0">
        <dgm:presLayoutVars>
          <dgm:hierBranch val="init"/>
        </dgm:presLayoutVars>
      </dgm:prSet>
      <dgm:spPr/>
    </dgm:pt>
    <dgm:pt modelId="{676B7EFA-E302-4092-9E57-4D95C2FB4F75}" type="pres">
      <dgm:prSet presAssocID="{6417CD99-0D52-494D-AB26-5E9AE0434D6D}" presName="rootComposite" presStyleCnt="0"/>
      <dgm:spPr/>
    </dgm:pt>
    <dgm:pt modelId="{FFEB07D3-8C72-4FC5-92E0-E4E4EDA37F3C}" type="pres">
      <dgm:prSet presAssocID="{6417CD99-0D52-494D-AB26-5E9AE0434D6D}" presName="rootText" presStyleLbl="node2" presStyleIdx="2" presStyleCnt="3" custLinFactNeighborX="23" custLinFactNeighborY="-57621">
        <dgm:presLayoutVars>
          <dgm:chPref val="3"/>
        </dgm:presLayoutVars>
      </dgm:prSet>
      <dgm:spPr/>
    </dgm:pt>
    <dgm:pt modelId="{62077CE5-7B22-4F1B-86F2-85258E68F4C6}" type="pres">
      <dgm:prSet presAssocID="{6417CD99-0D52-494D-AB26-5E9AE0434D6D}" presName="rootConnector" presStyleLbl="node2" presStyleIdx="2" presStyleCnt="3"/>
      <dgm:spPr/>
    </dgm:pt>
    <dgm:pt modelId="{B26EFC2C-296E-466D-8B88-A6412A32D175}" type="pres">
      <dgm:prSet presAssocID="{6417CD99-0D52-494D-AB26-5E9AE0434D6D}" presName="hierChild4" presStyleCnt="0"/>
      <dgm:spPr/>
    </dgm:pt>
    <dgm:pt modelId="{5367D3E5-5104-4F63-B3BD-06F26ACDDCA0}" type="pres">
      <dgm:prSet presAssocID="{6417CD99-0D52-494D-AB26-5E9AE0434D6D}" presName="hierChild5" presStyleCnt="0"/>
      <dgm:spPr/>
    </dgm:pt>
    <dgm:pt modelId="{AE9FE408-4652-4E41-A520-E90AED61815D}" type="pres">
      <dgm:prSet presAssocID="{21322B04-D8E9-4A88-9231-F0F2B6B9DE25}" presName="hierChild3" presStyleCnt="0"/>
      <dgm:spPr/>
    </dgm:pt>
    <dgm:pt modelId="{3FA1458A-458B-4747-8DF7-AA5DC295DF8E}" type="pres">
      <dgm:prSet presAssocID="{9BCFDD3D-DBB2-4F82-BD5B-C301FA79ACA4}" presName="Name111" presStyleLbl="parChTrans1D2" presStyleIdx="3" presStyleCnt="4"/>
      <dgm:spPr/>
    </dgm:pt>
    <dgm:pt modelId="{56054EB8-87FC-41CF-AC78-71C9C58C78A0}" type="pres">
      <dgm:prSet presAssocID="{262577B6-9555-4A51-AF35-CCE8A8F08C50}" presName="hierRoot3" presStyleCnt="0">
        <dgm:presLayoutVars>
          <dgm:hierBranch val="init"/>
        </dgm:presLayoutVars>
      </dgm:prSet>
      <dgm:spPr/>
    </dgm:pt>
    <dgm:pt modelId="{DDF2F07D-95A9-4156-AD98-0CD575129505}" type="pres">
      <dgm:prSet presAssocID="{262577B6-9555-4A51-AF35-CCE8A8F08C50}" presName="rootComposite3" presStyleCnt="0"/>
      <dgm:spPr/>
    </dgm:pt>
    <dgm:pt modelId="{F0DE5609-4752-47C9-B2ED-A7ED0746BC9F}" type="pres">
      <dgm:prSet presAssocID="{262577B6-9555-4A51-AF35-CCE8A8F08C50}" presName="rootText3" presStyleLbl="asst1" presStyleIdx="0" presStyleCnt="1">
        <dgm:presLayoutVars>
          <dgm:chPref val="3"/>
        </dgm:presLayoutVars>
      </dgm:prSet>
      <dgm:spPr/>
    </dgm:pt>
    <dgm:pt modelId="{A4F0607F-C387-4680-B31C-E0F09A7C9780}" type="pres">
      <dgm:prSet presAssocID="{262577B6-9555-4A51-AF35-CCE8A8F08C50}" presName="rootConnector3" presStyleLbl="asst1" presStyleIdx="0" presStyleCnt="1"/>
      <dgm:spPr/>
    </dgm:pt>
    <dgm:pt modelId="{845C8E14-1504-4862-A77C-BE4BC8080F2C}" type="pres">
      <dgm:prSet presAssocID="{262577B6-9555-4A51-AF35-CCE8A8F08C50}" presName="hierChild6" presStyleCnt="0"/>
      <dgm:spPr/>
    </dgm:pt>
    <dgm:pt modelId="{D20200FC-1957-4B74-BBD3-ECB1BA7BEBC0}" type="pres">
      <dgm:prSet presAssocID="{262577B6-9555-4A51-AF35-CCE8A8F08C50}" presName="hierChild7" presStyleCnt="0"/>
      <dgm:spPr/>
    </dgm:pt>
  </dgm:ptLst>
  <dgm:cxnLst>
    <dgm:cxn modelId="{D22EAE0F-8A5C-4827-979C-3A43E0765A75}" type="presOf" srcId="{21322B04-D8E9-4A88-9231-F0F2B6B9DE25}" destId="{F1A456E6-BD69-4CA5-BDB9-700EB6E52564}" srcOrd="1" destOrd="0" presId="urn:microsoft.com/office/officeart/2005/8/layout/orgChart1"/>
    <dgm:cxn modelId="{C9444114-9EBD-4513-9D0B-7D719CC3DAA9}" srcId="{21322B04-D8E9-4A88-9231-F0F2B6B9DE25}" destId="{277A01DF-F770-464B-B7B1-29FB6BB58FB0}" srcOrd="1" destOrd="0" parTransId="{769DBC4C-16CD-4F55-B6DF-7687A2473A00}" sibTransId="{B330048D-30C4-4AD0-8E18-D59856683A04}"/>
    <dgm:cxn modelId="{769D7C1B-589C-4ECB-8A69-024EFCD1D50C}" type="presOf" srcId="{21322B04-D8E9-4A88-9231-F0F2B6B9DE25}" destId="{167000A3-4B1B-4750-9209-40DD84095B50}" srcOrd="0" destOrd="0" presId="urn:microsoft.com/office/officeart/2005/8/layout/orgChart1"/>
    <dgm:cxn modelId="{1F7FA823-86F7-42C0-8685-E686642ADA39}" type="presOf" srcId="{262577B6-9555-4A51-AF35-CCE8A8F08C50}" destId="{A4F0607F-C387-4680-B31C-E0F09A7C9780}" srcOrd="1" destOrd="0" presId="urn:microsoft.com/office/officeart/2005/8/layout/orgChart1"/>
    <dgm:cxn modelId="{3F63EF23-AB59-4D5A-92E1-2BB5EAB5675C}" type="presOf" srcId="{9BCFDD3D-DBB2-4F82-BD5B-C301FA79ACA4}" destId="{3FA1458A-458B-4747-8DF7-AA5DC295DF8E}" srcOrd="0" destOrd="0" presId="urn:microsoft.com/office/officeart/2005/8/layout/orgChart1"/>
    <dgm:cxn modelId="{1422E028-0CD7-4D48-A307-36BFAD0BC813}" srcId="{21322B04-D8E9-4A88-9231-F0F2B6B9DE25}" destId="{262577B6-9555-4A51-AF35-CCE8A8F08C50}" srcOrd="0" destOrd="0" parTransId="{9BCFDD3D-DBB2-4F82-BD5B-C301FA79ACA4}" sibTransId="{B33C896A-0657-4CC6-9206-3FB618A87D51}"/>
    <dgm:cxn modelId="{9485E242-66B7-4252-A1AF-B2AF50EB4F69}" type="presOf" srcId="{277A01DF-F770-464B-B7B1-29FB6BB58FB0}" destId="{883DBC24-00E7-46A1-BC5F-B3C21F12C182}" srcOrd="0" destOrd="0" presId="urn:microsoft.com/office/officeart/2005/8/layout/orgChart1"/>
    <dgm:cxn modelId="{2A766043-1195-4ED8-83E5-0CD259B75290}" srcId="{21322B04-D8E9-4A88-9231-F0F2B6B9DE25}" destId="{6417CD99-0D52-494D-AB26-5E9AE0434D6D}" srcOrd="3" destOrd="0" parTransId="{29DA09FA-B224-4158-BD04-6AAC806CA35B}" sibTransId="{B9BB6162-D841-4907-925F-A5C71CFAF06A}"/>
    <dgm:cxn modelId="{B7200B65-4567-45C3-979C-97A8EE550E44}" type="presOf" srcId="{769DBC4C-16CD-4F55-B6DF-7687A2473A00}" destId="{A0D71126-51A7-44EC-A3A5-FFDACEF331CF}" srcOrd="0" destOrd="0" presId="urn:microsoft.com/office/officeart/2005/8/layout/orgChart1"/>
    <dgm:cxn modelId="{FC2C7C47-4250-4A84-AF1A-74AF1128908C}" type="presOf" srcId="{42406408-4D60-43DB-B67B-F54F1A755BFD}" destId="{E1EFDEA1-A298-43A0-A649-2AA270D79434}" srcOrd="0" destOrd="0" presId="urn:microsoft.com/office/officeart/2005/8/layout/orgChart1"/>
    <dgm:cxn modelId="{63827C4B-CA97-4DFB-9905-453C0497E9AD}" type="presOf" srcId="{382315C4-181E-4D74-AE37-22E258FE3E9F}" destId="{526C89E0-B3A7-4965-B1CB-F014150097FD}" srcOrd="1" destOrd="0" presId="urn:microsoft.com/office/officeart/2005/8/layout/orgChart1"/>
    <dgm:cxn modelId="{71D81958-611A-4E39-A2D8-E6469DAC4C48}" srcId="{21322B04-D8E9-4A88-9231-F0F2B6B9DE25}" destId="{382315C4-181E-4D74-AE37-22E258FE3E9F}" srcOrd="2" destOrd="0" parTransId="{E01BF9CF-8AA8-4D91-A879-25C7AAB1D9F9}" sibTransId="{34F6F62B-B2D3-400C-AD02-2BF4BD0CFAAF}"/>
    <dgm:cxn modelId="{8CF3FA58-ABF0-4343-8E8B-18A7195E0A03}" type="presOf" srcId="{6417CD99-0D52-494D-AB26-5E9AE0434D6D}" destId="{FFEB07D3-8C72-4FC5-92E0-E4E4EDA37F3C}" srcOrd="0" destOrd="0" presId="urn:microsoft.com/office/officeart/2005/8/layout/orgChart1"/>
    <dgm:cxn modelId="{EAD5F581-3A2D-4C1D-B911-914ED00326AF}" type="presOf" srcId="{262577B6-9555-4A51-AF35-CCE8A8F08C50}" destId="{F0DE5609-4752-47C9-B2ED-A7ED0746BC9F}" srcOrd="0" destOrd="0" presId="urn:microsoft.com/office/officeart/2005/8/layout/orgChart1"/>
    <dgm:cxn modelId="{71D88E8A-F1D8-4945-ABC6-786B813D36CF}" srcId="{42406408-4D60-43DB-B67B-F54F1A755BFD}" destId="{21322B04-D8E9-4A88-9231-F0F2B6B9DE25}" srcOrd="0" destOrd="0" parTransId="{EA05A81E-3A6E-4A68-B714-42903F31C819}" sibTransId="{7AD58E3F-A609-4B91-9027-9227C3DC4999}"/>
    <dgm:cxn modelId="{4BD4058B-D489-40F3-9AB9-9C7D31CCA2F8}" type="presOf" srcId="{382315C4-181E-4D74-AE37-22E258FE3E9F}" destId="{47737755-C51F-441B-8FA3-AAF2BA963162}" srcOrd="0" destOrd="0" presId="urn:microsoft.com/office/officeart/2005/8/layout/orgChart1"/>
    <dgm:cxn modelId="{5E39FC90-C89C-4DC0-8B8F-515EF28363FC}" type="presOf" srcId="{6417CD99-0D52-494D-AB26-5E9AE0434D6D}" destId="{62077CE5-7B22-4F1B-86F2-85258E68F4C6}" srcOrd="1" destOrd="0" presId="urn:microsoft.com/office/officeart/2005/8/layout/orgChart1"/>
    <dgm:cxn modelId="{9685CBBA-A777-4325-B27E-F69192BBA076}" type="presOf" srcId="{E01BF9CF-8AA8-4D91-A879-25C7AAB1D9F9}" destId="{6C20A2C2-BB4A-48A8-9179-89EA69C67F20}" srcOrd="0" destOrd="0" presId="urn:microsoft.com/office/officeart/2005/8/layout/orgChart1"/>
    <dgm:cxn modelId="{3E2F46C9-6D3A-4C78-9901-5A48B6F578C0}" type="presOf" srcId="{29DA09FA-B224-4158-BD04-6AAC806CA35B}" destId="{1B330993-9A74-4F3F-BD7C-83D3400FD93B}" srcOrd="0" destOrd="0" presId="urn:microsoft.com/office/officeart/2005/8/layout/orgChart1"/>
    <dgm:cxn modelId="{47BF99F3-E017-4DDE-87FD-99F27C4239DB}" type="presOf" srcId="{277A01DF-F770-464B-B7B1-29FB6BB58FB0}" destId="{84397DA3-C704-4242-9C63-30113110969F}" srcOrd="1" destOrd="0" presId="urn:microsoft.com/office/officeart/2005/8/layout/orgChart1"/>
    <dgm:cxn modelId="{B8F74909-497E-48CB-92E9-D5DC593EAC6E}" type="presParOf" srcId="{E1EFDEA1-A298-43A0-A649-2AA270D79434}" destId="{EFEF422C-3CF5-40F1-84D2-B7449BBD9937}" srcOrd="0" destOrd="0" presId="urn:microsoft.com/office/officeart/2005/8/layout/orgChart1"/>
    <dgm:cxn modelId="{D364E224-55EB-410D-868A-1232B380BB30}" type="presParOf" srcId="{EFEF422C-3CF5-40F1-84D2-B7449BBD9937}" destId="{05A8E272-8D54-465E-84E8-3022684E2632}" srcOrd="0" destOrd="0" presId="urn:microsoft.com/office/officeart/2005/8/layout/orgChart1"/>
    <dgm:cxn modelId="{6B716460-FE86-4AE8-8D93-5262C47F66FD}" type="presParOf" srcId="{05A8E272-8D54-465E-84E8-3022684E2632}" destId="{167000A3-4B1B-4750-9209-40DD84095B50}" srcOrd="0" destOrd="0" presId="urn:microsoft.com/office/officeart/2005/8/layout/orgChart1"/>
    <dgm:cxn modelId="{AB9310E5-A0A3-42D5-8AB0-26869FFBEFC4}" type="presParOf" srcId="{05A8E272-8D54-465E-84E8-3022684E2632}" destId="{F1A456E6-BD69-4CA5-BDB9-700EB6E52564}" srcOrd="1" destOrd="0" presId="urn:microsoft.com/office/officeart/2005/8/layout/orgChart1"/>
    <dgm:cxn modelId="{B2B7C9AA-44B5-4E4B-BFD4-AACB7565721F}" type="presParOf" srcId="{EFEF422C-3CF5-40F1-84D2-B7449BBD9937}" destId="{15732F85-6F5B-406C-95DE-F56133FB3604}" srcOrd="1" destOrd="0" presId="urn:microsoft.com/office/officeart/2005/8/layout/orgChart1"/>
    <dgm:cxn modelId="{DDE5A3DC-E8FF-4564-8264-A76258A7B652}" type="presParOf" srcId="{15732F85-6F5B-406C-95DE-F56133FB3604}" destId="{A0D71126-51A7-44EC-A3A5-FFDACEF331CF}" srcOrd="0" destOrd="0" presId="urn:microsoft.com/office/officeart/2005/8/layout/orgChart1"/>
    <dgm:cxn modelId="{926CF4D8-0A97-49DE-94BC-13E1FCD896D4}" type="presParOf" srcId="{15732F85-6F5B-406C-95DE-F56133FB3604}" destId="{AD076D73-6E9A-4C9A-A7FE-05846B011678}" srcOrd="1" destOrd="0" presId="urn:microsoft.com/office/officeart/2005/8/layout/orgChart1"/>
    <dgm:cxn modelId="{F7EB1431-A655-43CE-90EA-F8A74A2E6BDF}" type="presParOf" srcId="{AD076D73-6E9A-4C9A-A7FE-05846B011678}" destId="{C6103EDD-9B93-4216-AD25-C1F8B8D504C0}" srcOrd="0" destOrd="0" presId="urn:microsoft.com/office/officeart/2005/8/layout/orgChart1"/>
    <dgm:cxn modelId="{A0350820-6D85-4ADF-A7C4-3F2D3170E40F}" type="presParOf" srcId="{C6103EDD-9B93-4216-AD25-C1F8B8D504C0}" destId="{883DBC24-00E7-46A1-BC5F-B3C21F12C182}" srcOrd="0" destOrd="0" presId="urn:microsoft.com/office/officeart/2005/8/layout/orgChart1"/>
    <dgm:cxn modelId="{27D3D6AA-219B-4A3B-B8C3-3FD8EC5AD48F}" type="presParOf" srcId="{C6103EDD-9B93-4216-AD25-C1F8B8D504C0}" destId="{84397DA3-C704-4242-9C63-30113110969F}" srcOrd="1" destOrd="0" presId="urn:microsoft.com/office/officeart/2005/8/layout/orgChart1"/>
    <dgm:cxn modelId="{CCD3AD8E-A340-4C0C-B338-6FADB9A326FC}" type="presParOf" srcId="{AD076D73-6E9A-4C9A-A7FE-05846B011678}" destId="{61D42A88-4086-4884-AE71-0F509D7423C1}" srcOrd="1" destOrd="0" presId="urn:microsoft.com/office/officeart/2005/8/layout/orgChart1"/>
    <dgm:cxn modelId="{D864577E-39FF-430D-885A-02B82751B114}" type="presParOf" srcId="{AD076D73-6E9A-4C9A-A7FE-05846B011678}" destId="{E82A4805-D18B-4FA2-8B86-E7E4B0D09153}" srcOrd="2" destOrd="0" presId="urn:microsoft.com/office/officeart/2005/8/layout/orgChart1"/>
    <dgm:cxn modelId="{BBC8DEB7-BA80-4661-9DE3-941F24AF2E7F}" type="presParOf" srcId="{15732F85-6F5B-406C-95DE-F56133FB3604}" destId="{6C20A2C2-BB4A-48A8-9179-89EA69C67F20}" srcOrd="2" destOrd="0" presId="urn:microsoft.com/office/officeart/2005/8/layout/orgChart1"/>
    <dgm:cxn modelId="{3445BBD4-3C1B-4276-8FFB-6AF22442994A}" type="presParOf" srcId="{15732F85-6F5B-406C-95DE-F56133FB3604}" destId="{F4E17BC3-1B42-4DA6-9EB3-3FE2224A51F1}" srcOrd="3" destOrd="0" presId="urn:microsoft.com/office/officeart/2005/8/layout/orgChart1"/>
    <dgm:cxn modelId="{CE41895C-8FEC-49DE-8D0D-F7309157A405}" type="presParOf" srcId="{F4E17BC3-1B42-4DA6-9EB3-3FE2224A51F1}" destId="{EF88985F-5391-4271-AF18-71CD053321A2}" srcOrd="0" destOrd="0" presId="urn:microsoft.com/office/officeart/2005/8/layout/orgChart1"/>
    <dgm:cxn modelId="{2DDB6FA3-7083-4D88-BE01-FB1DC4E7BE09}" type="presParOf" srcId="{EF88985F-5391-4271-AF18-71CD053321A2}" destId="{47737755-C51F-441B-8FA3-AAF2BA963162}" srcOrd="0" destOrd="0" presId="urn:microsoft.com/office/officeart/2005/8/layout/orgChart1"/>
    <dgm:cxn modelId="{BBE1276F-9ADF-42CA-94BF-2C16EBE64E25}" type="presParOf" srcId="{EF88985F-5391-4271-AF18-71CD053321A2}" destId="{526C89E0-B3A7-4965-B1CB-F014150097FD}" srcOrd="1" destOrd="0" presId="urn:microsoft.com/office/officeart/2005/8/layout/orgChart1"/>
    <dgm:cxn modelId="{18ACD1FC-00D6-47DC-BB31-B238C92FA179}" type="presParOf" srcId="{F4E17BC3-1B42-4DA6-9EB3-3FE2224A51F1}" destId="{F6868972-9E42-4221-8C42-A9329F97BED1}" srcOrd="1" destOrd="0" presId="urn:microsoft.com/office/officeart/2005/8/layout/orgChart1"/>
    <dgm:cxn modelId="{F19F8EEF-18E2-4D80-BDA2-2CD8F5C95B7B}" type="presParOf" srcId="{F4E17BC3-1B42-4DA6-9EB3-3FE2224A51F1}" destId="{1C306111-47B4-4BDC-87E9-CD7459E1CF9C}" srcOrd="2" destOrd="0" presId="urn:microsoft.com/office/officeart/2005/8/layout/orgChart1"/>
    <dgm:cxn modelId="{F4EBF70C-5D45-4060-AC74-D77C65849C1F}" type="presParOf" srcId="{15732F85-6F5B-406C-95DE-F56133FB3604}" destId="{1B330993-9A74-4F3F-BD7C-83D3400FD93B}" srcOrd="4" destOrd="0" presId="urn:microsoft.com/office/officeart/2005/8/layout/orgChart1"/>
    <dgm:cxn modelId="{1F687B86-22EF-4F2B-BBFD-F1BE56F1B36F}" type="presParOf" srcId="{15732F85-6F5B-406C-95DE-F56133FB3604}" destId="{049332E3-F21B-4096-89EB-43D28ACE6891}" srcOrd="5" destOrd="0" presId="urn:microsoft.com/office/officeart/2005/8/layout/orgChart1"/>
    <dgm:cxn modelId="{1C011681-4CAE-4A7D-A7FE-CA6E799A08A5}" type="presParOf" srcId="{049332E3-F21B-4096-89EB-43D28ACE6891}" destId="{676B7EFA-E302-4092-9E57-4D95C2FB4F75}" srcOrd="0" destOrd="0" presId="urn:microsoft.com/office/officeart/2005/8/layout/orgChart1"/>
    <dgm:cxn modelId="{E7F20AFB-7057-4142-B2E1-6E4999F8ED15}" type="presParOf" srcId="{676B7EFA-E302-4092-9E57-4D95C2FB4F75}" destId="{FFEB07D3-8C72-4FC5-92E0-E4E4EDA37F3C}" srcOrd="0" destOrd="0" presId="urn:microsoft.com/office/officeart/2005/8/layout/orgChart1"/>
    <dgm:cxn modelId="{634995E9-0EB3-4BB1-B9F9-4A4D914CFE6A}" type="presParOf" srcId="{676B7EFA-E302-4092-9E57-4D95C2FB4F75}" destId="{62077CE5-7B22-4F1B-86F2-85258E68F4C6}" srcOrd="1" destOrd="0" presId="urn:microsoft.com/office/officeart/2005/8/layout/orgChart1"/>
    <dgm:cxn modelId="{861E4A8E-46C8-4EF8-9578-752115488443}" type="presParOf" srcId="{049332E3-F21B-4096-89EB-43D28ACE6891}" destId="{B26EFC2C-296E-466D-8B88-A6412A32D175}" srcOrd="1" destOrd="0" presId="urn:microsoft.com/office/officeart/2005/8/layout/orgChart1"/>
    <dgm:cxn modelId="{5D837980-4392-48D7-A123-1646BEB32D70}" type="presParOf" srcId="{049332E3-F21B-4096-89EB-43D28ACE6891}" destId="{5367D3E5-5104-4F63-B3BD-06F26ACDDCA0}" srcOrd="2" destOrd="0" presId="urn:microsoft.com/office/officeart/2005/8/layout/orgChart1"/>
    <dgm:cxn modelId="{8FED8CAF-3B4F-47F5-90FA-24A535405B26}" type="presParOf" srcId="{EFEF422C-3CF5-40F1-84D2-B7449BBD9937}" destId="{AE9FE408-4652-4E41-A520-E90AED61815D}" srcOrd="2" destOrd="0" presId="urn:microsoft.com/office/officeart/2005/8/layout/orgChart1"/>
    <dgm:cxn modelId="{0B6EFEBB-72B7-43CB-9FBF-395C5FF8D0F9}" type="presParOf" srcId="{AE9FE408-4652-4E41-A520-E90AED61815D}" destId="{3FA1458A-458B-4747-8DF7-AA5DC295DF8E}" srcOrd="0" destOrd="0" presId="urn:microsoft.com/office/officeart/2005/8/layout/orgChart1"/>
    <dgm:cxn modelId="{9CD4A61D-94A3-45DE-BB51-F9CBCE6D7DC3}" type="presParOf" srcId="{AE9FE408-4652-4E41-A520-E90AED61815D}" destId="{56054EB8-87FC-41CF-AC78-71C9C58C78A0}" srcOrd="1" destOrd="0" presId="urn:microsoft.com/office/officeart/2005/8/layout/orgChart1"/>
    <dgm:cxn modelId="{0471B9FE-2A08-4B45-81BD-F57814999C00}" type="presParOf" srcId="{56054EB8-87FC-41CF-AC78-71C9C58C78A0}" destId="{DDF2F07D-95A9-4156-AD98-0CD575129505}" srcOrd="0" destOrd="0" presId="urn:microsoft.com/office/officeart/2005/8/layout/orgChart1"/>
    <dgm:cxn modelId="{188449A7-9021-450E-B810-845F99C3B15B}" type="presParOf" srcId="{DDF2F07D-95A9-4156-AD98-0CD575129505}" destId="{F0DE5609-4752-47C9-B2ED-A7ED0746BC9F}" srcOrd="0" destOrd="0" presId="urn:microsoft.com/office/officeart/2005/8/layout/orgChart1"/>
    <dgm:cxn modelId="{E945B8B7-149E-42FA-8C78-A1916539E7A9}" type="presParOf" srcId="{DDF2F07D-95A9-4156-AD98-0CD575129505}" destId="{A4F0607F-C387-4680-B31C-E0F09A7C9780}" srcOrd="1" destOrd="0" presId="urn:microsoft.com/office/officeart/2005/8/layout/orgChart1"/>
    <dgm:cxn modelId="{9E549D0D-FF1F-4995-8EFB-76C5775ECB87}" type="presParOf" srcId="{56054EB8-87FC-41CF-AC78-71C9C58C78A0}" destId="{845C8E14-1504-4862-A77C-BE4BC8080F2C}" srcOrd="1" destOrd="0" presId="urn:microsoft.com/office/officeart/2005/8/layout/orgChart1"/>
    <dgm:cxn modelId="{D1BA8460-0148-43AF-B89D-9B3674A569A1}" type="presParOf" srcId="{56054EB8-87FC-41CF-AC78-71C9C58C78A0}" destId="{D20200FC-1957-4B74-BBD3-ECB1BA7BEBC0}" srcOrd="2" destOrd="0" presId="urn:microsoft.com/office/officeart/2005/8/layout/orgChart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1458A-458B-4747-8DF7-AA5DC295DF8E}">
      <dsp:nvSpPr>
        <dsp:cNvPr id="0" name=""/>
        <dsp:cNvSpPr/>
      </dsp:nvSpPr>
      <dsp:spPr>
        <a:xfrm>
          <a:off x="3077648" y="1477333"/>
          <a:ext cx="201312" cy="881941"/>
        </a:xfrm>
        <a:custGeom>
          <a:avLst/>
          <a:gdLst/>
          <a:ahLst/>
          <a:cxnLst/>
          <a:rect l="0" t="0" r="0" b="0"/>
          <a:pathLst>
            <a:path>
              <a:moveTo>
                <a:pt x="201312" y="0"/>
              </a:moveTo>
              <a:lnTo>
                <a:pt x="201312" y="881941"/>
              </a:lnTo>
              <a:lnTo>
                <a:pt x="0" y="8819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330993-9A74-4F3F-BD7C-83D3400FD93B}">
      <dsp:nvSpPr>
        <dsp:cNvPr id="0" name=""/>
        <dsp:cNvSpPr/>
      </dsp:nvSpPr>
      <dsp:spPr>
        <a:xfrm>
          <a:off x="3278961" y="1477333"/>
          <a:ext cx="2320329" cy="1211509"/>
        </a:xfrm>
        <a:custGeom>
          <a:avLst/>
          <a:gdLst/>
          <a:ahLst/>
          <a:cxnLst/>
          <a:rect l="0" t="0" r="0" b="0"/>
          <a:pathLst>
            <a:path>
              <a:moveTo>
                <a:pt x="0" y="0"/>
              </a:moveTo>
              <a:lnTo>
                <a:pt x="0" y="1010196"/>
              </a:lnTo>
              <a:lnTo>
                <a:pt x="2320329" y="1010196"/>
              </a:lnTo>
              <a:lnTo>
                <a:pt x="2320329" y="12115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0A2C2-BB4A-48A8-9179-89EA69C67F20}">
      <dsp:nvSpPr>
        <dsp:cNvPr id="0" name=""/>
        <dsp:cNvSpPr/>
      </dsp:nvSpPr>
      <dsp:spPr>
        <a:xfrm>
          <a:off x="3233241" y="1477333"/>
          <a:ext cx="91440" cy="1763882"/>
        </a:xfrm>
        <a:custGeom>
          <a:avLst/>
          <a:gdLst/>
          <a:ahLst/>
          <a:cxnLst/>
          <a:rect l="0" t="0" r="0" b="0"/>
          <a:pathLst>
            <a:path>
              <a:moveTo>
                <a:pt x="45720" y="0"/>
              </a:moveTo>
              <a:lnTo>
                <a:pt x="45720" y="17638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D71126-51A7-44EC-A3A5-FFDACEF331CF}">
      <dsp:nvSpPr>
        <dsp:cNvPr id="0" name=""/>
        <dsp:cNvSpPr/>
      </dsp:nvSpPr>
      <dsp:spPr>
        <a:xfrm>
          <a:off x="959072" y="1477333"/>
          <a:ext cx="2319888" cy="1763882"/>
        </a:xfrm>
        <a:custGeom>
          <a:avLst/>
          <a:gdLst/>
          <a:ahLst/>
          <a:cxnLst/>
          <a:rect l="0" t="0" r="0" b="0"/>
          <a:pathLst>
            <a:path>
              <a:moveTo>
                <a:pt x="2319888" y="0"/>
              </a:moveTo>
              <a:lnTo>
                <a:pt x="2319888" y="1562569"/>
              </a:lnTo>
              <a:lnTo>
                <a:pt x="0" y="1562569"/>
              </a:lnTo>
              <a:lnTo>
                <a:pt x="0" y="17638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7000A3-4B1B-4750-9209-40DD84095B50}">
      <dsp:nvSpPr>
        <dsp:cNvPr id="0" name=""/>
        <dsp:cNvSpPr/>
      </dsp:nvSpPr>
      <dsp:spPr>
        <a:xfrm>
          <a:off x="2320329" y="518701"/>
          <a:ext cx="1917263" cy="958631"/>
        </a:xfrm>
        <a:prstGeom prst="rect">
          <a:avLst/>
        </a:prstGeom>
        <a:solidFill>
          <a:srgbClr val="009A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Owner Entity</a:t>
          </a:r>
        </a:p>
      </dsp:txBody>
      <dsp:txXfrm>
        <a:off x="2320329" y="518701"/>
        <a:ext cx="1917263" cy="958631"/>
      </dsp:txXfrm>
    </dsp:sp>
    <dsp:sp modelId="{883DBC24-00E7-46A1-BC5F-B3C21F12C182}">
      <dsp:nvSpPr>
        <dsp:cNvPr id="0" name=""/>
        <dsp:cNvSpPr/>
      </dsp:nvSpPr>
      <dsp:spPr>
        <a:xfrm>
          <a:off x="440" y="3241215"/>
          <a:ext cx="1917263" cy="958631"/>
        </a:xfrm>
        <a:prstGeom prst="rect">
          <a:avLst/>
        </a:prstGeom>
        <a:solidFill>
          <a:srgbClr val="009A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51% GP</a:t>
          </a:r>
        </a:p>
      </dsp:txBody>
      <dsp:txXfrm>
        <a:off x="440" y="3241215"/>
        <a:ext cx="1917263" cy="958631"/>
      </dsp:txXfrm>
    </dsp:sp>
    <dsp:sp modelId="{47737755-C51F-441B-8FA3-AAF2BA963162}">
      <dsp:nvSpPr>
        <dsp:cNvPr id="0" name=""/>
        <dsp:cNvSpPr/>
      </dsp:nvSpPr>
      <dsp:spPr>
        <a:xfrm>
          <a:off x="2320329" y="3241215"/>
          <a:ext cx="1917263" cy="958631"/>
        </a:xfrm>
        <a:prstGeom prst="rect">
          <a:avLst/>
        </a:prstGeom>
        <a:solidFill>
          <a:srgbClr val="009A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49% GP</a:t>
          </a:r>
        </a:p>
      </dsp:txBody>
      <dsp:txXfrm>
        <a:off x="2320329" y="3241215"/>
        <a:ext cx="1917263" cy="958631"/>
      </dsp:txXfrm>
    </dsp:sp>
    <dsp:sp modelId="{FFEB07D3-8C72-4FC5-92E0-E4E4EDA37F3C}">
      <dsp:nvSpPr>
        <dsp:cNvPr id="0" name=""/>
        <dsp:cNvSpPr/>
      </dsp:nvSpPr>
      <dsp:spPr>
        <a:xfrm>
          <a:off x="4640658" y="2688842"/>
          <a:ext cx="1917263" cy="958631"/>
        </a:xfrm>
        <a:prstGeom prst="rect">
          <a:avLst/>
        </a:prstGeom>
        <a:solidFill>
          <a:srgbClr val="009A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LP</a:t>
          </a:r>
        </a:p>
      </dsp:txBody>
      <dsp:txXfrm>
        <a:off x="4640658" y="2688842"/>
        <a:ext cx="1917263" cy="958631"/>
      </dsp:txXfrm>
    </dsp:sp>
    <dsp:sp modelId="{F0DE5609-4752-47C9-B2ED-A7ED0746BC9F}">
      <dsp:nvSpPr>
        <dsp:cNvPr id="0" name=""/>
        <dsp:cNvSpPr/>
      </dsp:nvSpPr>
      <dsp:spPr>
        <a:xfrm>
          <a:off x="1160384" y="1879958"/>
          <a:ext cx="1917263" cy="958631"/>
        </a:xfrm>
        <a:prstGeom prst="rect">
          <a:avLst/>
        </a:prstGeom>
        <a:solidFill>
          <a:srgbClr val="009A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Developer</a:t>
          </a:r>
        </a:p>
      </dsp:txBody>
      <dsp:txXfrm>
        <a:off x="1160384" y="1879958"/>
        <a:ext cx="1917263" cy="95863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38024B-85C5-45A8-BD99-217CEE636612}" type="datetimeFigureOut">
              <a:rPr lang="en-US" smtClean="0"/>
              <a:t>11/17/2024</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19D1742-2807-427C-BA02-93734A09E355}" type="slidenum">
              <a:rPr lang="en-US" smtClean="0"/>
              <a:t>‹#›</a:t>
            </a:fld>
            <a:endParaRPr lang="en-US" dirty="0"/>
          </a:p>
        </p:txBody>
      </p:sp>
    </p:spTree>
    <p:extLst>
      <p:ext uri="{BB962C8B-B14F-4D97-AF65-F5344CB8AC3E}">
        <p14:creationId xmlns:p14="http://schemas.microsoft.com/office/powerpoint/2010/main" val="220942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0</a:t>
            </a:fld>
            <a:endParaRPr lang="en-US" dirty="0"/>
          </a:p>
        </p:txBody>
      </p:sp>
    </p:spTree>
    <p:extLst>
      <p:ext uri="{BB962C8B-B14F-4D97-AF65-F5344CB8AC3E}">
        <p14:creationId xmlns:p14="http://schemas.microsoft.com/office/powerpoint/2010/main" val="186264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major issues with underwriting is that we don’t see documentation that the earnest fees were paid. </a:t>
            </a:r>
          </a:p>
          <a:p>
            <a:r>
              <a:rPr lang="en-US" dirty="0"/>
              <a:t>If you are also applying for federal financing such as HOME, you may want to have a longer initial term, or rights to extend the purchase option or contract to provide time for the required environmental review prior to purchase, since that is a choice limiting action.</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a:t>
            </a:fld>
            <a:endParaRPr lang="en-US" dirty="0"/>
          </a:p>
        </p:txBody>
      </p:sp>
    </p:spTree>
    <p:extLst>
      <p:ext uri="{BB962C8B-B14F-4D97-AF65-F5344CB8AC3E}">
        <p14:creationId xmlns:p14="http://schemas.microsoft.com/office/powerpoint/2010/main" val="24483116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99</a:t>
            </a:fld>
            <a:endParaRPr lang="en-US" dirty="0"/>
          </a:p>
        </p:txBody>
      </p:sp>
    </p:spTree>
    <p:extLst>
      <p:ext uri="{BB962C8B-B14F-4D97-AF65-F5344CB8AC3E}">
        <p14:creationId xmlns:p14="http://schemas.microsoft.com/office/powerpoint/2010/main" val="16589693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100</a:t>
            </a:fld>
            <a:endParaRPr lang="en-US" dirty="0"/>
          </a:p>
        </p:txBody>
      </p:sp>
    </p:spTree>
    <p:extLst>
      <p:ext uri="{BB962C8B-B14F-4D97-AF65-F5344CB8AC3E}">
        <p14:creationId xmlns:p14="http://schemas.microsoft.com/office/powerpoint/2010/main" val="35178126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EA018-7E57-5DA4-A1C6-4D1FE3F1E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D4D4F-0619-353E-8608-AF227880C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87FA4E-7530-F6C6-700A-3DA6005961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37B171-5423-F523-3165-FE3C0F14F260}"/>
              </a:ext>
            </a:extLst>
          </p:cNvPr>
          <p:cNvSpPr>
            <a:spLocks noGrp="1"/>
          </p:cNvSpPr>
          <p:nvPr>
            <p:ph type="sldNum" sz="quarter" idx="5"/>
          </p:nvPr>
        </p:nvSpPr>
        <p:spPr/>
        <p:txBody>
          <a:bodyPr/>
          <a:lstStyle/>
          <a:p>
            <a:fld id="{F19D1742-2807-427C-BA02-93734A09E355}" type="slidenum">
              <a:rPr lang="en-US" smtClean="0"/>
              <a:t>101</a:t>
            </a:fld>
            <a:endParaRPr lang="en-US" dirty="0"/>
          </a:p>
        </p:txBody>
      </p:sp>
    </p:spTree>
    <p:extLst>
      <p:ext uri="{BB962C8B-B14F-4D97-AF65-F5344CB8AC3E}">
        <p14:creationId xmlns:p14="http://schemas.microsoft.com/office/powerpoint/2010/main" val="5640043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102</a:t>
            </a:fld>
            <a:endParaRPr lang="en-US" dirty="0"/>
          </a:p>
        </p:txBody>
      </p:sp>
    </p:spTree>
    <p:extLst>
      <p:ext uri="{BB962C8B-B14F-4D97-AF65-F5344CB8AC3E}">
        <p14:creationId xmlns:p14="http://schemas.microsoft.com/office/powerpoint/2010/main" val="31143434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103</a:t>
            </a:fld>
            <a:endParaRPr lang="en-US" dirty="0"/>
          </a:p>
        </p:txBody>
      </p:sp>
    </p:spTree>
    <p:extLst>
      <p:ext uri="{BB962C8B-B14F-4D97-AF65-F5344CB8AC3E}">
        <p14:creationId xmlns:p14="http://schemas.microsoft.com/office/powerpoint/2010/main" val="31338320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104</a:t>
            </a:fld>
            <a:endParaRPr lang="en-US" dirty="0"/>
          </a:p>
        </p:txBody>
      </p:sp>
    </p:spTree>
    <p:extLst>
      <p:ext uri="{BB962C8B-B14F-4D97-AF65-F5344CB8AC3E}">
        <p14:creationId xmlns:p14="http://schemas.microsoft.com/office/powerpoint/2010/main" val="27083605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BDBA4-3575-4253-842C-9DDBBC22B05B}" type="slidenum">
              <a:rPr lang="en-US" smtClean="0"/>
              <a:t>105</a:t>
            </a:fld>
            <a:endParaRPr lang="en-US" dirty="0"/>
          </a:p>
        </p:txBody>
      </p:sp>
    </p:spTree>
    <p:extLst>
      <p:ext uri="{BB962C8B-B14F-4D97-AF65-F5344CB8AC3E}">
        <p14:creationId xmlns:p14="http://schemas.microsoft.com/office/powerpoint/2010/main" val="18313150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BDBA4-3575-4253-842C-9DDBBC22B05B}" type="slidenum">
              <a:rPr lang="en-US" smtClean="0"/>
              <a:t>106</a:t>
            </a:fld>
            <a:endParaRPr lang="en-US" dirty="0"/>
          </a:p>
        </p:txBody>
      </p:sp>
    </p:spTree>
    <p:extLst>
      <p:ext uri="{BB962C8B-B14F-4D97-AF65-F5344CB8AC3E}">
        <p14:creationId xmlns:p14="http://schemas.microsoft.com/office/powerpoint/2010/main" val="39923495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107</a:t>
            </a:fld>
            <a:endParaRPr lang="en-US" dirty="0"/>
          </a:p>
        </p:txBody>
      </p:sp>
    </p:spTree>
    <p:extLst>
      <p:ext uri="{BB962C8B-B14F-4D97-AF65-F5344CB8AC3E}">
        <p14:creationId xmlns:p14="http://schemas.microsoft.com/office/powerpoint/2010/main" val="34333087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108</a:t>
            </a:fld>
            <a:endParaRPr lang="en-US" dirty="0"/>
          </a:p>
        </p:txBody>
      </p:sp>
    </p:spTree>
    <p:extLst>
      <p:ext uri="{BB962C8B-B14F-4D97-AF65-F5344CB8AC3E}">
        <p14:creationId xmlns:p14="http://schemas.microsoft.com/office/powerpoint/2010/main" val="1059295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This section commits the project to be affordable for a certain number of years.  Where is the applicant not reading the requirements?</a:t>
            </a:r>
          </a:p>
          <a:p>
            <a:r>
              <a:rPr lang="en-US" dirty="0"/>
              <a:t>Click – arrow for LIHTC compliance period</a:t>
            </a:r>
          </a:p>
          <a:p>
            <a:r>
              <a:rPr lang="en-US" dirty="0"/>
              <a:t>This applicant only includes the first 15 years in the compliance period.  </a:t>
            </a:r>
          </a:p>
          <a:p>
            <a:r>
              <a:rPr lang="en-US" dirty="0"/>
              <a:t>Click – So the 15 years listed is incorrect.</a:t>
            </a:r>
          </a:p>
          <a:p>
            <a:r>
              <a:rPr lang="en-US" dirty="0"/>
              <a:t>Click - All applications need to include at least 30 years.  The 15 year compliance period plus the 15 year extended use period.  If points are requested for additional years of affordability, at least 35 years must be inserted here.</a:t>
            </a:r>
          </a:p>
          <a:p>
            <a:r>
              <a:rPr lang="en-US" dirty="0"/>
              <a:t>What else?</a:t>
            </a:r>
          </a:p>
          <a:p>
            <a:r>
              <a:rPr lang="en-US" dirty="0"/>
              <a:t>Click – The period of affordability for the National Housing Trust Fund is longer </a:t>
            </a:r>
          </a:p>
          <a:p>
            <a:r>
              <a:rPr lang="en-US" dirty="0"/>
              <a:t>Click – the minimum period of affordability is 30 years.  </a:t>
            </a:r>
          </a:p>
        </p:txBody>
      </p:sp>
      <p:sp>
        <p:nvSpPr>
          <p:cNvPr id="4" name="Slide Number Placeholder 3"/>
          <p:cNvSpPr>
            <a:spLocks noGrp="1"/>
          </p:cNvSpPr>
          <p:nvPr>
            <p:ph type="sldNum" sz="quarter" idx="5"/>
          </p:nvPr>
        </p:nvSpPr>
        <p:spPr/>
        <p:txBody>
          <a:bodyPr/>
          <a:lstStyle/>
          <a:p>
            <a:fld id="{F19D1742-2807-427C-BA02-93734A09E355}" type="slidenum">
              <a:rPr lang="en-US" smtClean="0"/>
              <a:t>10</a:t>
            </a:fld>
            <a:endParaRPr lang="en-US"/>
          </a:p>
        </p:txBody>
      </p:sp>
    </p:spTree>
    <p:extLst>
      <p:ext uri="{BB962C8B-B14F-4D97-AF65-F5344CB8AC3E}">
        <p14:creationId xmlns:p14="http://schemas.microsoft.com/office/powerpoint/2010/main" val="34216295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109</a:t>
            </a:fld>
            <a:endParaRPr lang="en-US" dirty="0"/>
          </a:p>
        </p:txBody>
      </p:sp>
    </p:spTree>
    <p:extLst>
      <p:ext uri="{BB962C8B-B14F-4D97-AF65-F5344CB8AC3E}">
        <p14:creationId xmlns:p14="http://schemas.microsoft.com/office/powerpoint/2010/main" val="40357353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110</a:t>
            </a:fld>
            <a:endParaRPr lang="en-US" dirty="0"/>
          </a:p>
        </p:txBody>
      </p:sp>
    </p:spTree>
    <p:extLst>
      <p:ext uri="{BB962C8B-B14F-4D97-AF65-F5344CB8AC3E}">
        <p14:creationId xmlns:p14="http://schemas.microsoft.com/office/powerpoint/2010/main" val="21555040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111</a:t>
            </a:fld>
            <a:endParaRPr lang="en-US" dirty="0"/>
          </a:p>
        </p:txBody>
      </p:sp>
    </p:spTree>
    <p:extLst>
      <p:ext uri="{BB962C8B-B14F-4D97-AF65-F5344CB8AC3E}">
        <p14:creationId xmlns:p14="http://schemas.microsoft.com/office/powerpoint/2010/main" val="2266420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518" indent="-165518" eaLnBrk="1" hangingPunct="1">
              <a:buFontTx/>
              <a:buChar char="-"/>
              <a:defRPr/>
            </a:pPr>
            <a:r>
              <a:rPr lang="en-US" altLang="en-US" dirty="0"/>
              <a:t>All members of the development team of the proposed project must be in good standing with MFA and all other state and federal affordable housing agencies</a:t>
            </a:r>
            <a:endParaRPr lang="en-US" altLang="en-US" dirty="0">
              <a:latin typeface="Times New Roman" charset="0"/>
            </a:endParaRPr>
          </a:p>
          <a:p>
            <a:pPr marL="165518" indent="-165518" eaLnBrk="1" hangingPunct="1">
              <a:buFontTx/>
              <a:buChar char="-"/>
              <a:defRPr/>
            </a:pPr>
            <a:r>
              <a:rPr lang="en-US" altLang="en-US" dirty="0">
                <a:latin typeface="Times New Roman" charset="0"/>
              </a:rPr>
              <a:t>Must also sign an affidavit affirming no related party relationships (See tab 1h of application).</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11</a:t>
            </a:fld>
            <a:endParaRPr lang="en-US" dirty="0"/>
          </a:p>
        </p:txBody>
      </p:sp>
    </p:spTree>
    <p:extLst>
      <p:ext uri="{BB962C8B-B14F-4D97-AF65-F5344CB8AC3E}">
        <p14:creationId xmlns:p14="http://schemas.microsoft.com/office/powerpoint/2010/main" val="38085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518" indent="-165518" eaLnBrk="1" hangingPunct="1">
              <a:buFontTx/>
              <a:buChar char="-"/>
              <a:defRPr/>
            </a:pPr>
            <a:r>
              <a:rPr lang="en-US" altLang="en-US" dirty="0"/>
              <a:t>Applications must demonstrate, in MFA’s reasonable judgment, the project’s financial feasibility.</a:t>
            </a:r>
          </a:p>
          <a:p>
            <a:pPr marL="165518" indent="-165518" eaLnBrk="1" hangingPunct="1">
              <a:buFontTx/>
              <a:buChar char="-"/>
              <a:defRPr/>
            </a:pPr>
            <a:r>
              <a:rPr lang="en-US" altLang="en-US" dirty="0"/>
              <a:t>Section C.2 – Per Unit Cost Limits – will discuss on subsequent slide</a:t>
            </a:r>
          </a:p>
          <a:p>
            <a:pPr marL="165518" indent="-165518" eaLnBrk="1" hangingPunct="1">
              <a:buFontTx/>
              <a:buChar char="-"/>
              <a:defRPr/>
            </a:pPr>
            <a:r>
              <a:rPr lang="en-US" altLang="en-US" dirty="0"/>
              <a:t>Section D - Development costs </a:t>
            </a:r>
          </a:p>
          <a:p>
            <a:pPr marL="165518" indent="-165518" eaLnBrk="1" hangingPunct="1">
              <a:buFontTx/>
              <a:buChar char="-"/>
              <a:defRPr/>
            </a:pPr>
            <a:r>
              <a:rPr lang="en-US" altLang="en-US" dirty="0"/>
              <a:t>Compare development cost compared to average costs of competing projects and for rehab to your CNA</a:t>
            </a:r>
          </a:p>
          <a:p>
            <a:pPr marL="165518" indent="-165518" eaLnBrk="1" hangingPunct="1">
              <a:buFontTx/>
              <a:buChar char="-"/>
              <a:defRPr/>
            </a:pPr>
            <a:r>
              <a:rPr lang="en-US" altLang="en-US" dirty="0"/>
              <a:t>Section D – Fees</a:t>
            </a:r>
          </a:p>
          <a:p>
            <a:pPr marL="165518" indent="-165518" eaLnBrk="1" hangingPunct="1">
              <a:buFontTx/>
              <a:buChar char="-"/>
              <a:defRPr/>
            </a:pPr>
            <a:r>
              <a:rPr lang="en-US" altLang="en-US" dirty="0"/>
              <a:t>6%/2%/6% of construction costs for builder profit, overhead and general requirements </a:t>
            </a:r>
          </a:p>
          <a:p>
            <a:pPr marL="165518" indent="-165518" eaLnBrk="1" hangingPunct="1">
              <a:buFontTx/>
              <a:buChar char="-"/>
              <a:defRPr/>
            </a:pPr>
            <a:r>
              <a:rPr lang="en-US" altLang="en-US" dirty="0"/>
              <a:t>May be lowered in the case of identity of interest </a:t>
            </a:r>
          </a:p>
          <a:p>
            <a:pPr marL="165518" indent="-165518" eaLnBrk="1" hangingPunct="1">
              <a:buFontTx/>
              <a:buChar char="-"/>
              <a:defRPr/>
            </a:pPr>
            <a:r>
              <a:rPr lang="en-US" altLang="en-US" dirty="0"/>
              <a:t>Any amount of fee that exceeds the lesser of the limits established at Initial Application or the percentage limitations will be excluded from the Project’s Eligible Basis when calculating the tax credit allocation</a:t>
            </a:r>
          </a:p>
          <a:p>
            <a:pPr marL="165518" indent="-165518" eaLnBrk="1" hangingPunct="1">
              <a:buFontTx/>
              <a:buChar char="-"/>
              <a:defRPr/>
            </a:pPr>
            <a:r>
              <a:rPr lang="en-US" altLang="en-US" dirty="0"/>
              <a:t>Developer Fee – will go over in a future slide</a:t>
            </a:r>
          </a:p>
          <a:p>
            <a:pPr marL="165518" indent="-165518" eaLnBrk="1" hangingPunct="1">
              <a:buFontTx/>
              <a:buChar char="-"/>
              <a:defRPr/>
            </a:pPr>
            <a:r>
              <a:rPr lang="en-US" altLang="en-US" dirty="0"/>
              <a:t>Architect and Engineer Fees – capped at 3.3% of TDC</a:t>
            </a:r>
          </a:p>
          <a:p>
            <a:pPr marL="165518" indent="-165518" eaLnBrk="1" hangingPunct="1">
              <a:buFontTx/>
              <a:buChar char="-"/>
              <a:defRPr/>
            </a:pPr>
            <a:r>
              <a:rPr lang="en-US" altLang="en-US" dirty="0"/>
              <a:t>May be reduced further if previous design used</a:t>
            </a:r>
          </a:p>
          <a:p>
            <a:pPr marL="165518" indent="-165518" eaLnBrk="1" hangingPunct="1">
              <a:buFontTx/>
              <a:buChar char="-"/>
              <a:defRPr/>
            </a:pPr>
            <a:r>
              <a:rPr lang="en-US" altLang="en-US" dirty="0"/>
              <a:t>Exceptions may be granted in the MFA’s sole discretion</a:t>
            </a:r>
          </a:p>
          <a:p>
            <a:pPr marL="165518" indent="-165518" eaLnBrk="1" hangingPunct="1">
              <a:buFontTx/>
              <a:buChar char="-"/>
              <a:defRPr/>
            </a:pPr>
            <a:r>
              <a:rPr lang="en-US" altLang="en-US" dirty="0"/>
              <a:t>Section D - Reserves</a:t>
            </a:r>
          </a:p>
          <a:p>
            <a:pPr marL="165518" indent="-165518" eaLnBrk="1" hangingPunct="1">
              <a:buFontTx/>
              <a:buChar char="-"/>
              <a:defRPr/>
            </a:pPr>
            <a:r>
              <a:rPr lang="en-US" altLang="en-US" dirty="0"/>
              <a:t>Development budget must have an operating reserve equal to a minimum of six months of projected operating expenses, debt service payments and replacement reserve payments.</a:t>
            </a:r>
          </a:p>
          <a:p>
            <a:pPr marL="165518" indent="-165518" eaLnBrk="1" hangingPunct="1">
              <a:buFontTx/>
              <a:buChar char="-"/>
              <a:defRPr/>
            </a:pPr>
            <a:r>
              <a:rPr lang="en-US" altLang="en-US" dirty="0"/>
              <a:t>Replacement reserves must be shown in the operating budget at least $250/year for new construction senior housing and $300/year for all others.</a:t>
            </a:r>
          </a:p>
          <a:p>
            <a:pPr marL="165518" indent="-165518" eaLnBrk="1" hangingPunct="1">
              <a:buFontTx/>
              <a:buChar char="-"/>
              <a:defRPr/>
            </a:pPr>
            <a:r>
              <a:rPr lang="en-US" altLang="en-US" dirty="0"/>
              <a:t>Section D - DSC</a:t>
            </a:r>
          </a:p>
          <a:p>
            <a:pPr marL="165518" indent="-165518" eaLnBrk="1" hangingPunct="1">
              <a:buFontTx/>
              <a:buChar char="-"/>
              <a:defRPr/>
            </a:pPr>
            <a:r>
              <a:rPr lang="en-US" altLang="en-US" dirty="0"/>
              <a:t>Aggregate minimum debt service ratio of 1.20</a:t>
            </a:r>
          </a:p>
          <a:p>
            <a:pPr marL="165518" indent="-165518" eaLnBrk="1" hangingPunct="1">
              <a:buFontTx/>
              <a:buChar char="-"/>
              <a:defRPr/>
            </a:pPr>
            <a:r>
              <a:rPr lang="en-US" altLang="en-US" dirty="0"/>
              <a:t>Section D - Unit Distributions</a:t>
            </a:r>
          </a:p>
          <a:p>
            <a:pPr marL="165518" indent="-165518" eaLnBrk="1" hangingPunct="1">
              <a:buFontTx/>
              <a:buChar char="-"/>
              <a:defRPr/>
            </a:pPr>
            <a:r>
              <a:rPr lang="en-US" altLang="en-US" dirty="0"/>
              <a:t>All unit types must be distributed proportionately among each of the multiple tiers.</a:t>
            </a:r>
          </a:p>
          <a:p>
            <a:pPr marL="165518" indent="-165518" eaLnBrk="1" hangingPunct="1">
              <a:buFontTx/>
              <a:buChar char="-"/>
              <a:defRPr/>
            </a:pPr>
            <a:r>
              <a:rPr lang="en-US" altLang="en-US" dirty="0"/>
              <a:t>Section E – Tax Credit Proceeds</a:t>
            </a:r>
          </a:p>
          <a:p>
            <a:pPr marL="165518" indent="-165518" eaLnBrk="1" hangingPunct="1">
              <a:buFontTx/>
              <a:buChar char="-"/>
              <a:defRPr/>
            </a:pPr>
            <a:r>
              <a:rPr lang="en-US" altLang="en-US" dirty="0"/>
              <a:t>Will use more conservative of the equity pricing factor in your LOI or the equity pricing factor in the underwriting supplement</a:t>
            </a:r>
          </a:p>
          <a:p>
            <a:pPr marL="165518" indent="-165518" eaLnBrk="1" hangingPunct="1">
              <a:buFontTx/>
              <a:buChar char="-"/>
              <a:defRPr/>
            </a:pPr>
            <a:endParaRPr lang="en-US" altLang="en-US" dirty="0"/>
          </a:p>
          <a:p>
            <a:pPr marL="165518" indent="-165518" eaLnBrk="1" hangingPunct="1">
              <a:buFontTx/>
              <a:buChar char="-"/>
              <a:defRPr/>
            </a:pPr>
            <a:r>
              <a:rPr lang="en-US" altLang="en-US" dirty="0"/>
              <a:t>Need to see proof of financing (especially for grants or contributions)</a:t>
            </a:r>
          </a:p>
          <a:p>
            <a:pPr marL="165518" indent="-165518" eaLnBrk="1" hangingPunct="1">
              <a:buFontTx/>
              <a:buChar char="-"/>
              <a:defRPr/>
            </a:pPr>
            <a:endParaRPr lang="en-US" altLang="en-US" dirty="0"/>
          </a:p>
          <a:p>
            <a:pPr marL="165518" indent="-165518" eaLnBrk="1" hangingPunct="1">
              <a:buFontTx/>
              <a:buChar char="-"/>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12</a:t>
            </a:fld>
            <a:endParaRPr lang="en-US" dirty="0"/>
          </a:p>
        </p:txBody>
      </p:sp>
    </p:spTree>
    <p:extLst>
      <p:ext uri="{BB962C8B-B14F-4D97-AF65-F5344CB8AC3E}">
        <p14:creationId xmlns:p14="http://schemas.microsoft.com/office/powerpoint/2010/main" val="2025366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indent="-165100" eaLnBrk="1" hangingPunct="1">
              <a:buFontTx/>
              <a:buChar char="-"/>
            </a:pPr>
            <a:r>
              <a:rPr lang="en-US" altLang="en-US" dirty="0"/>
              <a:t>Section C.2 - Cost Limits</a:t>
            </a:r>
          </a:p>
          <a:p>
            <a:pPr marL="606425" lvl="1" indent="-165100" eaLnBrk="1" hangingPunct="1">
              <a:buFontTx/>
              <a:buChar char="-"/>
            </a:pPr>
            <a:r>
              <a:rPr lang="en-US" altLang="en-US" dirty="0"/>
              <a:t>Based on the per unit and square footage costs of new construction/adaptive reuse projects submitted in the round (NOTE – TDC excludes land, developer fees, consultant fees, commercial space costs and reserves AND units include manager and employee units, which really are considered common space) </a:t>
            </a:r>
          </a:p>
          <a:p>
            <a:pPr marL="606425" lvl="1" indent="-165100" eaLnBrk="1" hangingPunct="1">
              <a:buFontTx/>
              <a:buChar char="-"/>
            </a:pPr>
            <a:r>
              <a:rPr lang="en-US" altLang="en-US" dirty="0"/>
              <a:t>As a reminder, the average TDC per unit for new construction was $289,529 at application in 2023.</a:t>
            </a:r>
          </a:p>
          <a:p>
            <a:pPr marL="606425" lvl="1" indent="-165100" eaLnBrk="1" hangingPunct="1">
              <a:buFontTx/>
              <a:buChar char="-"/>
            </a:pPr>
            <a:r>
              <a:rPr lang="en-US" altLang="en-US" b="1" dirty="0">
                <a:solidFill>
                  <a:srgbClr val="92D050"/>
                </a:solidFill>
                <a:highlight>
                  <a:srgbClr val="00FF00"/>
                </a:highlight>
              </a:rPr>
              <a:t>And as an aside here- include any proposed manager or employee units as low-income units in the application. After the project is placed in service you may request managers or employee units through Asset Management.  This way the management unit is not locked in and can float as needed for the property. </a:t>
            </a:r>
          </a:p>
          <a:p>
            <a:pPr marL="606425" lvl="1" indent="-165100" eaLnBrk="1" hangingPunct="1">
              <a:buFontTx/>
              <a:buChar char="-"/>
            </a:pPr>
            <a:r>
              <a:rPr lang="en-US" altLang="en-US" dirty="0"/>
              <a:t>New construction and adaptive reuse projects – TDC per unit and square foot cannot exceed 130% of weighted average TDC cost per unit and square foot for new construction/adaptive reuse projects submitted in the round</a:t>
            </a:r>
          </a:p>
          <a:p>
            <a:pPr marL="606425" lvl="1" indent="-165100" eaLnBrk="1" hangingPunct="1">
              <a:buFontTx/>
              <a:buChar char="-"/>
            </a:pPr>
            <a:r>
              <a:rPr lang="en-US" altLang="en-US" dirty="0" err="1"/>
              <a:t>Acq</a:t>
            </a:r>
            <a:r>
              <a:rPr lang="en-US" altLang="en-US" dirty="0"/>
              <a:t>/rehabilitation – TDC per unit and square foot  cannot exceed 100% of weighted average TDC cost per unit and square foot for new construction/adaptive reuse projects submitted in the round</a:t>
            </a:r>
          </a:p>
          <a:p>
            <a:pPr marL="606425" lvl="1" indent="-165100" eaLnBrk="1" hangingPunct="1">
              <a:buFontTx/>
              <a:buChar char="-"/>
            </a:pPr>
            <a:r>
              <a:rPr lang="en-US" altLang="en-US" dirty="0"/>
              <a:t>Combined rehab/new construction/adaptive reuse projects – TDC per unit and square foot costs will be evaluated separately by category</a:t>
            </a:r>
          </a:p>
          <a:p>
            <a:pPr marL="165518" indent="-165518" eaLnBrk="1" hangingPunct="1">
              <a:buFontTx/>
              <a:buChar char="-"/>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13</a:t>
            </a:fld>
            <a:endParaRPr lang="en-US" dirty="0"/>
          </a:p>
        </p:txBody>
      </p:sp>
    </p:spTree>
    <p:extLst>
      <p:ext uri="{BB962C8B-B14F-4D97-AF65-F5344CB8AC3E}">
        <p14:creationId xmlns:p14="http://schemas.microsoft.com/office/powerpoint/2010/main" val="1444477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required market study submitted at application must meet certain criteria. [go over criteria]. More information in QAP. All application materials have been posted.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14</a:t>
            </a:fld>
            <a:endParaRPr lang="en-US" dirty="0"/>
          </a:p>
        </p:txBody>
      </p:sp>
    </p:spTree>
    <p:extLst>
      <p:ext uri="{BB962C8B-B14F-4D97-AF65-F5344CB8AC3E}">
        <p14:creationId xmlns:p14="http://schemas.microsoft.com/office/powerpoint/2010/main" val="346037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518" indent="-165518" eaLnBrk="1" hangingPunct="1">
              <a:buFontTx/>
              <a:buChar char="-"/>
              <a:defRPr/>
            </a:pPr>
            <a:r>
              <a:rPr lang="en-US" altLang="en-US" dirty="0"/>
              <a:t>Criterion 2</a:t>
            </a:r>
          </a:p>
          <a:p>
            <a:pPr marL="606899" lvl="1" indent="-165518" eaLnBrk="1" hangingPunct="1">
              <a:buFontTx/>
              <a:buChar char="-"/>
              <a:defRPr/>
            </a:pPr>
            <a:r>
              <a:rPr lang="en-US" altLang="en-US" dirty="0"/>
              <a:t>Proximity is services is 2 points and must include access to fresh produce (if in a rural or tribal category you need to submit evidence of how you qualify)</a:t>
            </a:r>
          </a:p>
          <a:p>
            <a:pPr marL="606899" lvl="1" indent="-165518" eaLnBrk="1" hangingPunct="1">
              <a:buFontTx/>
              <a:buChar char="-"/>
              <a:defRPr/>
            </a:pPr>
            <a:r>
              <a:rPr lang="en-US" altLang="en-US" dirty="0"/>
              <a:t>Access to public transportation is 2 points and based on walking distance to a commuter bus or rail stop.  </a:t>
            </a:r>
          </a:p>
          <a:p>
            <a:pPr marL="1048280" lvl="2" indent="-165518" eaLnBrk="1" hangingPunct="1">
              <a:buFontTx/>
              <a:buChar char="-"/>
              <a:defRPr/>
            </a:pPr>
            <a:r>
              <a:rPr lang="en-US" altLang="en-US" dirty="0"/>
              <a:t>Alternative forms may be acceptable (projects on tribal land with established “on call” transportation programs are eligible)</a:t>
            </a:r>
          </a:p>
          <a:p>
            <a:pPr marL="591080" lvl="1" indent="-165518" eaLnBrk="1" hangingPunct="1">
              <a:buFontTx/>
              <a:buChar char="-"/>
              <a:defRPr/>
            </a:pPr>
            <a:r>
              <a:rPr lang="en-US" altLang="en-US" dirty="0"/>
              <a:t>Access to frequent transportation is eligible for 4 points. Public transportation must be established and provided on a fixed route with frequent scheduled service (defined as: any series of three or more single direction stops more frequent than every 1 hour, Monday - Friday).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15</a:t>
            </a:fld>
            <a:endParaRPr lang="en-US" dirty="0"/>
          </a:p>
        </p:txBody>
      </p:sp>
    </p:spTree>
    <p:extLst>
      <p:ext uri="{BB962C8B-B14F-4D97-AF65-F5344CB8AC3E}">
        <p14:creationId xmlns:p14="http://schemas.microsoft.com/office/powerpoint/2010/main" val="2511022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8D7EB-FBE6-4CB6-5C12-420CEAB71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873BF-8B78-C353-E51B-604FB64BB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9EBD56-0300-70D1-0B6E-6FD1DF77F7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939631-8CE3-E749-C2DE-1DDEB22AD713}"/>
              </a:ext>
            </a:extLst>
          </p:cNvPr>
          <p:cNvSpPr>
            <a:spLocks noGrp="1"/>
          </p:cNvSpPr>
          <p:nvPr>
            <p:ph type="sldNum" sz="quarter" idx="5"/>
          </p:nvPr>
        </p:nvSpPr>
        <p:spPr/>
        <p:txBody>
          <a:bodyPr/>
          <a:lstStyle/>
          <a:p>
            <a:fld id="{F19D1742-2807-427C-BA02-93734A09E355}" type="slidenum">
              <a:rPr lang="en-US" smtClean="0"/>
              <a:t>16</a:t>
            </a:fld>
            <a:endParaRPr lang="en-US" dirty="0"/>
          </a:p>
        </p:txBody>
      </p:sp>
    </p:spTree>
    <p:extLst>
      <p:ext uri="{BB962C8B-B14F-4D97-AF65-F5344CB8AC3E}">
        <p14:creationId xmlns:p14="http://schemas.microsoft.com/office/powerpoint/2010/main" val="1578374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518" indent="-165518" eaLnBrk="1" hangingPunct="1">
              <a:buFontTx/>
              <a:buChar char="-"/>
              <a:defRPr/>
            </a:pPr>
            <a:r>
              <a:rPr lang="en-US" altLang="en-US" dirty="0"/>
              <a:t>Criterion 3</a:t>
            </a:r>
          </a:p>
          <a:p>
            <a:pPr marL="606899" lvl="1" indent="-165518" eaLnBrk="1" hangingPunct="1">
              <a:buFontTx/>
              <a:buChar char="-"/>
              <a:defRPr/>
            </a:pPr>
            <a:r>
              <a:rPr lang="en-US" altLang="en-US" dirty="0"/>
              <a:t>To be eligible for points, more than 21 - 29 years must have elapsed since: 1) issuance of certificates of occupancy; or 2) the  units were Placed in Service and/or 3) since the Project’s prior rehabilitation utilizing tax credits as a source of funding was finished and those units were Placed in Service. </a:t>
            </a:r>
          </a:p>
          <a:p>
            <a:pPr marL="606899" lvl="1" indent="-165518" eaLnBrk="1" hangingPunct="1">
              <a:buFontTx/>
              <a:buChar char="-"/>
              <a:defRPr/>
            </a:pPr>
            <a:r>
              <a:rPr lang="en-US" altLang="en-US" dirty="0"/>
              <a:t>Points are given based on how much you exceed this minimum requirement.</a:t>
            </a:r>
          </a:p>
          <a:p>
            <a:pPr marL="606899" lvl="1" indent="-165518" eaLnBrk="1" hangingPunct="1">
              <a:buFontTx/>
              <a:buChar char="-"/>
              <a:defRPr/>
            </a:pPr>
            <a:r>
              <a:rPr lang="en-US" altLang="en-US" dirty="0"/>
              <a:t>At initial application, you must submit a 1) Scope of work, 3) detailed narrative, 4) preliminary relocation plan, and 5) information about any existing debt on the property or Project that will be assumed or paid with LIHTC equity or an MFA-administered funding source.</a:t>
            </a:r>
          </a:p>
          <a:p>
            <a:pPr marL="606899" lvl="1" indent="-165518" eaLnBrk="1" hangingPunct="1">
              <a:buFontTx/>
              <a:buChar char="-"/>
              <a:defRPr/>
            </a:pPr>
            <a:r>
              <a:rPr lang="en-US" altLang="en-US" dirty="0"/>
              <a:t>Projects must incur average rehabilitation construction costs of $25,000 per unit or more for moderate rehabilitation or $45,000 per unit or more for substantial rehabilitation.</a:t>
            </a:r>
          </a:p>
          <a:p>
            <a:pPr marL="606899" lvl="1" indent="-165518" eaLnBrk="1" hangingPunct="1">
              <a:buFontTx/>
              <a:buChar char="-"/>
              <a:defRPr/>
            </a:pPr>
            <a:r>
              <a:rPr lang="en-US" altLang="en-US" dirty="0"/>
              <a:t>Non-scoring requirements, such as Capital Needs Assessment are listed in Section II.J on pages 9-11 of the redlined QAP..  Projects that don’t qualify for points because they are financed with private activity bonds or were placed in service less than 20 years ago need to submit the capital needs assessment with the application.</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17</a:t>
            </a:fld>
            <a:endParaRPr lang="en-US" dirty="0"/>
          </a:p>
        </p:txBody>
      </p:sp>
    </p:spTree>
    <p:extLst>
      <p:ext uri="{BB962C8B-B14F-4D97-AF65-F5344CB8AC3E}">
        <p14:creationId xmlns:p14="http://schemas.microsoft.com/office/powerpoint/2010/main" val="356706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18</a:t>
            </a:fld>
            <a:endParaRPr lang="en-US" dirty="0"/>
          </a:p>
        </p:txBody>
      </p:sp>
    </p:spTree>
    <p:extLst>
      <p:ext uri="{BB962C8B-B14F-4D97-AF65-F5344CB8AC3E}">
        <p14:creationId xmlns:p14="http://schemas.microsoft.com/office/powerpoint/2010/main" val="323016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F4D21-9B4C-1BE1-C12E-FB5A125E3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8F3FB-3E15-6DAF-DF15-54681246B5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2C3ED-B82C-547D-734F-B4F0CDC055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3E0923-4E03-D310-F43F-7B2EFA6F57F9}"/>
              </a:ext>
            </a:extLst>
          </p:cNvPr>
          <p:cNvSpPr>
            <a:spLocks noGrp="1"/>
          </p:cNvSpPr>
          <p:nvPr>
            <p:ph type="sldNum" sz="quarter" idx="5"/>
          </p:nvPr>
        </p:nvSpPr>
        <p:spPr/>
        <p:txBody>
          <a:bodyPr/>
          <a:lstStyle/>
          <a:p>
            <a:fld id="{F19D1742-2807-427C-BA02-93734A09E355}" type="slidenum">
              <a:rPr lang="en-US" smtClean="0"/>
              <a:t>1</a:t>
            </a:fld>
            <a:endParaRPr lang="en-US" dirty="0"/>
          </a:p>
        </p:txBody>
      </p:sp>
    </p:spTree>
    <p:extLst>
      <p:ext uri="{BB962C8B-B14F-4D97-AF65-F5344CB8AC3E}">
        <p14:creationId xmlns:p14="http://schemas.microsoft.com/office/powerpoint/2010/main" val="519257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19</a:t>
            </a:fld>
            <a:endParaRPr lang="en-US" dirty="0"/>
          </a:p>
        </p:txBody>
      </p:sp>
    </p:spTree>
    <p:extLst>
      <p:ext uri="{BB962C8B-B14F-4D97-AF65-F5344CB8AC3E}">
        <p14:creationId xmlns:p14="http://schemas.microsoft.com/office/powerpoint/2010/main" val="3679828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charset="0"/>
              </a:rPr>
              <a:t>Average Income projects must have at least 5% of the low-income units above 60% AMI to qualify for this scoring criterion.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20</a:t>
            </a:fld>
            <a:endParaRPr lang="en-US" dirty="0"/>
          </a:p>
        </p:txBody>
      </p:sp>
    </p:spTree>
    <p:extLst>
      <p:ext uri="{BB962C8B-B14F-4D97-AF65-F5344CB8AC3E}">
        <p14:creationId xmlns:p14="http://schemas.microsoft.com/office/powerpoint/2010/main" val="1671560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21</a:t>
            </a:fld>
            <a:endParaRPr lang="en-US" dirty="0"/>
          </a:p>
        </p:txBody>
      </p:sp>
    </p:spTree>
    <p:extLst>
      <p:ext uri="{BB962C8B-B14F-4D97-AF65-F5344CB8AC3E}">
        <p14:creationId xmlns:p14="http://schemas.microsoft.com/office/powerpoint/2010/main" val="3851214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Criterion 7</a:t>
            </a:r>
          </a:p>
          <a:p>
            <a:r>
              <a:rPr lang="en-US" dirty="0"/>
              <a:t>15 year initial Compliance Period and a 20 year Extended Use Period for a total of 35 years.</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22</a:t>
            </a:fld>
            <a:endParaRPr lang="en-US" dirty="0"/>
          </a:p>
        </p:txBody>
      </p:sp>
    </p:spTree>
    <p:extLst>
      <p:ext uri="{BB962C8B-B14F-4D97-AF65-F5344CB8AC3E}">
        <p14:creationId xmlns:p14="http://schemas.microsoft.com/office/powerpoint/2010/main" val="2994999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23</a:t>
            </a:fld>
            <a:endParaRPr lang="en-US" dirty="0"/>
          </a:p>
        </p:txBody>
      </p:sp>
    </p:spTree>
    <p:extLst>
      <p:ext uri="{BB962C8B-B14F-4D97-AF65-F5344CB8AC3E}">
        <p14:creationId xmlns:p14="http://schemas.microsoft.com/office/powerpoint/2010/main" val="3511891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5863" indent="-275863" eaLnBrk="1" hangingPunct="1">
              <a:buFontTx/>
              <a:buChar char="-"/>
              <a:defRPr/>
            </a:pPr>
            <a:r>
              <a:rPr lang="en-US" altLang="en-US" sz="1600" dirty="0">
                <a:latin typeface="Times New Roman" charset="0"/>
              </a:rPr>
              <a:t>Must meet minimum set aside requirements in terms of unit mix and provide some baseline services (must provide a service coordination certification and proposed budget).</a:t>
            </a:r>
          </a:p>
          <a:p>
            <a:pPr marL="275863" indent="-275863" eaLnBrk="1" hangingPunct="1">
              <a:buFontTx/>
              <a:buChar char="-"/>
              <a:defRPr/>
            </a:pPr>
            <a:r>
              <a:rPr lang="en-US" altLang="en-US" sz="1600" dirty="0">
                <a:latin typeface="Times New Roman" charset="0"/>
              </a:rPr>
              <a:t>If you select this criterion you can get up to 8 points for providing additional services outlined in the QAP</a:t>
            </a:r>
          </a:p>
          <a:p>
            <a:pPr marL="717244" lvl="1" indent="-275863" eaLnBrk="1" hangingPunct="1">
              <a:buFontTx/>
              <a:buChar char="-"/>
              <a:defRPr/>
            </a:pPr>
            <a:r>
              <a:rPr lang="en-US" altLang="en-US" sz="1600" dirty="0">
                <a:latin typeface="Times New Roman" charset="0"/>
              </a:rPr>
              <a:t>Can get points for other types of services but must be approved by the MFA in writing one month before the application due date.</a:t>
            </a:r>
          </a:p>
          <a:p>
            <a:pPr marL="717244" lvl="1" indent="-275863" eaLnBrk="1" hangingPunct="1">
              <a:buFontTx/>
              <a:buChar char="-"/>
              <a:defRPr/>
            </a:pPr>
            <a:r>
              <a:rPr lang="en-US" altLang="en-US" sz="1600" dirty="0">
                <a:latin typeface="Times New Roman" charset="0"/>
              </a:rPr>
              <a:t>Services begin immediately when first resident moves in – this is because it is assumed that residents need supportive services to maintain their housing</a:t>
            </a:r>
          </a:p>
          <a:p>
            <a:r>
              <a:rPr lang="en-US" sz="1600" dirty="0">
                <a:latin typeface="Times New Roman" charset="0"/>
              </a:rPr>
              <a:t>- Participation in the Underserved Populations set-aside for providing permanent supportive housing does not automatically mean points in this scoring criterion. Services must be selected and all requirements met for points to be obtainable. </a:t>
            </a:r>
            <a:endParaRPr lang="en-US" dirty="0"/>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24</a:t>
            </a:fld>
            <a:endParaRPr lang="en-US" dirty="0"/>
          </a:p>
        </p:txBody>
      </p:sp>
    </p:spTree>
    <p:extLst>
      <p:ext uri="{BB962C8B-B14F-4D97-AF65-F5344CB8AC3E}">
        <p14:creationId xmlns:p14="http://schemas.microsoft.com/office/powerpoint/2010/main" val="1520139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25</a:t>
            </a:fld>
            <a:endParaRPr lang="en-US" dirty="0"/>
          </a:p>
        </p:txBody>
      </p:sp>
    </p:spTree>
    <p:extLst>
      <p:ext uri="{BB962C8B-B14F-4D97-AF65-F5344CB8AC3E}">
        <p14:creationId xmlns:p14="http://schemas.microsoft.com/office/powerpoint/2010/main" val="801794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26</a:t>
            </a:fld>
            <a:endParaRPr lang="en-US" dirty="0"/>
          </a:p>
        </p:txBody>
      </p:sp>
    </p:spTree>
    <p:extLst>
      <p:ext uri="{BB962C8B-B14F-4D97-AF65-F5344CB8AC3E}">
        <p14:creationId xmlns:p14="http://schemas.microsoft.com/office/powerpoint/2010/main" val="2255402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indent="-165100" eaLnBrk="1" hangingPunct="1">
              <a:buFontTx/>
              <a:buChar char="-"/>
            </a:pPr>
            <a:r>
              <a:rPr lang="en-US" altLang="en-US" dirty="0"/>
              <a:t>Review first two bullets for set aside</a:t>
            </a:r>
          </a:p>
          <a:p>
            <a:pPr marL="165100" indent="-165100" eaLnBrk="1" hangingPunct="1">
              <a:buFontTx/>
              <a:buChar char="-"/>
            </a:pPr>
            <a:r>
              <a:rPr lang="en-US" altLang="en-US" dirty="0"/>
              <a:t>If you meet unit reservation requirement along with the design requirements for this category, you are eligible to receive points though the selection of services.</a:t>
            </a:r>
          </a:p>
          <a:p>
            <a:pPr marL="165100" indent="-165100" eaLnBrk="1" hangingPunct="1">
              <a:buFontTx/>
              <a:buChar char="-"/>
            </a:pPr>
            <a:r>
              <a:rPr lang="en-US" altLang="en-US" dirty="0"/>
              <a:t>you must have a service coordinator (who is in addition to the property manager) that is on site for a minimum of two days a week.</a:t>
            </a:r>
          </a:p>
          <a:p>
            <a:pPr marL="606425" lvl="1" indent="-165100" eaLnBrk="1" hangingPunct="1">
              <a:buFontTx/>
              <a:buChar char="-"/>
            </a:pPr>
            <a:r>
              <a:rPr lang="en-US" altLang="en-US" dirty="0"/>
              <a:t>The social services that would receive additional points are listed in the QAP and in the project application.  </a:t>
            </a:r>
          </a:p>
          <a:p>
            <a:pPr marL="606425" lvl="1" indent="-165100" eaLnBrk="1" hangingPunct="1">
              <a:buFontTx/>
              <a:buChar char="-"/>
            </a:pPr>
            <a:r>
              <a:rPr lang="en-US" altLang="en-US" dirty="0"/>
              <a:t>Can get points for other types of services but must be approved by the MFA one month before the application due date.</a:t>
            </a:r>
          </a:p>
          <a:p>
            <a:pPr marL="165100" indent="-165100" eaLnBrk="1" hangingPunct="1">
              <a:buFontTx/>
              <a:buChar char="-"/>
            </a:pPr>
            <a:r>
              <a:rPr lang="en-US" altLang="en-US" dirty="0"/>
              <a:t>The project must have an annual operating budget that includes at least $2,500 for the provision of social services.</a:t>
            </a:r>
          </a:p>
          <a:p>
            <a:pPr marL="165100" indent="-165100" eaLnBrk="1" hangingPunct="1">
              <a:buFontTx/>
              <a:buChar char="-"/>
            </a:pPr>
            <a:r>
              <a:rPr lang="en-US" altLang="en-US" dirty="0"/>
              <a:t>If you are opting for the senior housing priority, you must fill out the senior housing certification form in the application packet.</a:t>
            </a:r>
          </a:p>
          <a:p>
            <a:pPr marL="165100" indent="-165100" eaLnBrk="1" hangingPunct="1">
              <a:buFontTx/>
              <a:buChar char="-"/>
            </a:pPr>
            <a:r>
              <a:rPr lang="en-US" altLang="en-US" dirty="0"/>
              <a:t>Services must begin within 90 days of construction completion.</a:t>
            </a:r>
          </a:p>
          <a:p>
            <a:pPr marL="165100" indent="-165100" eaLnBrk="1" hangingPunct="1">
              <a:buFontTx/>
              <a:buChar char="-"/>
            </a:pPr>
            <a:endParaRPr lang="en-US" altLang="en-US" dirty="0"/>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27</a:t>
            </a:fld>
            <a:endParaRPr lang="en-US" dirty="0"/>
          </a:p>
        </p:txBody>
      </p:sp>
    </p:spTree>
    <p:extLst>
      <p:ext uri="{BB962C8B-B14F-4D97-AF65-F5344CB8AC3E}">
        <p14:creationId xmlns:p14="http://schemas.microsoft.com/office/powerpoint/2010/main" val="253689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indent="-165100" eaLnBrk="1" hangingPunct="1">
              <a:buFontTx/>
              <a:buChar char="-"/>
            </a:pPr>
            <a:r>
              <a:rPr lang="en-US" altLang="en-US" dirty="0"/>
              <a:t>Review first two bullets for set aside</a:t>
            </a:r>
          </a:p>
          <a:p>
            <a:pPr marL="165100" indent="-165100" eaLnBrk="1" hangingPunct="1">
              <a:buFontTx/>
              <a:buChar char="-"/>
            </a:pPr>
            <a:r>
              <a:rPr lang="en-US" altLang="en-US" dirty="0"/>
              <a:t>If you meet unit reservation requirement along with the design requirements for this category, you are eligible to receive points through the selection of services.</a:t>
            </a:r>
          </a:p>
          <a:p>
            <a:pPr marL="165100" indent="-165100" eaLnBrk="1" hangingPunct="1">
              <a:buFontTx/>
              <a:buChar char="-"/>
            </a:pPr>
            <a:r>
              <a:rPr lang="en-US" altLang="en-US" dirty="0"/>
              <a:t>you must have a service coordinator (who is in addition to the property manager) that is on site for a minimum of two days a week.</a:t>
            </a:r>
          </a:p>
          <a:p>
            <a:pPr marL="606425" lvl="1" indent="-165100" eaLnBrk="1" hangingPunct="1">
              <a:buFontTx/>
              <a:buChar char="-"/>
            </a:pPr>
            <a:r>
              <a:rPr lang="en-US" altLang="en-US" dirty="0"/>
              <a:t>The social services that would receive additional points are listed in the QAP and in the project application.  </a:t>
            </a:r>
          </a:p>
          <a:p>
            <a:pPr marL="606425" lvl="1" indent="-165100" eaLnBrk="1" hangingPunct="1">
              <a:buFontTx/>
              <a:buChar char="-"/>
            </a:pPr>
            <a:r>
              <a:rPr lang="en-US" altLang="en-US" dirty="0"/>
              <a:t>Can get points for other types of services but must be approved by the MFA one month before the application due date.</a:t>
            </a:r>
          </a:p>
          <a:p>
            <a:pPr marL="165100" indent="-165100" eaLnBrk="1" hangingPunct="1">
              <a:buFontTx/>
              <a:buChar char="-"/>
            </a:pPr>
            <a:r>
              <a:rPr lang="en-US" altLang="en-US" dirty="0"/>
              <a:t>The project must have an annual operating budget that includes at least $2,500 for the provision of social services.</a:t>
            </a:r>
          </a:p>
          <a:p>
            <a:pPr marL="165100" indent="-165100" eaLnBrk="1" hangingPunct="1">
              <a:buFontTx/>
              <a:buChar char="-"/>
            </a:pPr>
            <a:endParaRPr lang="en-US" altLang="en-US" dirty="0"/>
          </a:p>
          <a:p>
            <a:pPr marL="165100" indent="-165100" eaLnBrk="1" hangingPunct="1">
              <a:buFontTx/>
              <a:buChar char="-"/>
            </a:pPr>
            <a:r>
              <a:rPr lang="en-US" altLang="en-US" dirty="0"/>
              <a:t>Services must begin within 90 days of construction completion.</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28</a:t>
            </a:fld>
            <a:endParaRPr lang="en-US" dirty="0"/>
          </a:p>
        </p:txBody>
      </p:sp>
    </p:spTree>
    <p:extLst>
      <p:ext uri="{BB962C8B-B14F-4D97-AF65-F5344CB8AC3E}">
        <p14:creationId xmlns:p14="http://schemas.microsoft.com/office/powerpoint/2010/main" val="113813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a:t>
            </a:fld>
            <a:endParaRPr lang="en-US" dirty="0"/>
          </a:p>
        </p:txBody>
      </p:sp>
    </p:spTree>
    <p:extLst>
      <p:ext uri="{BB962C8B-B14F-4D97-AF65-F5344CB8AC3E}">
        <p14:creationId xmlns:p14="http://schemas.microsoft.com/office/powerpoint/2010/main" val="228029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518" indent="-165518">
              <a:buFontTx/>
              <a:buChar char="-"/>
              <a:defRPr/>
            </a:pPr>
            <a:r>
              <a:rPr lang="en-US" altLang="en-US" dirty="0"/>
              <a:t>Criterion 13</a:t>
            </a:r>
          </a:p>
          <a:p>
            <a:pPr marL="606899" lvl="1" indent="-165518">
              <a:buFontTx/>
              <a:buChar char="-"/>
              <a:defRPr/>
            </a:pPr>
            <a:r>
              <a:rPr lang="en-US" altLang="en-US" dirty="0"/>
              <a:t>Need a letter to the Housing Authority or Indian Agency committing to market units to their waitlist.</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29</a:t>
            </a:fld>
            <a:endParaRPr lang="en-US" dirty="0"/>
          </a:p>
        </p:txBody>
      </p:sp>
    </p:spTree>
    <p:extLst>
      <p:ext uri="{BB962C8B-B14F-4D97-AF65-F5344CB8AC3E}">
        <p14:creationId xmlns:p14="http://schemas.microsoft.com/office/powerpoint/2010/main" val="589026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30</a:t>
            </a:fld>
            <a:endParaRPr lang="en-US" dirty="0"/>
          </a:p>
        </p:txBody>
      </p:sp>
    </p:spTree>
    <p:extLst>
      <p:ext uri="{BB962C8B-B14F-4D97-AF65-F5344CB8AC3E}">
        <p14:creationId xmlns:p14="http://schemas.microsoft.com/office/powerpoint/2010/main" val="2784116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518" indent="-165518">
              <a:buFontTx/>
              <a:buChar char="-"/>
              <a:defRPr/>
            </a:pPr>
            <a:r>
              <a:rPr lang="en-US" altLang="en-US" dirty="0"/>
              <a:t>PLATINUM New property that does not allow smoking anywhere on the property.</a:t>
            </a:r>
          </a:p>
          <a:p>
            <a:pPr marL="165518" indent="-165518">
              <a:buFontTx/>
              <a:buChar char="-"/>
              <a:defRPr/>
            </a:pPr>
            <a:r>
              <a:rPr lang="en-US" altLang="en-US" dirty="0"/>
              <a:t>GOLD Rehab or Adaptive Reuse that does not allow smoking anywhere on property</a:t>
            </a:r>
          </a:p>
          <a:p>
            <a:pPr marL="165518" indent="-165518">
              <a:buFontTx/>
              <a:buChar char="-"/>
              <a:defRPr/>
            </a:pPr>
            <a:r>
              <a:rPr lang="en-US" altLang="en-US" dirty="0"/>
              <a:t>SILVER No smoking in units, common areas, or within 25 feet of any entrance or window.</a:t>
            </a:r>
          </a:p>
          <a:p>
            <a:pPr marL="165518" indent="-165518">
              <a:buFontTx/>
              <a:buChar char="-"/>
              <a:defRPr/>
            </a:pPr>
            <a:endParaRPr lang="en-US" altLang="en-US" dirty="0"/>
          </a:p>
          <a:p>
            <a:pPr marL="165518" indent="-165518">
              <a:buFontTx/>
              <a:buChar char="-"/>
              <a:defRPr/>
            </a:pPr>
            <a:r>
              <a:rPr lang="en-US" altLang="en-US" dirty="0"/>
              <a:t>Whole process to get certified Visit smokefreeathomenm.org for more information. Certification required at 8609 request.  </a:t>
            </a:r>
          </a:p>
          <a:p>
            <a:pPr marL="165518" indent="-165518">
              <a:buFontTx/>
              <a:buChar char="-"/>
              <a:defRPr/>
            </a:pPr>
            <a:r>
              <a:rPr lang="en-US" altLang="en-US" dirty="0"/>
              <a:t>Be careful when you check the box to make sure your project qualifies – don’t check a box for rehabilitation if a new construction project</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31</a:t>
            </a:fld>
            <a:endParaRPr lang="en-US" dirty="0"/>
          </a:p>
        </p:txBody>
      </p:sp>
    </p:spTree>
    <p:extLst>
      <p:ext uri="{BB962C8B-B14F-4D97-AF65-F5344CB8AC3E}">
        <p14:creationId xmlns:p14="http://schemas.microsoft.com/office/powerpoint/2010/main" val="143837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32</a:t>
            </a:fld>
            <a:endParaRPr lang="en-US" dirty="0"/>
          </a:p>
        </p:txBody>
      </p:sp>
    </p:spTree>
    <p:extLst>
      <p:ext uri="{BB962C8B-B14F-4D97-AF65-F5344CB8AC3E}">
        <p14:creationId xmlns:p14="http://schemas.microsoft.com/office/powerpoint/2010/main" val="519767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33</a:t>
            </a:fld>
            <a:endParaRPr lang="en-US" dirty="0"/>
          </a:p>
        </p:txBody>
      </p:sp>
    </p:spTree>
    <p:extLst>
      <p:ext uri="{BB962C8B-B14F-4D97-AF65-F5344CB8AC3E}">
        <p14:creationId xmlns:p14="http://schemas.microsoft.com/office/powerpoint/2010/main" val="4141534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 very important document to review and make sure your application is addressing is the Mandatory Design Standards for Multifamily Housing. There are two parts to this document. The first part discusses the requirements for any design receiving MFA funding. The second part goes through the documentation required for application and what will be required going forward through construction.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34</a:t>
            </a:fld>
            <a:endParaRPr lang="en-US" dirty="0"/>
          </a:p>
        </p:txBody>
      </p:sp>
    </p:spTree>
    <p:extLst>
      <p:ext uri="{BB962C8B-B14F-4D97-AF65-F5344CB8AC3E}">
        <p14:creationId xmlns:p14="http://schemas.microsoft.com/office/powerpoint/2010/main" val="971860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35</a:t>
            </a:fld>
            <a:endParaRPr lang="en-US" dirty="0"/>
          </a:p>
        </p:txBody>
      </p:sp>
    </p:spTree>
    <p:extLst>
      <p:ext uri="{BB962C8B-B14F-4D97-AF65-F5344CB8AC3E}">
        <p14:creationId xmlns:p14="http://schemas.microsoft.com/office/powerpoint/2010/main" val="3285382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518" indent="-165518">
              <a:buFontTx/>
              <a:buChar char="-"/>
              <a:defRPr/>
            </a:pPr>
            <a:r>
              <a:rPr lang="en-US" altLang="en-US" dirty="0"/>
              <a:t>There document incorporates and clarifies requirements for underwriting at initial application for LIHTC and gap sources. This document should be reviewed meticulously before submitting an application. </a:t>
            </a:r>
          </a:p>
          <a:p>
            <a:pPr marL="165518" indent="-165518">
              <a:buFontTx/>
              <a:buChar char="-"/>
              <a:defRPr/>
            </a:pPr>
            <a:r>
              <a:rPr lang="en-US" altLang="en-US" dirty="0"/>
              <a:t>I’ll go through some of the highlights that, but please make sure to examine this document before submitting an application. It is on the website under all the relevant funding sources, along with the universal rental development application.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36</a:t>
            </a:fld>
            <a:endParaRPr lang="en-US" dirty="0"/>
          </a:p>
        </p:txBody>
      </p:sp>
    </p:spTree>
    <p:extLst>
      <p:ext uri="{BB962C8B-B14F-4D97-AF65-F5344CB8AC3E}">
        <p14:creationId xmlns:p14="http://schemas.microsoft.com/office/powerpoint/2010/main" val="1729151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FFD9-7E9F-4DF6-4E24-FA08FF985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26323-B428-FB2F-5EE6-DD3DB5F1CA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8E6BA-7B48-8B27-07BA-B743523559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E9CFE4-57BE-917C-78A7-9210E1BAD0BD}"/>
              </a:ext>
            </a:extLst>
          </p:cNvPr>
          <p:cNvSpPr>
            <a:spLocks noGrp="1"/>
          </p:cNvSpPr>
          <p:nvPr>
            <p:ph type="sldNum" sz="quarter" idx="5"/>
          </p:nvPr>
        </p:nvSpPr>
        <p:spPr/>
        <p:txBody>
          <a:bodyPr/>
          <a:lstStyle/>
          <a:p>
            <a:fld id="{F19D1742-2807-427C-BA02-93734A09E355}" type="slidenum">
              <a:rPr lang="en-US" smtClean="0"/>
              <a:t>37</a:t>
            </a:fld>
            <a:endParaRPr lang="en-US" dirty="0"/>
          </a:p>
        </p:txBody>
      </p:sp>
    </p:spTree>
    <p:extLst>
      <p:ext uri="{BB962C8B-B14F-4D97-AF65-F5344CB8AC3E}">
        <p14:creationId xmlns:p14="http://schemas.microsoft.com/office/powerpoint/2010/main" val="729779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518" indent="-165518">
              <a:buFontTx/>
              <a:buChar char="-"/>
              <a:defRPr/>
            </a:pPr>
            <a:r>
              <a:rPr lang="en-US" altLang="en-US" dirty="0"/>
              <a:t>There document incorporates and clarifies requirements for underwriting at initial application for LIHTC and gap sources. This document should be reviewed meticulously before submitting an application. </a:t>
            </a:r>
          </a:p>
          <a:p>
            <a:pPr marL="165518" indent="-165518">
              <a:buFontTx/>
              <a:buChar char="-"/>
              <a:defRPr/>
            </a:pPr>
            <a:r>
              <a:rPr lang="en-US" altLang="en-US" dirty="0"/>
              <a:t>I’ll go through some of the highlights that, but please make sure to examine this document before submitting an application. It is on the website under all the relevant funding sources, along with the universal rental development application.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38</a:t>
            </a:fld>
            <a:endParaRPr lang="en-US" dirty="0"/>
          </a:p>
        </p:txBody>
      </p:sp>
    </p:spTree>
    <p:extLst>
      <p:ext uri="{BB962C8B-B14F-4D97-AF65-F5344CB8AC3E}">
        <p14:creationId xmlns:p14="http://schemas.microsoft.com/office/powerpoint/2010/main" val="72495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a:t>
            </a:fld>
            <a:endParaRPr lang="en-US" dirty="0"/>
          </a:p>
        </p:txBody>
      </p:sp>
    </p:spTree>
    <p:extLst>
      <p:ext uri="{BB962C8B-B14F-4D97-AF65-F5344CB8AC3E}">
        <p14:creationId xmlns:p14="http://schemas.microsoft.com/office/powerpoint/2010/main" val="224219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39</a:t>
            </a:fld>
            <a:endParaRPr lang="en-US" dirty="0"/>
          </a:p>
        </p:txBody>
      </p:sp>
    </p:spTree>
    <p:extLst>
      <p:ext uri="{BB962C8B-B14F-4D97-AF65-F5344CB8AC3E}">
        <p14:creationId xmlns:p14="http://schemas.microsoft.com/office/powerpoint/2010/main" val="2488213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40</a:t>
            </a:fld>
            <a:endParaRPr lang="en-US" dirty="0"/>
          </a:p>
        </p:txBody>
      </p:sp>
    </p:spTree>
    <p:extLst>
      <p:ext uri="{BB962C8B-B14F-4D97-AF65-F5344CB8AC3E}">
        <p14:creationId xmlns:p14="http://schemas.microsoft.com/office/powerpoint/2010/main" val="2680736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The QAP requests one PDF file that is bookmarked with each applicable tab and named to match the Attachments Checklist.  Can someone tell me which of these is done correctly?</a:t>
            </a:r>
          </a:p>
          <a:p>
            <a:r>
              <a:rPr lang="en-US" dirty="0"/>
              <a:t>Answer from audience.</a:t>
            </a:r>
          </a:p>
          <a:p>
            <a:r>
              <a:rPr lang="en-US" dirty="0"/>
              <a:t>Click</a:t>
            </a:r>
          </a:p>
          <a:p>
            <a:r>
              <a:rPr lang="en-US" dirty="0"/>
              <a:t>The one on the right is separate files – not all one pdf </a:t>
            </a:r>
          </a:p>
          <a:p>
            <a:r>
              <a:rPr lang="en-US" dirty="0"/>
              <a:t>Click</a:t>
            </a:r>
          </a:p>
          <a:p>
            <a:r>
              <a:rPr lang="en-US" dirty="0"/>
              <a:t>The one on the left is done correctly – it is one pdf; it is bookmarked by tab in the application</a:t>
            </a:r>
          </a:p>
        </p:txBody>
      </p:sp>
      <p:sp>
        <p:nvSpPr>
          <p:cNvPr id="4" name="Slide Number Placeholder 3"/>
          <p:cNvSpPr>
            <a:spLocks noGrp="1"/>
          </p:cNvSpPr>
          <p:nvPr>
            <p:ph type="sldNum" sz="quarter" idx="5"/>
          </p:nvPr>
        </p:nvSpPr>
        <p:spPr/>
        <p:txBody>
          <a:bodyPr/>
          <a:lstStyle/>
          <a:p>
            <a:fld id="{F19D1742-2807-427C-BA02-93734A09E355}" type="slidenum">
              <a:rPr lang="en-US" smtClean="0"/>
              <a:t>41</a:t>
            </a:fld>
            <a:endParaRPr lang="en-US"/>
          </a:p>
        </p:txBody>
      </p:sp>
    </p:spTree>
    <p:extLst>
      <p:ext uri="{BB962C8B-B14F-4D97-AF65-F5344CB8AC3E}">
        <p14:creationId xmlns:p14="http://schemas.microsoft.com/office/powerpoint/2010/main" val="3162674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Select the correct project – don’t upload to another project that you are working on</a:t>
            </a:r>
          </a:p>
          <a:p>
            <a:r>
              <a:rPr lang="en-US" sz="1200" kern="1200" dirty="0">
                <a:solidFill>
                  <a:schemeClr val="tx1"/>
                </a:solidFill>
                <a:effectLst/>
                <a:latin typeface="+mn-lt"/>
                <a:ea typeface="+mn-ea"/>
                <a:cs typeface="+mn-cs"/>
              </a:rPr>
              <a:t>Contact us if you have issues.</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42</a:t>
            </a:fld>
            <a:endParaRPr lang="en-US" dirty="0"/>
          </a:p>
        </p:txBody>
      </p:sp>
    </p:spTree>
    <p:extLst>
      <p:ext uri="{BB962C8B-B14F-4D97-AF65-F5344CB8AC3E}">
        <p14:creationId xmlns:p14="http://schemas.microsoft.com/office/powerpoint/2010/main" val="1295179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43</a:t>
            </a:fld>
            <a:endParaRPr lang="en-US" dirty="0"/>
          </a:p>
        </p:txBody>
      </p:sp>
    </p:spTree>
    <p:extLst>
      <p:ext uri="{BB962C8B-B14F-4D97-AF65-F5344CB8AC3E}">
        <p14:creationId xmlns:p14="http://schemas.microsoft.com/office/powerpoint/2010/main" val="1519083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44</a:t>
            </a:fld>
            <a:endParaRPr lang="en-US" dirty="0"/>
          </a:p>
        </p:txBody>
      </p:sp>
    </p:spTree>
    <p:extLst>
      <p:ext uri="{BB962C8B-B14F-4D97-AF65-F5344CB8AC3E}">
        <p14:creationId xmlns:p14="http://schemas.microsoft.com/office/powerpoint/2010/main" val="26030151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45</a:t>
            </a:fld>
            <a:endParaRPr lang="en-US" dirty="0"/>
          </a:p>
        </p:txBody>
      </p:sp>
    </p:spTree>
    <p:extLst>
      <p:ext uri="{BB962C8B-B14F-4D97-AF65-F5344CB8AC3E}">
        <p14:creationId xmlns:p14="http://schemas.microsoft.com/office/powerpoint/2010/main" val="431872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46</a:t>
            </a:fld>
            <a:endParaRPr lang="en-US" dirty="0"/>
          </a:p>
        </p:txBody>
      </p:sp>
    </p:spTree>
    <p:extLst>
      <p:ext uri="{BB962C8B-B14F-4D97-AF65-F5344CB8AC3E}">
        <p14:creationId xmlns:p14="http://schemas.microsoft.com/office/powerpoint/2010/main" val="566138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47</a:t>
            </a:fld>
            <a:endParaRPr lang="en-US" dirty="0"/>
          </a:p>
        </p:txBody>
      </p:sp>
    </p:spTree>
    <p:extLst>
      <p:ext uri="{BB962C8B-B14F-4D97-AF65-F5344CB8AC3E}">
        <p14:creationId xmlns:p14="http://schemas.microsoft.com/office/powerpoint/2010/main" val="39551628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48</a:t>
            </a:fld>
            <a:endParaRPr lang="en-US" dirty="0"/>
          </a:p>
        </p:txBody>
      </p:sp>
    </p:spTree>
    <p:extLst>
      <p:ext uri="{BB962C8B-B14F-4D97-AF65-F5344CB8AC3E}">
        <p14:creationId xmlns:p14="http://schemas.microsoft.com/office/powerpoint/2010/main" val="1671245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Low-income housing tax credit program was started in 1986 by the IRS. </a:t>
            </a:r>
          </a:p>
          <a:p>
            <a:r>
              <a:rPr lang="en-US" sz="1200" kern="1200" dirty="0">
                <a:solidFill>
                  <a:schemeClr val="tx1"/>
                </a:solidFill>
                <a:effectLst/>
                <a:latin typeface="+mn-lt"/>
                <a:ea typeface="+mn-ea"/>
                <a:cs typeface="+mn-cs"/>
              </a:rPr>
              <a:t>Housing Credit Agencies were designated by each state to manage the allocation of credits. </a:t>
            </a:r>
          </a:p>
          <a:p>
            <a:r>
              <a:rPr lang="en-US" sz="1200" kern="1200" dirty="0">
                <a:solidFill>
                  <a:schemeClr val="tx1"/>
                </a:solidFill>
                <a:effectLst/>
                <a:latin typeface="+mn-lt"/>
                <a:ea typeface="+mn-ea"/>
                <a:cs typeface="+mn-cs"/>
              </a:rPr>
              <a:t>There are two types of credits available, 4% credits are “as of right” with the use of tax exempt bonds, and only cover around 30% of development costs and 9% credits, which cover around 70% of the development costs for a project, are </a:t>
            </a:r>
            <a:r>
              <a:rPr lang="en-US" sz="1200" u="sng" kern="1200" dirty="0">
                <a:solidFill>
                  <a:schemeClr val="tx1"/>
                </a:solidFill>
                <a:effectLst/>
                <a:latin typeface="+mn-lt"/>
                <a:ea typeface="+mn-ea"/>
                <a:cs typeface="+mn-cs"/>
              </a:rPr>
              <a:t>highly</a:t>
            </a:r>
            <a:r>
              <a:rPr lang="en-US" sz="1200" kern="1200" dirty="0">
                <a:solidFill>
                  <a:schemeClr val="tx1"/>
                </a:solidFill>
                <a:effectLst/>
                <a:latin typeface="+mn-lt"/>
                <a:ea typeface="+mn-ea"/>
                <a:cs typeface="+mn-cs"/>
              </a:rPr>
              <a:t> competitive. </a:t>
            </a:r>
          </a:p>
          <a:p>
            <a:r>
              <a:rPr lang="en-US" sz="1200" kern="1200" dirty="0">
                <a:solidFill>
                  <a:schemeClr val="tx1"/>
                </a:solidFill>
                <a:effectLst/>
                <a:latin typeface="+mn-lt"/>
                <a:ea typeface="+mn-ea"/>
                <a:cs typeface="+mn-cs"/>
              </a:rPr>
              <a:t>The 9%s are allocated to states based on population, and NM received about 6 million in 2024.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a:t>
            </a:fld>
            <a:endParaRPr lang="en-US" dirty="0"/>
          </a:p>
        </p:txBody>
      </p:sp>
    </p:spTree>
    <p:extLst>
      <p:ext uri="{BB962C8B-B14F-4D97-AF65-F5344CB8AC3E}">
        <p14:creationId xmlns:p14="http://schemas.microsoft.com/office/powerpoint/2010/main" val="3961943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49</a:t>
            </a:fld>
            <a:endParaRPr lang="en-US" dirty="0"/>
          </a:p>
        </p:txBody>
      </p:sp>
    </p:spTree>
    <p:extLst>
      <p:ext uri="{BB962C8B-B14F-4D97-AF65-F5344CB8AC3E}">
        <p14:creationId xmlns:p14="http://schemas.microsoft.com/office/powerpoint/2010/main" val="3349664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50</a:t>
            </a:fld>
            <a:endParaRPr lang="en-US" dirty="0"/>
          </a:p>
        </p:txBody>
      </p:sp>
    </p:spTree>
    <p:extLst>
      <p:ext uri="{BB962C8B-B14F-4D97-AF65-F5344CB8AC3E}">
        <p14:creationId xmlns:p14="http://schemas.microsoft.com/office/powerpoint/2010/main" val="291898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1742-2807-427C-BA02-93734A09E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776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MFA also requires a general contractor’s cost certification that rolls up into the Form A cost certification whenever the construction contract is not for a stipulated sum or maximum guaranteed price.  The cost certification needs to include the actual costs incurred by the general contractor, which should also be reflected in the invoices presented to the developer.  Again, consistency is paramount.  Finally, it needs to be complete – include vendor names, whether the subcontractor has an arm’s length relationship with the contractor or any member of the development team.  Detailed invoices, payroll, cancelled checks and lien waivers should all tie together.</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52</a:t>
            </a:fld>
            <a:endParaRPr lang="en-US" dirty="0"/>
          </a:p>
        </p:txBody>
      </p:sp>
    </p:spTree>
    <p:extLst>
      <p:ext uri="{BB962C8B-B14F-4D97-AF65-F5344CB8AC3E}">
        <p14:creationId xmlns:p14="http://schemas.microsoft.com/office/powerpoint/2010/main" val="23369415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53</a:t>
            </a:fld>
            <a:endParaRPr lang="en-US" dirty="0"/>
          </a:p>
        </p:txBody>
      </p:sp>
    </p:spTree>
    <p:extLst>
      <p:ext uri="{BB962C8B-B14F-4D97-AF65-F5344CB8AC3E}">
        <p14:creationId xmlns:p14="http://schemas.microsoft.com/office/powerpoint/2010/main" val="2586713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Only list 25% of the units rather than 100%.</a:t>
            </a:r>
          </a:p>
          <a:p>
            <a:r>
              <a:rPr lang="en-US" dirty="0"/>
              <a:t>At least 5% of the units must be Type A accessible units and an additional 2% need to be designed for people with hearing impairments.  The three required Type A units need to be shown here.</a:t>
            </a:r>
          </a:p>
        </p:txBody>
      </p:sp>
      <p:sp>
        <p:nvSpPr>
          <p:cNvPr id="4" name="Slide Number Placeholder 3"/>
          <p:cNvSpPr>
            <a:spLocks noGrp="1"/>
          </p:cNvSpPr>
          <p:nvPr>
            <p:ph type="sldNum" sz="quarter" idx="5"/>
          </p:nvPr>
        </p:nvSpPr>
        <p:spPr/>
        <p:txBody>
          <a:bodyPr/>
          <a:lstStyle/>
          <a:p>
            <a:fld id="{F19D1742-2807-427C-BA02-93734A09E355}" type="slidenum">
              <a:rPr lang="en-US" smtClean="0"/>
              <a:t>54</a:t>
            </a:fld>
            <a:endParaRPr lang="en-US"/>
          </a:p>
        </p:txBody>
      </p:sp>
    </p:spTree>
    <p:extLst>
      <p:ext uri="{BB962C8B-B14F-4D97-AF65-F5344CB8AC3E}">
        <p14:creationId xmlns:p14="http://schemas.microsoft.com/office/powerpoint/2010/main" val="547797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55</a:t>
            </a:fld>
            <a:endParaRPr lang="en-US" dirty="0"/>
          </a:p>
        </p:txBody>
      </p:sp>
    </p:spTree>
    <p:extLst>
      <p:ext uri="{BB962C8B-B14F-4D97-AF65-F5344CB8AC3E}">
        <p14:creationId xmlns:p14="http://schemas.microsoft.com/office/powerpoint/2010/main" val="12881704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56</a:t>
            </a:fld>
            <a:endParaRPr lang="en-US" dirty="0"/>
          </a:p>
        </p:txBody>
      </p:sp>
    </p:spTree>
    <p:extLst>
      <p:ext uri="{BB962C8B-B14F-4D97-AF65-F5344CB8AC3E}">
        <p14:creationId xmlns:p14="http://schemas.microsoft.com/office/powerpoint/2010/main" val="1133151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57</a:t>
            </a:fld>
            <a:endParaRPr lang="en-US" dirty="0"/>
          </a:p>
        </p:txBody>
      </p:sp>
    </p:spTree>
    <p:extLst>
      <p:ext uri="{BB962C8B-B14F-4D97-AF65-F5344CB8AC3E}">
        <p14:creationId xmlns:p14="http://schemas.microsoft.com/office/powerpoint/2010/main" val="282059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58</a:t>
            </a:fld>
            <a:endParaRPr lang="en-US" dirty="0"/>
          </a:p>
        </p:txBody>
      </p:sp>
    </p:spTree>
    <p:extLst>
      <p:ext uri="{BB962C8B-B14F-4D97-AF65-F5344CB8AC3E}">
        <p14:creationId xmlns:p14="http://schemas.microsoft.com/office/powerpoint/2010/main" val="71678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5</a:t>
            </a:fld>
            <a:endParaRPr lang="en-US" dirty="0"/>
          </a:p>
        </p:txBody>
      </p:sp>
    </p:spTree>
    <p:extLst>
      <p:ext uri="{BB962C8B-B14F-4D97-AF65-F5344CB8AC3E}">
        <p14:creationId xmlns:p14="http://schemas.microsoft.com/office/powerpoint/2010/main" val="3405518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59</a:t>
            </a:fld>
            <a:endParaRPr lang="en-US" dirty="0"/>
          </a:p>
        </p:txBody>
      </p:sp>
    </p:spTree>
    <p:extLst>
      <p:ext uri="{BB962C8B-B14F-4D97-AF65-F5344CB8AC3E}">
        <p14:creationId xmlns:p14="http://schemas.microsoft.com/office/powerpoint/2010/main" val="15282505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60</a:t>
            </a:fld>
            <a:endParaRPr lang="en-US" dirty="0"/>
          </a:p>
        </p:txBody>
      </p:sp>
    </p:spTree>
    <p:extLst>
      <p:ext uri="{BB962C8B-B14F-4D97-AF65-F5344CB8AC3E}">
        <p14:creationId xmlns:p14="http://schemas.microsoft.com/office/powerpoint/2010/main" val="32651870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61</a:t>
            </a:fld>
            <a:endParaRPr lang="en-US" dirty="0"/>
          </a:p>
        </p:txBody>
      </p:sp>
    </p:spTree>
    <p:extLst>
      <p:ext uri="{BB962C8B-B14F-4D97-AF65-F5344CB8AC3E}">
        <p14:creationId xmlns:p14="http://schemas.microsoft.com/office/powerpoint/2010/main" val="18233149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62</a:t>
            </a:fld>
            <a:endParaRPr lang="en-US" dirty="0"/>
          </a:p>
        </p:txBody>
      </p:sp>
    </p:spTree>
    <p:extLst>
      <p:ext uri="{BB962C8B-B14F-4D97-AF65-F5344CB8AC3E}">
        <p14:creationId xmlns:p14="http://schemas.microsoft.com/office/powerpoint/2010/main" val="17574804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63</a:t>
            </a:fld>
            <a:endParaRPr lang="en-US" dirty="0"/>
          </a:p>
        </p:txBody>
      </p:sp>
    </p:spTree>
    <p:extLst>
      <p:ext uri="{BB962C8B-B14F-4D97-AF65-F5344CB8AC3E}">
        <p14:creationId xmlns:p14="http://schemas.microsoft.com/office/powerpoint/2010/main" val="34798589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64</a:t>
            </a:fld>
            <a:endParaRPr lang="en-US" dirty="0"/>
          </a:p>
        </p:txBody>
      </p:sp>
    </p:spTree>
    <p:extLst>
      <p:ext uri="{BB962C8B-B14F-4D97-AF65-F5344CB8AC3E}">
        <p14:creationId xmlns:p14="http://schemas.microsoft.com/office/powerpoint/2010/main" val="12188841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65</a:t>
            </a:fld>
            <a:endParaRPr lang="en-US" dirty="0"/>
          </a:p>
        </p:txBody>
      </p:sp>
    </p:spTree>
    <p:extLst>
      <p:ext uri="{BB962C8B-B14F-4D97-AF65-F5344CB8AC3E}">
        <p14:creationId xmlns:p14="http://schemas.microsoft.com/office/powerpoint/2010/main" val="41273990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66</a:t>
            </a:fld>
            <a:endParaRPr lang="en-US" dirty="0"/>
          </a:p>
        </p:txBody>
      </p:sp>
    </p:spTree>
    <p:extLst>
      <p:ext uri="{BB962C8B-B14F-4D97-AF65-F5344CB8AC3E}">
        <p14:creationId xmlns:p14="http://schemas.microsoft.com/office/powerpoint/2010/main" val="20296948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67</a:t>
            </a:fld>
            <a:endParaRPr lang="en-US" dirty="0"/>
          </a:p>
        </p:txBody>
      </p:sp>
    </p:spTree>
    <p:extLst>
      <p:ext uri="{BB962C8B-B14F-4D97-AF65-F5344CB8AC3E}">
        <p14:creationId xmlns:p14="http://schemas.microsoft.com/office/powerpoint/2010/main" val="34690411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68</a:t>
            </a:fld>
            <a:endParaRPr lang="en-US" dirty="0"/>
          </a:p>
        </p:txBody>
      </p:sp>
    </p:spTree>
    <p:extLst>
      <p:ext uri="{BB962C8B-B14F-4D97-AF65-F5344CB8AC3E}">
        <p14:creationId xmlns:p14="http://schemas.microsoft.com/office/powerpoint/2010/main" val="1687331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principals for the project must be current on all MFA fees.</a:t>
            </a:r>
          </a:p>
          <a:p>
            <a:r>
              <a:rPr lang="en-US" dirty="0"/>
              <a:t>Application fee - $750 application fee for nonprofit or governmental entity Applicant and $1500 for a for-profit applicant</a:t>
            </a:r>
          </a:p>
          <a:p>
            <a:r>
              <a:rPr lang="en-US" dirty="0"/>
              <a:t>Due at initial application</a:t>
            </a:r>
          </a:p>
          <a:p>
            <a:r>
              <a:rPr lang="en-US" dirty="0"/>
              <a:t>Deposit for design review base fee</a:t>
            </a:r>
          </a:p>
          <a:p>
            <a:r>
              <a:rPr lang="en-US" dirty="0"/>
              <a:t>Due at initial application</a:t>
            </a:r>
          </a:p>
          <a:p>
            <a:r>
              <a:rPr lang="en-US" dirty="0"/>
              <a:t>Differences will be billed or refunded (due within 20 calendar days of MFA request)</a:t>
            </a:r>
          </a:p>
          <a:p>
            <a:r>
              <a:rPr lang="en-US" dirty="0"/>
              <a:t>Processing Fee</a:t>
            </a:r>
          </a:p>
          <a:p>
            <a:r>
              <a:rPr lang="en-US" dirty="0"/>
              <a:t>For 9%, due at execution of reservation contract</a:t>
            </a:r>
          </a:p>
          <a:p>
            <a:r>
              <a:rPr lang="en-US" dirty="0"/>
              <a:t>For 4%, due prior to delivery of letter of determination or construction start, whichever comes first</a:t>
            </a:r>
          </a:p>
          <a:p>
            <a:r>
              <a:rPr lang="en-US" dirty="0"/>
              <a:t>Monitoring Fee</a:t>
            </a:r>
          </a:p>
          <a:p>
            <a:r>
              <a:rPr lang="en-US" dirty="0"/>
              <a:t>Due annually by January 31st (or may be paid lump sum for the Compliance Period at the final allocation application)</a:t>
            </a:r>
          </a:p>
          <a:p>
            <a:r>
              <a:rPr lang="en-US" dirty="0"/>
              <a:t>$50/set aside unit/year</a:t>
            </a:r>
          </a:p>
          <a:p>
            <a:r>
              <a:rPr lang="en-US" dirty="0"/>
              <a:t>AI projects may be subject to an increase</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a:t>
            </a:fld>
            <a:endParaRPr lang="en-US" dirty="0"/>
          </a:p>
        </p:txBody>
      </p:sp>
    </p:spTree>
    <p:extLst>
      <p:ext uri="{BB962C8B-B14F-4D97-AF65-F5344CB8AC3E}">
        <p14:creationId xmlns:p14="http://schemas.microsoft.com/office/powerpoint/2010/main" val="40171272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Some costs in the development budget are capped.  What are the limits for Contractor Overhead, Profit and General Requirements?</a:t>
            </a:r>
          </a:p>
          <a:p>
            <a:r>
              <a:rPr lang="en-US" dirty="0"/>
              <a:t>Click – these costs are limited to a total of 14% but broken down by the type of cost.  They are calculated based on the hard construction costs on Schedule D.  Any amounts over the caps are reduced from eligible basis.</a:t>
            </a:r>
          </a:p>
          <a:p>
            <a:r>
              <a:rPr lang="en-US" dirty="0"/>
              <a:t>What about architecture and engineering fees?</a:t>
            </a:r>
          </a:p>
          <a:p>
            <a:r>
              <a:rPr lang="en-US" dirty="0"/>
              <a:t>Click – they are limited to 3.3% of Total Development Cost as defined in the Glossary.  Again, any amount over this will be reduced from eligible basis.</a:t>
            </a:r>
          </a:p>
          <a:p>
            <a:r>
              <a:rPr lang="en-US" dirty="0"/>
              <a:t>What about Developer Fees?</a:t>
            </a:r>
          </a:p>
          <a:p>
            <a:r>
              <a:rPr lang="en-US" dirty="0"/>
              <a:t>Click – Developer fees in the 9% round are limited per unit - Click</a:t>
            </a:r>
          </a:p>
        </p:txBody>
      </p:sp>
      <p:sp>
        <p:nvSpPr>
          <p:cNvPr id="4" name="Slide Number Placeholder 3"/>
          <p:cNvSpPr>
            <a:spLocks noGrp="1"/>
          </p:cNvSpPr>
          <p:nvPr>
            <p:ph type="sldNum" sz="quarter" idx="5"/>
          </p:nvPr>
        </p:nvSpPr>
        <p:spPr/>
        <p:txBody>
          <a:bodyPr/>
          <a:lstStyle/>
          <a:p>
            <a:fld id="{F19D1742-2807-427C-BA02-93734A09E355}" type="slidenum">
              <a:rPr lang="en-US" smtClean="0"/>
              <a:t>69</a:t>
            </a:fld>
            <a:endParaRPr lang="en-US"/>
          </a:p>
        </p:txBody>
      </p:sp>
    </p:spTree>
    <p:extLst>
      <p:ext uri="{BB962C8B-B14F-4D97-AF65-F5344CB8AC3E}">
        <p14:creationId xmlns:p14="http://schemas.microsoft.com/office/powerpoint/2010/main" val="18010678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70</a:t>
            </a:fld>
            <a:endParaRPr lang="en-US" dirty="0"/>
          </a:p>
        </p:txBody>
      </p:sp>
    </p:spTree>
    <p:extLst>
      <p:ext uri="{BB962C8B-B14F-4D97-AF65-F5344CB8AC3E}">
        <p14:creationId xmlns:p14="http://schemas.microsoft.com/office/powerpoint/2010/main" val="4398425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71</a:t>
            </a:fld>
            <a:endParaRPr lang="en-US" dirty="0"/>
          </a:p>
        </p:txBody>
      </p:sp>
    </p:spTree>
    <p:extLst>
      <p:ext uri="{BB962C8B-B14F-4D97-AF65-F5344CB8AC3E}">
        <p14:creationId xmlns:p14="http://schemas.microsoft.com/office/powerpoint/2010/main" val="17992253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Another issue we see frequently is the failure to place the correct interest rate in Schedule A-1.  Which interest rate should be included based on the information on the slide?</a:t>
            </a:r>
          </a:p>
          <a:p>
            <a:r>
              <a:rPr lang="en-US" dirty="0"/>
              <a:t>Click</a:t>
            </a:r>
          </a:p>
          <a:p>
            <a:r>
              <a:rPr lang="en-US" dirty="0"/>
              <a:t>4.25% is correct. It matches the letter of interest from the lender.  If there is no letter of interest, MFA will assume a 6.5% rate.  In addition, although you are to enter 4.25% to match the lender’s LOI, MFA will add 50 basis points to that amount when we underwrite the project.  If the project does not properly cash flow with the 50 basis points the project may be deemed to be infeasible. </a:t>
            </a:r>
          </a:p>
        </p:txBody>
      </p:sp>
      <p:sp>
        <p:nvSpPr>
          <p:cNvPr id="4" name="Slide Number Placeholder 3"/>
          <p:cNvSpPr>
            <a:spLocks noGrp="1"/>
          </p:cNvSpPr>
          <p:nvPr>
            <p:ph type="sldNum" sz="quarter" idx="5"/>
          </p:nvPr>
        </p:nvSpPr>
        <p:spPr/>
        <p:txBody>
          <a:bodyPr/>
          <a:lstStyle/>
          <a:p>
            <a:fld id="{F19D1742-2807-427C-BA02-93734A09E355}" type="slidenum">
              <a:rPr lang="en-US" smtClean="0"/>
              <a:t>72</a:t>
            </a:fld>
            <a:endParaRPr lang="en-US"/>
          </a:p>
        </p:txBody>
      </p:sp>
    </p:spTree>
    <p:extLst>
      <p:ext uri="{BB962C8B-B14F-4D97-AF65-F5344CB8AC3E}">
        <p14:creationId xmlns:p14="http://schemas.microsoft.com/office/powerpoint/2010/main" val="28158821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73</a:t>
            </a:fld>
            <a:endParaRPr lang="en-US" dirty="0"/>
          </a:p>
        </p:txBody>
      </p:sp>
    </p:spTree>
    <p:extLst>
      <p:ext uri="{BB962C8B-B14F-4D97-AF65-F5344CB8AC3E}">
        <p14:creationId xmlns:p14="http://schemas.microsoft.com/office/powerpoint/2010/main" val="12321410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74</a:t>
            </a:fld>
            <a:endParaRPr lang="en-US" dirty="0"/>
          </a:p>
        </p:txBody>
      </p:sp>
    </p:spTree>
    <p:extLst>
      <p:ext uri="{BB962C8B-B14F-4D97-AF65-F5344CB8AC3E}">
        <p14:creationId xmlns:p14="http://schemas.microsoft.com/office/powerpoint/2010/main" val="24158571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75</a:t>
            </a:fld>
            <a:endParaRPr lang="en-US" dirty="0"/>
          </a:p>
        </p:txBody>
      </p:sp>
    </p:spTree>
    <p:extLst>
      <p:ext uri="{BB962C8B-B14F-4D97-AF65-F5344CB8AC3E}">
        <p14:creationId xmlns:p14="http://schemas.microsoft.com/office/powerpoint/2010/main" val="26503134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Employee units continue to be incorrectly documented in the application.  In this example, the project narrative indicates that there will be 59 low-income units plus a non-revenue management unit.  Schedule B includes 59 units. Click.  This is incorrect. Click  Include the 60</a:t>
            </a:r>
            <a:r>
              <a:rPr lang="en-US" baseline="30000" dirty="0"/>
              <a:t>th</a:t>
            </a:r>
            <a:r>
              <a:rPr lang="en-US" dirty="0"/>
              <a:t> unit as a 60% AMI unit.  Click Management units are approved after the project is placed in service.</a:t>
            </a:r>
          </a:p>
        </p:txBody>
      </p:sp>
      <p:sp>
        <p:nvSpPr>
          <p:cNvPr id="4" name="Slide Number Placeholder 3"/>
          <p:cNvSpPr>
            <a:spLocks noGrp="1"/>
          </p:cNvSpPr>
          <p:nvPr>
            <p:ph type="sldNum" sz="quarter" idx="5"/>
          </p:nvPr>
        </p:nvSpPr>
        <p:spPr/>
        <p:txBody>
          <a:bodyPr/>
          <a:lstStyle/>
          <a:p>
            <a:fld id="{F19D1742-2807-427C-BA02-93734A09E355}" type="slidenum">
              <a:rPr lang="en-US" smtClean="0"/>
              <a:t>76</a:t>
            </a:fld>
            <a:endParaRPr lang="en-US"/>
          </a:p>
        </p:txBody>
      </p:sp>
    </p:spTree>
    <p:extLst>
      <p:ext uri="{BB962C8B-B14F-4D97-AF65-F5344CB8AC3E}">
        <p14:creationId xmlns:p14="http://schemas.microsoft.com/office/powerpoint/2010/main" val="23912829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When you have a project with rental assistance, the rent comes from the HUD or USDA rent schedule. Click1</a:t>
            </a:r>
          </a:p>
          <a:p>
            <a:r>
              <a:rPr lang="en-US" dirty="0"/>
              <a:t>Click2 find the gross rents in column 6 in the HUD schedule and Click3 enter them into Schedule B</a:t>
            </a:r>
          </a:p>
          <a:p>
            <a:r>
              <a:rPr lang="en-US" dirty="0"/>
              <a:t>Click 4/5 Include the gross rents on Schedule B.  Don’t include the tax credit rents with an overhang on Schedule C</a:t>
            </a:r>
          </a:p>
        </p:txBody>
      </p:sp>
      <p:sp>
        <p:nvSpPr>
          <p:cNvPr id="4" name="Slide Number Placeholder 3"/>
          <p:cNvSpPr>
            <a:spLocks noGrp="1"/>
          </p:cNvSpPr>
          <p:nvPr>
            <p:ph type="sldNum" sz="quarter" idx="5"/>
          </p:nvPr>
        </p:nvSpPr>
        <p:spPr/>
        <p:txBody>
          <a:bodyPr/>
          <a:lstStyle/>
          <a:p>
            <a:fld id="{F19D1742-2807-427C-BA02-93734A09E355}" type="slidenum">
              <a:rPr lang="en-US" smtClean="0"/>
              <a:t>77</a:t>
            </a:fld>
            <a:endParaRPr lang="en-US"/>
          </a:p>
        </p:txBody>
      </p:sp>
    </p:spTree>
    <p:extLst>
      <p:ext uri="{BB962C8B-B14F-4D97-AF65-F5344CB8AC3E}">
        <p14:creationId xmlns:p14="http://schemas.microsoft.com/office/powerpoint/2010/main" val="5004405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78</a:t>
            </a:fld>
            <a:endParaRPr lang="en-US" dirty="0"/>
          </a:p>
        </p:txBody>
      </p:sp>
    </p:spTree>
    <p:extLst>
      <p:ext uri="{BB962C8B-B14F-4D97-AF65-F5344CB8AC3E}">
        <p14:creationId xmlns:p14="http://schemas.microsoft.com/office/powerpoint/2010/main" val="3356343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7</a:t>
            </a:fld>
            <a:endParaRPr lang="en-US" dirty="0"/>
          </a:p>
        </p:txBody>
      </p:sp>
    </p:spTree>
    <p:extLst>
      <p:ext uri="{BB962C8B-B14F-4D97-AF65-F5344CB8AC3E}">
        <p14:creationId xmlns:p14="http://schemas.microsoft.com/office/powerpoint/2010/main" val="41884550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79</a:t>
            </a:fld>
            <a:endParaRPr lang="en-US" dirty="0"/>
          </a:p>
        </p:txBody>
      </p:sp>
    </p:spTree>
    <p:extLst>
      <p:ext uri="{BB962C8B-B14F-4D97-AF65-F5344CB8AC3E}">
        <p14:creationId xmlns:p14="http://schemas.microsoft.com/office/powerpoint/2010/main" val="25353343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80</a:t>
            </a:fld>
            <a:endParaRPr lang="en-US" dirty="0"/>
          </a:p>
        </p:txBody>
      </p:sp>
    </p:spTree>
    <p:extLst>
      <p:ext uri="{BB962C8B-B14F-4D97-AF65-F5344CB8AC3E}">
        <p14:creationId xmlns:p14="http://schemas.microsoft.com/office/powerpoint/2010/main" val="17532209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What about this pro-</a:t>
            </a:r>
            <a:r>
              <a:rPr lang="en-US" dirty="0" err="1"/>
              <a:t>forma’s</a:t>
            </a:r>
            <a:r>
              <a:rPr lang="en-US" dirty="0"/>
              <a:t> debt coverage ratio? Click</a:t>
            </a:r>
          </a:p>
          <a:p>
            <a:r>
              <a:rPr lang="en-US" dirty="0"/>
              <a:t>Yes, it’s too low – All in aggregate debt service coverage should not be below 1.20:1.  The lowest acceptable DSCR is 1.15.</a:t>
            </a:r>
          </a:p>
        </p:txBody>
      </p:sp>
      <p:sp>
        <p:nvSpPr>
          <p:cNvPr id="4" name="Slide Number Placeholder 3"/>
          <p:cNvSpPr>
            <a:spLocks noGrp="1"/>
          </p:cNvSpPr>
          <p:nvPr>
            <p:ph type="sldNum" sz="quarter" idx="5"/>
          </p:nvPr>
        </p:nvSpPr>
        <p:spPr/>
        <p:txBody>
          <a:bodyPr/>
          <a:lstStyle/>
          <a:p>
            <a:fld id="{F19D1742-2807-427C-BA02-93734A09E355}" type="slidenum">
              <a:rPr lang="en-US" smtClean="0"/>
              <a:t>81</a:t>
            </a:fld>
            <a:endParaRPr lang="en-US"/>
          </a:p>
        </p:txBody>
      </p:sp>
    </p:spTree>
    <p:extLst>
      <p:ext uri="{BB962C8B-B14F-4D97-AF65-F5344CB8AC3E}">
        <p14:creationId xmlns:p14="http://schemas.microsoft.com/office/powerpoint/2010/main" val="41959666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82</a:t>
            </a:fld>
            <a:endParaRPr lang="en-US" dirty="0"/>
          </a:p>
        </p:txBody>
      </p:sp>
    </p:spTree>
    <p:extLst>
      <p:ext uri="{BB962C8B-B14F-4D97-AF65-F5344CB8AC3E}">
        <p14:creationId xmlns:p14="http://schemas.microsoft.com/office/powerpoint/2010/main" val="39693474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83</a:t>
            </a:fld>
            <a:endParaRPr lang="en-US" dirty="0"/>
          </a:p>
        </p:txBody>
      </p:sp>
    </p:spTree>
    <p:extLst>
      <p:ext uri="{BB962C8B-B14F-4D97-AF65-F5344CB8AC3E}">
        <p14:creationId xmlns:p14="http://schemas.microsoft.com/office/powerpoint/2010/main" val="15044512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84</a:t>
            </a:fld>
            <a:endParaRPr lang="en-US" dirty="0"/>
          </a:p>
        </p:txBody>
      </p:sp>
    </p:spTree>
    <p:extLst>
      <p:ext uri="{BB962C8B-B14F-4D97-AF65-F5344CB8AC3E}">
        <p14:creationId xmlns:p14="http://schemas.microsoft.com/office/powerpoint/2010/main" val="927603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85</a:t>
            </a:fld>
            <a:endParaRPr lang="en-US" dirty="0"/>
          </a:p>
        </p:txBody>
      </p:sp>
    </p:spTree>
    <p:extLst>
      <p:ext uri="{BB962C8B-B14F-4D97-AF65-F5344CB8AC3E}">
        <p14:creationId xmlns:p14="http://schemas.microsoft.com/office/powerpoint/2010/main" val="24272842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 The application workbook includes a checklist – this is not all inclusive – please read the QAP</a:t>
            </a:r>
          </a:p>
          <a:p>
            <a:pPr>
              <a:defRPr/>
            </a:pPr>
            <a:r>
              <a:rPr lang="en-US" altLang="en-US" dirty="0"/>
              <a:t>Changes are shown in red font this year</a:t>
            </a:r>
          </a:p>
          <a:p>
            <a:pPr>
              <a:defRPr/>
            </a:pPr>
            <a:r>
              <a:rPr lang="en-US" altLang="en-US" dirty="0"/>
              <a:t>Phase I Environmental Review is not included in the LIHTC application, but may be required for MFA gap financing</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86</a:t>
            </a:fld>
            <a:endParaRPr lang="en-US" dirty="0"/>
          </a:p>
        </p:txBody>
      </p:sp>
    </p:spTree>
    <p:extLst>
      <p:ext uri="{BB962C8B-B14F-4D97-AF65-F5344CB8AC3E}">
        <p14:creationId xmlns:p14="http://schemas.microsoft.com/office/powerpoint/2010/main" val="3793403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3ABB6-AA0F-01CE-516A-7E2BDEF6D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49CA6-EF09-312D-3016-5D5786089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79042-5D61-1CC7-C327-682B2330DA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44EE16-CF70-A1F2-0320-866C5A8463B6}"/>
              </a:ext>
            </a:extLst>
          </p:cNvPr>
          <p:cNvSpPr>
            <a:spLocks noGrp="1"/>
          </p:cNvSpPr>
          <p:nvPr>
            <p:ph type="sldNum" sz="quarter" idx="5"/>
          </p:nvPr>
        </p:nvSpPr>
        <p:spPr/>
        <p:txBody>
          <a:bodyPr/>
          <a:lstStyle/>
          <a:p>
            <a:fld id="{F19D1742-2807-427C-BA02-93734A09E355}" type="slidenum">
              <a:rPr lang="en-US" smtClean="0"/>
              <a:t>87</a:t>
            </a:fld>
            <a:endParaRPr lang="en-US" dirty="0"/>
          </a:p>
        </p:txBody>
      </p:sp>
    </p:spTree>
    <p:extLst>
      <p:ext uri="{BB962C8B-B14F-4D97-AF65-F5344CB8AC3E}">
        <p14:creationId xmlns:p14="http://schemas.microsoft.com/office/powerpoint/2010/main" val="6139053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88</a:t>
            </a:fld>
            <a:endParaRPr lang="en-US" dirty="0"/>
          </a:p>
        </p:txBody>
      </p:sp>
    </p:spTree>
    <p:extLst>
      <p:ext uri="{BB962C8B-B14F-4D97-AF65-F5344CB8AC3E}">
        <p14:creationId xmlns:p14="http://schemas.microsoft.com/office/powerpoint/2010/main" val="454939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Criterion 17</a:t>
            </a:r>
          </a:p>
          <a:p>
            <a:r>
              <a:rPr lang="en-US" dirty="0"/>
              <a:t>Projects that include the demolition of blighted building(s) or the remediation and reuse of a Brownfield site are eligible for points under this criterion.</a:t>
            </a:r>
          </a:p>
          <a:p>
            <a:r>
              <a:rPr lang="en-US" dirty="0"/>
              <a:t>Blighted building(s) must account for at least 10 percent of the project’s gross square feet.</a:t>
            </a:r>
          </a:p>
          <a:p>
            <a:r>
              <a:rPr lang="en-US" dirty="0"/>
              <a:t>To prove a building is blighted, applicants must submit a letter from the municipality that the building meets the QAP definition of “blighted building”.   If that letter is not available, need third party report and other evidence the building is blighted, such as violations of local code, recorded covenants, conditions and restrictions or a condemnation notice from the public record. Also include photos of the blighted structure, neighborhood or area for MFA’s consideration whether the building is blighted.</a:t>
            </a:r>
          </a:p>
          <a:p>
            <a:r>
              <a:rPr lang="en-US" dirty="0"/>
              <a:t>Include a demolition budget</a:t>
            </a:r>
          </a:p>
          <a:p>
            <a:r>
              <a:rPr lang="en-US" dirty="0"/>
              <a:t>Brownfield – include Phase II Environmental Site Assessment, remediation budget and plan detailing the proposed work – Key question to remember is how are you mitigating health hazards to residents?</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8</a:t>
            </a:fld>
            <a:endParaRPr lang="en-US" dirty="0"/>
          </a:p>
        </p:txBody>
      </p:sp>
    </p:spTree>
    <p:extLst>
      <p:ext uri="{BB962C8B-B14F-4D97-AF65-F5344CB8AC3E}">
        <p14:creationId xmlns:p14="http://schemas.microsoft.com/office/powerpoint/2010/main" val="31070268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89</a:t>
            </a:fld>
            <a:endParaRPr lang="en-US" dirty="0"/>
          </a:p>
        </p:txBody>
      </p:sp>
    </p:spTree>
    <p:extLst>
      <p:ext uri="{BB962C8B-B14F-4D97-AF65-F5344CB8AC3E}">
        <p14:creationId xmlns:p14="http://schemas.microsoft.com/office/powerpoint/2010/main" val="31560159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90</a:t>
            </a:fld>
            <a:endParaRPr lang="en-US" dirty="0"/>
          </a:p>
        </p:txBody>
      </p:sp>
    </p:spTree>
    <p:extLst>
      <p:ext uri="{BB962C8B-B14F-4D97-AF65-F5344CB8AC3E}">
        <p14:creationId xmlns:p14="http://schemas.microsoft.com/office/powerpoint/2010/main" val="21932261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91</a:t>
            </a:fld>
            <a:endParaRPr lang="en-US" dirty="0"/>
          </a:p>
        </p:txBody>
      </p:sp>
    </p:spTree>
    <p:extLst>
      <p:ext uri="{BB962C8B-B14F-4D97-AF65-F5344CB8AC3E}">
        <p14:creationId xmlns:p14="http://schemas.microsoft.com/office/powerpoint/2010/main" val="39571785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92</a:t>
            </a:fld>
            <a:endParaRPr lang="en-US" dirty="0"/>
          </a:p>
        </p:txBody>
      </p:sp>
    </p:spTree>
    <p:extLst>
      <p:ext uri="{BB962C8B-B14F-4D97-AF65-F5344CB8AC3E}">
        <p14:creationId xmlns:p14="http://schemas.microsoft.com/office/powerpoint/2010/main" val="36890219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93</a:t>
            </a:fld>
            <a:endParaRPr lang="en-US" dirty="0"/>
          </a:p>
        </p:txBody>
      </p:sp>
    </p:spTree>
    <p:extLst>
      <p:ext uri="{BB962C8B-B14F-4D97-AF65-F5344CB8AC3E}">
        <p14:creationId xmlns:p14="http://schemas.microsoft.com/office/powerpoint/2010/main" val="13300645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94</a:t>
            </a:fld>
            <a:endParaRPr lang="en-US" dirty="0"/>
          </a:p>
        </p:txBody>
      </p:sp>
    </p:spTree>
    <p:extLst>
      <p:ext uri="{BB962C8B-B14F-4D97-AF65-F5344CB8AC3E}">
        <p14:creationId xmlns:p14="http://schemas.microsoft.com/office/powerpoint/2010/main" val="36232764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95</a:t>
            </a:fld>
            <a:endParaRPr lang="en-US" dirty="0"/>
          </a:p>
        </p:txBody>
      </p:sp>
    </p:spTree>
    <p:extLst>
      <p:ext uri="{BB962C8B-B14F-4D97-AF65-F5344CB8AC3E}">
        <p14:creationId xmlns:p14="http://schemas.microsoft.com/office/powerpoint/2010/main" val="2347105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96</a:t>
            </a:fld>
            <a:endParaRPr lang="en-US" dirty="0"/>
          </a:p>
        </p:txBody>
      </p:sp>
    </p:spTree>
    <p:extLst>
      <p:ext uri="{BB962C8B-B14F-4D97-AF65-F5344CB8AC3E}">
        <p14:creationId xmlns:p14="http://schemas.microsoft.com/office/powerpoint/2010/main" val="11556183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97</a:t>
            </a:fld>
            <a:endParaRPr lang="en-US" dirty="0"/>
          </a:p>
        </p:txBody>
      </p:sp>
    </p:spTree>
    <p:extLst>
      <p:ext uri="{BB962C8B-B14F-4D97-AF65-F5344CB8AC3E}">
        <p14:creationId xmlns:p14="http://schemas.microsoft.com/office/powerpoint/2010/main" val="9895987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C2D09-59B6-46D4-268A-2391E7058E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E1845-ABF7-6561-6FAE-FF1ABE775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D5554-CE76-BFD4-D858-3901853116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BF23AD-341D-B936-7615-343402F2CBEF}"/>
              </a:ext>
            </a:extLst>
          </p:cNvPr>
          <p:cNvSpPr>
            <a:spLocks noGrp="1"/>
          </p:cNvSpPr>
          <p:nvPr>
            <p:ph type="sldNum" sz="quarter" idx="5"/>
          </p:nvPr>
        </p:nvSpPr>
        <p:spPr/>
        <p:txBody>
          <a:bodyPr/>
          <a:lstStyle/>
          <a:p>
            <a:fld id="{F19D1742-2807-427C-BA02-93734A09E355}" type="slidenum">
              <a:rPr lang="en-US" smtClean="0"/>
              <a:t>98</a:t>
            </a:fld>
            <a:endParaRPr lang="en-US" dirty="0"/>
          </a:p>
        </p:txBody>
      </p:sp>
    </p:spTree>
    <p:extLst>
      <p:ext uri="{BB962C8B-B14F-4D97-AF65-F5344CB8AC3E}">
        <p14:creationId xmlns:p14="http://schemas.microsoft.com/office/powerpoint/2010/main" val="3934940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BF8C-9B62-4F48-8AEE-218492D416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2C1-1CF0-944B-98D9-957CDDADB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6A79DD-103F-104D-B067-D269EDDBC2FA}"/>
              </a:ext>
            </a:extLst>
          </p:cNvPr>
          <p:cNvSpPr>
            <a:spLocks noGrp="1"/>
          </p:cNvSpPr>
          <p:nvPr>
            <p:ph type="dt" sz="half" idx="10"/>
          </p:nvPr>
        </p:nvSpPr>
        <p:spPr/>
        <p:txBody>
          <a:bodyPr/>
          <a:lstStyle/>
          <a:p>
            <a:fld id="{AF213489-1943-4718-B822-BDEF7C2CDB0A}" type="datetime1">
              <a:rPr lang="en-US" smtClean="0"/>
              <a:t>11/17/2024</a:t>
            </a:fld>
            <a:endParaRPr lang="en-US" dirty="0"/>
          </a:p>
        </p:txBody>
      </p:sp>
      <p:sp>
        <p:nvSpPr>
          <p:cNvPr id="5" name="Footer Placeholder 4">
            <a:extLst>
              <a:ext uri="{FF2B5EF4-FFF2-40B4-BE49-F238E27FC236}">
                <a16:creationId xmlns:a16="http://schemas.microsoft.com/office/drawing/2014/main" id="{40DA8783-1F70-2F4E-A7FA-144FB73796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E6FA74-EF0E-7B4E-B780-8BF265F3FEBC}"/>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353327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C4A7-F2CE-E64D-8BBF-D90CE4F7CD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515FFF-028A-5845-BC9D-45C05CDEB2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DB89B-D9E7-094D-8A01-AE55B46DE106}"/>
              </a:ext>
            </a:extLst>
          </p:cNvPr>
          <p:cNvSpPr>
            <a:spLocks noGrp="1"/>
          </p:cNvSpPr>
          <p:nvPr>
            <p:ph type="dt" sz="half" idx="10"/>
          </p:nvPr>
        </p:nvSpPr>
        <p:spPr/>
        <p:txBody>
          <a:bodyPr/>
          <a:lstStyle/>
          <a:p>
            <a:fld id="{9227AC61-A805-4662-8C6A-0931E07598CB}" type="datetime1">
              <a:rPr lang="en-US" smtClean="0"/>
              <a:t>11/17/2024</a:t>
            </a:fld>
            <a:endParaRPr lang="en-US" dirty="0"/>
          </a:p>
        </p:txBody>
      </p:sp>
      <p:sp>
        <p:nvSpPr>
          <p:cNvPr id="5" name="Footer Placeholder 4">
            <a:extLst>
              <a:ext uri="{FF2B5EF4-FFF2-40B4-BE49-F238E27FC236}">
                <a16:creationId xmlns:a16="http://schemas.microsoft.com/office/drawing/2014/main" id="{D70284A4-23E8-5A4D-B393-DC412BC688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281DE4-9139-4846-8137-67F888A89C1D}"/>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123407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861E03-778F-A54D-AEB1-44B90C3459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26F2A9-B019-6D4B-97FA-4AC82E207F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6ACF7-DE3D-2E4E-A3C1-A421BEE53D4D}"/>
              </a:ext>
            </a:extLst>
          </p:cNvPr>
          <p:cNvSpPr>
            <a:spLocks noGrp="1"/>
          </p:cNvSpPr>
          <p:nvPr>
            <p:ph type="dt" sz="half" idx="10"/>
          </p:nvPr>
        </p:nvSpPr>
        <p:spPr/>
        <p:txBody>
          <a:bodyPr/>
          <a:lstStyle/>
          <a:p>
            <a:fld id="{CFEED9BC-2F7A-4374-9815-7A4772AE31B4}" type="datetime1">
              <a:rPr lang="en-US" smtClean="0"/>
              <a:t>11/17/2024</a:t>
            </a:fld>
            <a:endParaRPr lang="en-US" dirty="0"/>
          </a:p>
        </p:txBody>
      </p:sp>
      <p:sp>
        <p:nvSpPr>
          <p:cNvPr id="5" name="Footer Placeholder 4">
            <a:extLst>
              <a:ext uri="{FF2B5EF4-FFF2-40B4-BE49-F238E27FC236}">
                <a16:creationId xmlns:a16="http://schemas.microsoft.com/office/drawing/2014/main" id="{69A0EF84-07D8-5344-B0BE-40D5D3F625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B376C9-B172-6943-93E7-DB283AD1DB07}"/>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457467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0255A8-5F09-F0AE-F4C8-C5DADE159429}"/>
              </a:ext>
            </a:extLst>
          </p:cNvPr>
          <p:cNvSpPr/>
          <p:nvPr userDrawn="1"/>
        </p:nvSpPr>
        <p:spPr>
          <a:xfrm>
            <a:off x="1" y="2"/>
            <a:ext cx="12192001" cy="112236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0FFAC4A2-A218-A602-5434-160E52B4B543}"/>
              </a:ext>
            </a:extLst>
          </p:cNvPr>
          <p:cNvSpPr/>
          <p:nvPr userDrawn="1"/>
        </p:nvSpPr>
        <p:spPr>
          <a:xfrm>
            <a:off x="1" y="6383708"/>
            <a:ext cx="12192001" cy="521634"/>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descr="A logo with a sun and a keyhole&#10;&#10;Description automatically generated">
            <a:extLst>
              <a:ext uri="{FF2B5EF4-FFF2-40B4-BE49-F238E27FC236}">
                <a16:creationId xmlns:a16="http://schemas.microsoft.com/office/drawing/2014/main" id="{8166E091-1CDF-4444-2D97-6DEF293056A3}"/>
              </a:ext>
            </a:extLst>
          </p:cNvPr>
          <p:cNvPicPr>
            <a:picLocks noChangeAspect="1"/>
          </p:cNvPicPr>
          <p:nvPr userDrawn="1"/>
        </p:nvPicPr>
        <p:blipFill>
          <a:blip r:embed="rId2"/>
          <a:stretch>
            <a:fillRect/>
          </a:stretch>
        </p:blipFill>
        <p:spPr>
          <a:xfrm>
            <a:off x="468114" y="174113"/>
            <a:ext cx="1055887" cy="619939"/>
          </a:xfrm>
          <a:prstGeom prst="rect">
            <a:avLst/>
          </a:prstGeom>
        </p:spPr>
      </p:pic>
      <p:sp>
        <p:nvSpPr>
          <p:cNvPr id="10" name="Title 1">
            <a:extLst>
              <a:ext uri="{FF2B5EF4-FFF2-40B4-BE49-F238E27FC236}">
                <a16:creationId xmlns:a16="http://schemas.microsoft.com/office/drawing/2014/main" id="{AE9B4D85-361F-5173-1EF4-1A28033B4E02}"/>
              </a:ext>
            </a:extLst>
          </p:cNvPr>
          <p:cNvSpPr txBox="1">
            <a:spLocks/>
          </p:cNvSpPr>
          <p:nvPr userDrawn="1"/>
        </p:nvSpPr>
        <p:spPr>
          <a:xfrm>
            <a:off x="1994408" y="13930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Common Errors on Applications! </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6245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5F9C-FB9F-114F-AA09-175579C20D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190D4-2FB5-6F49-9EC6-ECF72F64F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286C1-2B90-274B-AFD1-AAC892C8B6AA}"/>
              </a:ext>
            </a:extLst>
          </p:cNvPr>
          <p:cNvSpPr>
            <a:spLocks noGrp="1"/>
          </p:cNvSpPr>
          <p:nvPr>
            <p:ph type="dt" sz="half" idx="10"/>
          </p:nvPr>
        </p:nvSpPr>
        <p:spPr/>
        <p:txBody>
          <a:bodyPr/>
          <a:lstStyle/>
          <a:p>
            <a:fld id="{0B9745C5-149D-4F6C-9989-E335BA4365F0}" type="datetime1">
              <a:rPr lang="en-US" smtClean="0"/>
              <a:t>11/17/2024</a:t>
            </a:fld>
            <a:endParaRPr lang="en-US" dirty="0"/>
          </a:p>
        </p:txBody>
      </p:sp>
      <p:sp>
        <p:nvSpPr>
          <p:cNvPr id="5" name="Footer Placeholder 4">
            <a:extLst>
              <a:ext uri="{FF2B5EF4-FFF2-40B4-BE49-F238E27FC236}">
                <a16:creationId xmlns:a16="http://schemas.microsoft.com/office/drawing/2014/main" id="{4E4CE867-038B-7A4B-838F-DA93470D8F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504486-C75F-2543-ADAE-E6E0D3873AA3}"/>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237078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AE60-3C9D-C54F-938E-DCFF2B5FE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0FA9B-253B-E848-BDCF-1900E6BE6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F9207E-E7A1-8942-8059-AC68457EEB36}"/>
              </a:ext>
            </a:extLst>
          </p:cNvPr>
          <p:cNvSpPr>
            <a:spLocks noGrp="1"/>
          </p:cNvSpPr>
          <p:nvPr>
            <p:ph type="dt" sz="half" idx="10"/>
          </p:nvPr>
        </p:nvSpPr>
        <p:spPr/>
        <p:txBody>
          <a:bodyPr/>
          <a:lstStyle/>
          <a:p>
            <a:fld id="{4EB27CAA-081A-4098-B5B0-3E91BC76F3CA}" type="datetime1">
              <a:rPr lang="en-US" smtClean="0"/>
              <a:t>11/17/2024</a:t>
            </a:fld>
            <a:endParaRPr lang="en-US" dirty="0"/>
          </a:p>
        </p:txBody>
      </p:sp>
      <p:sp>
        <p:nvSpPr>
          <p:cNvPr id="5" name="Footer Placeholder 4">
            <a:extLst>
              <a:ext uri="{FF2B5EF4-FFF2-40B4-BE49-F238E27FC236}">
                <a16:creationId xmlns:a16="http://schemas.microsoft.com/office/drawing/2014/main" id="{028086A9-615E-9B46-9076-892217ED29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7F9286-FE51-7047-A203-C8D86A2A44CE}"/>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281370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5BF5-8E1C-9A47-82AB-782C46346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D0C6E-AD4A-E447-93C4-AD0792BB29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DD692-77E5-014B-B0FD-E613A545E9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AF1CD-2BC0-1243-8B3F-2D1C1D29B406}"/>
              </a:ext>
            </a:extLst>
          </p:cNvPr>
          <p:cNvSpPr>
            <a:spLocks noGrp="1"/>
          </p:cNvSpPr>
          <p:nvPr>
            <p:ph type="dt" sz="half" idx="10"/>
          </p:nvPr>
        </p:nvSpPr>
        <p:spPr/>
        <p:txBody>
          <a:bodyPr/>
          <a:lstStyle/>
          <a:p>
            <a:fld id="{BA779FCA-3629-4A27-B9B7-B61FD1A943C4}" type="datetime1">
              <a:rPr lang="en-US" smtClean="0"/>
              <a:t>11/17/2024</a:t>
            </a:fld>
            <a:endParaRPr lang="en-US" dirty="0"/>
          </a:p>
        </p:txBody>
      </p:sp>
      <p:sp>
        <p:nvSpPr>
          <p:cNvPr id="6" name="Footer Placeholder 5">
            <a:extLst>
              <a:ext uri="{FF2B5EF4-FFF2-40B4-BE49-F238E27FC236}">
                <a16:creationId xmlns:a16="http://schemas.microsoft.com/office/drawing/2014/main" id="{66AB489E-7ED6-CF46-9448-88AA645601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5940AC-78F4-6046-8AB2-F8B902FBD530}"/>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51999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F516-40D1-704A-9843-336DA44B9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FB09D-C35A-134A-9DA4-63B2DD499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05AEE-89A1-D54D-ABEE-A165D9397D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0AB81-C593-444F-839F-BBB1C0F0C2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341E29-19CE-0F40-83C6-26662D0621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1FEB4-53E7-D245-84F5-A2B5E74A99DF}"/>
              </a:ext>
            </a:extLst>
          </p:cNvPr>
          <p:cNvSpPr>
            <a:spLocks noGrp="1"/>
          </p:cNvSpPr>
          <p:nvPr>
            <p:ph type="dt" sz="half" idx="10"/>
          </p:nvPr>
        </p:nvSpPr>
        <p:spPr/>
        <p:txBody>
          <a:bodyPr/>
          <a:lstStyle/>
          <a:p>
            <a:fld id="{223D46D0-EB99-4D45-A429-5819340F9436}" type="datetime1">
              <a:rPr lang="en-US" smtClean="0"/>
              <a:t>11/17/2024</a:t>
            </a:fld>
            <a:endParaRPr lang="en-US" dirty="0"/>
          </a:p>
        </p:txBody>
      </p:sp>
      <p:sp>
        <p:nvSpPr>
          <p:cNvPr id="8" name="Footer Placeholder 7">
            <a:extLst>
              <a:ext uri="{FF2B5EF4-FFF2-40B4-BE49-F238E27FC236}">
                <a16:creationId xmlns:a16="http://schemas.microsoft.com/office/drawing/2014/main" id="{F52F5333-33EB-E84B-9DC0-F1ED85B3FCD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77DB0D9-C947-324C-8043-31CFFA56FC30}"/>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419714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447D-8960-EF43-9652-6286E9042B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3D9A6-A9EF-5F47-A675-5F70B542F72E}"/>
              </a:ext>
            </a:extLst>
          </p:cNvPr>
          <p:cNvSpPr>
            <a:spLocks noGrp="1"/>
          </p:cNvSpPr>
          <p:nvPr>
            <p:ph type="dt" sz="half" idx="10"/>
          </p:nvPr>
        </p:nvSpPr>
        <p:spPr/>
        <p:txBody>
          <a:bodyPr/>
          <a:lstStyle/>
          <a:p>
            <a:fld id="{99F5695F-171F-445A-865C-AD454FBC0898}" type="datetime1">
              <a:rPr lang="en-US" smtClean="0"/>
              <a:t>11/17/2024</a:t>
            </a:fld>
            <a:endParaRPr lang="en-US" dirty="0"/>
          </a:p>
        </p:txBody>
      </p:sp>
      <p:sp>
        <p:nvSpPr>
          <p:cNvPr id="4" name="Footer Placeholder 3">
            <a:extLst>
              <a:ext uri="{FF2B5EF4-FFF2-40B4-BE49-F238E27FC236}">
                <a16:creationId xmlns:a16="http://schemas.microsoft.com/office/drawing/2014/main" id="{0DAC1950-66ED-9644-A587-345945A758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BDB4ED-89D4-7D47-BA3D-EEA34806BE98}"/>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255117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5FDD2-841D-BF4F-923F-BA24699DDCED}"/>
              </a:ext>
            </a:extLst>
          </p:cNvPr>
          <p:cNvSpPr>
            <a:spLocks noGrp="1"/>
          </p:cNvSpPr>
          <p:nvPr>
            <p:ph type="dt" sz="half" idx="10"/>
          </p:nvPr>
        </p:nvSpPr>
        <p:spPr/>
        <p:txBody>
          <a:bodyPr/>
          <a:lstStyle/>
          <a:p>
            <a:fld id="{B1430F7E-BBF4-43E0-8A6A-C5BF6B0A15CF}" type="datetime1">
              <a:rPr lang="en-US" smtClean="0"/>
              <a:t>11/17/2024</a:t>
            </a:fld>
            <a:endParaRPr lang="en-US" dirty="0"/>
          </a:p>
        </p:txBody>
      </p:sp>
      <p:sp>
        <p:nvSpPr>
          <p:cNvPr id="3" name="Footer Placeholder 2">
            <a:extLst>
              <a:ext uri="{FF2B5EF4-FFF2-40B4-BE49-F238E27FC236}">
                <a16:creationId xmlns:a16="http://schemas.microsoft.com/office/drawing/2014/main" id="{775F00D4-BE06-DB4A-AD58-83D65FE12BD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C1ABA66-9376-F94E-9966-416CBF1C7976}"/>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781611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8FB9-13D9-484F-818E-AC651747C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7A138-A778-7346-87D8-E0F6F8EF1F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42585-7906-3E4D-9DF8-2FE2D010F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87BDB-8612-224B-8E42-1833C51B55E3}"/>
              </a:ext>
            </a:extLst>
          </p:cNvPr>
          <p:cNvSpPr>
            <a:spLocks noGrp="1"/>
          </p:cNvSpPr>
          <p:nvPr>
            <p:ph type="dt" sz="half" idx="10"/>
          </p:nvPr>
        </p:nvSpPr>
        <p:spPr/>
        <p:txBody>
          <a:bodyPr/>
          <a:lstStyle/>
          <a:p>
            <a:fld id="{59A110EC-7A9A-43AE-B49C-11C8556A334A}" type="datetime1">
              <a:rPr lang="en-US" smtClean="0"/>
              <a:t>11/17/2024</a:t>
            </a:fld>
            <a:endParaRPr lang="en-US" dirty="0"/>
          </a:p>
        </p:txBody>
      </p:sp>
      <p:sp>
        <p:nvSpPr>
          <p:cNvPr id="6" name="Footer Placeholder 5">
            <a:extLst>
              <a:ext uri="{FF2B5EF4-FFF2-40B4-BE49-F238E27FC236}">
                <a16:creationId xmlns:a16="http://schemas.microsoft.com/office/drawing/2014/main" id="{77F3C8FE-D1C4-E148-91AD-47A3FD3ED4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41868F-A119-4740-B66F-6617E5CF1025}"/>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7703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FCAA-33B9-D84D-AAD3-25457BE16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EE128D-D4D4-9046-A4D6-4FAF3B671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7A321FF-3A10-764D-B229-8741C8F88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1AD71-14B1-0F46-9E7E-94CEDC9A085F}"/>
              </a:ext>
            </a:extLst>
          </p:cNvPr>
          <p:cNvSpPr>
            <a:spLocks noGrp="1"/>
          </p:cNvSpPr>
          <p:nvPr>
            <p:ph type="dt" sz="half" idx="10"/>
          </p:nvPr>
        </p:nvSpPr>
        <p:spPr/>
        <p:txBody>
          <a:bodyPr/>
          <a:lstStyle/>
          <a:p>
            <a:fld id="{EA19993C-0201-49BC-9967-0A4E91636686}" type="datetime1">
              <a:rPr lang="en-US" smtClean="0"/>
              <a:t>11/17/2024</a:t>
            </a:fld>
            <a:endParaRPr lang="en-US" dirty="0"/>
          </a:p>
        </p:txBody>
      </p:sp>
      <p:sp>
        <p:nvSpPr>
          <p:cNvPr id="6" name="Footer Placeholder 5">
            <a:extLst>
              <a:ext uri="{FF2B5EF4-FFF2-40B4-BE49-F238E27FC236}">
                <a16:creationId xmlns:a16="http://schemas.microsoft.com/office/drawing/2014/main" id="{E095B924-4DB1-FA43-8440-162D7DB9C5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B21AD3-FE61-454E-B3D6-0490ECA58338}"/>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140100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0591C-124F-CB47-BCC5-8D12B4D606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72EF67-701F-E44F-885C-3C4C3E4082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3DE78-983D-DF40-8488-78FA8A134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B252A-779A-4D4B-9C6E-8D368FD82416}" type="datetime1">
              <a:rPr lang="en-US" smtClean="0"/>
              <a:t>11/17/2024</a:t>
            </a:fld>
            <a:endParaRPr lang="en-US" dirty="0"/>
          </a:p>
        </p:txBody>
      </p:sp>
      <p:sp>
        <p:nvSpPr>
          <p:cNvPr id="5" name="Footer Placeholder 4">
            <a:extLst>
              <a:ext uri="{FF2B5EF4-FFF2-40B4-BE49-F238E27FC236}">
                <a16:creationId xmlns:a16="http://schemas.microsoft.com/office/drawing/2014/main" id="{7EC46DB3-20C2-AF45-8DBA-59DF8C208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2748A2C-7E26-4E4E-8E6E-7503948A0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D0B49-A86C-8748-BF15-74C4CC03D1D4}" type="slidenum">
              <a:rPr lang="en-US" smtClean="0"/>
              <a:t>‹#›</a:t>
            </a:fld>
            <a:endParaRPr lang="en-US" dirty="0"/>
          </a:p>
        </p:txBody>
      </p:sp>
    </p:spTree>
    <p:extLst>
      <p:ext uri="{BB962C8B-B14F-4D97-AF65-F5344CB8AC3E}">
        <p14:creationId xmlns:p14="http://schemas.microsoft.com/office/powerpoint/2010/main" val="11525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hyperlink" Target="http://www.housingnm.org/" TargetMode="Externa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0.xml"/><Relationship Id="rId1" Type="http://schemas.openxmlformats.org/officeDocument/2006/relationships/slideLayout" Target="../slideLayouts/slideLayout1.xml"/><Relationship Id="rId5" Type="http://schemas.openxmlformats.org/officeDocument/2006/relationships/hyperlink" Target="http://www.housingnm.org/" TargetMode="External"/><Relationship Id="rId4" Type="http://schemas.openxmlformats.org/officeDocument/2006/relationships/image" Target="../media/image3.png"/></Relationships>
</file>

<file path=ppt/slides/_rels/slide111.xml.rels><?xml version="1.0" encoding="UTF-8" standalone="yes"?>
<Relationships xmlns="http://schemas.openxmlformats.org/package/2006/relationships"><Relationship Id="rId8" Type="http://schemas.openxmlformats.org/officeDocument/2006/relationships/hyperlink" Target="https://housingnm.org/property-owners-agents-and-managers/tools-resources-1/rent-and-income-limits" TargetMode="External"/><Relationship Id="rId3" Type="http://schemas.openxmlformats.org/officeDocument/2006/relationships/image" Target="../media/image1.png"/><Relationship Id="rId7" Type="http://schemas.openxmlformats.org/officeDocument/2006/relationships/hyperlink" Target="https://housingnm.org/developers/developer-meeting-request-form" TargetMode="External"/><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hyperlink" Target="https://housingnm.org/developers/lihtc/lihtc-applications-faq-2025" TargetMode="External"/><Relationship Id="rId5" Type="http://schemas.openxmlformats.org/officeDocument/2006/relationships/hyperlink" Target="https://housingnm.org/developers" TargetMode="External"/><Relationship Id="rId4" Type="http://schemas.openxmlformats.org/officeDocument/2006/relationships/hyperlink" Target="https://housingnm.org/developers/lihtc/current-and-prior-tax-credit-round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2.xml"/><Relationship Id="rId1" Type="http://schemas.openxmlformats.org/officeDocument/2006/relationships/slideLayout" Target="../slideLayouts/slideLayout1.xml"/><Relationship Id="rId5" Type="http://schemas.openxmlformats.org/officeDocument/2006/relationships/hyperlink" Target="http://www.housingnm.org/"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housingnm.org/developers/lihtc/lihtc-applications-faq-2025" TargetMode="External"/><Relationship Id="rId4" Type="http://schemas.openxmlformats.org/officeDocument/2006/relationships/hyperlink" Target="https://housingnm.org/developers/lihtc/current-and-prior-tax-credit-round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mfa.internal.housingnm.org/SFT_H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mfa.internal.housingnm.org/SFT_H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png"/><Relationship Id="rId9" Type="http://schemas.microsoft.com/office/2007/relationships/diagramDrawing" Target="../diagrams/drawing1.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ventanafund.org/"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hyperlink" Target="http://www.housingnm.org/" TargetMode="External"/><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552644-C753-9B2A-29E0-2E5C49CBCE9A}"/>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6102849"/>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92262" y="770065"/>
            <a:ext cx="4062955" cy="892552"/>
          </a:xfrm>
          <a:prstGeom prst="rect">
            <a:avLst/>
          </a:prstGeom>
          <a:noFill/>
        </p:spPr>
        <p:txBody>
          <a:bodyPr wrap="square">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Housing New Mexico</a:t>
            </a:r>
          </a:p>
          <a:p>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MFA</a:t>
            </a: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5" y="4207030"/>
            <a:ext cx="4497747" cy="1194196"/>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 name="TextBox 14">
            <a:extLst>
              <a:ext uri="{FF2B5EF4-FFF2-40B4-BE49-F238E27FC236}">
                <a16:creationId xmlns:a16="http://schemas.microsoft.com/office/drawing/2014/main" id="{A9E7E6FA-10C4-997E-0BC5-D075D5454DAF}"/>
              </a:ext>
            </a:extLst>
          </p:cNvPr>
          <p:cNvSpPr txBox="1"/>
          <p:nvPr/>
        </p:nvSpPr>
        <p:spPr>
          <a:xfrm>
            <a:off x="1592262" y="2524595"/>
            <a:ext cx="3628160" cy="954107"/>
          </a:xfrm>
          <a:prstGeom prst="rect">
            <a:avLst/>
          </a:prstGeom>
          <a:noFill/>
        </p:spPr>
        <p:txBody>
          <a:bodyPr wrap="square">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2025 QAP Workshop</a:t>
            </a:r>
          </a:p>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For 4% Applications</a:t>
            </a:r>
            <a:endParaRPr lang="en-US" sz="2800" b="1" dirty="0">
              <a:latin typeface="Lato" panose="020F0502020204030203" pitchFamily="34" charset="0"/>
              <a:ea typeface="Lato" panose="020F0502020204030203" pitchFamily="34" charset="0"/>
              <a:cs typeface="Lato" panose="020F0502020204030203" pitchFamily="34" charset="0"/>
            </a:endParaRPr>
          </a:p>
        </p:txBody>
      </p:sp>
      <p:sp>
        <p:nvSpPr>
          <p:cNvPr id="3" name="Subtitle 2">
            <a:extLst>
              <a:ext uri="{FF2B5EF4-FFF2-40B4-BE49-F238E27FC236}">
                <a16:creationId xmlns:a16="http://schemas.microsoft.com/office/drawing/2014/main" id="{10762308-C5E6-D44B-9E78-D34E66C5EF3E}"/>
              </a:ext>
            </a:extLst>
          </p:cNvPr>
          <p:cNvSpPr>
            <a:spLocks noGrp="1"/>
          </p:cNvSpPr>
          <p:nvPr>
            <p:ph type="subTitle" idx="1"/>
          </p:nvPr>
        </p:nvSpPr>
        <p:spPr>
          <a:xfrm>
            <a:off x="1648164" y="4372210"/>
            <a:ext cx="3516356" cy="949596"/>
          </a:xfrm>
        </p:spPr>
        <p:txBody>
          <a:bodyPr>
            <a:normAutofit/>
          </a:bodyPr>
          <a:lstStyle/>
          <a:p>
            <a:pPr algn="l"/>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Housing Development Department</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15394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9095B-9628-2BA3-2495-E7C365E79214}"/>
              </a:ext>
            </a:extLst>
          </p:cNvPr>
          <p:cNvPicPr>
            <a:picLocks noChangeAspect="1"/>
          </p:cNvPicPr>
          <p:nvPr/>
        </p:nvPicPr>
        <p:blipFill>
          <a:blip r:embed="rId3"/>
          <a:stretch>
            <a:fillRect/>
          </a:stretch>
        </p:blipFill>
        <p:spPr>
          <a:xfrm>
            <a:off x="5711390" y="910521"/>
            <a:ext cx="6480610" cy="5669771"/>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176914"/>
            <a:ext cx="4756088" cy="5403378"/>
          </a:xfrm>
        </p:spPr>
        <p:txBody>
          <a:bodyPr>
            <a:noAutofit/>
          </a:bodyPr>
          <a:lstStyle/>
          <a:p>
            <a:pPr algn="l"/>
            <a:endParaRPr lang="en-US" sz="1800" b="1" dirty="0">
              <a:solidFill>
                <a:srgbClr val="231F20"/>
              </a:solidFill>
              <a:latin typeface="Lato" panose="020F0502020204030203" pitchFamily="34" charset="0"/>
              <a:ea typeface="Lato" panose="020F0502020204030203" pitchFamily="34" charset="0"/>
              <a:cs typeface="Lato" panose="020F0502020204030203" pitchFamily="34" charset="0"/>
            </a:endParaRPr>
          </a:p>
          <a:p>
            <a:pPr algn="l"/>
            <a:endParaRPr lang="en-US" sz="1800" b="1" dirty="0">
              <a:solidFill>
                <a:srgbClr val="231F20"/>
              </a:solidFill>
              <a:latin typeface="Lato" panose="020F0502020204030203" pitchFamily="34" charset="0"/>
              <a:ea typeface="Lato" panose="020F0502020204030203" pitchFamily="34" charset="0"/>
              <a:cs typeface="Lato" panose="020F0502020204030203" pitchFamily="34" charset="0"/>
            </a:endParaRPr>
          </a:p>
          <a:p>
            <a:pPr algn="l"/>
            <a:r>
              <a:rPr lang="en-US" sz="1800" b="1" dirty="0">
                <a:solidFill>
                  <a:srgbClr val="231F20"/>
                </a:solidFill>
                <a:latin typeface="Lato" panose="020F0502020204030203" pitchFamily="34" charset="0"/>
                <a:ea typeface="Lato" panose="020F0502020204030203" pitchFamily="34" charset="0"/>
                <a:cs typeface="Lato" panose="020F0502020204030203" pitchFamily="34" charset="0"/>
              </a:rPr>
              <a:t>Three types of site control:</a:t>
            </a:r>
          </a:p>
          <a:p>
            <a:pPr marL="285750" indent="-285750" algn="l">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Fully executed purchase contract or option</a:t>
            </a:r>
          </a:p>
          <a:p>
            <a:pPr marL="285750" indent="-285750" algn="l">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Written governmental commitment to transfer property by deed or lease </a:t>
            </a:r>
          </a:p>
          <a:p>
            <a:pPr marL="285750" indent="-285750" algn="l">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Recorded deed or long-term lease</a:t>
            </a:r>
          </a:p>
          <a:p>
            <a:pPr algn="l"/>
            <a:endParaRPr lang="en-US" sz="1800" dirty="0">
              <a:solidFill>
                <a:srgbClr val="231F20"/>
              </a:solidFill>
              <a:latin typeface="Lato" panose="020F0502020204030203" pitchFamily="34" charset="0"/>
              <a:ea typeface="Lato" panose="020F0502020204030203" pitchFamily="34" charset="0"/>
              <a:cs typeface="Lato" panose="020F0502020204030203" pitchFamily="34" charset="0"/>
            </a:endParaRPr>
          </a:p>
          <a:p>
            <a:pPr algn="l"/>
            <a:r>
              <a:rPr lang="en-US" sz="1800" b="1" dirty="0">
                <a:solidFill>
                  <a:srgbClr val="231F20"/>
                </a:solidFill>
                <a:latin typeface="Lato" panose="020F0502020204030203" pitchFamily="34" charset="0"/>
                <a:ea typeface="Lato" panose="020F0502020204030203" pitchFamily="34" charset="0"/>
                <a:cs typeface="Lato" panose="020F0502020204030203" pitchFamily="34" charset="0"/>
              </a:rPr>
              <a:t>Transfer Commitment must</a:t>
            </a: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a:t>
            </a:r>
          </a:p>
          <a:p>
            <a:pPr marL="285750" indent="-285750" algn="l">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Be binding on seller through initial term; and</a:t>
            </a:r>
          </a:p>
          <a:p>
            <a:pPr marL="285750" indent="-285750" algn="l">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Have names, legal description, and acquisition cost that match application.</a:t>
            </a:r>
          </a:p>
          <a:p>
            <a:pPr marL="109728" algn="l">
              <a:lnSpc>
                <a:spcPct val="100000"/>
              </a:lnSpc>
            </a:pPr>
            <a:endParaRPr lang="en-US" sz="16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Threshold Requirements – Site Control</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47481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Environmental Review</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
        <p:nvSpPr>
          <p:cNvPr id="3" name="TextBox 2">
            <a:extLst>
              <a:ext uri="{FF2B5EF4-FFF2-40B4-BE49-F238E27FC236}">
                <a16:creationId xmlns:a16="http://schemas.microsoft.com/office/drawing/2014/main" id="{AFBB1BCF-E5C8-3408-E403-E9CBAF5C90A5}"/>
              </a:ext>
            </a:extLst>
          </p:cNvPr>
          <p:cNvSpPr txBox="1"/>
          <p:nvPr/>
        </p:nvSpPr>
        <p:spPr>
          <a:xfrm>
            <a:off x="762000" y="1343162"/>
            <a:ext cx="10115549" cy="2031325"/>
          </a:xfrm>
          <a:prstGeom prst="rect">
            <a:avLst/>
          </a:prstGeom>
          <a:noFill/>
        </p:spPr>
        <p:txBody>
          <a:bodyPr wrap="square">
            <a:spAutoFit/>
          </a:bodyPr>
          <a:lstStyle/>
          <a:p>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An environmental review is the process of reviewing a project and its potential environmental impacts to determine whether it meets federal, state, and local environmental standards. The environmental review process is required for </a:t>
            </a:r>
            <a:r>
              <a:rPr lang="en-US" sz="1800" b="1" dirty="0">
                <a:solidFill>
                  <a:srgbClr val="231F20"/>
                </a:solidFill>
                <a:latin typeface="Lato" panose="020F0502020204030203" pitchFamily="34" charset="0"/>
                <a:ea typeface="Lato" panose="020F0502020204030203" pitchFamily="34" charset="0"/>
                <a:cs typeface="Lato" panose="020F0502020204030203" pitchFamily="34" charset="0"/>
              </a:rPr>
              <a:t>all HUD-assisted projects </a:t>
            </a: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to ensure that the proposed project does not negatively impact the surrounding environment and that the property site itself will not have an adverse environmental or health effect on end users. Not every project is subject to a full environmental review but </a:t>
            </a:r>
            <a:r>
              <a:rPr lang="en-US" sz="1800" b="1" dirty="0">
                <a:solidFill>
                  <a:srgbClr val="231F20"/>
                </a:solidFill>
                <a:latin typeface="Lato" panose="020F0502020204030203" pitchFamily="34" charset="0"/>
                <a:ea typeface="Lato" panose="020F0502020204030203" pitchFamily="34" charset="0"/>
                <a:cs typeface="Lato" panose="020F0502020204030203" pitchFamily="34" charset="0"/>
              </a:rPr>
              <a:t>every project must be in compliance with</a:t>
            </a: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the National Environmental Policy Act (NEPA), and other related Federal and state environmental laws.</a:t>
            </a:r>
          </a:p>
        </p:txBody>
      </p:sp>
      <p:sp>
        <p:nvSpPr>
          <p:cNvPr id="9" name="TextBox 8">
            <a:extLst>
              <a:ext uri="{FF2B5EF4-FFF2-40B4-BE49-F238E27FC236}">
                <a16:creationId xmlns:a16="http://schemas.microsoft.com/office/drawing/2014/main" id="{8B2D3E00-7D9F-8104-C3BE-043AEE28982C}"/>
              </a:ext>
            </a:extLst>
          </p:cNvPr>
          <p:cNvSpPr txBox="1"/>
          <p:nvPr/>
        </p:nvSpPr>
        <p:spPr>
          <a:xfrm>
            <a:off x="762000" y="3601191"/>
            <a:ext cx="10415405" cy="2616101"/>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HOME, NHTF, Risk Share, and any other federal fund source must complete environmental review before site control or execution of loan documents to avoid a choice limiting action.</a:t>
            </a:r>
          </a:p>
          <a:p>
            <a:pPr marL="285750" indent="-285750">
              <a:spcAft>
                <a:spcPts val="600"/>
              </a:spcAft>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Projects with NHTF funding only must complete Environmental Provisions process before construction completion.</a:t>
            </a:r>
          </a:p>
          <a:p>
            <a:pPr marL="285750" indent="-285750">
              <a:spcAft>
                <a:spcPts val="600"/>
              </a:spcAft>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Keep in mind the timing of the environmental review process. You can complete review before submission of loan application. On average a review can take up to 4 months to complete. </a:t>
            </a:r>
          </a:p>
          <a:p>
            <a:pPr marL="642366" lvl="1" indent="-285750">
              <a:spcAft>
                <a:spcPts val="600"/>
              </a:spcAft>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	You will receive environmental review packets after Loan Award Letter is sent out.  </a:t>
            </a:r>
          </a:p>
          <a:p>
            <a:pPr marL="185166"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Training can be provided upon request by MFA. HUD Exchange website has training modules.</a:t>
            </a:r>
            <a:r>
              <a:rPr lang="en-US" dirty="0"/>
              <a:t>	</a:t>
            </a:r>
          </a:p>
        </p:txBody>
      </p:sp>
    </p:spTree>
    <p:extLst>
      <p:ext uri="{BB962C8B-B14F-4D97-AF65-F5344CB8AC3E}">
        <p14:creationId xmlns:p14="http://schemas.microsoft.com/office/powerpoint/2010/main" val="12272298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1CCA6C-578A-52B4-E7E3-618BC1C371F1}"/>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5743253"/>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85234" y="641787"/>
            <a:ext cx="3628160" cy="523220"/>
          </a:xfrm>
          <a:prstGeom prst="rect">
            <a:avLst/>
          </a:prstGeom>
          <a:noFill/>
        </p:spPr>
        <p:txBody>
          <a:bodyPr wrap="square">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Questions?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5" y="1482309"/>
            <a:ext cx="4497747" cy="1897202"/>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 name="TextBox 5">
            <a:extLst>
              <a:ext uri="{FF2B5EF4-FFF2-40B4-BE49-F238E27FC236}">
                <a16:creationId xmlns:a16="http://schemas.microsoft.com/office/drawing/2014/main" id="{E77CCE4A-7F94-26C5-A9FB-0B5C0F513F77}"/>
              </a:ext>
            </a:extLst>
          </p:cNvPr>
          <p:cNvSpPr txBox="1"/>
          <p:nvPr/>
        </p:nvSpPr>
        <p:spPr>
          <a:xfrm>
            <a:off x="7544751" y="5343143"/>
            <a:ext cx="3385004" cy="400110"/>
          </a:xfrm>
          <a:prstGeom prst="rect">
            <a:avLst/>
          </a:prstGeom>
          <a:noFill/>
          <a:effectLst>
            <a:outerShdw blurRad="50800" dist="38100" dir="2700000" algn="tl" rotWithShape="0">
              <a:prstClr val="black">
                <a:alpha val="40000"/>
              </a:prstClr>
            </a:outerShdw>
          </a:effectLst>
        </p:spPr>
        <p:txBody>
          <a:bodyPr wrap="square">
            <a:spAutoFit/>
          </a:bodyPr>
          <a:lstStyle/>
          <a:p>
            <a:r>
              <a:rPr lang="en-US" sz="2000" i="1"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We Are Housing New Mexico</a:t>
            </a:r>
          </a:p>
        </p:txBody>
      </p:sp>
      <p:sp>
        <p:nvSpPr>
          <p:cNvPr id="7" name="Subtitle 2">
            <a:extLst>
              <a:ext uri="{FF2B5EF4-FFF2-40B4-BE49-F238E27FC236}">
                <a16:creationId xmlns:a16="http://schemas.microsoft.com/office/drawing/2014/main" id="{A08FFA09-45F5-54C1-581D-B442BFE12818}"/>
              </a:ext>
            </a:extLst>
          </p:cNvPr>
          <p:cNvSpPr txBox="1">
            <a:spLocks/>
          </p:cNvSpPr>
          <p:nvPr/>
        </p:nvSpPr>
        <p:spPr>
          <a:xfrm>
            <a:off x="1585234" y="3638382"/>
            <a:ext cx="3516356" cy="15009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Michelle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Wherley</a:t>
            </a:r>
            <a:endParaRPr lang="en-US" b="1" dirty="0">
              <a:solidFill>
                <a:schemeClr val="bg1"/>
              </a:solidFill>
              <a:latin typeface="Lato" panose="020F0502020204030203" pitchFamily="34" charset="0"/>
              <a:ea typeface="Lato" panose="020F0502020204030203" pitchFamily="34" charset="0"/>
              <a:cs typeface="Lato" panose="020F0502020204030203" pitchFamily="34" charset="0"/>
            </a:endParaRP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Regulatory Compliance Specialist II</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Policy &amp; Planning Department</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Tel: 505-308-4230</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Email: mwherley@housingnm.org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6B61D6EB-46B4-A621-AC15-02E512666284}"/>
              </a:ext>
            </a:extLst>
          </p:cNvPr>
          <p:cNvSpPr/>
          <p:nvPr/>
        </p:nvSpPr>
        <p:spPr>
          <a:xfrm>
            <a:off x="1262245" y="5130772"/>
            <a:ext cx="4497747" cy="1727228"/>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 name="Subtitle 2">
            <a:extLst>
              <a:ext uri="{FF2B5EF4-FFF2-40B4-BE49-F238E27FC236}">
                <a16:creationId xmlns:a16="http://schemas.microsoft.com/office/drawing/2014/main" id="{BBE9C825-6EF4-4EBA-E6AF-2C857FA37534}"/>
              </a:ext>
            </a:extLst>
          </p:cNvPr>
          <p:cNvSpPr txBox="1">
            <a:spLocks/>
          </p:cNvSpPr>
          <p:nvPr/>
        </p:nvSpPr>
        <p:spPr>
          <a:xfrm>
            <a:off x="1697038" y="5540161"/>
            <a:ext cx="3628160" cy="90844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7425 Jefferson St. NE, Albuquerque, NM 87109</a:t>
            </a:r>
          </a:p>
          <a:p>
            <a:pPr algn="l">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Tel: 505-843-6880</a:t>
            </a:r>
          </a:p>
          <a:p>
            <a:pPr algn="l">
              <a:lnSpc>
                <a:spcPct val="100000"/>
              </a:lnSpc>
            </a:pPr>
            <a:r>
              <a:rPr lang="en-US" sz="1400" b="1" i="1" dirty="0">
                <a:solidFill>
                  <a:schemeClr val="bg1"/>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www.housingnm.org</a:t>
            </a:r>
            <a:endParaRPr lang="en-US" sz="1400" b="1"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983027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C3C07-BF00-1F13-0FC4-B709786104E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113D66-D5FA-CB70-0A3A-604E0E667F47}"/>
              </a:ext>
            </a:extLst>
          </p:cNvPr>
          <p:cNvPicPr>
            <a:picLocks noChangeAspect="1"/>
          </p:cNvPicPr>
          <p:nvPr/>
        </p:nvPicPr>
        <p:blipFill>
          <a:blip r:embed="rId3">
            <a:alphaModFix amt="30000"/>
          </a:blip>
          <a:stretch>
            <a:fillRect/>
          </a:stretch>
        </p:blipFill>
        <p:spPr>
          <a:xfrm>
            <a:off x="0" y="256032"/>
            <a:ext cx="12192000" cy="6345936"/>
          </a:xfrm>
          <a:prstGeom prst="rect">
            <a:avLst/>
          </a:prstGeom>
        </p:spPr>
      </p:pic>
      <p:sp>
        <p:nvSpPr>
          <p:cNvPr id="8" name="Rectangle 7">
            <a:extLst>
              <a:ext uri="{FF2B5EF4-FFF2-40B4-BE49-F238E27FC236}">
                <a16:creationId xmlns:a16="http://schemas.microsoft.com/office/drawing/2014/main" id="{5A48450C-08E3-08DF-74D3-33D5FD5F7CC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D537B90-0863-5A14-ABDE-52F31A2116B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3BAA8F6-B2F8-A184-2B08-FF63218FBF8A}"/>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2025 Qualified Allocation Plan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0EC1BA4F-4172-877D-06C9-B78C8A0B0D6C}"/>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Rectangle 2">
            <a:extLst>
              <a:ext uri="{FF2B5EF4-FFF2-40B4-BE49-F238E27FC236}">
                <a16:creationId xmlns:a16="http://schemas.microsoft.com/office/drawing/2014/main" id="{CE1E675D-876F-EEEF-162E-148A6155809E}"/>
              </a:ext>
            </a:extLst>
          </p:cNvPr>
          <p:cNvSpPr/>
          <p:nvPr/>
        </p:nvSpPr>
        <p:spPr>
          <a:xfrm>
            <a:off x="0" y="1731197"/>
            <a:ext cx="1232926"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800" dirty="0">
              <a:highlight>
                <a:srgbClr val="009A96"/>
              </a:highlight>
            </a:endParaRPr>
          </a:p>
        </p:txBody>
      </p:sp>
      <p:sp>
        <p:nvSpPr>
          <p:cNvPr id="5" name="Oval 4">
            <a:extLst>
              <a:ext uri="{FF2B5EF4-FFF2-40B4-BE49-F238E27FC236}">
                <a16:creationId xmlns:a16="http://schemas.microsoft.com/office/drawing/2014/main" id="{9984AA80-E357-441E-F548-AA1D85FC2566}"/>
              </a:ext>
            </a:extLst>
          </p:cNvPr>
          <p:cNvSpPr/>
          <p:nvPr/>
        </p:nvSpPr>
        <p:spPr>
          <a:xfrm>
            <a:off x="839225" y="166003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1</a:t>
            </a:r>
          </a:p>
        </p:txBody>
      </p:sp>
      <p:sp>
        <p:nvSpPr>
          <p:cNvPr id="9" name="Rectangle 8">
            <a:extLst>
              <a:ext uri="{FF2B5EF4-FFF2-40B4-BE49-F238E27FC236}">
                <a16:creationId xmlns:a16="http://schemas.microsoft.com/office/drawing/2014/main" id="{A997FDF7-456B-2593-E869-770993F1C398}"/>
              </a:ext>
            </a:extLst>
          </p:cNvPr>
          <p:cNvSpPr/>
          <p:nvPr/>
        </p:nvSpPr>
        <p:spPr>
          <a:xfrm>
            <a:off x="2" y="2423986"/>
            <a:ext cx="1709788"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0" name="Oval 9">
            <a:extLst>
              <a:ext uri="{FF2B5EF4-FFF2-40B4-BE49-F238E27FC236}">
                <a16:creationId xmlns:a16="http://schemas.microsoft.com/office/drawing/2014/main" id="{D28E6210-2FCD-9245-7DA2-D5C447DFD8C5}"/>
              </a:ext>
            </a:extLst>
          </p:cNvPr>
          <p:cNvSpPr/>
          <p:nvPr/>
        </p:nvSpPr>
        <p:spPr>
          <a:xfrm>
            <a:off x="1316089" y="235282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2</a:t>
            </a:r>
          </a:p>
        </p:txBody>
      </p:sp>
      <p:sp>
        <p:nvSpPr>
          <p:cNvPr id="11" name="Rectangle 10">
            <a:extLst>
              <a:ext uri="{FF2B5EF4-FFF2-40B4-BE49-F238E27FC236}">
                <a16:creationId xmlns:a16="http://schemas.microsoft.com/office/drawing/2014/main" id="{5C3EAB3C-1757-434B-F0A8-6E641D67DED1}"/>
              </a:ext>
            </a:extLst>
          </p:cNvPr>
          <p:cNvSpPr/>
          <p:nvPr/>
        </p:nvSpPr>
        <p:spPr>
          <a:xfrm>
            <a:off x="2" y="3116777"/>
            <a:ext cx="2243187"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2" name="Oval 11">
            <a:extLst>
              <a:ext uri="{FF2B5EF4-FFF2-40B4-BE49-F238E27FC236}">
                <a16:creationId xmlns:a16="http://schemas.microsoft.com/office/drawing/2014/main" id="{43569063-1A7D-CEEA-67D4-2CF4BFF35B42}"/>
              </a:ext>
            </a:extLst>
          </p:cNvPr>
          <p:cNvSpPr/>
          <p:nvPr/>
        </p:nvSpPr>
        <p:spPr>
          <a:xfrm>
            <a:off x="1849489" y="304561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3</a:t>
            </a:r>
          </a:p>
        </p:txBody>
      </p:sp>
      <p:sp>
        <p:nvSpPr>
          <p:cNvPr id="13" name="Rectangle 12">
            <a:extLst>
              <a:ext uri="{FF2B5EF4-FFF2-40B4-BE49-F238E27FC236}">
                <a16:creationId xmlns:a16="http://schemas.microsoft.com/office/drawing/2014/main" id="{BE1A9440-F1B8-EC6D-A707-FC12B29B48BD}"/>
              </a:ext>
            </a:extLst>
          </p:cNvPr>
          <p:cNvSpPr/>
          <p:nvPr/>
        </p:nvSpPr>
        <p:spPr>
          <a:xfrm>
            <a:off x="0" y="3809566"/>
            <a:ext cx="2776589"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4" name="Oval 13">
            <a:extLst>
              <a:ext uri="{FF2B5EF4-FFF2-40B4-BE49-F238E27FC236}">
                <a16:creationId xmlns:a16="http://schemas.microsoft.com/office/drawing/2014/main" id="{ECD32059-A1FA-2D17-104A-8C9BBD368BEB}"/>
              </a:ext>
            </a:extLst>
          </p:cNvPr>
          <p:cNvSpPr/>
          <p:nvPr/>
        </p:nvSpPr>
        <p:spPr>
          <a:xfrm>
            <a:off x="2382889" y="373840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4</a:t>
            </a:r>
          </a:p>
        </p:txBody>
      </p:sp>
      <p:sp>
        <p:nvSpPr>
          <p:cNvPr id="15" name="Rectangle 14">
            <a:extLst>
              <a:ext uri="{FF2B5EF4-FFF2-40B4-BE49-F238E27FC236}">
                <a16:creationId xmlns:a16="http://schemas.microsoft.com/office/drawing/2014/main" id="{11F5363B-5C72-D9B5-D634-7407605A2423}"/>
              </a:ext>
            </a:extLst>
          </p:cNvPr>
          <p:cNvSpPr/>
          <p:nvPr/>
        </p:nvSpPr>
        <p:spPr>
          <a:xfrm>
            <a:off x="-1" y="4502354"/>
            <a:ext cx="3274553"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6" name="Oval 15">
            <a:extLst>
              <a:ext uri="{FF2B5EF4-FFF2-40B4-BE49-F238E27FC236}">
                <a16:creationId xmlns:a16="http://schemas.microsoft.com/office/drawing/2014/main" id="{061AC292-5095-D7CA-E038-4152E1C0C77B}"/>
              </a:ext>
            </a:extLst>
          </p:cNvPr>
          <p:cNvSpPr/>
          <p:nvPr/>
        </p:nvSpPr>
        <p:spPr>
          <a:xfrm>
            <a:off x="2880852" y="4431190"/>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5</a:t>
            </a:r>
          </a:p>
        </p:txBody>
      </p:sp>
      <p:sp>
        <p:nvSpPr>
          <p:cNvPr id="17" name="Inhaltsplatzhalter 4">
            <a:extLst>
              <a:ext uri="{FF2B5EF4-FFF2-40B4-BE49-F238E27FC236}">
                <a16:creationId xmlns:a16="http://schemas.microsoft.com/office/drawing/2014/main" id="{1E25E899-11AC-2595-3421-2F9D24A7A25A}"/>
              </a:ext>
            </a:extLst>
          </p:cNvPr>
          <p:cNvSpPr txBox="1">
            <a:spLocks/>
          </p:cNvSpPr>
          <p:nvPr/>
        </p:nvSpPr>
        <p:spPr>
          <a:xfrm>
            <a:off x="1600506" y="1828758"/>
            <a:ext cx="7218157"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4% Threshold Requirements</a:t>
            </a:r>
            <a:endParaRPr lang="en-US" sz="12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9" name="Inhaltsplatzhalter 4">
            <a:extLst>
              <a:ext uri="{FF2B5EF4-FFF2-40B4-BE49-F238E27FC236}">
                <a16:creationId xmlns:a16="http://schemas.microsoft.com/office/drawing/2014/main" id="{2AABBE21-35A3-28E9-44BD-C88CB372702D}"/>
              </a:ext>
            </a:extLst>
          </p:cNvPr>
          <p:cNvSpPr txBox="1">
            <a:spLocks/>
          </p:cNvSpPr>
          <p:nvPr/>
        </p:nvSpPr>
        <p:spPr>
          <a:xfrm>
            <a:off x="1972933" y="2490447"/>
            <a:ext cx="62331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2025 QAP Review</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1" name="Inhaltsplatzhalter 4">
            <a:extLst>
              <a:ext uri="{FF2B5EF4-FFF2-40B4-BE49-F238E27FC236}">
                <a16:creationId xmlns:a16="http://schemas.microsoft.com/office/drawing/2014/main" id="{2F66B88E-1DC5-9C4C-53EB-B3543E240B22}"/>
              </a:ext>
            </a:extLst>
          </p:cNvPr>
          <p:cNvSpPr txBox="1">
            <a:spLocks/>
          </p:cNvSpPr>
          <p:nvPr/>
        </p:nvSpPr>
        <p:spPr>
          <a:xfrm>
            <a:off x="2488690" y="3171307"/>
            <a:ext cx="5717432"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2025 Application Process</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2" name="Inhaltsplatzhalter 4">
            <a:extLst>
              <a:ext uri="{FF2B5EF4-FFF2-40B4-BE49-F238E27FC236}">
                <a16:creationId xmlns:a16="http://schemas.microsoft.com/office/drawing/2014/main" id="{9DE7DE86-9506-132A-8899-5A3D6037B0EF}"/>
              </a:ext>
            </a:extLst>
          </p:cNvPr>
          <p:cNvSpPr txBox="1">
            <a:spLocks/>
          </p:cNvSpPr>
          <p:nvPr/>
        </p:nvSpPr>
        <p:spPr>
          <a:xfrm>
            <a:off x="3039733" y="3882975"/>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Other Housing New Mexico Financing</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3" name="Rectangle 22">
            <a:extLst>
              <a:ext uri="{FF2B5EF4-FFF2-40B4-BE49-F238E27FC236}">
                <a16:creationId xmlns:a16="http://schemas.microsoft.com/office/drawing/2014/main" id="{8E49C220-4C85-958A-7581-7C84E0ADBEF7}"/>
              </a:ext>
            </a:extLst>
          </p:cNvPr>
          <p:cNvSpPr/>
          <p:nvPr/>
        </p:nvSpPr>
        <p:spPr>
          <a:xfrm>
            <a:off x="-1" y="5194587"/>
            <a:ext cx="3777112"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25" name="Oval 24">
            <a:extLst>
              <a:ext uri="{FF2B5EF4-FFF2-40B4-BE49-F238E27FC236}">
                <a16:creationId xmlns:a16="http://schemas.microsoft.com/office/drawing/2014/main" id="{EF8429BC-2250-1DC7-D1A6-19407E88415A}"/>
              </a:ext>
            </a:extLst>
          </p:cNvPr>
          <p:cNvSpPr/>
          <p:nvPr/>
        </p:nvSpPr>
        <p:spPr>
          <a:xfrm>
            <a:off x="3383410" y="512342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6</a:t>
            </a:r>
          </a:p>
        </p:txBody>
      </p:sp>
      <p:sp>
        <p:nvSpPr>
          <p:cNvPr id="26" name="Inhaltsplatzhalter 4">
            <a:extLst>
              <a:ext uri="{FF2B5EF4-FFF2-40B4-BE49-F238E27FC236}">
                <a16:creationId xmlns:a16="http://schemas.microsoft.com/office/drawing/2014/main" id="{4F557C24-1A39-E7CB-8424-1841A995E9C3}"/>
              </a:ext>
            </a:extLst>
          </p:cNvPr>
          <p:cNvSpPr txBox="1">
            <a:spLocks/>
          </p:cNvSpPr>
          <p:nvPr/>
        </p:nvSpPr>
        <p:spPr>
          <a:xfrm>
            <a:off x="3572209" y="4515217"/>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Environmental Review Process</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9" name="Inhaltsplatzhalter 4">
            <a:extLst>
              <a:ext uri="{FF2B5EF4-FFF2-40B4-BE49-F238E27FC236}">
                <a16:creationId xmlns:a16="http://schemas.microsoft.com/office/drawing/2014/main" id="{DC5AE555-E59F-69AE-EDB8-CD35E24CD698}"/>
              </a:ext>
            </a:extLst>
          </p:cNvPr>
          <p:cNvSpPr txBox="1">
            <a:spLocks/>
          </p:cNvSpPr>
          <p:nvPr/>
        </p:nvSpPr>
        <p:spPr>
          <a:xfrm>
            <a:off x="4094795" y="5224519"/>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B54325"/>
                </a:solidFill>
                <a:latin typeface="Lato" panose="020F0502020204030203" pitchFamily="34" charset="0"/>
                <a:ea typeface="Lato" panose="020F0502020204030203" pitchFamily="34" charset="0"/>
                <a:cs typeface="Lato" panose="020F0502020204030203" pitchFamily="34" charset="0"/>
              </a:rPr>
              <a:t>Tax Credit Compliance &amp; Monitoring</a:t>
            </a:r>
            <a:endParaRPr lang="en-US" sz="1200" dirty="0">
              <a:solidFill>
                <a:srgbClr val="B54325"/>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16803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Compliance Monitoring</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
        <p:nvSpPr>
          <p:cNvPr id="2" name="Pentagon 15">
            <a:extLst>
              <a:ext uri="{FF2B5EF4-FFF2-40B4-BE49-F238E27FC236}">
                <a16:creationId xmlns:a16="http://schemas.microsoft.com/office/drawing/2014/main" id="{3E044D56-5B97-102D-621F-3CB4218D100C}"/>
              </a:ext>
            </a:extLst>
          </p:cNvPr>
          <p:cNvSpPr/>
          <p:nvPr/>
        </p:nvSpPr>
        <p:spPr>
          <a:xfrm>
            <a:off x="1679011" y="3937201"/>
            <a:ext cx="8372272" cy="894944"/>
          </a:xfrm>
          <a:prstGeom prst="homePlate">
            <a:avLst>
              <a:gd name="adj" fmla="val 35397"/>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5" name="Oval 4">
            <a:extLst>
              <a:ext uri="{FF2B5EF4-FFF2-40B4-BE49-F238E27FC236}">
                <a16:creationId xmlns:a16="http://schemas.microsoft.com/office/drawing/2014/main" id="{E94816C5-D969-2E2A-82A4-74ADB3977D15}"/>
              </a:ext>
            </a:extLst>
          </p:cNvPr>
          <p:cNvSpPr/>
          <p:nvPr/>
        </p:nvSpPr>
        <p:spPr>
          <a:xfrm>
            <a:off x="1754299" y="4075708"/>
            <a:ext cx="628344" cy="633336"/>
          </a:xfrm>
          <a:prstGeom prst="ellipse">
            <a:avLst/>
          </a:prstGeom>
          <a:solidFill>
            <a:srgbClr val="00A8A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9EF"/>
                </a:solidFill>
                <a:effectLst/>
                <a:uLnTx/>
                <a:uFillTx/>
                <a:latin typeface="Calibri Light" panose="020F0302020204030204"/>
                <a:ea typeface="+mn-ea"/>
                <a:cs typeface="+mn-cs"/>
              </a:rPr>
              <a:t>LIHTC</a:t>
            </a:r>
          </a:p>
        </p:txBody>
      </p:sp>
      <p:sp>
        <p:nvSpPr>
          <p:cNvPr id="6" name="Oval 5">
            <a:extLst>
              <a:ext uri="{FF2B5EF4-FFF2-40B4-BE49-F238E27FC236}">
                <a16:creationId xmlns:a16="http://schemas.microsoft.com/office/drawing/2014/main" id="{196EA380-EEC6-192B-589B-51CE854BB5A6}"/>
              </a:ext>
            </a:extLst>
          </p:cNvPr>
          <p:cNvSpPr/>
          <p:nvPr/>
        </p:nvSpPr>
        <p:spPr>
          <a:xfrm>
            <a:off x="2580867" y="4075708"/>
            <a:ext cx="628344" cy="6333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35554"/>
                </a:solidFill>
                <a:effectLst/>
                <a:uLnTx/>
                <a:uFillTx/>
                <a:latin typeface="Calibri Light" panose="020F0302020204030204"/>
                <a:ea typeface="+mn-ea"/>
                <a:cs typeface="+mn-cs"/>
              </a:rPr>
              <a:t>S-8</a:t>
            </a:r>
          </a:p>
        </p:txBody>
      </p:sp>
      <p:sp>
        <p:nvSpPr>
          <p:cNvPr id="10" name="Oval 9">
            <a:extLst>
              <a:ext uri="{FF2B5EF4-FFF2-40B4-BE49-F238E27FC236}">
                <a16:creationId xmlns:a16="http://schemas.microsoft.com/office/drawing/2014/main" id="{9AF14AE9-DD3E-E900-6BA9-FBD402C96A44}"/>
              </a:ext>
            </a:extLst>
          </p:cNvPr>
          <p:cNvSpPr/>
          <p:nvPr/>
        </p:nvSpPr>
        <p:spPr>
          <a:xfrm>
            <a:off x="3407435" y="4075708"/>
            <a:ext cx="628344" cy="6333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9EF"/>
                </a:solidFill>
                <a:effectLst/>
                <a:uLnTx/>
                <a:uFillTx/>
                <a:latin typeface="Calibri Light" panose="020F0302020204030204"/>
                <a:ea typeface="+mn-ea"/>
                <a:cs typeface="+mn-cs"/>
              </a:rPr>
              <a:t>542C</a:t>
            </a:r>
          </a:p>
        </p:txBody>
      </p:sp>
      <p:sp>
        <p:nvSpPr>
          <p:cNvPr id="11" name="Oval 10">
            <a:extLst>
              <a:ext uri="{FF2B5EF4-FFF2-40B4-BE49-F238E27FC236}">
                <a16:creationId xmlns:a16="http://schemas.microsoft.com/office/drawing/2014/main" id="{0366FDCB-4E7B-4069-C373-190E6ED41DAD}"/>
              </a:ext>
            </a:extLst>
          </p:cNvPr>
          <p:cNvSpPr/>
          <p:nvPr/>
        </p:nvSpPr>
        <p:spPr>
          <a:xfrm>
            <a:off x="4234003" y="4075708"/>
            <a:ext cx="628344" cy="6333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535554"/>
                </a:solidFill>
                <a:effectLst/>
                <a:uLnTx/>
                <a:uFillTx/>
                <a:latin typeface="Calibri Light" panose="020F0302020204030204"/>
                <a:ea typeface="+mn-ea"/>
                <a:cs typeface="+mn-cs"/>
              </a:rPr>
              <a:t>HOME</a:t>
            </a:r>
          </a:p>
        </p:txBody>
      </p:sp>
      <p:sp>
        <p:nvSpPr>
          <p:cNvPr id="12" name="Oval 11">
            <a:extLst>
              <a:ext uri="{FF2B5EF4-FFF2-40B4-BE49-F238E27FC236}">
                <a16:creationId xmlns:a16="http://schemas.microsoft.com/office/drawing/2014/main" id="{290D2D8E-B2C2-B37A-CAA6-5281269AC478}"/>
              </a:ext>
            </a:extLst>
          </p:cNvPr>
          <p:cNvSpPr/>
          <p:nvPr/>
        </p:nvSpPr>
        <p:spPr>
          <a:xfrm>
            <a:off x="5060571" y="4075708"/>
            <a:ext cx="628344" cy="633336"/>
          </a:xfrm>
          <a:prstGeom prst="ellipse">
            <a:avLst/>
          </a:prstGeom>
          <a:solidFill>
            <a:srgbClr val="B543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9EF"/>
                </a:solidFill>
                <a:effectLst/>
                <a:uLnTx/>
                <a:uFillTx/>
                <a:latin typeface="Calibri Light" panose="020F0302020204030204"/>
                <a:ea typeface="+mn-ea"/>
                <a:cs typeface="+mn-cs"/>
              </a:rPr>
              <a:t>HTF</a:t>
            </a:r>
          </a:p>
        </p:txBody>
      </p:sp>
      <p:sp>
        <p:nvSpPr>
          <p:cNvPr id="13" name="Oval 12">
            <a:extLst>
              <a:ext uri="{FF2B5EF4-FFF2-40B4-BE49-F238E27FC236}">
                <a16:creationId xmlns:a16="http://schemas.microsoft.com/office/drawing/2014/main" id="{B1F77372-F2FA-67F4-E4A5-D7EA30A6B796}"/>
              </a:ext>
            </a:extLst>
          </p:cNvPr>
          <p:cNvSpPr/>
          <p:nvPr/>
        </p:nvSpPr>
        <p:spPr>
          <a:xfrm>
            <a:off x="5887139" y="4075708"/>
            <a:ext cx="628344" cy="6333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9EF"/>
                </a:solidFill>
                <a:effectLst/>
                <a:uLnTx/>
                <a:uFillTx/>
                <a:latin typeface="Calibri Light" panose="020F0302020204030204"/>
                <a:ea typeface="+mn-ea"/>
                <a:cs typeface="+mn-cs"/>
              </a:rPr>
              <a:t>NSP</a:t>
            </a:r>
          </a:p>
        </p:txBody>
      </p:sp>
      <p:sp>
        <p:nvSpPr>
          <p:cNvPr id="14" name="Oval 13">
            <a:extLst>
              <a:ext uri="{FF2B5EF4-FFF2-40B4-BE49-F238E27FC236}">
                <a16:creationId xmlns:a16="http://schemas.microsoft.com/office/drawing/2014/main" id="{0CEB6925-BDF7-3FA9-51E6-02E2A05CD9B6}"/>
              </a:ext>
            </a:extLst>
          </p:cNvPr>
          <p:cNvSpPr/>
          <p:nvPr/>
        </p:nvSpPr>
        <p:spPr>
          <a:xfrm>
            <a:off x="6713707" y="4075708"/>
            <a:ext cx="628344" cy="633336"/>
          </a:xfrm>
          <a:prstGeom prst="ellipse">
            <a:avLst/>
          </a:prstGeom>
          <a:solidFill>
            <a:srgbClr val="00A8A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9EF"/>
                </a:solidFill>
                <a:effectLst/>
                <a:uLnTx/>
                <a:uFillTx/>
                <a:latin typeface="Calibri Light" panose="020F0302020204030204"/>
                <a:ea typeface="+mn-ea"/>
                <a:cs typeface="+mn-cs"/>
              </a:rPr>
              <a:t>538</a:t>
            </a:r>
          </a:p>
        </p:txBody>
      </p:sp>
      <p:sp>
        <p:nvSpPr>
          <p:cNvPr id="15" name="Oval 14">
            <a:extLst>
              <a:ext uri="{FF2B5EF4-FFF2-40B4-BE49-F238E27FC236}">
                <a16:creationId xmlns:a16="http://schemas.microsoft.com/office/drawing/2014/main" id="{B19E2FF7-0500-7840-EFDB-DD854DEFE714}"/>
              </a:ext>
            </a:extLst>
          </p:cNvPr>
          <p:cNvSpPr/>
          <p:nvPr/>
        </p:nvSpPr>
        <p:spPr>
          <a:xfrm>
            <a:off x="7540275" y="4075708"/>
            <a:ext cx="628344" cy="6333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35554"/>
                </a:solidFill>
                <a:effectLst/>
                <a:uLnTx/>
                <a:uFillTx/>
                <a:latin typeface="Calibri Light" panose="020F0302020204030204"/>
                <a:ea typeface="+mn-ea"/>
                <a:cs typeface="+mn-cs"/>
              </a:rPr>
              <a:t>RTC</a:t>
            </a:r>
          </a:p>
        </p:txBody>
      </p:sp>
      <p:sp>
        <p:nvSpPr>
          <p:cNvPr id="16" name="Oval 15">
            <a:extLst>
              <a:ext uri="{FF2B5EF4-FFF2-40B4-BE49-F238E27FC236}">
                <a16:creationId xmlns:a16="http://schemas.microsoft.com/office/drawing/2014/main" id="{B71FC75E-7D20-2846-24F9-3F9C7E9A8219}"/>
              </a:ext>
            </a:extLst>
          </p:cNvPr>
          <p:cNvSpPr/>
          <p:nvPr/>
        </p:nvSpPr>
        <p:spPr>
          <a:xfrm>
            <a:off x="8366843" y="4075708"/>
            <a:ext cx="628344" cy="6333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9EF"/>
                </a:solidFill>
                <a:effectLst/>
                <a:uLnTx/>
                <a:uFillTx/>
                <a:latin typeface="Calibri Light" panose="020F0302020204030204"/>
                <a:ea typeface="+mn-ea"/>
                <a:cs typeface="+mn-cs"/>
              </a:rPr>
              <a:t>811</a:t>
            </a:r>
          </a:p>
        </p:txBody>
      </p:sp>
      <p:sp>
        <p:nvSpPr>
          <p:cNvPr id="17" name="Rectangle 16">
            <a:extLst>
              <a:ext uri="{FF2B5EF4-FFF2-40B4-BE49-F238E27FC236}">
                <a16:creationId xmlns:a16="http://schemas.microsoft.com/office/drawing/2014/main" id="{53F1978B-E781-DBE2-F2B5-880C3CBB534F}"/>
              </a:ext>
            </a:extLst>
          </p:cNvPr>
          <p:cNvSpPr/>
          <p:nvPr/>
        </p:nvSpPr>
        <p:spPr>
          <a:xfrm>
            <a:off x="1675634" y="4868625"/>
            <a:ext cx="8051800" cy="275821"/>
          </a:xfrm>
          <a:prstGeom prst="rect">
            <a:avLst/>
          </a:prstGeom>
          <a:gradFill>
            <a:gsLst>
              <a:gs pos="0">
                <a:schemeClr val="tx1">
                  <a:lumMod val="25000"/>
                  <a:lumOff val="75000"/>
                </a:schemeClr>
              </a:gs>
              <a:gs pos="5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268BBBA-97EA-200E-147B-041FC808399E}"/>
              </a:ext>
            </a:extLst>
          </p:cNvPr>
          <p:cNvSpPr/>
          <p:nvPr/>
        </p:nvSpPr>
        <p:spPr>
          <a:xfrm flipV="1">
            <a:off x="1675634" y="3630375"/>
            <a:ext cx="8051800" cy="275821"/>
          </a:xfrm>
          <a:prstGeom prst="rect">
            <a:avLst/>
          </a:prstGeom>
          <a:gradFill>
            <a:gsLst>
              <a:gs pos="0">
                <a:schemeClr val="tx1">
                  <a:lumMod val="25000"/>
                  <a:lumOff val="75000"/>
                </a:schemeClr>
              </a:gs>
              <a:gs pos="5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19" name="Rectangular Callout 18">
            <a:extLst>
              <a:ext uri="{FF2B5EF4-FFF2-40B4-BE49-F238E27FC236}">
                <a16:creationId xmlns:a16="http://schemas.microsoft.com/office/drawing/2014/main" id="{CF4DE43B-77A0-E950-69C1-C5256B68ACEC}"/>
              </a:ext>
            </a:extLst>
          </p:cNvPr>
          <p:cNvSpPr/>
          <p:nvPr/>
        </p:nvSpPr>
        <p:spPr>
          <a:xfrm>
            <a:off x="1669283" y="2754075"/>
            <a:ext cx="1371600" cy="887447"/>
          </a:xfrm>
          <a:prstGeom prst="wedgeRectCallout">
            <a:avLst/>
          </a:prstGeom>
          <a:solidFill>
            <a:srgbClr val="00A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21" name="Rectangular Callout 19">
            <a:extLst>
              <a:ext uri="{FF2B5EF4-FFF2-40B4-BE49-F238E27FC236}">
                <a16:creationId xmlns:a16="http://schemas.microsoft.com/office/drawing/2014/main" id="{5AD5DAE0-4177-953F-A6DB-E11A53D75D69}"/>
              </a:ext>
            </a:extLst>
          </p:cNvPr>
          <p:cNvSpPr/>
          <p:nvPr/>
        </p:nvSpPr>
        <p:spPr>
          <a:xfrm>
            <a:off x="3309964" y="2754075"/>
            <a:ext cx="1371600" cy="887447"/>
          </a:xfrm>
          <a:prstGeom prst="wedgeRect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22" name="Rectangular Callout 20">
            <a:extLst>
              <a:ext uri="{FF2B5EF4-FFF2-40B4-BE49-F238E27FC236}">
                <a16:creationId xmlns:a16="http://schemas.microsoft.com/office/drawing/2014/main" id="{35D000E8-F110-1E1C-D7F1-AD4251C7ED12}"/>
              </a:ext>
            </a:extLst>
          </p:cNvPr>
          <p:cNvSpPr/>
          <p:nvPr/>
        </p:nvSpPr>
        <p:spPr>
          <a:xfrm>
            <a:off x="4950646" y="2754075"/>
            <a:ext cx="1371600" cy="887447"/>
          </a:xfrm>
          <a:prstGeom prst="wedgeRectCallout">
            <a:avLst/>
          </a:prstGeom>
          <a:solidFill>
            <a:srgbClr val="B54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23" name="Rectangular Callout 21">
            <a:extLst>
              <a:ext uri="{FF2B5EF4-FFF2-40B4-BE49-F238E27FC236}">
                <a16:creationId xmlns:a16="http://schemas.microsoft.com/office/drawing/2014/main" id="{FD0845EB-A42D-2E6D-5089-B9FF6C5DC8C7}"/>
              </a:ext>
            </a:extLst>
          </p:cNvPr>
          <p:cNvSpPr/>
          <p:nvPr/>
        </p:nvSpPr>
        <p:spPr>
          <a:xfrm>
            <a:off x="6591326" y="2754075"/>
            <a:ext cx="1371600" cy="887447"/>
          </a:xfrm>
          <a:prstGeom prst="wedgeRectCallout">
            <a:avLst/>
          </a:prstGeom>
          <a:solidFill>
            <a:srgbClr val="00A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25" name="Rectangular Callout 22">
            <a:extLst>
              <a:ext uri="{FF2B5EF4-FFF2-40B4-BE49-F238E27FC236}">
                <a16:creationId xmlns:a16="http://schemas.microsoft.com/office/drawing/2014/main" id="{A6F9D00A-751C-6E3B-30C3-7260F2B3E234}"/>
              </a:ext>
            </a:extLst>
          </p:cNvPr>
          <p:cNvSpPr/>
          <p:nvPr/>
        </p:nvSpPr>
        <p:spPr>
          <a:xfrm>
            <a:off x="8232008" y="2754075"/>
            <a:ext cx="1371600" cy="887447"/>
          </a:xfrm>
          <a:prstGeom prst="wedgeRect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26" name="Rectangular Callout 23">
            <a:extLst>
              <a:ext uri="{FF2B5EF4-FFF2-40B4-BE49-F238E27FC236}">
                <a16:creationId xmlns:a16="http://schemas.microsoft.com/office/drawing/2014/main" id="{31B7139D-883B-E164-5722-B8C44DC96DC1}"/>
              </a:ext>
            </a:extLst>
          </p:cNvPr>
          <p:cNvSpPr/>
          <p:nvPr/>
        </p:nvSpPr>
        <p:spPr>
          <a:xfrm flipH="1" flipV="1">
            <a:off x="1916934" y="5108171"/>
            <a:ext cx="1371600" cy="891905"/>
          </a:xfrm>
          <a:prstGeom prst="wedgeRect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27" name="Rectangular Callout 24">
            <a:extLst>
              <a:ext uri="{FF2B5EF4-FFF2-40B4-BE49-F238E27FC236}">
                <a16:creationId xmlns:a16="http://schemas.microsoft.com/office/drawing/2014/main" id="{C35A83C4-0A8B-DCAA-5D1F-4DEFBF4FE768}"/>
              </a:ext>
            </a:extLst>
          </p:cNvPr>
          <p:cNvSpPr/>
          <p:nvPr/>
        </p:nvSpPr>
        <p:spPr>
          <a:xfrm flipH="1" flipV="1">
            <a:off x="3557614" y="5108171"/>
            <a:ext cx="1371600" cy="891905"/>
          </a:xfrm>
          <a:prstGeom prst="wedgeRectCallo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28" name="Rectangular Callout 25">
            <a:extLst>
              <a:ext uri="{FF2B5EF4-FFF2-40B4-BE49-F238E27FC236}">
                <a16:creationId xmlns:a16="http://schemas.microsoft.com/office/drawing/2014/main" id="{6A42608F-10DF-EA09-1DA9-23A78619A34D}"/>
              </a:ext>
            </a:extLst>
          </p:cNvPr>
          <p:cNvSpPr/>
          <p:nvPr/>
        </p:nvSpPr>
        <p:spPr>
          <a:xfrm flipH="1" flipV="1">
            <a:off x="5198295" y="5136746"/>
            <a:ext cx="1371600" cy="891905"/>
          </a:xfrm>
          <a:prstGeom prst="wedgeRect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29" name="Rectangular Callout 26">
            <a:extLst>
              <a:ext uri="{FF2B5EF4-FFF2-40B4-BE49-F238E27FC236}">
                <a16:creationId xmlns:a16="http://schemas.microsoft.com/office/drawing/2014/main" id="{C61649F0-953E-C257-FE15-17DCEC44CF9A}"/>
              </a:ext>
            </a:extLst>
          </p:cNvPr>
          <p:cNvSpPr/>
          <p:nvPr/>
        </p:nvSpPr>
        <p:spPr>
          <a:xfrm flipH="1" flipV="1">
            <a:off x="6838976" y="5136746"/>
            <a:ext cx="1371600" cy="891905"/>
          </a:xfrm>
          <a:prstGeom prst="wedgeRect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30" name="Inhaltsplatzhalter 4">
            <a:extLst>
              <a:ext uri="{FF2B5EF4-FFF2-40B4-BE49-F238E27FC236}">
                <a16:creationId xmlns:a16="http://schemas.microsoft.com/office/drawing/2014/main" id="{59873528-B58E-F78F-B67D-95B1ED50DC90}"/>
              </a:ext>
            </a:extLst>
          </p:cNvPr>
          <p:cNvSpPr txBox="1">
            <a:spLocks/>
          </p:cNvSpPr>
          <p:nvPr/>
        </p:nvSpPr>
        <p:spPr>
          <a:xfrm>
            <a:off x="1967070" y="5281850"/>
            <a:ext cx="1292279" cy="554511"/>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535554"/>
                </a:solidFill>
                <a:effectLst/>
                <a:uLnTx/>
                <a:uFillTx/>
                <a:latin typeface="Calibri Light" panose="020F0302020204030204"/>
                <a:ea typeface="+mn-ea"/>
                <a:cs typeface="+mn-cs"/>
              </a:rPr>
              <a:t>5,140 units</a:t>
            </a:r>
          </a:p>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200" b="0" i="0" u="none" strike="noStrike" kern="1200" cap="none" spc="0" normalizeH="0" baseline="0" noProof="0" dirty="0">
                <a:ln>
                  <a:noFill/>
                </a:ln>
                <a:solidFill>
                  <a:srgbClr val="535554"/>
                </a:solidFill>
                <a:effectLst/>
                <a:uLnTx/>
                <a:uFillTx/>
                <a:latin typeface="Calibri" panose="020F0502020204030204"/>
                <a:ea typeface="+mn-ea"/>
                <a:cs typeface="+mn-cs"/>
              </a:rPr>
              <a:t>85 properties</a:t>
            </a:r>
          </a:p>
        </p:txBody>
      </p:sp>
      <p:sp>
        <p:nvSpPr>
          <p:cNvPr id="31" name="Inhaltsplatzhalter 4">
            <a:extLst>
              <a:ext uri="{FF2B5EF4-FFF2-40B4-BE49-F238E27FC236}">
                <a16:creationId xmlns:a16="http://schemas.microsoft.com/office/drawing/2014/main" id="{0B15A251-31EA-ED0C-5D24-0946F9550923}"/>
              </a:ext>
            </a:extLst>
          </p:cNvPr>
          <p:cNvSpPr txBox="1">
            <a:spLocks/>
          </p:cNvSpPr>
          <p:nvPr/>
        </p:nvSpPr>
        <p:spPr>
          <a:xfrm>
            <a:off x="3597276" y="5281849"/>
            <a:ext cx="1292279" cy="6093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lang="en-US" sz="1600" b="1" dirty="0">
                <a:solidFill>
                  <a:srgbClr val="535554"/>
                </a:solidFill>
                <a:latin typeface="Calibri Light" panose="020F0302020204030204"/>
              </a:rPr>
              <a:t>773</a:t>
            </a:r>
            <a:r>
              <a:rPr kumimoji="0" lang="en-US" sz="1600" b="1" i="0" u="none" strike="noStrike" kern="1200" cap="none" spc="0" normalizeH="0" baseline="0" noProof="0" dirty="0">
                <a:ln>
                  <a:noFill/>
                </a:ln>
                <a:solidFill>
                  <a:srgbClr val="535554"/>
                </a:solidFill>
                <a:effectLst/>
                <a:uLnTx/>
                <a:uFillTx/>
                <a:latin typeface="Calibri Light" panose="020F0302020204030204"/>
                <a:ea typeface="+mn-ea"/>
                <a:cs typeface="+mn-cs"/>
              </a:rPr>
              <a:t> units</a:t>
            </a:r>
          </a:p>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br>
              <a:rPr kumimoji="0" lang="en-US" sz="1600" b="1" i="0" u="none" strike="noStrike" kern="1200" cap="none" spc="0" normalizeH="0" baseline="0" noProof="0" dirty="0">
                <a:ln>
                  <a:noFill/>
                </a:ln>
                <a:solidFill>
                  <a:srgbClr val="535554"/>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srgbClr val="535554"/>
                </a:solidFill>
                <a:effectLst/>
                <a:uLnTx/>
                <a:uFillTx/>
                <a:latin typeface="Calibri" panose="020F0502020204030204"/>
                <a:ea typeface="+mn-ea"/>
                <a:cs typeface="+mn-cs"/>
              </a:rPr>
              <a:t>122 properties. </a:t>
            </a:r>
          </a:p>
        </p:txBody>
      </p:sp>
      <p:sp>
        <p:nvSpPr>
          <p:cNvPr id="32" name="Inhaltsplatzhalter 4">
            <a:extLst>
              <a:ext uri="{FF2B5EF4-FFF2-40B4-BE49-F238E27FC236}">
                <a16:creationId xmlns:a16="http://schemas.microsoft.com/office/drawing/2014/main" id="{BC6F90B6-4165-C87F-0C36-7BD6891D1FAA}"/>
              </a:ext>
            </a:extLst>
          </p:cNvPr>
          <p:cNvSpPr txBox="1">
            <a:spLocks/>
          </p:cNvSpPr>
          <p:nvPr/>
        </p:nvSpPr>
        <p:spPr>
          <a:xfrm>
            <a:off x="5237957" y="5281849"/>
            <a:ext cx="1292279" cy="6093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t>16 units</a:t>
            </a:r>
          </a:p>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t> </a:t>
            </a:r>
            <a:b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srgbClr val="FCF9EF"/>
                </a:solidFill>
                <a:effectLst/>
                <a:uLnTx/>
                <a:uFillTx/>
                <a:latin typeface="Calibri" panose="020F0502020204030204"/>
                <a:ea typeface="+mn-ea"/>
                <a:cs typeface="+mn-cs"/>
              </a:rPr>
              <a:t>1 property  </a:t>
            </a:r>
          </a:p>
        </p:txBody>
      </p:sp>
      <p:sp>
        <p:nvSpPr>
          <p:cNvPr id="33" name="Inhaltsplatzhalter 4">
            <a:extLst>
              <a:ext uri="{FF2B5EF4-FFF2-40B4-BE49-F238E27FC236}">
                <a16:creationId xmlns:a16="http://schemas.microsoft.com/office/drawing/2014/main" id="{82501B02-5023-4D14-21F4-A772718E2C6C}"/>
              </a:ext>
            </a:extLst>
          </p:cNvPr>
          <p:cNvSpPr txBox="1">
            <a:spLocks/>
          </p:cNvSpPr>
          <p:nvPr/>
        </p:nvSpPr>
        <p:spPr>
          <a:xfrm>
            <a:off x="6876341" y="5281849"/>
            <a:ext cx="1292279" cy="6093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535554"/>
                </a:solidFill>
                <a:effectLst/>
                <a:uLnTx/>
                <a:uFillTx/>
                <a:latin typeface="Calibri Light" panose="020F0302020204030204"/>
                <a:ea typeface="+mn-ea"/>
                <a:cs typeface="+mn-cs"/>
              </a:rPr>
              <a:t>370 units</a:t>
            </a:r>
          </a:p>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br>
              <a:rPr kumimoji="0" lang="en-US" sz="1600" b="1" i="0" u="none" strike="noStrike" kern="1200" cap="none" spc="0" normalizeH="0" baseline="0" noProof="0" dirty="0">
                <a:ln>
                  <a:noFill/>
                </a:ln>
                <a:solidFill>
                  <a:srgbClr val="535554"/>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srgbClr val="535554"/>
                </a:solidFill>
                <a:effectLst/>
                <a:uLnTx/>
                <a:uFillTx/>
                <a:latin typeface="Calibri" panose="020F0502020204030204"/>
                <a:ea typeface="+mn-ea"/>
                <a:cs typeface="+mn-cs"/>
              </a:rPr>
              <a:t>15 properties. </a:t>
            </a:r>
          </a:p>
        </p:txBody>
      </p:sp>
      <p:sp>
        <p:nvSpPr>
          <p:cNvPr id="34" name="Inhaltsplatzhalter 4">
            <a:extLst>
              <a:ext uri="{FF2B5EF4-FFF2-40B4-BE49-F238E27FC236}">
                <a16:creationId xmlns:a16="http://schemas.microsoft.com/office/drawing/2014/main" id="{29DBEB75-6773-8CC4-49CE-3A4295DFE589}"/>
              </a:ext>
            </a:extLst>
          </p:cNvPr>
          <p:cNvSpPr txBox="1">
            <a:spLocks/>
          </p:cNvSpPr>
          <p:nvPr/>
        </p:nvSpPr>
        <p:spPr>
          <a:xfrm>
            <a:off x="1708945" y="2886806"/>
            <a:ext cx="1292279" cy="6093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lang="en-US" sz="1600" b="1" dirty="0">
                <a:solidFill>
                  <a:srgbClr val="FCF9EF"/>
                </a:solidFill>
                <a:latin typeface="Calibri Light" panose="020F0302020204030204"/>
              </a:rPr>
              <a:t>18,643</a:t>
            </a:r>
            <a: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t> units</a:t>
            </a:r>
          </a:p>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b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srgbClr val="FCF9EF"/>
                </a:solidFill>
                <a:effectLst/>
                <a:uLnTx/>
                <a:uFillTx/>
                <a:latin typeface="Calibri" panose="020F0502020204030204"/>
                <a:ea typeface="+mn-ea"/>
                <a:cs typeface="+mn-cs"/>
              </a:rPr>
              <a:t>264 properties</a:t>
            </a:r>
            <a:r>
              <a:rPr kumimoji="0" lang="en-US" sz="1200" b="0" i="0" u="none" strike="noStrike" kern="1200" cap="none" spc="0" normalizeH="0" baseline="0" noProof="0" dirty="0">
                <a:ln>
                  <a:noFill/>
                </a:ln>
                <a:solidFill>
                  <a:srgbClr val="FCF9EF"/>
                </a:solidFill>
                <a:effectLst/>
                <a:uLnTx/>
                <a:uFillTx/>
                <a:latin typeface="Calibri" panose="020F0502020204030204"/>
                <a:ea typeface="+mn-ea"/>
                <a:cs typeface="+mn-cs"/>
              </a:rPr>
              <a:t> </a:t>
            </a:r>
          </a:p>
        </p:txBody>
      </p:sp>
      <p:sp>
        <p:nvSpPr>
          <p:cNvPr id="35" name="Inhaltsplatzhalter 4">
            <a:extLst>
              <a:ext uri="{FF2B5EF4-FFF2-40B4-BE49-F238E27FC236}">
                <a16:creationId xmlns:a16="http://schemas.microsoft.com/office/drawing/2014/main" id="{CCDB9D02-4CCC-7A28-F186-8DE393D97E5D}"/>
              </a:ext>
            </a:extLst>
          </p:cNvPr>
          <p:cNvSpPr txBox="1">
            <a:spLocks/>
          </p:cNvSpPr>
          <p:nvPr/>
        </p:nvSpPr>
        <p:spPr>
          <a:xfrm>
            <a:off x="3349625" y="2886805"/>
            <a:ext cx="1292279" cy="5539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t>2,163 units</a:t>
            </a:r>
            <a:b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br>
            <a:endParaRPr kumimoji="0" lang="en-US" sz="1200" b="0" i="0" u="none" strike="noStrike" kern="1200" cap="none" spc="0" normalizeH="0" baseline="0" noProof="0" dirty="0">
              <a:ln>
                <a:noFill/>
              </a:ln>
              <a:solidFill>
                <a:srgbClr val="FCF9EF"/>
              </a:solidFill>
              <a:effectLst/>
              <a:uLnTx/>
              <a:uFillTx/>
              <a:latin typeface="Calibri" panose="020F0502020204030204"/>
              <a:ea typeface="+mn-ea"/>
              <a:cs typeface="+mn-cs"/>
            </a:endParaRPr>
          </a:p>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200" b="0" i="0" u="none" strike="noStrike" kern="1200" cap="none" spc="0" normalizeH="0" baseline="0" noProof="0" dirty="0">
                <a:ln>
                  <a:noFill/>
                </a:ln>
                <a:solidFill>
                  <a:srgbClr val="FCF9EF"/>
                </a:solidFill>
                <a:effectLst/>
                <a:uLnTx/>
                <a:uFillTx/>
                <a:latin typeface="Calibri" panose="020F0502020204030204"/>
                <a:ea typeface="+mn-ea"/>
                <a:cs typeface="+mn-cs"/>
              </a:rPr>
              <a:t>3 properties. </a:t>
            </a:r>
          </a:p>
        </p:txBody>
      </p:sp>
      <p:sp>
        <p:nvSpPr>
          <p:cNvPr id="36" name="Inhaltsplatzhalter 4">
            <a:extLst>
              <a:ext uri="{FF2B5EF4-FFF2-40B4-BE49-F238E27FC236}">
                <a16:creationId xmlns:a16="http://schemas.microsoft.com/office/drawing/2014/main" id="{E2A14E34-4955-625A-1CFA-DFC512376131}"/>
              </a:ext>
            </a:extLst>
          </p:cNvPr>
          <p:cNvSpPr txBox="1">
            <a:spLocks/>
          </p:cNvSpPr>
          <p:nvPr/>
        </p:nvSpPr>
        <p:spPr>
          <a:xfrm>
            <a:off x="4990306" y="2886806"/>
            <a:ext cx="1292279" cy="6093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t>88 units</a:t>
            </a:r>
            <a:endParaRPr kumimoji="0" lang="en-US" sz="2000" b="1" i="0" u="none" strike="noStrike" kern="1200" cap="none" spc="0" normalizeH="0" baseline="0" noProof="0" dirty="0">
              <a:ln>
                <a:noFill/>
              </a:ln>
              <a:solidFill>
                <a:srgbClr val="FCF9EF"/>
              </a:solidFill>
              <a:effectLst/>
              <a:uLnTx/>
              <a:uFillTx/>
              <a:latin typeface="Calibri Light" panose="020F0302020204030204"/>
              <a:ea typeface="+mn-ea"/>
              <a:cs typeface="+mn-cs"/>
            </a:endParaRPr>
          </a:p>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endParaRPr kumimoji="0" lang="en-US" sz="1600" b="0" i="0" u="none" strike="noStrike" kern="1200" cap="none" spc="0" normalizeH="0" baseline="0" noProof="0" dirty="0">
              <a:ln>
                <a:noFill/>
              </a:ln>
              <a:solidFill>
                <a:srgbClr val="FCF9EF"/>
              </a:solidFill>
              <a:effectLst/>
              <a:uLnTx/>
              <a:uFillTx/>
              <a:latin typeface="Calibri" panose="020F0502020204030204"/>
              <a:ea typeface="+mn-ea"/>
              <a:cs typeface="+mn-cs"/>
            </a:endParaRPr>
          </a:p>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lang="en-US" sz="1200" dirty="0">
                <a:solidFill>
                  <a:srgbClr val="FCF9EF"/>
                </a:solidFill>
                <a:latin typeface="Calibri" panose="020F0502020204030204"/>
              </a:rPr>
              <a:t>14</a:t>
            </a:r>
            <a:r>
              <a:rPr kumimoji="0" lang="en-US" sz="1200" b="0" i="0" u="none" strike="noStrike" kern="1200" cap="none" spc="0" normalizeH="0" baseline="0" noProof="0" dirty="0">
                <a:ln>
                  <a:noFill/>
                </a:ln>
                <a:solidFill>
                  <a:srgbClr val="FCF9EF"/>
                </a:solidFill>
                <a:effectLst/>
                <a:uLnTx/>
                <a:uFillTx/>
                <a:latin typeface="Calibri" panose="020F0502020204030204"/>
                <a:ea typeface="+mn-ea"/>
                <a:cs typeface="+mn-cs"/>
              </a:rPr>
              <a:t> properties</a:t>
            </a:r>
            <a:endParaRPr kumimoji="0" lang="en-US" sz="105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37" name="Inhaltsplatzhalter 4">
            <a:extLst>
              <a:ext uri="{FF2B5EF4-FFF2-40B4-BE49-F238E27FC236}">
                <a16:creationId xmlns:a16="http://schemas.microsoft.com/office/drawing/2014/main" id="{23E27069-F971-C677-D62F-00A79C6EF0CD}"/>
              </a:ext>
            </a:extLst>
          </p:cNvPr>
          <p:cNvSpPr txBox="1">
            <a:spLocks/>
          </p:cNvSpPr>
          <p:nvPr/>
        </p:nvSpPr>
        <p:spPr>
          <a:xfrm>
            <a:off x="6630988" y="2886805"/>
            <a:ext cx="1292279" cy="6093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t>60 units</a:t>
            </a:r>
          </a:p>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b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srgbClr val="FCF9EF"/>
                </a:solidFill>
                <a:effectLst/>
                <a:uLnTx/>
                <a:uFillTx/>
                <a:latin typeface="Calibri" panose="020F0502020204030204"/>
                <a:ea typeface="+mn-ea"/>
                <a:cs typeface="+mn-cs"/>
              </a:rPr>
              <a:t>1 property. </a:t>
            </a:r>
          </a:p>
        </p:txBody>
      </p:sp>
      <p:sp>
        <p:nvSpPr>
          <p:cNvPr id="38" name="Inhaltsplatzhalter 4">
            <a:extLst>
              <a:ext uri="{FF2B5EF4-FFF2-40B4-BE49-F238E27FC236}">
                <a16:creationId xmlns:a16="http://schemas.microsoft.com/office/drawing/2014/main" id="{BCD0CEDA-F118-460A-9E6D-F7C5AE3B8FB7}"/>
              </a:ext>
            </a:extLst>
          </p:cNvPr>
          <p:cNvSpPr txBox="1">
            <a:spLocks/>
          </p:cNvSpPr>
          <p:nvPr/>
        </p:nvSpPr>
        <p:spPr>
          <a:xfrm>
            <a:off x="8271194" y="2886805"/>
            <a:ext cx="1292279" cy="6093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t>41 units</a:t>
            </a:r>
          </a:p>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br>
              <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srgbClr val="FCF9EF"/>
                </a:solidFill>
                <a:effectLst/>
                <a:uLnTx/>
                <a:uFillTx/>
                <a:latin typeface="Calibri" panose="020F0502020204030204"/>
                <a:ea typeface="+mn-ea"/>
                <a:cs typeface="+mn-cs"/>
              </a:rPr>
              <a:t>3 properties</a:t>
            </a:r>
          </a:p>
        </p:txBody>
      </p:sp>
      <p:sp>
        <p:nvSpPr>
          <p:cNvPr id="39" name="TextBox 3">
            <a:extLst>
              <a:ext uri="{FF2B5EF4-FFF2-40B4-BE49-F238E27FC236}">
                <a16:creationId xmlns:a16="http://schemas.microsoft.com/office/drawing/2014/main" id="{B46B6A5F-5B76-4ED5-5584-98FF872820D6}"/>
              </a:ext>
            </a:extLst>
          </p:cNvPr>
          <p:cNvSpPr txBox="1">
            <a:spLocks noChangeArrowheads="1"/>
          </p:cNvSpPr>
          <p:nvPr/>
        </p:nvSpPr>
        <p:spPr bwMode="auto">
          <a:xfrm>
            <a:off x="1421715" y="1047421"/>
            <a:ext cx="8534400" cy="1698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3" tIns="60957" rIns="121913" bIns="60957">
            <a:spAutoFit/>
          </a:bodyPr>
          <a:lstStyle>
            <a:lvl1pPr marL="342900" indent="-342900" algn="l" rtl="0" eaLnBrk="0" fontAlgn="base" hangingPunct="0">
              <a:spcBef>
                <a:spcPct val="20000"/>
              </a:spcBef>
              <a:spcAft>
                <a:spcPct val="0"/>
              </a:spcAft>
              <a:buClr>
                <a:schemeClr val="tx1"/>
              </a:buClr>
              <a:buChar char="•"/>
              <a:defRPr sz="4200">
                <a:solidFill>
                  <a:srgbClr val="000000"/>
                </a:solidFill>
                <a:latin typeface="GillSans" charset="0"/>
                <a:ea typeface="ヒラギノ角ゴ ProN W3" charset="-128"/>
                <a:cs typeface="+mn-cs"/>
                <a:sym typeface="GillSans" charset="0"/>
              </a:defRPr>
            </a:lvl1pPr>
            <a:lvl2pPr marL="742950" indent="-285750" algn="l" rtl="0" eaLnBrk="0" fontAlgn="base" hangingPunct="0">
              <a:spcBef>
                <a:spcPct val="20000"/>
              </a:spcBef>
              <a:spcAft>
                <a:spcPct val="0"/>
              </a:spcAft>
              <a:buClr>
                <a:srgbClr val="A93121"/>
              </a:buClr>
              <a:buSzPct val="90000"/>
              <a:buFont typeface="Wingdings" pitchFamily="2" charset="2"/>
              <a:buChar char="§"/>
              <a:defRPr sz="4200">
                <a:solidFill>
                  <a:srgbClr val="000000"/>
                </a:solidFill>
                <a:latin typeface="GillSans" charset="0"/>
                <a:ea typeface="ヒラギノ角ゴ ProN W3" charset="-128"/>
                <a:sym typeface="GillSans" charset="0"/>
              </a:defRPr>
            </a:lvl2pPr>
            <a:lvl3pPr marL="1143000" indent="-228600" algn="l" rtl="0" eaLnBrk="0" fontAlgn="base" hangingPunct="0">
              <a:spcBef>
                <a:spcPct val="20000"/>
              </a:spcBef>
              <a:spcAft>
                <a:spcPct val="0"/>
              </a:spcAft>
              <a:buChar char="•"/>
              <a:defRPr sz="4200">
                <a:solidFill>
                  <a:srgbClr val="000000"/>
                </a:solidFill>
                <a:latin typeface="GillSans" charset="0"/>
                <a:ea typeface="ヒラギノ角ゴ ProN W3" charset="-128"/>
                <a:sym typeface="GillSans" charset="0"/>
              </a:defRPr>
            </a:lvl3pPr>
            <a:lvl4pPr marL="1600200" indent="-228600" algn="l" rtl="0" eaLnBrk="0" fontAlgn="base" hangingPunct="0">
              <a:spcBef>
                <a:spcPct val="20000"/>
              </a:spcBef>
              <a:spcAft>
                <a:spcPct val="0"/>
              </a:spcAft>
              <a:buClr>
                <a:srgbClr val="A93121"/>
              </a:buClr>
              <a:buFont typeface="Wingdings" pitchFamily="2" charset="2"/>
              <a:buChar char="§"/>
              <a:defRPr sz="4200">
                <a:solidFill>
                  <a:srgbClr val="000000"/>
                </a:solidFill>
                <a:latin typeface="GillSans" charset="0"/>
                <a:ea typeface="ヒラギノ角ゴ ProN W3" charset="-128"/>
                <a:sym typeface="GillSans" charset="0"/>
              </a:defRPr>
            </a:lvl4pPr>
            <a:lvl5pPr marL="2057400" indent="-228600" algn="l" rtl="0" eaLnBrk="0" fontAlgn="base" hangingPunct="0">
              <a:spcBef>
                <a:spcPct val="20000"/>
              </a:spcBef>
              <a:spcAft>
                <a:spcPct val="0"/>
              </a:spcAft>
              <a:buChar char="»"/>
              <a:defRPr sz="4200">
                <a:solidFill>
                  <a:srgbClr val="000000"/>
                </a:solidFill>
                <a:latin typeface="GillSans" charset="0"/>
                <a:ea typeface="ヒラギノ角ゴ ProN W3" charset="-128"/>
                <a:sym typeface="GillSans" charset="0"/>
              </a:defRPr>
            </a:lvl5pPr>
            <a:lvl6pPr marL="2514600" indent="-228600" algn="l" rtl="0" eaLnBrk="0" fontAlgn="base" hangingPunct="0">
              <a:spcBef>
                <a:spcPct val="0"/>
              </a:spcBef>
              <a:spcAft>
                <a:spcPct val="0"/>
              </a:spcAft>
              <a:buChar char="»"/>
              <a:defRPr sz="4200">
                <a:solidFill>
                  <a:srgbClr val="000000"/>
                </a:solidFill>
                <a:latin typeface="GillSans" charset="0"/>
                <a:ea typeface="ヒラギノ角ゴ ProN W3" charset="-128"/>
                <a:sym typeface="GillSans" charset="0"/>
              </a:defRPr>
            </a:lvl6pPr>
            <a:lvl7pPr marL="2971800" indent="-228600" algn="l" rtl="0" eaLnBrk="0" fontAlgn="base" hangingPunct="0">
              <a:spcBef>
                <a:spcPct val="0"/>
              </a:spcBef>
              <a:spcAft>
                <a:spcPct val="0"/>
              </a:spcAft>
              <a:buChar char="»"/>
              <a:defRPr sz="4200">
                <a:solidFill>
                  <a:srgbClr val="000000"/>
                </a:solidFill>
                <a:latin typeface="GillSans" charset="0"/>
                <a:ea typeface="ヒラギノ角ゴ ProN W3" charset="-128"/>
                <a:sym typeface="GillSans" charset="0"/>
              </a:defRPr>
            </a:lvl7pPr>
            <a:lvl8pPr marL="3429000" indent="-228600" algn="l" rtl="0" eaLnBrk="0" fontAlgn="base" hangingPunct="0">
              <a:spcBef>
                <a:spcPct val="0"/>
              </a:spcBef>
              <a:spcAft>
                <a:spcPct val="0"/>
              </a:spcAft>
              <a:buChar char="»"/>
              <a:defRPr sz="4200">
                <a:solidFill>
                  <a:srgbClr val="000000"/>
                </a:solidFill>
                <a:latin typeface="GillSans" charset="0"/>
                <a:ea typeface="ヒラギノ角ゴ ProN W3" charset="-128"/>
                <a:sym typeface="GillSans" charset="0"/>
              </a:defRPr>
            </a:lvl8pPr>
            <a:lvl9pPr marL="3886200" indent="-228600" algn="l" rtl="0" eaLnBrk="0" fontAlgn="base" hangingPunct="0">
              <a:spcBef>
                <a:spcPct val="0"/>
              </a:spcBef>
              <a:spcAft>
                <a:spcPct val="0"/>
              </a:spcAft>
              <a:buChar char="»"/>
              <a:defRPr sz="4200">
                <a:solidFill>
                  <a:srgbClr val="000000"/>
                </a:solidFill>
                <a:latin typeface="GillSans" charset="0"/>
                <a:ea typeface="ヒラギノ角ゴ ProN W3" charset="-128"/>
                <a:sym typeface="GillSans" charset="0"/>
              </a:defRPr>
            </a:lvl9pPr>
          </a:lstStyle>
          <a:p>
            <a:pPr marL="0" marR="0" lvl="0" indent="0" algn="l" defTabSz="1219170" rtl="0" eaLnBrk="0" fontAlgn="base" latinLnBrk="0" hangingPunct="0">
              <a:lnSpc>
                <a:spcPct val="100000"/>
              </a:lnSpc>
              <a:spcBef>
                <a:spcPct val="20000"/>
              </a:spcBef>
              <a:spcAft>
                <a:spcPct val="0"/>
              </a:spcAft>
              <a:buClr>
                <a:srgbClr val="535554"/>
              </a:buClr>
              <a:buSzTx/>
              <a:buFontTx/>
              <a:buNone/>
              <a:tabLst/>
              <a:defRPr/>
            </a:pPr>
            <a:r>
              <a:rPr kumimoji="0" lang="en-US" altLang="en-US" sz="1600" b="0" i="0" u="none" strike="noStrike" kern="0" cap="none" spc="0" normalizeH="0" baseline="0" noProof="0" dirty="0">
                <a:ln>
                  <a:noFill/>
                </a:ln>
                <a:solidFill>
                  <a:srgbClr val="000000"/>
                </a:solidFill>
                <a:effectLst/>
                <a:uLnTx/>
                <a:uFillTx/>
                <a:latin typeface="GillSans" charset="0"/>
                <a:ea typeface="ヒラギノ角ゴ ProN W3" charset="-128"/>
                <a:cs typeface="+mn-cs"/>
                <a:sym typeface="GillSans" charset="0"/>
              </a:rPr>
              <a:t>MFA’s asset management department is responsible for  compliance audits and physical site inspections for more than 300 properties totaling over 18,000 units throughout New Mexico. </a:t>
            </a:r>
          </a:p>
          <a:p>
            <a:pPr marL="0" marR="0" lvl="0" indent="0" algn="l" defTabSz="1219170" rtl="0" eaLnBrk="0" fontAlgn="base" latinLnBrk="0" hangingPunct="0">
              <a:lnSpc>
                <a:spcPct val="100000"/>
              </a:lnSpc>
              <a:spcBef>
                <a:spcPct val="20000"/>
              </a:spcBef>
              <a:spcAft>
                <a:spcPct val="0"/>
              </a:spcAft>
              <a:buClr>
                <a:srgbClr val="535554"/>
              </a:buClr>
              <a:buSzTx/>
              <a:buFontTx/>
              <a:buNone/>
              <a:tabLst/>
              <a:defRPr/>
            </a:pPr>
            <a:endParaRPr kumimoji="0" lang="en-US" altLang="en-US" sz="1600" b="0" i="0" u="none" strike="noStrike" kern="0" cap="none" spc="0" normalizeH="0" baseline="0" noProof="0" dirty="0">
              <a:ln>
                <a:noFill/>
              </a:ln>
              <a:solidFill>
                <a:srgbClr val="000000"/>
              </a:solidFill>
              <a:effectLst/>
              <a:uLnTx/>
              <a:uFillTx/>
              <a:latin typeface="GillSans" charset="0"/>
              <a:ea typeface="ヒラギノ角ゴ ProN W3" charset="-128"/>
              <a:cs typeface="+mn-cs"/>
              <a:sym typeface="GillSans" charset="0"/>
            </a:endParaRPr>
          </a:p>
          <a:p>
            <a:pPr marL="0" marR="0" lvl="0" indent="0" algn="l" defTabSz="1219170" rtl="0" eaLnBrk="0" fontAlgn="base" latinLnBrk="0" hangingPunct="0">
              <a:lnSpc>
                <a:spcPct val="100000"/>
              </a:lnSpc>
              <a:spcBef>
                <a:spcPct val="20000"/>
              </a:spcBef>
              <a:spcAft>
                <a:spcPct val="0"/>
              </a:spcAft>
              <a:buClr>
                <a:srgbClr val="535554"/>
              </a:buClr>
              <a:buSzTx/>
              <a:buFontTx/>
              <a:buNone/>
              <a:tabLst/>
              <a:defRPr/>
            </a:pPr>
            <a:r>
              <a:rPr kumimoji="0" lang="en-US" altLang="en-US" sz="1600" b="0" i="0" u="none" strike="noStrike" kern="0" cap="none" spc="0" normalizeH="0" baseline="0" noProof="0" dirty="0">
                <a:ln>
                  <a:noFill/>
                </a:ln>
                <a:solidFill>
                  <a:srgbClr val="000000"/>
                </a:solidFill>
                <a:effectLst/>
                <a:uLnTx/>
                <a:uFillTx/>
                <a:latin typeface="GillSans" charset="0"/>
                <a:ea typeface="ヒラギノ角ゴ ProN W3" charset="-128"/>
                <a:cs typeface="+mn-cs"/>
                <a:sym typeface="GillSans" charset="0"/>
              </a:rPr>
              <a:t>The asset management department is committed to working with and providing training to property owners, management agents and property managers, to ensure the successful operation of properties.</a:t>
            </a:r>
            <a:endParaRPr kumimoji="0" lang="en-US" altLang="en-US" sz="2133" b="0" i="0" u="none" strike="noStrike" kern="0" cap="none" spc="0" normalizeH="0" baseline="0" noProof="0" dirty="0">
              <a:ln>
                <a:noFill/>
              </a:ln>
              <a:solidFill>
                <a:srgbClr val="000000"/>
              </a:solidFill>
              <a:effectLst/>
              <a:uLnTx/>
              <a:uFillTx/>
              <a:latin typeface="GillSans" charset="0"/>
              <a:ea typeface="ヒラギノ角ゴ ProN W3" charset="-128"/>
              <a:cs typeface="+mn-cs"/>
              <a:sym typeface="GillSans" charset="0"/>
            </a:endParaRPr>
          </a:p>
        </p:txBody>
      </p:sp>
    </p:spTree>
    <p:extLst>
      <p:ext uri="{BB962C8B-B14F-4D97-AF65-F5344CB8AC3E}">
        <p14:creationId xmlns:p14="http://schemas.microsoft.com/office/powerpoint/2010/main" val="18255895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Monitoring Schedule</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
        <p:nvSpPr>
          <p:cNvPr id="6" name="Rectangle 5">
            <a:extLst>
              <a:ext uri="{FF2B5EF4-FFF2-40B4-BE49-F238E27FC236}">
                <a16:creationId xmlns:a16="http://schemas.microsoft.com/office/drawing/2014/main" id="{345B50C8-9E21-A3AD-55C3-776B0A2EB66F}"/>
              </a:ext>
            </a:extLst>
          </p:cNvPr>
          <p:cNvSpPr/>
          <p:nvPr/>
        </p:nvSpPr>
        <p:spPr>
          <a:xfrm>
            <a:off x="1859697" y="1190438"/>
            <a:ext cx="2022380" cy="5207541"/>
          </a:xfrm>
          <a:prstGeom prst="rect">
            <a:avLst/>
          </a:prstGeom>
          <a:solidFill>
            <a:srgbClr val="00A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93B4"/>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E88E2FA-6349-D8EE-DB29-BEEEE632D87F}"/>
              </a:ext>
            </a:extLst>
          </p:cNvPr>
          <p:cNvSpPr/>
          <p:nvPr/>
        </p:nvSpPr>
        <p:spPr>
          <a:xfrm>
            <a:off x="3970924" y="1190438"/>
            <a:ext cx="2022380" cy="5207541"/>
          </a:xfrm>
          <a:prstGeom prst="rect">
            <a:avLst/>
          </a:prstGeom>
          <a:solidFill>
            <a:srgbClr val="B54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822CE00-8642-A1CD-36E7-D84E41A88C54}"/>
              </a:ext>
            </a:extLst>
          </p:cNvPr>
          <p:cNvSpPr/>
          <p:nvPr/>
        </p:nvSpPr>
        <p:spPr>
          <a:xfrm>
            <a:off x="6050699" y="1179553"/>
            <a:ext cx="2022380" cy="5207541"/>
          </a:xfrm>
          <a:prstGeom prst="rect">
            <a:avLst/>
          </a:prstGeom>
          <a:solidFill>
            <a:srgbClr val="E8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E16EEA3-CC33-289E-45DC-330BA9067FBE}"/>
              </a:ext>
            </a:extLst>
          </p:cNvPr>
          <p:cNvSpPr/>
          <p:nvPr/>
        </p:nvSpPr>
        <p:spPr>
          <a:xfrm>
            <a:off x="8193377" y="1190438"/>
            <a:ext cx="2022380" cy="5207541"/>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12" name="Inhaltsplatzhalter 4">
            <a:extLst>
              <a:ext uri="{FF2B5EF4-FFF2-40B4-BE49-F238E27FC236}">
                <a16:creationId xmlns:a16="http://schemas.microsoft.com/office/drawing/2014/main" id="{EBA4E139-4C9C-F638-D930-89565AAAB764}"/>
              </a:ext>
            </a:extLst>
          </p:cNvPr>
          <p:cNvSpPr txBox="1">
            <a:spLocks/>
          </p:cNvSpPr>
          <p:nvPr/>
        </p:nvSpPr>
        <p:spPr>
          <a:xfrm>
            <a:off x="1824860" y="1220192"/>
            <a:ext cx="1988333" cy="288155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effectLst/>
                <a:uLnTx/>
                <a:uFillTx/>
                <a:latin typeface="Calibri Light" panose="020F0302020204030204"/>
                <a:ea typeface="+mn-ea"/>
                <a:cs typeface="+mn-cs"/>
              </a:rPr>
              <a:t>LIHTC/TCAP</a:t>
            </a:r>
          </a:p>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endParaRPr kumimoji="0" lang="en-US" sz="1600" b="1" i="0" u="none" strike="noStrike" kern="1200" cap="none" spc="0" normalizeH="0" baseline="0" noProof="0" dirty="0">
              <a:ln>
                <a:noFill/>
              </a:ln>
              <a:solidFill>
                <a:srgbClr val="FCF9EF"/>
              </a:solidFill>
              <a:effectLst/>
              <a:uLnTx/>
              <a:uFillTx/>
              <a:latin typeface="Calibri Light" panose="020F0302020204030204"/>
              <a:ea typeface="+mn-ea"/>
              <a:cs typeface="+mn-cs"/>
            </a:endParaRPr>
          </a:p>
          <a:p>
            <a:pPr marL="0" marR="0" lvl="0" indent="0" algn="ctr" defTabSz="1218806" rtl="0" eaLnBrk="1" fontAlgn="t" latinLnBrk="0" hangingPunct="1">
              <a:lnSpc>
                <a:spcPct val="90000"/>
              </a:lnSpc>
              <a:spcBef>
                <a:spcPts val="0"/>
              </a:spcBef>
              <a:spcAft>
                <a:spcPts val="0"/>
              </a:spcAft>
              <a:buClrTx/>
              <a:buSzTx/>
              <a:buFont typeface="Wingdings" panose="05000000000000000000" pitchFamily="2" charset="2"/>
              <a:buNone/>
              <a:tabLst/>
              <a:defRPr/>
            </a:pPr>
            <a:endParaRPr kumimoji="0" lang="en-US" sz="1467" b="0" i="0" u="none" strike="noStrike" kern="1200" cap="none" spc="0" normalizeH="0" baseline="0" noProof="0" dirty="0">
              <a:ln>
                <a:noFill/>
              </a:ln>
              <a:solidFill>
                <a:srgbClr val="FCF9EF"/>
              </a:solidFill>
              <a:effectLst/>
              <a:uLnTx/>
              <a:uFillTx/>
              <a:latin typeface="Calibri Light" panose="020F0302020204030204" pitchFamily="34" charset="0"/>
              <a:ea typeface="+mn-ea"/>
              <a:cs typeface="+mn-cs"/>
            </a:endParaRPr>
          </a:p>
          <a:p>
            <a:pPr marL="0" marR="0" lvl="0" indent="0" algn="ctr" defTabSz="1218806" rtl="0" eaLnBrk="1" fontAlgn="t" latinLnBrk="0" hangingPunct="1">
              <a:lnSpc>
                <a:spcPct val="90000"/>
              </a:lnSpc>
              <a:spcBef>
                <a:spcPts val="0"/>
              </a:spcBef>
              <a:spcAft>
                <a:spcPts val="0"/>
              </a:spcAft>
              <a:buClrTx/>
              <a:buSzTx/>
              <a:buFont typeface="Wingdings" panose="05000000000000000000" pitchFamily="2" charset="2"/>
              <a:buNone/>
              <a:tabLst/>
              <a:defRPr/>
            </a:pPr>
            <a:r>
              <a:rPr kumimoji="0" lang="en-US" sz="1467" b="0" i="0" u="none" strike="noStrike" kern="1200" cap="none" spc="0" normalizeH="0" baseline="0" noProof="0" dirty="0">
                <a:ln>
                  <a:noFill/>
                </a:ln>
                <a:effectLst/>
                <a:uLnTx/>
                <a:uFillTx/>
                <a:latin typeface="Calibri Light" panose="020F0302020204030204" pitchFamily="34" charset="0"/>
                <a:ea typeface="+mn-ea"/>
                <a:cs typeface="+mn-cs"/>
              </a:rPr>
              <a:t>ON SITE: within one year of date of last building placed in service, then once every three years. </a:t>
            </a:r>
          </a:p>
          <a:p>
            <a:pPr marL="0" marR="0" lvl="0" indent="0" algn="ctr" defTabSz="1218806" rtl="0" eaLnBrk="1" fontAlgn="t" latinLnBrk="0" hangingPunct="1">
              <a:lnSpc>
                <a:spcPct val="90000"/>
              </a:lnSpc>
              <a:spcBef>
                <a:spcPts val="0"/>
              </a:spcBef>
              <a:spcAft>
                <a:spcPts val="0"/>
              </a:spcAft>
              <a:buClrTx/>
              <a:buSzTx/>
              <a:buFont typeface="Wingdings" panose="05000000000000000000" pitchFamily="2" charset="2"/>
              <a:buNone/>
              <a:tabLst/>
              <a:defRPr/>
            </a:pPr>
            <a:endParaRPr kumimoji="0" lang="en-US" sz="1467" b="0" i="0" u="none" strike="noStrike" kern="1200" cap="none" spc="0" normalizeH="0" baseline="0" noProof="0" dirty="0">
              <a:ln>
                <a:noFill/>
              </a:ln>
              <a:solidFill>
                <a:srgbClr val="FCF9EF"/>
              </a:solidFill>
              <a:effectLst/>
              <a:uLnTx/>
              <a:uFillTx/>
              <a:latin typeface="Calibri Light" panose="020F0302020204030204" pitchFamily="34" charset="0"/>
              <a:ea typeface="+mn-ea"/>
              <a:cs typeface="+mn-cs"/>
            </a:endParaRPr>
          </a:p>
          <a:p>
            <a:pPr marL="0" marR="0" lvl="0" indent="0" algn="ctr" defTabSz="1218806" rtl="0" eaLnBrk="1" fontAlgn="t" latinLnBrk="0" hangingPunct="1">
              <a:lnSpc>
                <a:spcPct val="90000"/>
              </a:lnSpc>
              <a:spcBef>
                <a:spcPts val="0"/>
              </a:spcBef>
              <a:spcAft>
                <a:spcPts val="0"/>
              </a:spcAft>
              <a:buClrTx/>
              <a:buSzTx/>
              <a:buFont typeface="Wingdings" panose="05000000000000000000" pitchFamily="2" charset="2"/>
              <a:buNone/>
              <a:tabLst/>
              <a:defRPr/>
            </a:pPr>
            <a:endParaRPr kumimoji="0" lang="en-US" sz="1467" b="0" i="0" u="none" strike="noStrike" kern="1200" cap="none" spc="0" normalizeH="0" baseline="0" noProof="0" dirty="0">
              <a:ln>
                <a:noFill/>
              </a:ln>
              <a:solidFill>
                <a:srgbClr val="FCF9EF"/>
              </a:solidFill>
              <a:effectLst/>
              <a:uLnTx/>
              <a:uFillTx/>
              <a:latin typeface="Calibri Light" panose="020F0302020204030204" pitchFamily="34" charset="0"/>
              <a:ea typeface="+mn-ea"/>
              <a:cs typeface="+mn-cs"/>
            </a:endParaRPr>
          </a:p>
          <a:p>
            <a:pPr marL="0" marR="0" lvl="0" indent="0" algn="ctr"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467" b="0" i="0" u="none" strike="noStrike" kern="1200" cap="none" spc="0" normalizeH="0" baseline="0" noProof="0" dirty="0">
                <a:ln>
                  <a:noFill/>
                </a:ln>
                <a:effectLst/>
                <a:uLnTx/>
                <a:uFillTx/>
                <a:latin typeface="Calibri Light" panose="020F0302020204030204" pitchFamily="34" charset="0"/>
                <a:ea typeface="+mn-ea"/>
                <a:cs typeface="+mn-cs"/>
              </a:rPr>
              <a:t>If non-compliance issues are severe then visits could be every year until non-compliance is corrected.</a:t>
            </a:r>
          </a:p>
        </p:txBody>
      </p:sp>
      <p:sp>
        <p:nvSpPr>
          <p:cNvPr id="13" name="Inhaltsplatzhalter 4">
            <a:extLst>
              <a:ext uri="{FF2B5EF4-FFF2-40B4-BE49-F238E27FC236}">
                <a16:creationId xmlns:a16="http://schemas.microsoft.com/office/drawing/2014/main" id="{E4934723-E4C1-7D90-D761-BBA787119300}"/>
              </a:ext>
            </a:extLst>
          </p:cNvPr>
          <p:cNvSpPr txBox="1">
            <a:spLocks/>
          </p:cNvSpPr>
          <p:nvPr/>
        </p:nvSpPr>
        <p:spPr>
          <a:xfrm>
            <a:off x="3986649" y="1220191"/>
            <a:ext cx="1990927" cy="405656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600" b="1" i="0" u="none" strike="noStrike" kern="1200" cap="none" spc="0" normalizeH="0" baseline="0" noProof="0" dirty="0">
                <a:ln>
                  <a:noFill/>
                </a:ln>
                <a:effectLst/>
                <a:uLnTx/>
                <a:uFillTx/>
                <a:latin typeface="Calibri Light" panose="020F0302020204030204"/>
                <a:ea typeface="+mn-ea"/>
                <a:cs typeface="+mn-cs"/>
              </a:rPr>
              <a:t>HOME/HTF</a:t>
            </a:r>
          </a:p>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endParaRPr kumimoji="0" lang="en-US" sz="1467" b="0" i="0" u="none" strike="noStrike" kern="1200" cap="none" spc="0" normalizeH="0" baseline="0" noProof="0" dirty="0">
              <a:ln>
                <a:noFill/>
              </a:ln>
              <a:solidFill>
                <a:srgbClr val="535554"/>
              </a:solidFill>
              <a:effectLst/>
              <a:uLnTx/>
              <a:uFillTx/>
              <a:latin typeface="Calibri Light" panose="020F0302020204030204" pitchFamily="34" charset="0"/>
              <a:ea typeface="+mn-ea"/>
              <a:cs typeface="+mn-cs"/>
            </a:endParaRPr>
          </a:p>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67" b="0" i="0" u="none" strike="noStrike" kern="1200" cap="none" spc="0" normalizeH="0" baseline="0" noProof="0" dirty="0">
                <a:ln>
                  <a:noFill/>
                </a:ln>
                <a:effectLst/>
                <a:uLnTx/>
                <a:uFillTx/>
                <a:latin typeface="Calibri Light" panose="020F0302020204030204" pitchFamily="34" charset="0"/>
                <a:ea typeface="+mn-ea"/>
                <a:cs typeface="+mn-cs"/>
              </a:rPr>
              <a:t>ON SITE: The on-site inspections must occur within 12 months after project completion and at least once every 3 years thereafter during the period of affordability. </a:t>
            </a:r>
          </a:p>
          <a:p>
            <a:pPr marL="0" marR="0" lvl="0" indent="-363947" algn="ctr" defTabSz="1218806" rtl="0" eaLnBrk="1" fontAlgn="auto" latinLnBrk="0" hangingPunct="1">
              <a:lnSpc>
                <a:spcPct val="115000"/>
              </a:lnSpc>
              <a:spcBef>
                <a:spcPts val="1333"/>
              </a:spcBef>
              <a:spcAft>
                <a:spcPts val="0"/>
              </a:spcAft>
              <a:buClrTx/>
              <a:buSzTx/>
              <a:buFont typeface="Wingdings" panose="05000000000000000000" pitchFamily="2" charset="2"/>
              <a:buChar char="§"/>
              <a:tabLst/>
              <a:defRPr/>
            </a:pPr>
            <a:endParaRPr kumimoji="0" lang="en-US" sz="1467" b="0" i="0" u="none" strike="noStrike" kern="1200" cap="none" spc="0" normalizeH="0" baseline="0" noProof="0" dirty="0">
              <a:ln>
                <a:noFill/>
              </a:ln>
              <a:solidFill>
                <a:srgbClr val="535554"/>
              </a:solidFill>
              <a:effectLst/>
              <a:uLnTx/>
              <a:uFillTx/>
              <a:latin typeface="Calibri Light" panose="020F0302020204030204" pitchFamily="34" charset="0"/>
              <a:ea typeface="+mn-ea"/>
              <a:cs typeface="+mn-cs"/>
            </a:endParaRPr>
          </a:p>
          <a:p>
            <a:pPr marL="0" marR="0" lvl="0" indent="0" algn="ctr" defTabSz="1218806" rtl="0" eaLnBrk="1" fontAlgn="auto" latinLnBrk="0" hangingPunct="1">
              <a:lnSpc>
                <a:spcPct val="115000"/>
              </a:lnSpc>
              <a:spcBef>
                <a:spcPts val="0"/>
              </a:spcBef>
              <a:spcAft>
                <a:spcPts val="0"/>
              </a:spcAft>
              <a:buClrTx/>
              <a:buSzTx/>
              <a:buFont typeface="Wingdings" panose="05000000000000000000" pitchFamily="2" charset="2"/>
              <a:buNone/>
              <a:tabLst/>
              <a:defRPr/>
            </a:pPr>
            <a:r>
              <a:rPr kumimoji="0" lang="en-US" sz="1467" b="0" i="0" u="none" strike="noStrike" kern="1200" cap="none" spc="0" normalizeH="0" baseline="0" noProof="0" dirty="0">
                <a:ln>
                  <a:noFill/>
                </a:ln>
                <a:effectLst/>
                <a:uLnTx/>
                <a:uFillTx/>
                <a:latin typeface="Calibri Light" panose="020F0302020204030204" pitchFamily="34" charset="0"/>
                <a:ea typeface="+mn-ea"/>
                <a:cs typeface="+mn-cs"/>
              </a:rPr>
              <a:t>The participating jurisdiction may adopt a more frequent inspection schedule for noncompliant properties</a:t>
            </a:r>
            <a:r>
              <a:rPr kumimoji="0" lang="en-US" sz="1467" b="0" i="0" u="none" strike="noStrike" kern="1200" cap="none" spc="0" normalizeH="0" baseline="0" noProof="0" dirty="0">
                <a:ln>
                  <a:noFill/>
                </a:ln>
                <a:solidFill>
                  <a:srgbClr val="535554"/>
                </a:solidFill>
                <a:effectLst/>
                <a:uLnTx/>
                <a:uFillTx/>
                <a:latin typeface="Calibri Light" panose="020F0302020204030204" pitchFamily="34" charset="0"/>
                <a:ea typeface="+mn-ea"/>
                <a:cs typeface="+mn-cs"/>
              </a:rPr>
              <a:t>.</a:t>
            </a:r>
            <a:endParaRPr kumimoji="0" lang="en-US" sz="1467" b="0" i="0" u="none" strike="noStrike" kern="1200" cap="none" spc="0" normalizeH="0" baseline="0" noProof="0" dirty="0">
              <a:ln>
                <a:noFill/>
              </a:ln>
              <a:solidFill>
                <a:srgbClr val="535554"/>
              </a:solidFill>
              <a:effectLst/>
              <a:uLnTx/>
              <a:uFillTx/>
              <a:latin typeface="Calibri"/>
              <a:ea typeface="Times New Roman"/>
              <a:cs typeface="Times New Roman"/>
            </a:endParaRPr>
          </a:p>
        </p:txBody>
      </p:sp>
      <p:sp>
        <p:nvSpPr>
          <p:cNvPr id="14" name="Inhaltsplatzhalter 4">
            <a:extLst>
              <a:ext uri="{FF2B5EF4-FFF2-40B4-BE49-F238E27FC236}">
                <a16:creationId xmlns:a16="http://schemas.microsoft.com/office/drawing/2014/main" id="{2E189173-AC4E-A27B-A182-58611512FF3B}"/>
              </a:ext>
            </a:extLst>
          </p:cNvPr>
          <p:cNvSpPr txBox="1">
            <a:spLocks/>
          </p:cNvSpPr>
          <p:nvPr/>
        </p:nvSpPr>
        <p:spPr>
          <a:xfrm>
            <a:off x="6097873" y="1220191"/>
            <a:ext cx="1990927" cy="298415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231F20"/>
                </a:solidFill>
                <a:effectLst/>
                <a:uLnTx/>
                <a:uFillTx/>
                <a:latin typeface="Calibri Light" panose="020F0302020204030204"/>
                <a:ea typeface="+mn-ea"/>
                <a:cs typeface="+mn-cs"/>
              </a:rPr>
              <a:t>542(c) Risk Sharing</a:t>
            </a:r>
          </a:p>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endParaRPr kumimoji="0" lang="en-US" sz="1467" b="0" i="0" u="none" strike="noStrike" kern="1200" cap="none" spc="0" normalizeH="0" baseline="0" noProof="0" dirty="0">
              <a:ln>
                <a:noFill/>
              </a:ln>
              <a:solidFill>
                <a:srgbClr val="535554"/>
              </a:solidFill>
              <a:effectLst/>
              <a:uLnTx/>
              <a:uFillTx/>
              <a:latin typeface="Calibri Light" panose="020F0302020204030204" pitchFamily="34" charset="0"/>
              <a:ea typeface="+mn-ea"/>
              <a:cs typeface="+mn-cs"/>
            </a:endParaRPr>
          </a:p>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67" b="0" i="0" u="none" strike="noStrike" kern="1200" cap="none" spc="0" normalizeH="0" baseline="0" noProof="0" dirty="0">
                <a:ln>
                  <a:noFill/>
                </a:ln>
                <a:solidFill>
                  <a:srgbClr val="231F20"/>
                </a:solidFill>
                <a:effectLst/>
                <a:uLnTx/>
                <a:uFillTx/>
                <a:latin typeface="Calibri Light" panose="020F0302020204030204" pitchFamily="34" charset="0"/>
                <a:ea typeface="+mn-ea"/>
                <a:cs typeface="+mn-cs"/>
              </a:rPr>
              <a:t>ON SITE: within one year of the loan closing, then Annually.</a:t>
            </a:r>
          </a:p>
          <a:p>
            <a:pPr marL="0" marR="0" lvl="0" indent="0" algn="ctr" defTabSz="1218806" rtl="0" eaLnBrk="1" fontAlgn="auto" latinLnBrk="0" hangingPunct="1">
              <a:lnSpc>
                <a:spcPct val="115000"/>
              </a:lnSpc>
              <a:spcBef>
                <a:spcPts val="1333"/>
              </a:spcBef>
              <a:spcAft>
                <a:spcPts val="0"/>
              </a:spcAft>
              <a:buClrTx/>
              <a:buSzTx/>
              <a:buFont typeface="Wingdings" panose="05000000000000000000" pitchFamily="2" charset="2"/>
              <a:buNone/>
              <a:tabLst/>
              <a:defRPr/>
            </a:pPr>
            <a:endParaRPr kumimoji="0" lang="en-US" sz="1467" b="0" i="0" u="none" strike="noStrike" kern="1200" cap="none" spc="0" normalizeH="0" baseline="0" noProof="0" dirty="0">
              <a:ln>
                <a:noFill/>
              </a:ln>
              <a:solidFill>
                <a:srgbClr val="535554"/>
              </a:solidFill>
              <a:effectLst/>
              <a:uLnTx/>
              <a:uFillTx/>
              <a:latin typeface="Calibri Light" panose="020F0302020204030204" pitchFamily="34" charset="0"/>
              <a:ea typeface="+mn-ea"/>
              <a:cs typeface="+mn-cs"/>
            </a:endParaRPr>
          </a:p>
          <a:p>
            <a:pPr marL="0" marR="0" lvl="0" indent="0" algn="ctr" defTabSz="1218806" rtl="0" eaLnBrk="1" fontAlgn="auto" latinLnBrk="0" hangingPunct="1">
              <a:lnSpc>
                <a:spcPct val="115000"/>
              </a:lnSpc>
              <a:spcBef>
                <a:spcPts val="0"/>
              </a:spcBef>
              <a:spcAft>
                <a:spcPts val="0"/>
              </a:spcAft>
              <a:buClrTx/>
              <a:buSzTx/>
              <a:buFont typeface="Wingdings" panose="05000000000000000000" pitchFamily="2" charset="2"/>
              <a:buNone/>
              <a:tabLst/>
              <a:defRPr/>
            </a:pPr>
            <a:r>
              <a:rPr kumimoji="0" lang="en-US" sz="1467" b="0" i="0" u="none" strike="noStrike" kern="1200" cap="none" spc="0" normalizeH="0" baseline="0" noProof="0" dirty="0">
                <a:ln>
                  <a:noFill/>
                </a:ln>
                <a:solidFill>
                  <a:srgbClr val="231F20"/>
                </a:solidFill>
                <a:effectLst/>
                <a:uLnTx/>
                <a:uFillTx/>
                <a:latin typeface="Calibri Light" panose="020F0302020204030204" pitchFamily="34" charset="0"/>
                <a:ea typeface="+mn-ea"/>
                <a:cs typeface="+mn-cs"/>
              </a:rPr>
              <a:t>REAC: frequency of re-inspection based upon score. From every three years to annually.</a:t>
            </a:r>
          </a:p>
        </p:txBody>
      </p:sp>
      <p:sp>
        <p:nvSpPr>
          <p:cNvPr id="15" name="Inhaltsplatzhalter 4">
            <a:extLst>
              <a:ext uri="{FF2B5EF4-FFF2-40B4-BE49-F238E27FC236}">
                <a16:creationId xmlns:a16="http://schemas.microsoft.com/office/drawing/2014/main" id="{6E82025F-DE6B-3612-7075-12B8AB81BA50}"/>
              </a:ext>
            </a:extLst>
          </p:cNvPr>
          <p:cNvSpPr txBox="1">
            <a:spLocks/>
          </p:cNvSpPr>
          <p:nvPr/>
        </p:nvSpPr>
        <p:spPr>
          <a:xfrm>
            <a:off x="8209098" y="1220192"/>
            <a:ext cx="1988333" cy="142834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231F20"/>
                </a:solidFill>
                <a:effectLst/>
                <a:uLnTx/>
                <a:uFillTx/>
                <a:latin typeface="Calibri Light" panose="020F0302020204030204" pitchFamily="34" charset="0"/>
                <a:ea typeface="+mn-ea"/>
                <a:cs typeface="+mn-cs"/>
              </a:rPr>
              <a:t>TCEP/RTC/ USDA 538/NSP</a:t>
            </a:r>
          </a:p>
          <a:p>
            <a:pPr marL="0" marR="0" lvl="0" indent="0" algn="ctr" defTabSz="1218806" rtl="0" eaLnBrk="1" fontAlgn="t" latinLnBrk="0" hangingPunct="1">
              <a:lnSpc>
                <a:spcPct val="90000"/>
              </a:lnSpc>
              <a:spcBef>
                <a:spcPts val="0"/>
              </a:spcBef>
              <a:spcAft>
                <a:spcPts val="0"/>
              </a:spcAft>
              <a:buClrTx/>
              <a:buSzTx/>
              <a:buFont typeface="Wingdings" panose="05000000000000000000" pitchFamily="2" charset="2"/>
              <a:buNone/>
              <a:tabLst/>
              <a:defRPr/>
            </a:pPr>
            <a:endParaRPr kumimoji="0" lang="en-US" sz="1467" b="0" i="0" u="none" strike="noStrike" kern="1200" cap="none" spc="0" normalizeH="0" baseline="0" noProof="0" dirty="0">
              <a:ln>
                <a:noFill/>
              </a:ln>
              <a:solidFill>
                <a:srgbClr val="FCF9EF"/>
              </a:solidFill>
              <a:effectLst/>
              <a:uLnTx/>
              <a:uFillTx/>
              <a:latin typeface="Calibri Light" panose="020F0302020204030204" pitchFamily="34" charset="0"/>
              <a:ea typeface="+mn-ea"/>
              <a:cs typeface="+mn-cs"/>
            </a:endParaRPr>
          </a:p>
          <a:p>
            <a:pPr marL="0" marR="0" lvl="0" indent="0" algn="ctr" defTabSz="1218806" rtl="0" eaLnBrk="1" fontAlgn="t" latinLnBrk="0" hangingPunct="1">
              <a:lnSpc>
                <a:spcPct val="90000"/>
              </a:lnSpc>
              <a:spcBef>
                <a:spcPts val="0"/>
              </a:spcBef>
              <a:spcAft>
                <a:spcPts val="0"/>
              </a:spcAft>
              <a:buClrTx/>
              <a:buSzTx/>
              <a:buFont typeface="Wingdings" panose="05000000000000000000" pitchFamily="2" charset="2"/>
              <a:buNone/>
              <a:tabLst/>
              <a:defRPr/>
            </a:pPr>
            <a:r>
              <a:rPr kumimoji="0" lang="en-US" sz="1467" b="0" i="0" u="none" strike="noStrike" kern="1200" cap="none" spc="0" normalizeH="0" baseline="0" noProof="0" dirty="0">
                <a:ln>
                  <a:noFill/>
                </a:ln>
                <a:solidFill>
                  <a:srgbClr val="231F20"/>
                </a:solidFill>
                <a:effectLst/>
                <a:uLnTx/>
                <a:uFillTx/>
                <a:latin typeface="Calibri Light" panose="020F0302020204030204" pitchFamily="34" charset="0"/>
                <a:ea typeface="+mn-ea"/>
                <a:cs typeface="+mn-cs"/>
              </a:rPr>
              <a:t>ON SITE: Annually. </a:t>
            </a:r>
          </a:p>
          <a:p>
            <a:pPr marL="0" marR="0" lvl="0" indent="0" algn="ctr" defTabSz="1218806" rtl="0" eaLnBrk="1" fontAlgn="t" latinLnBrk="0" hangingPunct="1">
              <a:lnSpc>
                <a:spcPct val="90000"/>
              </a:lnSpc>
              <a:spcBef>
                <a:spcPts val="0"/>
              </a:spcBef>
              <a:spcAft>
                <a:spcPts val="0"/>
              </a:spcAft>
              <a:buClrTx/>
              <a:buSzTx/>
              <a:buFont typeface="Wingdings" panose="05000000000000000000" pitchFamily="2" charset="2"/>
              <a:buNone/>
              <a:tabLst/>
              <a:defRPr/>
            </a:pPr>
            <a:endParaRPr kumimoji="0" lang="en-US" sz="1467" b="0" i="0" u="none" strike="noStrike" kern="1200" cap="none" spc="0" normalizeH="0" baseline="0" noProof="0" dirty="0">
              <a:ln>
                <a:noFill/>
              </a:ln>
              <a:solidFill>
                <a:srgbClr val="FCF9EF"/>
              </a:solidFill>
              <a:effectLst/>
              <a:uLnTx/>
              <a:uFillTx/>
              <a:latin typeface="Calibri Light" panose="020F0302020204030204" pitchFamily="34" charset="0"/>
              <a:ea typeface="+mn-ea"/>
              <a:cs typeface="+mn-cs"/>
            </a:endParaRPr>
          </a:p>
          <a:p>
            <a:pPr marL="0" marR="0" lvl="0" indent="0" algn="ctr" defTabSz="1218806" rtl="0" eaLnBrk="1" fontAlgn="t" latinLnBrk="0" hangingPunct="1">
              <a:lnSpc>
                <a:spcPct val="90000"/>
              </a:lnSpc>
              <a:spcBef>
                <a:spcPts val="0"/>
              </a:spcBef>
              <a:spcAft>
                <a:spcPts val="0"/>
              </a:spcAft>
              <a:buClrTx/>
              <a:buSzTx/>
              <a:buFont typeface="Wingdings" panose="05000000000000000000" pitchFamily="2" charset="2"/>
              <a:buNone/>
              <a:tabLst/>
              <a:defRPr/>
            </a:pPr>
            <a:endParaRPr kumimoji="0" lang="en-US" sz="1467" b="0" i="0" u="none" strike="noStrike" kern="1200" cap="none" spc="0" normalizeH="0" baseline="0" noProof="0" dirty="0">
              <a:ln>
                <a:noFill/>
              </a:ln>
              <a:solidFill>
                <a:srgbClr val="FCF9EF"/>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527403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Utility Allowance Methods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
        <p:nvSpPr>
          <p:cNvPr id="2" name="Text Placeholder 8">
            <a:extLst>
              <a:ext uri="{FF2B5EF4-FFF2-40B4-BE49-F238E27FC236}">
                <a16:creationId xmlns:a16="http://schemas.microsoft.com/office/drawing/2014/main" id="{95A32E04-5357-0546-710D-A8F1039E7C20}"/>
              </a:ext>
            </a:extLst>
          </p:cNvPr>
          <p:cNvSpPr txBox="1">
            <a:spLocks/>
          </p:cNvSpPr>
          <p:nvPr/>
        </p:nvSpPr>
        <p:spPr>
          <a:xfrm>
            <a:off x="1654265" y="1365821"/>
            <a:ext cx="8883469" cy="1122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Lato" panose="020F0502020204030203" pitchFamily="34" charset="0"/>
                <a:ea typeface="Lato" panose="020F0502020204030203" pitchFamily="34" charset="0"/>
                <a:cs typeface="Lato" panose="020F0502020204030203" pitchFamily="34" charset="0"/>
              </a:rPr>
              <a:t>Properties with tenant paid utilities must evaluate utility allowances schedules annually using an acceptable method chosen by the owner/agent. </a:t>
            </a:r>
          </a:p>
          <a:p>
            <a:r>
              <a:rPr lang="en-US" sz="2000" dirty="0">
                <a:latin typeface="Lato" panose="020F0502020204030203" pitchFamily="34" charset="0"/>
                <a:ea typeface="Lato" panose="020F0502020204030203" pitchFamily="34" charset="0"/>
                <a:cs typeface="Lato" panose="020F0502020204030203" pitchFamily="34" charset="0"/>
              </a:rPr>
              <a:t>Acceptable methods to calculate  utility allowances: </a:t>
            </a:r>
          </a:p>
          <a:p>
            <a:endParaRPr lang="en-US" dirty="0"/>
          </a:p>
          <a:p>
            <a:endParaRPr lang="en-US" dirty="0"/>
          </a:p>
        </p:txBody>
      </p:sp>
      <p:grpSp>
        <p:nvGrpSpPr>
          <p:cNvPr id="3" name="Group 2">
            <a:extLst>
              <a:ext uri="{FF2B5EF4-FFF2-40B4-BE49-F238E27FC236}">
                <a16:creationId xmlns:a16="http://schemas.microsoft.com/office/drawing/2014/main" id="{EC859D12-71B4-2925-7DD2-28D5CA784B6B}"/>
              </a:ext>
            </a:extLst>
          </p:cNvPr>
          <p:cNvGrpSpPr/>
          <p:nvPr/>
        </p:nvGrpSpPr>
        <p:grpSpPr>
          <a:xfrm>
            <a:off x="1710111" y="2751681"/>
            <a:ext cx="1486712" cy="1486712"/>
            <a:chOff x="351816" y="1714094"/>
            <a:chExt cx="1486712" cy="1486712"/>
          </a:xfrm>
          <a:noFill/>
        </p:grpSpPr>
        <p:sp>
          <p:nvSpPr>
            <p:cNvPr id="5" name="Oval 4">
              <a:extLst>
                <a:ext uri="{FF2B5EF4-FFF2-40B4-BE49-F238E27FC236}">
                  <a16:creationId xmlns:a16="http://schemas.microsoft.com/office/drawing/2014/main" id="{3056435D-BDBD-1849-AFBF-E02D4FB813EA}"/>
                </a:ext>
              </a:extLst>
            </p:cNvPr>
            <p:cNvSpPr/>
            <p:nvPr/>
          </p:nvSpPr>
          <p:spPr>
            <a:xfrm>
              <a:off x="351816" y="1714094"/>
              <a:ext cx="1486712" cy="1486712"/>
            </a:xfrm>
            <a:prstGeom prst="ellipse">
              <a:avLst/>
            </a:prstGeom>
            <a:grpFill/>
            <a:ln w="19050">
              <a:solidFill>
                <a:srgbClr val="00A8A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BB59CBEF-7EA5-DB64-6939-2228F515CE5F}"/>
                </a:ext>
              </a:extLst>
            </p:cNvPr>
            <p:cNvSpPr/>
            <p:nvPr/>
          </p:nvSpPr>
          <p:spPr>
            <a:xfrm>
              <a:off x="447472" y="1809750"/>
              <a:ext cx="1295400" cy="1295400"/>
            </a:xfrm>
            <a:prstGeom prst="ellipse">
              <a:avLst/>
            </a:prstGeom>
            <a:solidFill>
              <a:srgbClr val="00A8A4"/>
            </a:solidFill>
            <a:ln>
              <a:solidFill>
                <a:srgbClr val="00A8A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CF9EF"/>
                </a:solidFill>
                <a:effectLst/>
                <a:highlight>
                  <a:srgbClr val="00A8A4"/>
                </a:highligh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69D30CB3-2E97-2CAB-3BFB-BCF6E9F2D0CC}"/>
              </a:ext>
            </a:extLst>
          </p:cNvPr>
          <p:cNvGrpSpPr/>
          <p:nvPr/>
        </p:nvGrpSpPr>
        <p:grpSpPr>
          <a:xfrm>
            <a:off x="3407183" y="2751681"/>
            <a:ext cx="1486712" cy="1486712"/>
            <a:chOff x="2114144" y="1714094"/>
            <a:chExt cx="1486712" cy="1486712"/>
          </a:xfrm>
        </p:grpSpPr>
        <p:sp>
          <p:nvSpPr>
            <p:cNvPr id="10" name="Oval 9">
              <a:extLst>
                <a:ext uri="{FF2B5EF4-FFF2-40B4-BE49-F238E27FC236}">
                  <a16:creationId xmlns:a16="http://schemas.microsoft.com/office/drawing/2014/main" id="{E322A176-6294-E900-61B7-CC978FD28454}"/>
                </a:ext>
              </a:extLst>
            </p:cNvPr>
            <p:cNvSpPr/>
            <p:nvPr/>
          </p:nvSpPr>
          <p:spPr>
            <a:xfrm>
              <a:off x="2114144" y="1714094"/>
              <a:ext cx="1486712" cy="1486712"/>
            </a:xfrm>
            <a:prstGeom prst="ellipse">
              <a:avLst/>
            </a:prstGeom>
            <a:noFill/>
            <a:ln w="19050">
              <a:solidFill>
                <a:srgbClr val="FBB04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F51122B-4905-AD3B-C4D0-46A6F67F7821}"/>
                </a:ext>
              </a:extLst>
            </p:cNvPr>
            <p:cNvSpPr/>
            <p:nvPr/>
          </p:nvSpPr>
          <p:spPr>
            <a:xfrm>
              <a:off x="2209800" y="1809750"/>
              <a:ext cx="1295400" cy="1295400"/>
            </a:xfrm>
            <a:prstGeom prst="ellipse">
              <a:avLst/>
            </a:prstGeom>
            <a:solidFill>
              <a:srgbClr val="F5F3E5"/>
            </a:solidFill>
            <a:ln>
              <a:solidFill>
                <a:srgbClr val="FBB04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8DBE5662-0701-0B1C-2D1B-66EEBD5612AE}"/>
              </a:ext>
            </a:extLst>
          </p:cNvPr>
          <p:cNvGrpSpPr/>
          <p:nvPr/>
        </p:nvGrpSpPr>
        <p:grpSpPr>
          <a:xfrm>
            <a:off x="5112360" y="2751681"/>
            <a:ext cx="1486712" cy="1486712"/>
            <a:chOff x="3818916" y="1714094"/>
            <a:chExt cx="1486712" cy="1486712"/>
          </a:xfrm>
        </p:grpSpPr>
        <p:sp>
          <p:nvSpPr>
            <p:cNvPr id="13" name="Oval 12">
              <a:extLst>
                <a:ext uri="{FF2B5EF4-FFF2-40B4-BE49-F238E27FC236}">
                  <a16:creationId xmlns:a16="http://schemas.microsoft.com/office/drawing/2014/main" id="{6B1DCA48-0212-A246-2716-DE45832CBF02}"/>
                </a:ext>
              </a:extLst>
            </p:cNvPr>
            <p:cNvSpPr/>
            <p:nvPr/>
          </p:nvSpPr>
          <p:spPr>
            <a:xfrm>
              <a:off x="3818916" y="1714094"/>
              <a:ext cx="1486712" cy="1486712"/>
            </a:xfrm>
            <a:prstGeom prst="ellipse">
              <a:avLst/>
            </a:prstGeom>
            <a:noFill/>
            <a:ln w="19050">
              <a:solidFill>
                <a:srgbClr val="B5432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00C7D12-0D75-8939-9DE2-536587135602}"/>
                </a:ext>
              </a:extLst>
            </p:cNvPr>
            <p:cNvSpPr/>
            <p:nvPr/>
          </p:nvSpPr>
          <p:spPr>
            <a:xfrm>
              <a:off x="3914572" y="1809750"/>
              <a:ext cx="1295400" cy="1295400"/>
            </a:xfrm>
            <a:prstGeom prst="ellipse">
              <a:avLst/>
            </a:prstGeom>
            <a:solidFill>
              <a:srgbClr val="B54325"/>
            </a:solidFill>
            <a:ln>
              <a:solidFill>
                <a:srgbClr val="B5432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10EFC2FC-711F-60A9-DBAF-40BE13D28B01}"/>
              </a:ext>
            </a:extLst>
          </p:cNvPr>
          <p:cNvGrpSpPr/>
          <p:nvPr/>
        </p:nvGrpSpPr>
        <p:grpSpPr>
          <a:xfrm>
            <a:off x="6817539" y="2751681"/>
            <a:ext cx="1486712" cy="1486712"/>
            <a:chOff x="5552466" y="1714094"/>
            <a:chExt cx="1486712" cy="1486712"/>
          </a:xfrm>
        </p:grpSpPr>
        <p:sp>
          <p:nvSpPr>
            <p:cNvPr id="16" name="Oval 15">
              <a:extLst>
                <a:ext uri="{FF2B5EF4-FFF2-40B4-BE49-F238E27FC236}">
                  <a16:creationId xmlns:a16="http://schemas.microsoft.com/office/drawing/2014/main" id="{680297A0-CB60-33B2-91E3-98F41C946EB0}"/>
                </a:ext>
              </a:extLst>
            </p:cNvPr>
            <p:cNvSpPr/>
            <p:nvPr/>
          </p:nvSpPr>
          <p:spPr>
            <a:xfrm>
              <a:off x="5552466" y="1714094"/>
              <a:ext cx="1486712" cy="1486712"/>
            </a:xfrm>
            <a:prstGeom prst="ellipse">
              <a:avLst/>
            </a:prstGeom>
            <a:noFill/>
            <a:ln w="19050">
              <a:solidFill>
                <a:srgbClr val="FBB04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B40093ED-2128-DF2C-F3B6-7F981C1D6352}"/>
                </a:ext>
              </a:extLst>
            </p:cNvPr>
            <p:cNvSpPr/>
            <p:nvPr/>
          </p:nvSpPr>
          <p:spPr>
            <a:xfrm>
              <a:off x="5648122" y="1809750"/>
              <a:ext cx="1295400" cy="1295400"/>
            </a:xfrm>
            <a:prstGeom prst="ellipse">
              <a:avLst/>
            </a:prstGeom>
            <a:solidFill>
              <a:srgbClr val="FBB040"/>
            </a:solidFill>
            <a:ln>
              <a:solidFill>
                <a:srgbClr val="FBB04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D3C3B8CB-368C-B8A6-E0B6-2E6CA089240E}"/>
              </a:ext>
            </a:extLst>
          </p:cNvPr>
          <p:cNvGrpSpPr/>
          <p:nvPr/>
        </p:nvGrpSpPr>
        <p:grpSpPr>
          <a:xfrm>
            <a:off x="8544601" y="2751681"/>
            <a:ext cx="1486712" cy="1486712"/>
            <a:chOff x="7286016" y="1714094"/>
            <a:chExt cx="1486712" cy="1486712"/>
          </a:xfrm>
        </p:grpSpPr>
        <p:sp>
          <p:nvSpPr>
            <p:cNvPr id="19" name="Oval 18">
              <a:extLst>
                <a:ext uri="{FF2B5EF4-FFF2-40B4-BE49-F238E27FC236}">
                  <a16:creationId xmlns:a16="http://schemas.microsoft.com/office/drawing/2014/main" id="{E40368EE-72ED-86AF-87C3-1077A59DD241}"/>
                </a:ext>
              </a:extLst>
            </p:cNvPr>
            <p:cNvSpPr/>
            <p:nvPr/>
          </p:nvSpPr>
          <p:spPr>
            <a:xfrm>
              <a:off x="7286016" y="1714094"/>
              <a:ext cx="1486712" cy="1486712"/>
            </a:xfrm>
            <a:prstGeom prst="ellipse">
              <a:avLst/>
            </a:prstGeom>
            <a:noFill/>
            <a:ln w="19050">
              <a:solidFill>
                <a:srgbClr val="00A8A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5298A61-5FCC-E29C-C349-A015CFA431C7}"/>
                </a:ext>
              </a:extLst>
            </p:cNvPr>
            <p:cNvSpPr/>
            <p:nvPr/>
          </p:nvSpPr>
          <p:spPr>
            <a:xfrm>
              <a:off x="7381672" y="1809750"/>
              <a:ext cx="1295400" cy="1295400"/>
            </a:xfrm>
            <a:prstGeom prst="ellipse">
              <a:avLst/>
            </a:prstGeom>
            <a:solidFill>
              <a:srgbClr val="E8F0F0"/>
            </a:solidFill>
            <a:ln>
              <a:solidFill>
                <a:srgbClr val="00A8A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CF9EF"/>
                </a:solidFill>
                <a:effectLst/>
                <a:uLnTx/>
                <a:uFillTx/>
                <a:latin typeface="Calibri" panose="020F0502020204030204"/>
                <a:ea typeface="+mn-ea"/>
                <a:cs typeface="+mn-cs"/>
              </a:endParaRPr>
            </a:p>
          </p:txBody>
        </p:sp>
      </p:grpSp>
      <p:sp>
        <p:nvSpPr>
          <p:cNvPr id="22" name="Inhaltsplatzhalter 4">
            <a:extLst>
              <a:ext uri="{FF2B5EF4-FFF2-40B4-BE49-F238E27FC236}">
                <a16:creationId xmlns:a16="http://schemas.microsoft.com/office/drawing/2014/main" id="{F9773D46-29B9-77FD-6CA0-57C1B1694EF5}"/>
              </a:ext>
            </a:extLst>
          </p:cNvPr>
          <p:cNvSpPr txBox="1">
            <a:spLocks/>
          </p:cNvSpPr>
          <p:nvPr/>
        </p:nvSpPr>
        <p:spPr>
          <a:xfrm>
            <a:off x="1726739" y="4450776"/>
            <a:ext cx="1453456" cy="5816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HUD UTILITY SCHEDULE MODEL</a:t>
            </a: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23" name="Inhaltsplatzhalter 4">
            <a:extLst>
              <a:ext uri="{FF2B5EF4-FFF2-40B4-BE49-F238E27FC236}">
                <a16:creationId xmlns:a16="http://schemas.microsoft.com/office/drawing/2014/main" id="{6DDD7AAE-89BF-28C0-E0A8-F4E0A8E13D97}"/>
              </a:ext>
            </a:extLst>
          </p:cNvPr>
          <p:cNvSpPr txBox="1">
            <a:spLocks/>
          </p:cNvSpPr>
          <p:nvPr/>
        </p:nvSpPr>
        <p:spPr>
          <a:xfrm>
            <a:off x="8572840" y="4405032"/>
            <a:ext cx="1453456"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*PUBLIC HOUSING AUTHORITY SCHEDULE*</a:t>
            </a:r>
            <a:endPar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5" name="Inhaltsplatzhalter 4">
            <a:extLst>
              <a:ext uri="{FF2B5EF4-FFF2-40B4-BE49-F238E27FC236}">
                <a16:creationId xmlns:a16="http://schemas.microsoft.com/office/drawing/2014/main" id="{6E52B9A1-B14E-FE09-CAB2-8532512A7B0D}"/>
              </a:ext>
            </a:extLst>
          </p:cNvPr>
          <p:cNvSpPr txBox="1">
            <a:spLocks/>
          </p:cNvSpPr>
          <p:nvPr/>
        </p:nvSpPr>
        <p:spPr>
          <a:xfrm>
            <a:off x="3435363" y="4450776"/>
            <a:ext cx="1453456" cy="3877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MULTIFAMILY HOUSING</a:t>
            </a: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26" name="Inhaltsplatzhalter 4">
            <a:extLst>
              <a:ext uri="{FF2B5EF4-FFF2-40B4-BE49-F238E27FC236}">
                <a16:creationId xmlns:a16="http://schemas.microsoft.com/office/drawing/2014/main" id="{E57E9D36-6783-BA8A-08E6-1F8F82667F61}"/>
              </a:ext>
            </a:extLst>
          </p:cNvPr>
          <p:cNvSpPr txBox="1">
            <a:spLocks/>
          </p:cNvSpPr>
          <p:nvPr/>
        </p:nvSpPr>
        <p:spPr>
          <a:xfrm>
            <a:off x="5143984" y="4450776"/>
            <a:ext cx="1453456" cy="5816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UTILITY COMPANY ESTIMATE</a:t>
            </a:r>
            <a:endPar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7" name="Inhaltsplatzhalter 4">
            <a:extLst>
              <a:ext uri="{FF2B5EF4-FFF2-40B4-BE49-F238E27FC236}">
                <a16:creationId xmlns:a16="http://schemas.microsoft.com/office/drawing/2014/main" id="{1226C807-C9D8-E587-DCFF-85A19CA9A71A}"/>
              </a:ext>
            </a:extLst>
          </p:cNvPr>
          <p:cNvSpPr txBox="1">
            <a:spLocks/>
          </p:cNvSpPr>
          <p:nvPr/>
        </p:nvSpPr>
        <p:spPr>
          <a:xfrm>
            <a:off x="6852607" y="4450776"/>
            <a:ext cx="1453456" cy="5816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ENERGY CONSUMPTION MODEL</a:t>
            </a:r>
            <a:endPar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8" name="Text Placeholder 8">
            <a:extLst>
              <a:ext uri="{FF2B5EF4-FFF2-40B4-BE49-F238E27FC236}">
                <a16:creationId xmlns:a16="http://schemas.microsoft.com/office/drawing/2014/main" id="{92B9B994-DC93-DEC3-6F02-775E58F3F8EF}"/>
              </a:ext>
            </a:extLst>
          </p:cNvPr>
          <p:cNvSpPr txBox="1">
            <a:spLocks/>
          </p:cNvSpPr>
          <p:nvPr/>
        </p:nvSpPr>
        <p:spPr>
          <a:xfrm>
            <a:off x="939799" y="5952664"/>
            <a:ext cx="8709298" cy="387800"/>
          </a:xfrm>
          <a:prstGeom prst="rect">
            <a:avLst/>
          </a:prstGeom>
        </p:spPr>
        <p:txBody>
          <a:bodyPr wrap="none" lIns="0" tIns="0" rIns="0" bIns="0" anchor="ctr">
            <a:noAutofit/>
          </a:bodyPr>
          <a:lstStyle>
            <a:lvl1pPr marL="0" indent="0" algn="l" defTabSz="685800" rtl="0" eaLnBrk="1" latinLnBrk="0" hangingPunct="1">
              <a:spcBef>
                <a:spcPct val="20000"/>
              </a:spcBef>
              <a:buFont typeface="Arial" pitchFamily="34" charset="0"/>
              <a:buNone/>
              <a:defRPr sz="1400" b="0" kern="1200" baseline="0">
                <a:solidFill>
                  <a:schemeClr val="tx1">
                    <a:lumMod val="75000"/>
                    <a:lumOff val="25000"/>
                  </a:schemeClr>
                </a:solidFill>
                <a:latin typeface="+mn-lt"/>
                <a:ea typeface="Roboto" panose="02000000000000000000" pitchFamily="2" charset="0"/>
                <a:cs typeface="+mn-cs"/>
              </a:defRPr>
            </a:lvl1pPr>
            <a:lvl2pPr marL="342892" indent="0" algn="l" defTabSz="685800" rtl="0" eaLnBrk="1" latinLnBrk="0" hangingPunct="1">
              <a:spcBef>
                <a:spcPct val="20000"/>
              </a:spcBef>
              <a:buFont typeface="Arial" pitchFamily="34" charset="0"/>
              <a:buNone/>
              <a:defRPr sz="900" kern="1200">
                <a:solidFill>
                  <a:schemeClr val="tx1"/>
                </a:solidFill>
                <a:latin typeface="+mn-lt"/>
                <a:ea typeface="+mn-ea"/>
                <a:cs typeface="+mn-cs"/>
              </a:defRPr>
            </a:lvl2pPr>
            <a:lvl3pPr marL="685783" indent="0" algn="l" defTabSz="685800" rtl="0" eaLnBrk="1" latinLnBrk="0" hangingPunct="1">
              <a:spcBef>
                <a:spcPct val="20000"/>
              </a:spcBef>
              <a:buFont typeface="Arial" pitchFamily="34" charset="0"/>
              <a:buNone/>
              <a:defRPr sz="750" kern="1200">
                <a:solidFill>
                  <a:schemeClr val="tx1"/>
                </a:solidFill>
                <a:latin typeface="+mn-lt"/>
                <a:ea typeface="+mn-ea"/>
                <a:cs typeface="+mn-cs"/>
              </a:defRPr>
            </a:lvl3pPr>
            <a:lvl4pPr marL="1028675" indent="0" algn="l" defTabSz="685800" rtl="0" eaLnBrk="1" latinLnBrk="0" hangingPunct="1">
              <a:spcBef>
                <a:spcPct val="20000"/>
              </a:spcBef>
              <a:buFont typeface="Arial" pitchFamily="34" charset="0"/>
              <a:buNone/>
              <a:defRPr sz="675" kern="1200">
                <a:solidFill>
                  <a:schemeClr val="tx1"/>
                </a:solidFill>
                <a:latin typeface="+mn-lt"/>
                <a:ea typeface="+mn-ea"/>
                <a:cs typeface="+mn-cs"/>
              </a:defRPr>
            </a:lvl4pPr>
            <a:lvl5pPr marL="1371566" indent="0" algn="l" defTabSz="685800" rtl="0" eaLnBrk="1" latinLnBrk="0" hangingPunct="1">
              <a:spcBef>
                <a:spcPct val="20000"/>
              </a:spcBef>
              <a:buFont typeface="Arial" pitchFamily="34" charset="0"/>
              <a:buNone/>
              <a:defRPr sz="675" kern="1200">
                <a:solidFill>
                  <a:schemeClr val="tx1"/>
                </a:solidFill>
                <a:latin typeface="+mn-lt"/>
                <a:ea typeface="+mn-ea"/>
                <a:cs typeface="+mn-cs"/>
              </a:defRPr>
            </a:lvl5pPr>
            <a:lvl6pPr marL="1714457" indent="0" algn="l" defTabSz="685800" rtl="0" eaLnBrk="1" latinLnBrk="0" hangingPunct="1">
              <a:spcBef>
                <a:spcPct val="20000"/>
              </a:spcBef>
              <a:buFont typeface="Arial" pitchFamily="34" charset="0"/>
              <a:buNone/>
              <a:defRPr sz="675" kern="1200">
                <a:solidFill>
                  <a:schemeClr val="tx1"/>
                </a:solidFill>
                <a:latin typeface="+mn-lt"/>
                <a:ea typeface="+mn-ea"/>
                <a:cs typeface="+mn-cs"/>
              </a:defRPr>
            </a:lvl6pPr>
            <a:lvl7pPr marL="2057348" indent="0" algn="l" defTabSz="685800" rtl="0" eaLnBrk="1" latinLnBrk="0" hangingPunct="1">
              <a:spcBef>
                <a:spcPct val="20000"/>
              </a:spcBef>
              <a:buFont typeface="Arial" pitchFamily="34" charset="0"/>
              <a:buNone/>
              <a:defRPr sz="675" kern="1200">
                <a:solidFill>
                  <a:schemeClr val="tx1"/>
                </a:solidFill>
                <a:latin typeface="+mn-lt"/>
                <a:ea typeface="+mn-ea"/>
                <a:cs typeface="+mn-cs"/>
              </a:defRPr>
            </a:lvl7pPr>
            <a:lvl8pPr marL="2400240" indent="0" algn="l" defTabSz="685800" rtl="0" eaLnBrk="1" latinLnBrk="0" hangingPunct="1">
              <a:spcBef>
                <a:spcPct val="20000"/>
              </a:spcBef>
              <a:buFont typeface="Arial" pitchFamily="34" charset="0"/>
              <a:buNone/>
              <a:defRPr sz="675" kern="1200">
                <a:solidFill>
                  <a:schemeClr val="tx1"/>
                </a:solidFill>
                <a:latin typeface="+mn-lt"/>
                <a:ea typeface="+mn-ea"/>
                <a:cs typeface="+mn-cs"/>
              </a:defRPr>
            </a:lvl8pPr>
            <a:lvl9pPr marL="2743132" indent="0" algn="l" defTabSz="685800" rtl="0" eaLnBrk="1" latinLnBrk="0" hangingPunct="1">
              <a:spcBef>
                <a:spcPct val="20000"/>
              </a:spcBef>
              <a:buFont typeface="Arial" pitchFamily="34" charset="0"/>
              <a:buNone/>
              <a:defRPr sz="675"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ct val="20000"/>
              </a:spcBef>
              <a:spcAft>
                <a:spcPts val="0"/>
              </a:spcAft>
              <a:buClrTx/>
              <a:buSzTx/>
              <a:buFont typeface="Arial" pitchFamily="34" charset="0"/>
              <a:buNone/>
              <a:tabLst/>
              <a:defRPr/>
            </a:pPr>
            <a:r>
              <a:rPr kumimoji="0" lang="en-US" sz="1867"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*Properties with HOME/HTF funds cannot use this method*</a:t>
            </a:r>
          </a:p>
        </p:txBody>
      </p:sp>
    </p:spTree>
    <p:extLst>
      <p:ext uri="{BB962C8B-B14F-4D97-AF65-F5344CB8AC3E}">
        <p14:creationId xmlns:p14="http://schemas.microsoft.com/office/powerpoint/2010/main" val="39659317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68B2-DB29-E07E-F5B8-9D99ED6A95A6}"/>
              </a:ext>
            </a:extLst>
          </p:cNvPr>
          <p:cNvSpPr>
            <a:spLocks noGrp="1"/>
          </p:cNvSpPr>
          <p:nvPr>
            <p:ph type="title"/>
          </p:nvPr>
        </p:nvSpPr>
        <p:spPr>
          <a:xfrm>
            <a:off x="0" y="0"/>
            <a:ext cx="12192000" cy="1143000"/>
          </a:xfrm>
        </p:spPr>
        <p:txBody>
          <a:bodyPr anchor="ctr">
            <a:normAutofit/>
          </a:bodyPr>
          <a:lstStyle/>
          <a:p>
            <a:r>
              <a:rPr lang="en-US" sz="4000" dirty="0">
                <a:solidFill>
                  <a:schemeClr val="bg1"/>
                </a:solidFill>
                <a:latin typeface="+mn-lt"/>
                <a:cs typeface="Times" panose="02020603050405020304" pitchFamily="18" charset="0"/>
              </a:rPr>
              <a:t>Part III: Financing</a:t>
            </a:r>
            <a:br>
              <a:rPr lang="en-US" sz="4000" dirty="0">
                <a:solidFill>
                  <a:schemeClr val="bg1"/>
                </a:solidFill>
                <a:latin typeface="+mn-lt"/>
                <a:cs typeface="Times" panose="02020603050405020304" pitchFamily="18" charset="0"/>
              </a:rPr>
            </a:br>
            <a:r>
              <a:rPr lang="en-US" sz="2600" i="1" dirty="0">
                <a:solidFill>
                  <a:schemeClr val="bg1"/>
                </a:solidFill>
                <a:latin typeface="+mn-lt"/>
                <a:cs typeface="Times" panose="02020603050405020304" pitchFamily="18" charset="0"/>
              </a:rPr>
              <a:t>Low Income Housing Tax Credit (LIHTC) (Continued)</a:t>
            </a:r>
            <a:endParaRPr lang="en-US" sz="2600" i="1" dirty="0">
              <a:solidFill>
                <a:schemeClr val="bg1"/>
              </a:solidFill>
            </a:endParaRPr>
          </a:p>
        </p:txBody>
      </p:sp>
      <p:sp>
        <p:nvSpPr>
          <p:cNvPr id="4" name="Slide Number Placeholder 3">
            <a:extLst>
              <a:ext uri="{FF2B5EF4-FFF2-40B4-BE49-F238E27FC236}">
                <a16:creationId xmlns:a16="http://schemas.microsoft.com/office/drawing/2014/main" id="{F315EB2E-6373-53BF-43C7-D7E4D9B3F582}"/>
              </a:ext>
            </a:extLst>
          </p:cNvPr>
          <p:cNvSpPr>
            <a:spLocks noGrp="1"/>
          </p:cNvSpPr>
          <p:nvPr>
            <p:ph type="sldNum" sz="quarter" idx="12"/>
          </p:nvPr>
        </p:nvSpPr>
        <p:spPr>
          <a:xfrm>
            <a:off x="9042400" y="6477000"/>
            <a:ext cx="2844800" cy="381000"/>
          </a:xfrm>
        </p:spPr>
        <p:txBody>
          <a:bodyPr anchor="ctr">
            <a:normAutofit/>
          </a:bodyPr>
          <a:lstStyle/>
          <a:p>
            <a:pPr>
              <a:spcAft>
                <a:spcPts val="600"/>
              </a:spcAft>
            </a:pPr>
            <a:fld id="{447A2FEE-A88F-449A-A666-489832668D17}" type="slidenum">
              <a:rPr lang="en-US" smtClean="0">
                <a:solidFill>
                  <a:prstClr val="black">
                    <a:tint val="75000"/>
                  </a:prstClr>
                </a:solidFill>
              </a:rPr>
              <a:pPr>
                <a:spcAft>
                  <a:spcPts val="600"/>
                </a:spcAft>
              </a:pPr>
              <a:t>105</a:t>
            </a:fld>
            <a:endParaRPr lang="en-US">
              <a:solidFill>
                <a:prstClr val="black">
                  <a:tint val="75000"/>
                </a:prstClr>
              </a:solidFill>
            </a:endParaRPr>
          </a:p>
        </p:txBody>
      </p:sp>
      <p:sp>
        <p:nvSpPr>
          <p:cNvPr id="6" name="Rectangle 5">
            <a:extLst>
              <a:ext uri="{FF2B5EF4-FFF2-40B4-BE49-F238E27FC236}">
                <a16:creationId xmlns:a16="http://schemas.microsoft.com/office/drawing/2014/main" id="{4F275AEB-84FB-E8D6-3F23-4DFB911B1893}"/>
              </a:ext>
            </a:extLst>
          </p:cNvPr>
          <p:cNvSpPr/>
          <p:nvPr/>
        </p:nvSpPr>
        <p:spPr>
          <a:xfrm>
            <a:off x="4047674" y="2615355"/>
            <a:ext cx="6585492" cy="723432"/>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7" name="Notched Right Arrow 8">
            <a:extLst>
              <a:ext uri="{FF2B5EF4-FFF2-40B4-BE49-F238E27FC236}">
                <a16:creationId xmlns:a16="http://schemas.microsoft.com/office/drawing/2014/main" id="{AA488057-6198-CBD6-DF25-A7FB6D1A86BD}"/>
              </a:ext>
            </a:extLst>
          </p:cNvPr>
          <p:cNvSpPr/>
          <p:nvPr/>
        </p:nvSpPr>
        <p:spPr>
          <a:xfrm rot="5400000">
            <a:off x="2529044" y="2439088"/>
            <a:ext cx="1259138" cy="1646675"/>
          </a:xfrm>
          <a:prstGeom prst="notchedRightArrow">
            <a:avLst>
              <a:gd name="adj1" fmla="val 100000"/>
              <a:gd name="adj2" fmla="val 39903"/>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On-site physical inspection</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530E055C-7EA3-CF69-4A70-37415E08F1DB}"/>
              </a:ext>
            </a:extLst>
          </p:cNvPr>
          <p:cNvSpPr/>
          <p:nvPr/>
        </p:nvSpPr>
        <p:spPr>
          <a:xfrm>
            <a:off x="4047674" y="3478113"/>
            <a:ext cx="6585492" cy="1423069"/>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The project owner shall provide MFA with a Certification of Continuing Program Compliance annually on or before March 31</a:t>
            </a:r>
            <a:r>
              <a:rPr kumimoji="0" lang="en-US" sz="1200" b="0" i="0" u="none" strike="noStrike" kern="1200" cap="none" spc="0" normalizeH="0" baseline="3000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st</a:t>
            </a:r>
            <a:r>
              <a:rPr kumimoji="0" lang="en-US" sz="12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a:t>
            </a:r>
          </a:p>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The project owner must submit to MFA annual audited property financial statements, within 120 days of fiscal year end, through MFA's compliance online system, WCMS.</a:t>
            </a:r>
          </a:p>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Electronic data via Next Gen: On a monthly basis, the project owner must provide TICs and property vacancy data. </a:t>
            </a:r>
          </a:p>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Annual vacancy reporting: The project owner must submit to MFA a vacancy report, by month, for the previous year, annually on or before March 31st.</a:t>
            </a:r>
          </a:p>
        </p:txBody>
      </p:sp>
      <p:sp>
        <p:nvSpPr>
          <p:cNvPr id="9" name="Notched Right Arrow 10">
            <a:extLst>
              <a:ext uri="{FF2B5EF4-FFF2-40B4-BE49-F238E27FC236}">
                <a16:creationId xmlns:a16="http://schemas.microsoft.com/office/drawing/2014/main" id="{40A4E031-FEE7-AEAF-0D9E-83113A077A9F}"/>
              </a:ext>
            </a:extLst>
          </p:cNvPr>
          <p:cNvSpPr/>
          <p:nvPr/>
        </p:nvSpPr>
        <p:spPr>
          <a:xfrm rot="5400000">
            <a:off x="2558616" y="3483670"/>
            <a:ext cx="1259138" cy="1646675"/>
          </a:xfrm>
          <a:prstGeom prst="notchedRightArrow">
            <a:avLst>
              <a:gd name="adj1" fmla="val 100000"/>
              <a:gd name="adj2" fmla="val 39903"/>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Annual reporting requirements</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Rectangle 9">
            <a:extLst>
              <a:ext uri="{FF2B5EF4-FFF2-40B4-BE49-F238E27FC236}">
                <a16:creationId xmlns:a16="http://schemas.microsoft.com/office/drawing/2014/main" id="{601D1384-012F-3899-7D21-8497F45B4A6A}"/>
              </a:ext>
            </a:extLst>
          </p:cNvPr>
          <p:cNvSpPr/>
          <p:nvPr/>
        </p:nvSpPr>
        <p:spPr>
          <a:xfrm>
            <a:off x="4047674" y="1623668"/>
            <a:ext cx="6585492" cy="733739"/>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11" name="Right Arrow 12">
            <a:extLst>
              <a:ext uri="{FF2B5EF4-FFF2-40B4-BE49-F238E27FC236}">
                <a16:creationId xmlns:a16="http://schemas.microsoft.com/office/drawing/2014/main" id="{6A3E217C-FCF2-F74A-0408-F2EEB4473B1E}"/>
              </a:ext>
            </a:extLst>
          </p:cNvPr>
          <p:cNvSpPr/>
          <p:nvPr/>
        </p:nvSpPr>
        <p:spPr>
          <a:xfrm rot="5400000">
            <a:off x="2529045" y="1429900"/>
            <a:ext cx="1259138" cy="1646675"/>
          </a:xfrm>
          <a:prstGeom prst="rightArrow">
            <a:avLst>
              <a:gd name="adj1" fmla="val 100000"/>
              <a:gd name="adj2" fmla="val 40751"/>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On-site compliance review </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Rectangle 11">
            <a:extLst>
              <a:ext uri="{FF2B5EF4-FFF2-40B4-BE49-F238E27FC236}">
                <a16:creationId xmlns:a16="http://schemas.microsoft.com/office/drawing/2014/main" id="{38137264-1C6F-07C9-3778-4882500BC24B}"/>
              </a:ext>
            </a:extLst>
          </p:cNvPr>
          <p:cNvSpPr/>
          <p:nvPr/>
        </p:nvSpPr>
        <p:spPr>
          <a:xfrm>
            <a:off x="4047674" y="4948525"/>
            <a:ext cx="6592072" cy="1061434"/>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Compliance fees are due in MFA’s office by January 31 of each year. Owners will be notified once, or one time, of past due compliance fees. They will then have 30 days to submit payment. If payment is not submitted, MFA will send a Notice of Noncompliance (IRS Form 8823) to the Internal Revenue Service.</a:t>
            </a:r>
          </a:p>
          <a:p>
            <a:pPr marL="363947" marR="0" lvl="0" indent="-36394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$50 per qualifying tax credit unit</a:t>
            </a:r>
          </a:p>
        </p:txBody>
      </p:sp>
      <p:sp>
        <p:nvSpPr>
          <p:cNvPr id="13" name="Notched Right Arrow 14">
            <a:extLst>
              <a:ext uri="{FF2B5EF4-FFF2-40B4-BE49-F238E27FC236}">
                <a16:creationId xmlns:a16="http://schemas.microsoft.com/office/drawing/2014/main" id="{9AD94150-6B81-ECD6-7BC0-495DBE3D4C65}"/>
              </a:ext>
            </a:extLst>
          </p:cNvPr>
          <p:cNvSpPr/>
          <p:nvPr/>
        </p:nvSpPr>
        <p:spPr>
          <a:xfrm rot="5400000">
            <a:off x="2529046" y="4707414"/>
            <a:ext cx="1259138" cy="1646675"/>
          </a:xfrm>
          <a:prstGeom prst="notchedRightArrow">
            <a:avLst>
              <a:gd name="adj1" fmla="val 100000"/>
              <a:gd name="adj2" fmla="val 39903"/>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Construction &amp; Closeout</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2C7170AC-D527-97F0-79EC-07C3528408A2}"/>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0BE4C58-64CF-AFDC-2C91-ED344B179296}"/>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logo with a sun and a keyhole&#10;&#10;Description automatically generated">
            <a:extLst>
              <a:ext uri="{FF2B5EF4-FFF2-40B4-BE49-F238E27FC236}">
                <a16:creationId xmlns:a16="http://schemas.microsoft.com/office/drawing/2014/main" id="{DCC16B0F-FFFE-8E5C-95B9-A3C6DDA8760A}"/>
              </a:ext>
            </a:extLst>
          </p:cNvPr>
          <p:cNvPicPr>
            <a:picLocks noChangeAspect="1"/>
          </p:cNvPicPr>
          <p:nvPr/>
        </p:nvPicPr>
        <p:blipFill>
          <a:blip r:embed="rId3"/>
          <a:stretch>
            <a:fillRect/>
          </a:stretch>
        </p:blipFill>
        <p:spPr>
          <a:xfrm>
            <a:off x="366632" y="234640"/>
            <a:ext cx="876543" cy="514641"/>
          </a:xfrm>
          <a:prstGeom prst="rect">
            <a:avLst/>
          </a:prstGeom>
        </p:spPr>
      </p:pic>
      <p:sp>
        <p:nvSpPr>
          <p:cNvPr id="26" name="Title 1">
            <a:extLst>
              <a:ext uri="{FF2B5EF4-FFF2-40B4-BE49-F238E27FC236}">
                <a16:creationId xmlns:a16="http://schemas.microsoft.com/office/drawing/2014/main" id="{C8C294FC-13F4-947E-30B8-2BF70AE83561}"/>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Compliance Monitoring</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sp>
        <p:nvSpPr>
          <p:cNvPr id="3" name="Inhaltsplatzhalter 4">
            <a:extLst>
              <a:ext uri="{FF2B5EF4-FFF2-40B4-BE49-F238E27FC236}">
                <a16:creationId xmlns:a16="http://schemas.microsoft.com/office/drawing/2014/main" id="{9E75A630-057F-667D-8900-901EF40176E9}"/>
              </a:ext>
            </a:extLst>
          </p:cNvPr>
          <p:cNvSpPr txBox="1">
            <a:spLocks/>
          </p:cNvSpPr>
          <p:nvPr/>
        </p:nvSpPr>
        <p:spPr>
          <a:xfrm>
            <a:off x="4209051" y="1671396"/>
            <a:ext cx="6206400" cy="66479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2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At least 20 percent of the tenant files will be selected by MFA at random. The tenant file review will cover an evaluation of utility allowance schedules and respective implementation deadlines; comparison of rents charged and allowable set aside maximums; and evaluation of household income and the applicable set aside income limit. </a:t>
            </a:r>
          </a:p>
        </p:txBody>
      </p:sp>
      <p:sp>
        <p:nvSpPr>
          <p:cNvPr id="18" name="Inhaltsplatzhalter 4">
            <a:extLst>
              <a:ext uri="{FF2B5EF4-FFF2-40B4-BE49-F238E27FC236}">
                <a16:creationId xmlns:a16="http://schemas.microsoft.com/office/drawing/2014/main" id="{C861C885-C898-E0A0-EBB4-78505C894BA8}"/>
              </a:ext>
            </a:extLst>
          </p:cNvPr>
          <p:cNvSpPr txBox="1">
            <a:spLocks/>
          </p:cNvSpPr>
          <p:nvPr/>
        </p:nvSpPr>
        <p:spPr>
          <a:xfrm>
            <a:off x="4209051" y="2671907"/>
            <a:ext cx="6284778" cy="66479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2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At least 20 percent of the units will be selected by MFA at random. Compliance monitoring regulations published January 14, 2000, require housing credit agencies to conduct physical inspections consistent with standards governed by HUD’s Uniform Physical Conditions Standards</a:t>
            </a:r>
          </a:p>
        </p:txBody>
      </p:sp>
    </p:spTree>
    <p:extLst>
      <p:ext uri="{BB962C8B-B14F-4D97-AF65-F5344CB8AC3E}">
        <p14:creationId xmlns:p14="http://schemas.microsoft.com/office/powerpoint/2010/main" val="39491587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68B2-DB29-E07E-F5B8-9D99ED6A95A6}"/>
              </a:ext>
            </a:extLst>
          </p:cNvPr>
          <p:cNvSpPr>
            <a:spLocks noGrp="1"/>
          </p:cNvSpPr>
          <p:nvPr>
            <p:ph type="title"/>
          </p:nvPr>
        </p:nvSpPr>
        <p:spPr>
          <a:xfrm>
            <a:off x="0" y="0"/>
            <a:ext cx="12192000" cy="1143000"/>
          </a:xfrm>
        </p:spPr>
        <p:txBody>
          <a:bodyPr anchor="ctr">
            <a:normAutofit/>
          </a:bodyPr>
          <a:lstStyle/>
          <a:p>
            <a:r>
              <a:rPr lang="en-US" sz="4000" dirty="0">
                <a:solidFill>
                  <a:schemeClr val="bg1"/>
                </a:solidFill>
                <a:latin typeface="+mn-lt"/>
                <a:cs typeface="Times" panose="02020603050405020304" pitchFamily="18" charset="0"/>
              </a:rPr>
              <a:t>Part III: Financing</a:t>
            </a:r>
            <a:br>
              <a:rPr lang="en-US" sz="4000" dirty="0">
                <a:solidFill>
                  <a:schemeClr val="bg1"/>
                </a:solidFill>
                <a:latin typeface="+mn-lt"/>
                <a:cs typeface="Times" panose="02020603050405020304" pitchFamily="18" charset="0"/>
              </a:rPr>
            </a:br>
            <a:r>
              <a:rPr lang="en-US" sz="2600" i="1" dirty="0">
                <a:solidFill>
                  <a:schemeClr val="bg1"/>
                </a:solidFill>
                <a:latin typeface="+mn-lt"/>
                <a:cs typeface="Times" panose="02020603050405020304" pitchFamily="18" charset="0"/>
              </a:rPr>
              <a:t>Low Income Housing Tax Credit (LIHTC) (Continued)</a:t>
            </a:r>
            <a:endParaRPr lang="en-US" sz="2600" i="1" dirty="0">
              <a:solidFill>
                <a:schemeClr val="bg1"/>
              </a:solidFill>
            </a:endParaRPr>
          </a:p>
        </p:txBody>
      </p:sp>
      <p:sp>
        <p:nvSpPr>
          <p:cNvPr id="4" name="Slide Number Placeholder 3">
            <a:extLst>
              <a:ext uri="{FF2B5EF4-FFF2-40B4-BE49-F238E27FC236}">
                <a16:creationId xmlns:a16="http://schemas.microsoft.com/office/drawing/2014/main" id="{F315EB2E-6373-53BF-43C7-D7E4D9B3F582}"/>
              </a:ext>
            </a:extLst>
          </p:cNvPr>
          <p:cNvSpPr>
            <a:spLocks noGrp="1"/>
          </p:cNvSpPr>
          <p:nvPr>
            <p:ph type="sldNum" sz="quarter" idx="12"/>
          </p:nvPr>
        </p:nvSpPr>
        <p:spPr>
          <a:xfrm>
            <a:off x="9042400" y="6477000"/>
            <a:ext cx="2844800" cy="381000"/>
          </a:xfrm>
        </p:spPr>
        <p:txBody>
          <a:bodyPr anchor="ctr">
            <a:normAutofit/>
          </a:bodyPr>
          <a:lstStyle/>
          <a:p>
            <a:pPr>
              <a:spcAft>
                <a:spcPts val="600"/>
              </a:spcAft>
            </a:pPr>
            <a:fld id="{447A2FEE-A88F-449A-A666-489832668D17}" type="slidenum">
              <a:rPr lang="en-US" smtClean="0">
                <a:solidFill>
                  <a:prstClr val="black">
                    <a:tint val="75000"/>
                  </a:prstClr>
                </a:solidFill>
              </a:rPr>
              <a:pPr>
                <a:spcAft>
                  <a:spcPts val="600"/>
                </a:spcAft>
              </a:pPr>
              <a:t>106</a:t>
            </a:fld>
            <a:endParaRPr lang="en-US">
              <a:solidFill>
                <a:prstClr val="black">
                  <a:tint val="75000"/>
                </a:prstClr>
              </a:solidFill>
            </a:endParaRPr>
          </a:p>
        </p:txBody>
      </p:sp>
      <p:sp>
        <p:nvSpPr>
          <p:cNvPr id="6" name="Rectangle 5">
            <a:extLst>
              <a:ext uri="{FF2B5EF4-FFF2-40B4-BE49-F238E27FC236}">
                <a16:creationId xmlns:a16="http://schemas.microsoft.com/office/drawing/2014/main" id="{4F275AEB-84FB-E8D6-3F23-4DFB911B1893}"/>
              </a:ext>
            </a:extLst>
          </p:cNvPr>
          <p:cNvSpPr/>
          <p:nvPr/>
        </p:nvSpPr>
        <p:spPr>
          <a:xfrm>
            <a:off x="4047674" y="2639392"/>
            <a:ext cx="6585492" cy="723432"/>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7" name="Notched Right Arrow 8">
            <a:extLst>
              <a:ext uri="{FF2B5EF4-FFF2-40B4-BE49-F238E27FC236}">
                <a16:creationId xmlns:a16="http://schemas.microsoft.com/office/drawing/2014/main" id="{AA488057-6198-CBD6-DF25-A7FB6D1A86BD}"/>
              </a:ext>
            </a:extLst>
          </p:cNvPr>
          <p:cNvSpPr/>
          <p:nvPr/>
        </p:nvSpPr>
        <p:spPr>
          <a:xfrm rot="5400000">
            <a:off x="2529044" y="2439088"/>
            <a:ext cx="1259138" cy="1646675"/>
          </a:xfrm>
          <a:prstGeom prst="notchedRightArrow">
            <a:avLst>
              <a:gd name="adj1" fmla="val 100000"/>
              <a:gd name="adj2" fmla="val 39903"/>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Special needs housing priority</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530E055C-7EA3-CF69-4A70-37415E08F1DB}"/>
              </a:ext>
            </a:extLst>
          </p:cNvPr>
          <p:cNvSpPr/>
          <p:nvPr/>
        </p:nvSpPr>
        <p:spPr>
          <a:xfrm>
            <a:off x="4047674" y="3642251"/>
            <a:ext cx="6585492" cy="953265"/>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1218806"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Documentation to confirm compliance with enrichment services of the LURA</a:t>
            </a:r>
          </a:p>
          <a:p>
            <a:pPr marL="363947" marR="0" lvl="0" indent="-36394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Date, time and location of event</a:t>
            </a:r>
          </a:p>
          <a:p>
            <a:pPr marL="363947" marR="0" lvl="0" indent="-36394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Newsletters, flyers or brochures advertising scheduled events</a:t>
            </a:r>
          </a:p>
          <a:p>
            <a:pPr marL="363947" marR="0" lvl="0" indent="-36394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Sign in log of attendees</a:t>
            </a:r>
          </a:p>
          <a:p>
            <a:pPr marL="363947" marR="0" lvl="0" indent="-36394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Provider information</a:t>
            </a:r>
          </a:p>
        </p:txBody>
      </p:sp>
      <p:sp>
        <p:nvSpPr>
          <p:cNvPr id="9" name="Notched Right Arrow 10">
            <a:extLst>
              <a:ext uri="{FF2B5EF4-FFF2-40B4-BE49-F238E27FC236}">
                <a16:creationId xmlns:a16="http://schemas.microsoft.com/office/drawing/2014/main" id="{40A4E031-FEE7-AEAF-0D9E-83113A077A9F}"/>
              </a:ext>
            </a:extLst>
          </p:cNvPr>
          <p:cNvSpPr/>
          <p:nvPr/>
        </p:nvSpPr>
        <p:spPr>
          <a:xfrm rot="5400000">
            <a:off x="2529046" y="3482465"/>
            <a:ext cx="1259138" cy="1646675"/>
          </a:xfrm>
          <a:prstGeom prst="notchedRightArrow">
            <a:avLst>
              <a:gd name="adj1" fmla="val 100000"/>
              <a:gd name="adj2" fmla="val 39903"/>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Enrichment services</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Rectangle 9">
            <a:extLst>
              <a:ext uri="{FF2B5EF4-FFF2-40B4-BE49-F238E27FC236}">
                <a16:creationId xmlns:a16="http://schemas.microsoft.com/office/drawing/2014/main" id="{601D1384-012F-3899-7D21-8497F45B4A6A}"/>
              </a:ext>
            </a:extLst>
          </p:cNvPr>
          <p:cNvSpPr/>
          <p:nvPr/>
        </p:nvSpPr>
        <p:spPr>
          <a:xfrm>
            <a:off x="4047674" y="1623668"/>
            <a:ext cx="6585492" cy="733739"/>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11" name="Right Arrow 12">
            <a:extLst>
              <a:ext uri="{FF2B5EF4-FFF2-40B4-BE49-F238E27FC236}">
                <a16:creationId xmlns:a16="http://schemas.microsoft.com/office/drawing/2014/main" id="{6A3E217C-FCF2-F74A-0408-F2EEB4473B1E}"/>
              </a:ext>
            </a:extLst>
          </p:cNvPr>
          <p:cNvSpPr/>
          <p:nvPr/>
        </p:nvSpPr>
        <p:spPr>
          <a:xfrm rot="5400000">
            <a:off x="2529045" y="1429900"/>
            <a:ext cx="1259138" cy="1646675"/>
          </a:xfrm>
          <a:prstGeom prst="rightArrow">
            <a:avLst>
              <a:gd name="adj1" fmla="val 100000"/>
              <a:gd name="adj2" fmla="val 40751"/>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Housing priorities &amp; enrichment services</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Rectangle 11">
            <a:extLst>
              <a:ext uri="{FF2B5EF4-FFF2-40B4-BE49-F238E27FC236}">
                <a16:creationId xmlns:a16="http://schemas.microsoft.com/office/drawing/2014/main" id="{38137264-1C6F-07C9-3778-4882500BC24B}"/>
              </a:ext>
            </a:extLst>
          </p:cNvPr>
          <p:cNvSpPr/>
          <p:nvPr/>
        </p:nvSpPr>
        <p:spPr>
          <a:xfrm>
            <a:off x="4055404" y="4791184"/>
            <a:ext cx="6592072" cy="1257164"/>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Service Coordinator must be in addition to the property manager and property management staff</a:t>
            </a:r>
          </a:p>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Annual operating budget must be sufficient to cover costs</a:t>
            </a:r>
          </a:p>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Annual survey must be conducted and documented regarding satisfaction or dissatisfaction</a:t>
            </a:r>
          </a:p>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Annual certification must be provided by the owner of</a:t>
            </a:r>
          </a:p>
          <a:p>
            <a:pPr marL="835007" marR="0" lvl="1" indent="-121917" algn="l" defTabSz="1218806"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Number of hours on site</a:t>
            </a:r>
          </a:p>
          <a:p>
            <a:pPr marL="835007" marR="0" lvl="1" indent="-121917" algn="l" defTabSz="1218806"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Number of residents served</a:t>
            </a:r>
          </a:p>
        </p:txBody>
      </p:sp>
      <p:sp>
        <p:nvSpPr>
          <p:cNvPr id="13" name="Notched Right Arrow 14">
            <a:extLst>
              <a:ext uri="{FF2B5EF4-FFF2-40B4-BE49-F238E27FC236}">
                <a16:creationId xmlns:a16="http://schemas.microsoft.com/office/drawing/2014/main" id="{9AD94150-6B81-ECD6-7BC0-495DBE3D4C65}"/>
              </a:ext>
            </a:extLst>
          </p:cNvPr>
          <p:cNvSpPr/>
          <p:nvPr/>
        </p:nvSpPr>
        <p:spPr>
          <a:xfrm rot="5400000">
            <a:off x="2529046" y="4595441"/>
            <a:ext cx="1259138" cy="1646675"/>
          </a:xfrm>
          <a:prstGeom prst="notchedRightArrow">
            <a:avLst>
              <a:gd name="adj1" fmla="val 100000"/>
              <a:gd name="adj2" fmla="val 39903"/>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Service coordination</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2C7170AC-D527-97F0-79EC-07C3528408A2}"/>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0BE4C58-64CF-AFDC-2C91-ED344B179296}"/>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logo with a sun and a keyhole&#10;&#10;Description automatically generated">
            <a:extLst>
              <a:ext uri="{FF2B5EF4-FFF2-40B4-BE49-F238E27FC236}">
                <a16:creationId xmlns:a16="http://schemas.microsoft.com/office/drawing/2014/main" id="{DCC16B0F-FFFE-8E5C-95B9-A3C6DDA8760A}"/>
              </a:ext>
            </a:extLst>
          </p:cNvPr>
          <p:cNvPicPr>
            <a:picLocks noChangeAspect="1"/>
          </p:cNvPicPr>
          <p:nvPr/>
        </p:nvPicPr>
        <p:blipFill>
          <a:blip r:embed="rId3"/>
          <a:stretch>
            <a:fillRect/>
          </a:stretch>
        </p:blipFill>
        <p:spPr>
          <a:xfrm>
            <a:off x="366632" y="234640"/>
            <a:ext cx="876543" cy="514641"/>
          </a:xfrm>
          <a:prstGeom prst="rect">
            <a:avLst/>
          </a:prstGeom>
        </p:spPr>
      </p:pic>
      <p:sp>
        <p:nvSpPr>
          <p:cNvPr id="26" name="Title 1">
            <a:extLst>
              <a:ext uri="{FF2B5EF4-FFF2-40B4-BE49-F238E27FC236}">
                <a16:creationId xmlns:a16="http://schemas.microsoft.com/office/drawing/2014/main" id="{C8C294FC-13F4-947E-30B8-2BF70AE83561}"/>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Compliance Monitoring</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sp>
        <p:nvSpPr>
          <p:cNvPr id="27" name="Footer Placeholder 5">
            <a:extLst>
              <a:ext uri="{FF2B5EF4-FFF2-40B4-BE49-F238E27FC236}">
                <a16:creationId xmlns:a16="http://schemas.microsoft.com/office/drawing/2014/main" id="{EB956BAE-7C58-3D61-38C0-B8D545A24369}"/>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187</a:t>
            </a:r>
            <a:endParaRPr lang="en-US" b="1" dirty="0">
              <a:solidFill>
                <a:schemeClr val="tx1"/>
              </a:solidFill>
            </a:endParaRPr>
          </a:p>
        </p:txBody>
      </p:sp>
      <p:sp>
        <p:nvSpPr>
          <p:cNvPr id="3" name="Inhaltsplatzhalter 4">
            <a:extLst>
              <a:ext uri="{FF2B5EF4-FFF2-40B4-BE49-F238E27FC236}">
                <a16:creationId xmlns:a16="http://schemas.microsoft.com/office/drawing/2014/main" id="{9E75A630-057F-667D-8900-901EF40176E9}"/>
              </a:ext>
            </a:extLst>
          </p:cNvPr>
          <p:cNvSpPr txBox="1">
            <a:spLocks/>
          </p:cNvSpPr>
          <p:nvPr/>
        </p:nvSpPr>
        <p:spPr>
          <a:xfrm>
            <a:off x="4209051" y="1671396"/>
            <a:ext cx="6206400" cy="66479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Enforced throughout the affordability period</a:t>
            </a:r>
          </a:p>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Must not allow for more than a 30-day gap in services</a:t>
            </a:r>
          </a:p>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Documentation confirming compliance with the LURA requirements must be maintained throughout the affordability period</a:t>
            </a:r>
          </a:p>
        </p:txBody>
      </p:sp>
      <p:sp>
        <p:nvSpPr>
          <p:cNvPr id="18" name="Inhaltsplatzhalter 4">
            <a:extLst>
              <a:ext uri="{FF2B5EF4-FFF2-40B4-BE49-F238E27FC236}">
                <a16:creationId xmlns:a16="http://schemas.microsoft.com/office/drawing/2014/main" id="{C861C885-C898-E0A0-EBB4-78505C894BA8}"/>
              </a:ext>
            </a:extLst>
          </p:cNvPr>
          <p:cNvSpPr txBox="1">
            <a:spLocks/>
          </p:cNvSpPr>
          <p:nvPr/>
        </p:nvSpPr>
        <p:spPr>
          <a:xfrm>
            <a:off x="4209051" y="2671907"/>
            <a:ext cx="6284778" cy="66479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Must have a plan or a policy explaining how units will be marketed</a:t>
            </a:r>
          </a:p>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Documentation that special needs housing units were not rented by the owner/agent for at least 30 days until the required threshold is met</a:t>
            </a:r>
          </a:p>
          <a:p>
            <a:pPr marL="121917" marR="0" lvl="0" indent="-121917" algn="l" defTabSz="1218806"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MOU with any service providers</a:t>
            </a:r>
          </a:p>
        </p:txBody>
      </p:sp>
      <p:sp>
        <p:nvSpPr>
          <p:cNvPr id="14" name="TextBox 13">
            <a:extLst>
              <a:ext uri="{FF2B5EF4-FFF2-40B4-BE49-F238E27FC236}">
                <a16:creationId xmlns:a16="http://schemas.microsoft.com/office/drawing/2014/main" id="{95D4E794-FBDA-94D6-33D5-D6D8F722AF2B}"/>
              </a:ext>
            </a:extLst>
          </p:cNvPr>
          <p:cNvSpPr txBox="1"/>
          <p:nvPr/>
        </p:nvSpPr>
        <p:spPr>
          <a:xfrm>
            <a:off x="2234219" y="1159737"/>
            <a:ext cx="3300904" cy="369332"/>
          </a:xfrm>
          <a:prstGeom prst="rect">
            <a:avLst/>
          </a:prstGeom>
          <a:noFill/>
        </p:spPr>
        <p:txBody>
          <a:bodyPr wrap="none" rtlCol="0">
            <a:spAutoFit/>
          </a:bodyPr>
          <a:lstStyle/>
          <a:p>
            <a:r>
              <a:rPr lang="en-US" dirty="0">
                <a:solidFill>
                  <a:srgbClr val="231F20"/>
                </a:solidFill>
                <a:latin typeface="Lato" panose="020F0502020204030203" pitchFamily="34" charset="0"/>
                <a:ea typeface="Lato" panose="020F0502020204030203" pitchFamily="34" charset="0"/>
                <a:cs typeface="Lato" panose="020F0502020204030203" pitchFamily="34" charset="0"/>
              </a:rPr>
              <a:t>Housing Priority Requirements</a:t>
            </a:r>
          </a:p>
        </p:txBody>
      </p:sp>
    </p:spTree>
    <p:extLst>
      <p:ext uri="{BB962C8B-B14F-4D97-AF65-F5344CB8AC3E}">
        <p14:creationId xmlns:p14="http://schemas.microsoft.com/office/powerpoint/2010/main" val="718926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Additional Functions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grpSp>
        <p:nvGrpSpPr>
          <p:cNvPr id="2" name="Group 1">
            <a:extLst>
              <a:ext uri="{FF2B5EF4-FFF2-40B4-BE49-F238E27FC236}">
                <a16:creationId xmlns:a16="http://schemas.microsoft.com/office/drawing/2014/main" id="{E62A0B81-E35E-60F8-5B64-116D16A804F4}"/>
              </a:ext>
            </a:extLst>
          </p:cNvPr>
          <p:cNvGrpSpPr/>
          <p:nvPr/>
        </p:nvGrpSpPr>
        <p:grpSpPr>
          <a:xfrm>
            <a:off x="1518522" y="1373582"/>
            <a:ext cx="7973796" cy="853441"/>
            <a:chOff x="274220" y="2554952"/>
            <a:chExt cx="2876479" cy="378104"/>
          </a:xfrm>
        </p:grpSpPr>
        <p:sp>
          <p:nvSpPr>
            <p:cNvPr id="3" name="Inhaltsplatzhalter 4">
              <a:extLst>
                <a:ext uri="{FF2B5EF4-FFF2-40B4-BE49-F238E27FC236}">
                  <a16:creationId xmlns:a16="http://schemas.microsoft.com/office/drawing/2014/main" id="{BC77038C-AC98-6E68-9F4A-0EBC6C15F4EE}"/>
                </a:ext>
              </a:extLst>
            </p:cNvPr>
            <p:cNvSpPr txBox="1">
              <a:spLocks/>
            </p:cNvSpPr>
            <p:nvPr/>
          </p:nvSpPr>
          <p:spPr>
            <a:xfrm>
              <a:off x="684573" y="2630832"/>
              <a:ext cx="2466126" cy="23316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00A8A4"/>
                  </a:solidFill>
                  <a:effectLst/>
                  <a:uLnTx/>
                  <a:uFillTx/>
                  <a:latin typeface="Lato" panose="020F0502020204030203" pitchFamily="34" charset="0"/>
                  <a:ea typeface="Lato" panose="020F0502020204030203" pitchFamily="34" charset="0"/>
                  <a:cs typeface="Lato" panose="020F0502020204030203" pitchFamily="34" charset="0"/>
                </a:rPr>
                <a:t>Service Enrichment LURA Modifications</a:t>
              </a:r>
              <a:br>
                <a:rPr kumimoji="0" lang="en-US" sz="1400" b="1" i="0" u="none" strike="noStrike" kern="1200" cap="none" spc="0" normalizeH="0" baseline="0" noProof="0" dirty="0">
                  <a:ln>
                    <a:noFill/>
                  </a:ln>
                  <a:solidFill>
                    <a:srgbClr val="0193B3"/>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In conjunction with the housing development department, asset management will review requests to modify service enrichment changes subsequent to the initial selection at application.  </a:t>
              </a:r>
            </a:p>
          </p:txBody>
        </p:sp>
        <p:sp>
          <p:nvSpPr>
            <p:cNvPr id="5" name="Freeform 30">
              <a:extLst>
                <a:ext uri="{FF2B5EF4-FFF2-40B4-BE49-F238E27FC236}">
                  <a16:creationId xmlns:a16="http://schemas.microsoft.com/office/drawing/2014/main" id="{AAA18569-8C99-2BEF-5E57-AF37296726A5}"/>
                </a:ext>
              </a:extLst>
            </p:cNvPr>
            <p:cNvSpPr>
              <a:spLocks noEditPoints="1"/>
            </p:cNvSpPr>
            <p:nvPr/>
          </p:nvSpPr>
          <p:spPr bwMode="auto">
            <a:xfrm>
              <a:off x="274220" y="2554952"/>
              <a:ext cx="307871" cy="378104"/>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rgbClr val="00A8A4"/>
            </a:solidFill>
            <a:ln w="0">
              <a:solidFill>
                <a:schemeClr val="accent1">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93B4"/>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F08948DD-0FEC-1271-58AB-0E851F6A4CCC}"/>
              </a:ext>
            </a:extLst>
          </p:cNvPr>
          <p:cNvGrpSpPr/>
          <p:nvPr/>
        </p:nvGrpSpPr>
        <p:grpSpPr>
          <a:xfrm>
            <a:off x="1518522" y="3338450"/>
            <a:ext cx="7924800" cy="853438"/>
            <a:chOff x="274220" y="3058624"/>
            <a:chExt cx="2858804" cy="276306"/>
          </a:xfrm>
        </p:grpSpPr>
        <p:sp>
          <p:nvSpPr>
            <p:cNvPr id="9" name="Inhaltsplatzhalter 4">
              <a:extLst>
                <a:ext uri="{FF2B5EF4-FFF2-40B4-BE49-F238E27FC236}">
                  <a16:creationId xmlns:a16="http://schemas.microsoft.com/office/drawing/2014/main" id="{8C728901-E72E-AECE-F8DE-C1FE15B44CA5}"/>
                </a:ext>
              </a:extLst>
            </p:cNvPr>
            <p:cNvSpPr txBox="1">
              <a:spLocks/>
            </p:cNvSpPr>
            <p:nvPr/>
          </p:nvSpPr>
          <p:spPr>
            <a:xfrm>
              <a:off x="666898" y="3111581"/>
              <a:ext cx="2466126" cy="17039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FBB040"/>
                  </a:solidFill>
                  <a:effectLst/>
                  <a:uLnTx/>
                  <a:uFillTx/>
                  <a:latin typeface="Lato" panose="020F0502020204030203" pitchFamily="34" charset="0"/>
                  <a:ea typeface="Lato" panose="020F0502020204030203" pitchFamily="34" charset="0"/>
                  <a:cs typeface="Lato" panose="020F0502020204030203" pitchFamily="34" charset="0"/>
                </a:rPr>
                <a:t>Approval of Employee units</a:t>
              </a:r>
              <a:br>
                <a:rPr kumimoji="0" lang="en-US" sz="1400" b="1" i="0" u="none" strike="noStrike" kern="1200" cap="none" spc="0" normalizeH="0" baseline="0" noProof="0" dirty="0">
                  <a:ln>
                    <a:noFill/>
                  </a:ln>
                  <a:solidFill>
                    <a:srgbClr val="0193B3"/>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After initial application should a need for an employee unit to be added, written requests from owner/agents can be submitted to the asset management department for Review and approval.  </a:t>
              </a:r>
            </a:p>
          </p:txBody>
        </p:sp>
        <p:sp>
          <p:nvSpPr>
            <p:cNvPr id="10" name="Freeform 31">
              <a:extLst>
                <a:ext uri="{FF2B5EF4-FFF2-40B4-BE49-F238E27FC236}">
                  <a16:creationId xmlns:a16="http://schemas.microsoft.com/office/drawing/2014/main" id="{8740F311-232C-8954-3CB6-E4E30A6D39F9}"/>
                </a:ext>
              </a:extLst>
            </p:cNvPr>
            <p:cNvSpPr>
              <a:spLocks noEditPoints="1"/>
            </p:cNvSpPr>
            <p:nvPr/>
          </p:nvSpPr>
          <p:spPr bwMode="auto">
            <a:xfrm>
              <a:off x="274220" y="3058624"/>
              <a:ext cx="307871" cy="276306"/>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rgbClr val="FBB04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554"/>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76DB6FC7-37B0-B7DB-A210-DDD2E68BA029}"/>
              </a:ext>
            </a:extLst>
          </p:cNvPr>
          <p:cNvGrpSpPr/>
          <p:nvPr/>
        </p:nvGrpSpPr>
        <p:grpSpPr>
          <a:xfrm>
            <a:off x="1518522" y="4336117"/>
            <a:ext cx="7924797" cy="945229"/>
            <a:chOff x="274220" y="3549465"/>
            <a:chExt cx="2858803" cy="306125"/>
          </a:xfrm>
        </p:grpSpPr>
        <p:sp>
          <p:nvSpPr>
            <p:cNvPr id="12" name="Inhaltsplatzhalter 4">
              <a:extLst>
                <a:ext uri="{FF2B5EF4-FFF2-40B4-BE49-F238E27FC236}">
                  <a16:creationId xmlns:a16="http://schemas.microsoft.com/office/drawing/2014/main" id="{58C8EB38-8A8C-5AE3-A982-3B0EF4012452}"/>
                </a:ext>
              </a:extLst>
            </p:cNvPr>
            <p:cNvSpPr txBox="1">
              <a:spLocks/>
            </p:cNvSpPr>
            <p:nvPr/>
          </p:nvSpPr>
          <p:spPr>
            <a:xfrm>
              <a:off x="666897" y="3568519"/>
              <a:ext cx="2466126" cy="28707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FBB040"/>
                  </a:solidFill>
                  <a:effectLst/>
                  <a:uLnTx/>
                  <a:uFillTx/>
                  <a:latin typeface="Lato" panose="020F0502020204030203" pitchFamily="34" charset="0"/>
                  <a:ea typeface="Lato" panose="020F0502020204030203" pitchFamily="34" charset="0"/>
                  <a:cs typeface="Lato" panose="020F0502020204030203" pitchFamily="34" charset="0"/>
                </a:rPr>
                <a:t>Review of Affirmative Fair Housing Marketing Plans (Risk Share, HOME, NHTF, TCEP. NSP)</a:t>
              </a:r>
              <a:br>
                <a:rPr kumimoji="0" lang="en-US" sz="1400" b="1" i="0" u="none" strike="noStrike" kern="1200" cap="none" spc="0" normalizeH="0" baseline="0" noProof="0" dirty="0">
                  <a:ln>
                    <a:noFill/>
                  </a:ln>
                  <a:solidFill>
                    <a:srgbClr val="FBB040"/>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LIHTC projects with additional affordable layers may require an approved marketing plan. Plans can be submitted to the asset management department for review, approval and on-going compliance monitoring.</a:t>
              </a:r>
            </a:p>
          </p:txBody>
        </p:sp>
        <p:sp>
          <p:nvSpPr>
            <p:cNvPr id="13" name="Freeform 32">
              <a:extLst>
                <a:ext uri="{FF2B5EF4-FFF2-40B4-BE49-F238E27FC236}">
                  <a16:creationId xmlns:a16="http://schemas.microsoft.com/office/drawing/2014/main" id="{F2B1A588-8213-1F6C-E188-8A38B5A09D0E}"/>
                </a:ext>
              </a:extLst>
            </p:cNvPr>
            <p:cNvSpPr>
              <a:spLocks noEditPoints="1"/>
            </p:cNvSpPr>
            <p:nvPr/>
          </p:nvSpPr>
          <p:spPr bwMode="auto">
            <a:xfrm>
              <a:off x="274220" y="3549465"/>
              <a:ext cx="307871" cy="276965"/>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rgbClr val="F5F3E5"/>
            </a:solidFill>
            <a:ln w="0">
              <a:solidFill>
                <a:srgbClr val="FBB04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554"/>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2A571202-9CC8-4C5B-CC33-04DDF5802627}"/>
              </a:ext>
            </a:extLst>
          </p:cNvPr>
          <p:cNvGrpSpPr/>
          <p:nvPr/>
        </p:nvGrpSpPr>
        <p:grpSpPr>
          <a:xfrm>
            <a:off x="1518522" y="5332266"/>
            <a:ext cx="7924800" cy="853439"/>
            <a:chOff x="274220" y="4045259"/>
            <a:chExt cx="2858803" cy="276306"/>
          </a:xfrm>
        </p:grpSpPr>
        <p:sp>
          <p:nvSpPr>
            <p:cNvPr id="15" name="Inhaltsplatzhalter 4">
              <a:extLst>
                <a:ext uri="{FF2B5EF4-FFF2-40B4-BE49-F238E27FC236}">
                  <a16:creationId xmlns:a16="http://schemas.microsoft.com/office/drawing/2014/main" id="{20137FD7-30E8-9C6E-BBE2-3472D03A1C48}"/>
                </a:ext>
              </a:extLst>
            </p:cNvPr>
            <p:cNvSpPr txBox="1">
              <a:spLocks/>
            </p:cNvSpPr>
            <p:nvPr/>
          </p:nvSpPr>
          <p:spPr>
            <a:xfrm>
              <a:off x="666897" y="4071312"/>
              <a:ext cx="2466126" cy="22420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B54325"/>
                  </a:solidFill>
                  <a:effectLst/>
                  <a:uLnTx/>
                  <a:uFillTx/>
                  <a:latin typeface="Lato" panose="020F0502020204030203" pitchFamily="34" charset="0"/>
                  <a:ea typeface="Lato" panose="020F0502020204030203" pitchFamily="34" charset="0"/>
                  <a:cs typeface="Lato" panose="020F0502020204030203" pitchFamily="34" charset="0"/>
                </a:rPr>
                <a:t>Reserve for Replacement Requests (Risk Share)</a:t>
              </a:r>
              <a:br>
                <a:rPr kumimoji="0" lang="en-US" sz="1400" b="1" i="0" u="none" strike="noStrike" kern="1200" cap="none" spc="0" normalizeH="0" baseline="0" noProof="0" dirty="0">
                  <a:ln>
                    <a:noFill/>
                  </a:ln>
                  <a:solidFill>
                    <a:srgbClr val="B54325"/>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Risk Share projects require a reserve held for capital replacement. Requests for eligible expenditures can be submitted to the asset management department for review and approval. The next site inspection will confirm repair and replacement of items paid by the reserve. </a:t>
              </a:r>
            </a:p>
          </p:txBody>
        </p:sp>
        <p:sp>
          <p:nvSpPr>
            <p:cNvPr id="16" name="Freeform 33">
              <a:extLst>
                <a:ext uri="{FF2B5EF4-FFF2-40B4-BE49-F238E27FC236}">
                  <a16:creationId xmlns:a16="http://schemas.microsoft.com/office/drawing/2014/main" id="{C247AF60-D65B-3AB0-1F7E-82FDD2FB44CC}"/>
                </a:ext>
              </a:extLst>
            </p:cNvPr>
            <p:cNvSpPr>
              <a:spLocks noEditPoints="1"/>
            </p:cNvSpPr>
            <p:nvPr/>
          </p:nvSpPr>
          <p:spPr bwMode="auto">
            <a:xfrm>
              <a:off x="274220" y="4045259"/>
              <a:ext cx="307871" cy="276306"/>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rgbClr val="B5432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554"/>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54C326B2-26DC-A4B0-D3C8-947CB041EEE7}"/>
              </a:ext>
            </a:extLst>
          </p:cNvPr>
          <p:cNvGrpSpPr/>
          <p:nvPr/>
        </p:nvGrpSpPr>
        <p:grpSpPr>
          <a:xfrm>
            <a:off x="1518522" y="2353784"/>
            <a:ext cx="7973796" cy="853441"/>
            <a:chOff x="274220" y="2554952"/>
            <a:chExt cx="2876479" cy="378104"/>
          </a:xfrm>
        </p:grpSpPr>
        <p:sp>
          <p:nvSpPr>
            <p:cNvPr id="18" name="Inhaltsplatzhalter 4">
              <a:extLst>
                <a:ext uri="{FF2B5EF4-FFF2-40B4-BE49-F238E27FC236}">
                  <a16:creationId xmlns:a16="http://schemas.microsoft.com/office/drawing/2014/main" id="{2DE8EC80-970D-4F3D-434A-6BEB07D18171}"/>
                </a:ext>
              </a:extLst>
            </p:cNvPr>
            <p:cNvSpPr txBox="1">
              <a:spLocks/>
            </p:cNvSpPr>
            <p:nvPr/>
          </p:nvSpPr>
          <p:spPr>
            <a:xfrm>
              <a:off x="684573" y="2630832"/>
              <a:ext cx="2466126" cy="23316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8806" rtl="0" eaLnBrk="1" fontAlgn="auto" latinLnBrk="0" hangingPunct="1">
                <a:lnSpc>
                  <a:spcPct val="90000"/>
                </a:lnSpc>
                <a:spcBef>
                  <a:spcPts val="0"/>
                </a:spcBef>
                <a:spcAft>
                  <a:spcPts val="1333"/>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00A8A4"/>
                  </a:solidFill>
                  <a:effectLst/>
                  <a:uLnTx/>
                  <a:uFillTx/>
                  <a:latin typeface="Lato" panose="020F0502020204030203" pitchFamily="34" charset="0"/>
                  <a:ea typeface="Lato" panose="020F0502020204030203" pitchFamily="34" charset="0"/>
                  <a:cs typeface="Lato" panose="020F0502020204030203" pitchFamily="34" charset="0"/>
                </a:rPr>
                <a:t>Lease up meeting</a:t>
              </a:r>
              <a:br>
                <a:rPr kumimoji="0" lang="en-US" sz="1400" b="1" i="0" u="none" strike="noStrike" kern="1200" cap="none" spc="0" normalizeH="0" baseline="0" noProof="0" dirty="0">
                  <a:ln>
                    <a:noFill/>
                  </a:ln>
                  <a:solidFill>
                    <a:srgbClr val="0193B3"/>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2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In conjunction with the housing development department, a representative will be available at the lease up meeting to answer questions and provide information.  </a:t>
              </a:r>
            </a:p>
          </p:txBody>
        </p:sp>
        <p:sp>
          <p:nvSpPr>
            <p:cNvPr id="19" name="Freeform 30">
              <a:extLst>
                <a:ext uri="{FF2B5EF4-FFF2-40B4-BE49-F238E27FC236}">
                  <a16:creationId xmlns:a16="http://schemas.microsoft.com/office/drawing/2014/main" id="{3E35FC07-8545-2DD6-83AB-7A0F909DCE06}"/>
                </a:ext>
              </a:extLst>
            </p:cNvPr>
            <p:cNvSpPr>
              <a:spLocks noEditPoints="1"/>
            </p:cNvSpPr>
            <p:nvPr/>
          </p:nvSpPr>
          <p:spPr bwMode="auto">
            <a:xfrm>
              <a:off x="274220" y="2554952"/>
              <a:ext cx="307871" cy="378104"/>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rgbClr val="E8F0F0"/>
            </a:solidFill>
            <a:ln w="0">
              <a:solidFill>
                <a:srgbClr val="00A8A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93B4"/>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545838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Section 811 Project Rental Assistance</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
        <p:nvSpPr>
          <p:cNvPr id="3" name="TextBox 2">
            <a:extLst>
              <a:ext uri="{FF2B5EF4-FFF2-40B4-BE49-F238E27FC236}">
                <a16:creationId xmlns:a16="http://schemas.microsoft.com/office/drawing/2014/main" id="{F805316B-351B-2F2F-C15B-90F860CA25C2}"/>
              </a:ext>
            </a:extLst>
          </p:cNvPr>
          <p:cNvSpPr txBox="1"/>
          <p:nvPr/>
        </p:nvSpPr>
        <p:spPr>
          <a:xfrm>
            <a:off x="1875974" y="1352558"/>
            <a:ext cx="8288593" cy="830997"/>
          </a:xfrm>
          <a:prstGeom prst="rect">
            <a:avLst/>
          </a:prstGeom>
          <a:noFill/>
        </p:spPr>
        <p:txBody>
          <a:bodyPr wrap="square">
            <a:spAutoFit/>
          </a:bodyPr>
          <a:lstStyle/>
          <a:p>
            <a:pPr>
              <a:spcBef>
                <a:spcPts val="0"/>
              </a:spcBef>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In 2020, Housing NM-MFA received a $3.5 million award to participate in HUD’s Section 811 Project Rental Assistance </a:t>
            </a:r>
          </a:p>
          <a:p>
            <a:pPr>
              <a:spcBef>
                <a:spcPts val="0"/>
              </a:spcBef>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(PRA) program, which provides project-based rental assistance for extremely low- income persons with disabilities</a:t>
            </a:r>
          </a:p>
          <a:p>
            <a:pPr>
              <a:spcBef>
                <a:spcPts val="0"/>
              </a:spcBef>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who are linked with long-term services. The rental assistance covers the difference between the tenant payment </a:t>
            </a:r>
          </a:p>
          <a:p>
            <a:pPr>
              <a:spcBef>
                <a:spcPts val="0"/>
              </a:spcBef>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and the property’s contract rent. Housing NM-MFA has HUD approval to accept FMR. </a:t>
            </a:r>
          </a:p>
        </p:txBody>
      </p:sp>
      <p:sp>
        <p:nvSpPr>
          <p:cNvPr id="5" name="Freeform 25">
            <a:extLst>
              <a:ext uri="{FF2B5EF4-FFF2-40B4-BE49-F238E27FC236}">
                <a16:creationId xmlns:a16="http://schemas.microsoft.com/office/drawing/2014/main" id="{0A1B9C25-D48D-922A-0EFE-26CB2140EEA8}"/>
              </a:ext>
            </a:extLst>
          </p:cNvPr>
          <p:cNvSpPr>
            <a:spLocks/>
          </p:cNvSpPr>
          <p:nvPr/>
        </p:nvSpPr>
        <p:spPr bwMode="auto">
          <a:xfrm flipH="1" flipV="1">
            <a:off x="6096000" y="4280204"/>
            <a:ext cx="4134181" cy="1595437"/>
          </a:xfrm>
          <a:custGeom>
            <a:avLst/>
            <a:gdLst>
              <a:gd name="connsiteX0" fmla="*/ 3211920 w 4130069"/>
              <a:gd name="connsiteY0" fmla="*/ 1595437 h 1595437"/>
              <a:gd name="connsiteX1" fmla="*/ 0 w 4130069"/>
              <a:gd name="connsiteY1" fmla="*/ 1595437 h 1595437"/>
              <a:gd name="connsiteX2" fmla="*/ 0 w 4130069"/>
              <a:gd name="connsiteY2" fmla="*/ 0 h 1595437"/>
              <a:gd name="connsiteX3" fmla="*/ 3136900 w 4130069"/>
              <a:gd name="connsiteY3" fmla="*/ 0 h 1595437"/>
              <a:gd name="connsiteX4" fmla="*/ 4130069 w 4130069"/>
              <a:gd name="connsiteY4" fmla="*/ 1110271 h 1595437"/>
              <a:gd name="connsiteX5" fmla="*/ 3211920 w 4130069"/>
              <a:gd name="connsiteY5" fmla="*/ 1110271 h 15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0069" h="1595437">
                <a:moveTo>
                  <a:pt x="3211920" y="1595437"/>
                </a:moveTo>
                <a:lnTo>
                  <a:pt x="0" y="1595437"/>
                </a:lnTo>
                <a:lnTo>
                  <a:pt x="0" y="0"/>
                </a:lnTo>
                <a:lnTo>
                  <a:pt x="3136900" y="0"/>
                </a:lnTo>
                <a:lnTo>
                  <a:pt x="4130069" y="1110271"/>
                </a:lnTo>
                <a:lnTo>
                  <a:pt x="3211920" y="1110271"/>
                </a:lnTo>
                <a:close/>
              </a:path>
            </a:pathLst>
          </a:custGeom>
          <a:solidFill>
            <a:srgbClr val="E8F0F0"/>
          </a:solidFill>
          <a:ln w="9525">
            <a:noFill/>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26">
            <a:extLst>
              <a:ext uri="{FF2B5EF4-FFF2-40B4-BE49-F238E27FC236}">
                <a16:creationId xmlns:a16="http://schemas.microsoft.com/office/drawing/2014/main" id="{26DF2CBC-D8FE-E5BB-D962-9DF397F172B4}"/>
              </a:ext>
            </a:extLst>
          </p:cNvPr>
          <p:cNvSpPr>
            <a:spLocks/>
          </p:cNvSpPr>
          <p:nvPr/>
        </p:nvSpPr>
        <p:spPr bwMode="auto">
          <a:xfrm flipV="1">
            <a:off x="1861818" y="4280204"/>
            <a:ext cx="4147819" cy="1595437"/>
          </a:xfrm>
          <a:custGeom>
            <a:avLst/>
            <a:gdLst>
              <a:gd name="connsiteX0" fmla="*/ 0 w 4130069"/>
              <a:gd name="connsiteY0" fmla="*/ 1595437 h 1595437"/>
              <a:gd name="connsiteX1" fmla="*/ 3247417 w 4130069"/>
              <a:gd name="connsiteY1" fmla="*/ 1595437 h 1595437"/>
              <a:gd name="connsiteX2" fmla="*/ 3247417 w 4130069"/>
              <a:gd name="connsiteY2" fmla="*/ 1110271 h 1595437"/>
              <a:gd name="connsiteX3" fmla="*/ 4130069 w 4130069"/>
              <a:gd name="connsiteY3" fmla="*/ 1110271 h 1595437"/>
              <a:gd name="connsiteX4" fmla="*/ 3136900 w 4130069"/>
              <a:gd name="connsiteY4" fmla="*/ 0 h 1595437"/>
              <a:gd name="connsiteX5" fmla="*/ 0 w 4130069"/>
              <a:gd name="connsiteY5" fmla="*/ 0 h 15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0069" h="1595437">
                <a:moveTo>
                  <a:pt x="0" y="1595437"/>
                </a:moveTo>
                <a:lnTo>
                  <a:pt x="3247417" y="1595437"/>
                </a:lnTo>
                <a:lnTo>
                  <a:pt x="3247417" y="1110271"/>
                </a:lnTo>
                <a:lnTo>
                  <a:pt x="4130069" y="1110271"/>
                </a:lnTo>
                <a:lnTo>
                  <a:pt x="3136900" y="0"/>
                </a:lnTo>
                <a:lnTo>
                  <a:pt x="0" y="0"/>
                </a:lnTo>
                <a:close/>
              </a:path>
            </a:pathLst>
          </a:custGeom>
          <a:solidFill>
            <a:srgbClr val="FBB040"/>
          </a:solidFill>
          <a:ln w="9525">
            <a:noFill/>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27">
            <a:extLst>
              <a:ext uri="{FF2B5EF4-FFF2-40B4-BE49-F238E27FC236}">
                <a16:creationId xmlns:a16="http://schemas.microsoft.com/office/drawing/2014/main" id="{FAFFC541-0780-127D-A3F5-7D892643D285}"/>
              </a:ext>
            </a:extLst>
          </p:cNvPr>
          <p:cNvSpPr>
            <a:spLocks/>
          </p:cNvSpPr>
          <p:nvPr/>
        </p:nvSpPr>
        <p:spPr bwMode="auto">
          <a:xfrm flipH="1">
            <a:off x="6085365" y="2518856"/>
            <a:ext cx="4144827" cy="1595437"/>
          </a:xfrm>
          <a:custGeom>
            <a:avLst/>
            <a:gdLst>
              <a:gd name="connsiteX0" fmla="*/ 3136900 w 4140703"/>
              <a:gd name="connsiteY0" fmla="*/ 0 h 1595437"/>
              <a:gd name="connsiteX1" fmla="*/ 0 w 4140703"/>
              <a:gd name="connsiteY1" fmla="*/ 0 h 1595437"/>
              <a:gd name="connsiteX2" fmla="*/ 0 w 4140703"/>
              <a:gd name="connsiteY2" fmla="*/ 1595437 h 1595437"/>
              <a:gd name="connsiteX3" fmla="*/ 3211920 w 4140703"/>
              <a:gd name="connsiteY3" fmla="*/ 1595437 h 1595437"/>
              <a:gd name="connsiteX4" fmla="*/ 3211920 w 4140703"/>
              <a:gd name="connsiteY4" fmla="*/ 1122159 h 1595437"/>
              <a:gd name="connsiteX5" fmla="*/ 4140703 w 4140703"/>
              <a:gd name="connsiteY5" fmla="*/ 1122159 h 15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0703" h="1595437">
                <a:moveTo>
                  <a:pt x="3136900" y="0"/>
                </a:moveTo>
                <a:lnTo>
                  <a:pt x="0" y="0"/>
                </a:lnTo>
                <a:lnTo>
                  <a:pt x="0" y="1595437"/>
                </a:lnTo>
                <a:lnTo>
                  <a:pt x="3211920" y="1595437"/>
                </a:lnTo>
                <a:lnTo>
                  <a:pt x="3211920" y="1122159"/>
                </a:lnTo>
                <a:lnTo>
                  <a:pt x="4140703" y="1122159"/>
                </a:lnTo>
                <a:close/>
              </a:path>
            </a:pathLst>
          </a:custGeom>
          <a:solidFill>
            <a:srgbClr val="B54325"/>
          </a:solidFill>
          <a:ln w="9525">
            <a:noFill/>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28">
            <a:extLst>
              <a:ext uri="{FF2B5EF4-FFF2-40B4-BE49-F238E27FC236}">
                <a16:creationId xmlns:a16="http://schemas.microsoft.com/office/drawing/2014/main" id="{241ECE76-5E2A-4487-EF54-A7BEF2BC5584}"/>
              </a:ext>
            </a:extLst>
          </p:cNvPr>
          <p:cNvSpPr>
            <a:spLocks/>
          </p:cNvSpPr>
          <p:nvPr/>
        </p:nvSpPr>
        <p:spPr bwMode="auto">
          <a:xfrm>
            <a:off x="1861772" y="2518856"/>
            <a:ext cx="4158499" cy="1595437"/>
          </a:xfrm>
          <a:custGeom>
            <a:avLst/>
            <a:gdLst>
              <a:gd name="connsiteX0" fmla="*/ 0 w 4140703"/>
              <a:gd name="connsiteY0" fmla="*/ 0 h 1595437"/>
              <a:gd name="connsiteX1" fmla="*/ 3136900 w 4140703"/>
              <a:gd name="connsiteY1" fmla="*/ 0 h 1595437"/>
              <a:gd name="connsiteX2" fmla="*/ 4140703 w 4140703"/>
              <a:gd name="connsiteY2" fmla="*/ 1122159 h 1595437"/>
              <a:gd name="connsiteX3" fmla="*/ 3247417 w 4140703"/>
              <a:gd name="connsiteY3" fmla="*/ 1122159 h 1595437"/>
              <a:gd name="connsiteX4" fmla="*/ 3247417 w 4140703"/>
              <a:gd name="connsiteY4" fmla="*/ 1595437 h 1595437"/>
              <a:gd name="connsiteX5" fmla="*/ 0 w 4140703"/>
              <a:gd name="connsiteY5" fmla="*/ 1595437 h 15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0703" h="1595437">
                <a:moveTo>
                  <a:pt x="0" y="0"/>
                </a:moveTo>
                <a:lnTo>
                  <a:pt x="3136900" y="0"/>
                </a:lnTo>
                <a:lnTo>
                  <a:pt x="4140703" y="1122159"/>
                </a:lnTo>
                <a:lnTo>
                  <a:pt x="3247417" y="1122159"/>
                </a:lnTo>
                <a:lnTo>
                  <a:pt x="3247417" y="1595437"/>
                </a:lnTo>
                <a:lnTo>
                  <a:pt x="0" y="1595437"/>
                </a:lnTo>
                <a:close/>
              </a:path>
            </a:pathLst>
          </a:custGeom>
          <a:solidFill>
            <a:srgbClr val="00A8A4"/>
          </a:solidFill>
          <a:ln w="9525">
            <a:noFill/>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Rectangle 10">
            <a:extLst>
              <a:ext uri="{FF2B5EF4-FFF2-40B4-BE49-F238E27FC236}">
                <a16:creationId xmlns:a16="http://schemas.microsoft.com/office/drawing/2014/main" id="{8CA1FF52-FFAE-BE7B-D4D8-E5A3E3F0EC51}"/>
              </a:ext>
            </a:extLst>
          </p:cNvPr>
          <p:cNvSpPr/>
          <p:nvPr/>
        </p:nvSpPr>
        <p:spPr>
          <a:xfrm>
            <a:off x="5240590" y="3749574"/>
            <a:ext cx="1659952" cy="907239"/>
          </a:xfrm>
          <a:prstGeom prst="rect">
            <a:avLst/>
          </a:prstGeom>
          <a:solidFill>
            <a:srgbClr val="EDE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rgbClr val="231F20"/>
                </a:solidFill>
                <a:latin typeface="Lato" panose="020F0502020204030203" pitchFamily="34" charset="0"/>
                <a:ea typeface="Lato" panose="020F0502020204030203" pitchFamily="34" charset="0"/>
                <a:cs typeface="Lato" panose="020F0502020204030203" pitchFamily="34" charset="0"/>
              </a:rPr>
              <a:t>$2.5 Million in 811 PRA assistance  available</a:t>
            </a:r>
          </a:p>
        </p:txBody>
      </p:sp>
      <p:sp>
        <p:nvSpPr>
          <p:cNvPr id="12" name="Inhaltsplatzhalter 4">
            <a:extLst>
              <a:ext uri="{FF2B5EF4-FFF2-40B4-BE49-F238E27FC236}">
                <a16:creationId xmlns:a16="http://schemas.microsoft.com/office/drawing/2014/main" id="{7E14FFD2-B544-0419-59D1-0530903CB994}"/>
              </a:ext>
            </a:extLst>
          </p:cNvPr>
          <p:cNvSpPr txBox="1">
            <a:spLocks/>
          </p:cNvSpPr>
          <p:nvPr/>
        </p:nvSpPr>
        <p:spPr>
          <a:xfrm>
            <a:off x="2090417" y="2716240"/>
            <a:ext cx="2915384" cy="113877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None/>
            </a:pPr>
            <a:r>
              <a:rPr lang="en-US" sz="1400" b="1" dirty="0">
                <a:latin typeface="Lato" panose="020F0502020204030203" pitchFamily="34" charset="0"/>
                <a:ea typeface="Lato" panose="020F0502020204030203" pitchFamily="34" charset="0"/>
                <a:cs typeface="Lato" panose="020F0502020204030203" pitchFamily="34" charset="0"/>
              </a:rPr>
              <a:t>TENANT ELIGIBILITY</a:t>
            </a:r>
          </a:p>
          <a:p>
            <a:pPr marL="0" indent="0">
              <a:lnSpc>
                <a:spcPct val="100000"/>
              </a:lnSpc>
              <a:spcAft>
                <a:spcPts val="0"/>
              </a:spcAft>
              <a:buNone/>
            </a:pPr>
            <a:r>
              <a:rPr lang="en-US" sz="1200" dirty="0">
                <a:effectLst/>
                <a:latin typeface="Lato" panose="020F0502020204030203" pitchFamily="34" charset="0"/>
                <a:ea typeface="Lato" panose="020F0502020204030203" pitchFamily="34" charset="0"/>
                <a:cs typeface="Lato" panose="020F0502020204030203" pitchFamily="34" charset="0"/>
              </a:rPr>
              <a:t>Households in which a household member has one or more of the substantial, long-term disabilities listed below, provided that an LLA determines appropriate services related to the type of disability </a:t>
            </a:r>
            <a:endParaRPr lang="en-US" sz="1050" b="1" dirty="0">
              <a:latin typeface="Lato" panose="020F0502020204030203" pitchFamily="34" charset="0"/>
              <a:ea typeface="Lato" panose="020F0502020204030203" pitchFamily="34" charset="0"/>
              <a:cs typeface="Lato" panose="020F0502020204030203" pitchFamily="34" charset="0"/>
            </a:endParaRPr>
          </a:p>
        </p:txBody>
      </p:sp>
      <p:sp>
        <p:nvSpPr>
          <p:cNvPr id="13" name="Inhaltsplatzhalter 4">
            <a:extLst>
              <a:ext uri="{FF2B5EF4-FFF2-40B4-BE49-F238E27FC236}">
                <a16:creationId xmlns:a16="http://schemas.microsoft.com/office/drawing/2014/main" id="{23425E15-0A95-D7F6-E8E6-D32B4F4B0235}"/>
              </a:ext>
            </a:extLst>
          </p:cNvPr>
          <p:cNvSpPr txBox="1">
            <a:spLocks/>
          </p:cNvSpPr>
          <p:nvPr/>
        </p:nvSpPr>
        <p:spPr>
          <a:xfrm>
            <a:off x="2007289" y="4381099"/>
            <a:ext cx="2915384" cy="164352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a:lnSpc>
                <a:spcPct val="100000"/>
              </a:lnSpc>
              <a:spcAft>
                <a:spcPts val="0"/>
              </a:spcAft>
              <a:buNone/>
            </a:pPr>
            <a:r>
              <a:rPr lang="en-US" sz="1200" kern="100" dirty="0">
                <a:solidFill>
                  <a:srgbClr val="231F20"/>
                </a:solidFill>
                <a:effectLst/>
                <a:latin typeface="Lato" panose="020F0502020204030203" pitchFamily="34" charset="0"/>
                <a:ea typeface="Lato" panose="020F0502020204030203" pitchFamily="34" charset="0"/>
                <a:cs typeface="Lato" panose="020F0502020204030203" pitchFamily="34" charset="0"/>
              </a:rPr>
              <a:t>At least one person in the household must be non-elderly (18-61 years of age), have a disability that meets the criteria for Special Needs, and be eligible to receive Medicaid and services/supports.</a:t>
            </a:r>
          </a:p>
          <a:p>
            <a:pPr marL="0" marR="0" lvl="0" indent="0" algn="just">
              <a:lnSpc>
                <a:spcPct val="100000"/>
              </a:lnSpc>
              <a:spcAft>
                <a:spcPts val="0"/>
              </a:spcAft>
              <a:buNone/>
            </a:pPr>
            <a:r>
              <a:rPr lang="en-US" sz="1200" kern="100" dirty="0">
                <a:solidFill>
                  <a:srgbClr val="231F20"/>
                </a:solidFill>
                <a:effectLst/>
                <a:latin typeface="Lato" panose="020F0502020204030203" pitchFamily="34" charset="0"/>
                <a:ea typeface="Lato" panose="020F0502020204030203" pitchFamily="34" charset="0"/>
                <a:cs typeface="Lato" panose="020F0502020204030203" pitchFamily="34" charset="0"/>
              </a:rPr>
              <a:t>The household must be extremely low-income (earning 30 percent of AMI or below) as defined by HUD. </a:t>
            </a:r>
          </a:p>
          <a:p>
            <a:pPr marL="243834" indent="-243834">
              <a:buNone/>
            </a:pPr>
            <a:endParaRPr lang="en-US" sz="1200" dirty="0">
              <a:solidFill>
                <a:srgbClr val="535554"/>
              </a:solidFill>
              <a:latin typeface="+mn-lt"/>
            </a:endParaRPr>
          </a:p>
        </p:txBody>
      </p:sp>
      <p:sp>
        <p:nvSpPr>
          <p:cNvPr id="14" name="Inhaltsplatzhalter 4">
            <a:extLst>
              <a:ext uri="{FF2B5EF4-FFF2-40B4-BE49-F238E27FC236}">
                <a16:creationId xmlns:a16="http://schemas.microsoft.com/office/drawing/2014/main" id="{CAB8C99A-DBE4-BA83-1C7E-AD94AD09C372}"/>
              </a:ext>
            </a:extLst>
          </p:cNvPr>
          <p:cNvSpPr txBox="1">
            <a:spLocks/>
          </p:cNvSpPr>
          <p:nvPr/>
        </p:nvSpPr>
        <p:spPr>
          <a:xfrm>
            <a:off x="7099833" y="2716240"/>
            <a:ext cx="2915384" cy="113877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None/>
            </a:pPr>
            <a:r>
              <a:rPr lang="en-US" sz="1400" b="1" dirty="0">
                <a:latin typeface="Lato" panose="020F0502020204030203" pitchFamily="34" charset="0"/>
                <a:ea typeface="Lato" panose="020F0502020204030203" pitchFamily="34" charset="0"/>
                <a:cs typeface="Lato" panose="020F0502020204030203" pitchFamily="34" charset="0"/>
              </a:rPr>
              <a:t>PROJECT ELIGIBILITY</a:t>
            </a:r>
          </a:p>
          <a:p>
            <a:pPr marL="0" indent="0" algn="just">
              <a:lnSpc>
                <a:spcPct val="100000"/>
              </a:lnSpc>
              <a:spcAft>
                <a:spcPts val="0"/>
              </a:spcAft>
              <a:buNone/>
            </a:pPr>
            <a:r>
              <a:rPr lang="en-US" sz="1000" kern="100" dirty="0">
                <a:effectLst/>
                <a:latin typeface="Lato" panose="020F0502020204030203" pitchFamily="34" charset="0"/>
                <a:ea typeface="Lato" panose="020F0502020204030203" pitchFamily="34" charset="0"/>
                <a:cs typeface="Lato" panose="020F0502020204030203" pitchFamily="34" charset="0"/>
              </a:rPr>
              <a:t>New construction or rehabilitation projects </a:t>
            </a:r>
          </a:p>
          <a:p>
            <a:pPr marL="0" indent="0" algn="just">
              <a:lnSpc>
                <a:spcPct val="100000"/>
              </a:lnSpc>
              <a:spcAft>
                <a:spcPts val="0"/>
              </a:spcAft>
              <a:buNone/>
            </a:pPr>
            <a:r>
              <a:rPr lang="en-US" sz="1000" kern="100" dirty="0">
                <a:effectLst/>
                <a:latin typeface="Lato" panose="020F0502020204030203" pitchFamily="34" charset="0"/>
                <a:ea typeface="Lato" panose="020F0502020204030203" pitchFamily="34" charset="0"/>
                <a:cs typeface="Lato" panose="020F0502020204030203" pitchFamily="34" charset="0"/>
              </a:rPr>
              <a:t>Existing multifamily properties excluding units with existing occupancy or use restrictions for persons with disabilities or</a:t>
            </a:r>
            <a:r>
              <a:rPr lang="en-US" sz="1000" kern="100" dirty="0">
                <a:latin typeface="Lato" panose="020F0502020204030203" pitchFamily="34" charset="0"/>
                <a:ea typeface="Lato" panose="020F0502020204030203" pitchFamily="34" charset="0"/>
                <a:cs typeface="Lato" panose="020F0502020204030203" pitchFamily="34" charset="0"/>
              </a:rPr>
              <a:t> </a:t>
            </a:r>
            <a:r>
              <a:rPr lang="en-US" sz="1000" kern="100" dirty="0">
                <a:effectLst/>
                <a:latin typeface="Lato" panose="020F0502020204030203" pitchFamily="34" charset="0"/>
                <a:ea typeface="Lato" panose="020F0502020204030203" pitchFamily="34" charset="0"/>
                <a:cs typeface="Lato" panose="020F0502020204030203" pitchFamily="34" charset="0"/>
              </a:rPr>
              <a:t>for persons aged 62 or older</a:t>
            </a:r>
            <a:r>
              <a:rPr lang="en-US" sz="1000" kern="100" dirty="0">
                <a:latin typeface="Lato" panose="020F0502020204030203" pitchFamily="34" charset="0"/>
                <a:ea typeface="Lato" panose="020F0502020204030203" pitchFamily="34" charset="0"/>
                <a:cs typeface="Lato" panose="020F0502020204030203" pitchFamily="34" charset="0"/>
              </a:rPr>
              <a:t> </a:t>
            </a:r>
            <a:r>
              <a:rPr lang="en-US" sz="1000" kern="100" dirty="0">
                <a:effectLst/>
                <a:latin typeface="Lato" panose="020F0502020204030203" pitchFamily="34" charset="0"/>
                <a:ea typeface="Lato" panose="020F0502020204030203" pitchFamily="34" charset="0"/>
                <a:cs typeface="Lato" panose="020F0502020204030203" pitchFamily="34" charset="0"/>
              </a:rPr>
              <a:t>or units that have received any form of long-term operating subsidy in the last six months.</a:t>
            </a:r>
          </a:p>
        </p:txBody>
      </p:sp>
      <p:sp>
        <p:nvSpPr>
          <p:cNvPr id="15" name="Inhaltsplatzhalter 4">
            <a:extLst>
              <a:ext uri="{FF2B5EF4-FFF2-40B4-BE49-F238E27FC236}">
                <a16:creationId xmlns:a16="http://schemas.microsoft.com/office/drawing/2014/main" id="{E7719554-FEB1-C749-421A-E5E9AC562E5B}"/>
              </a:ext>
            </a:extLst>
          </p:cNvPr>
          <p:cNvSpPr txBox="1">
            <a:spLocks/>
          </p:cNvSpPr>
          <p:nvPr/>
        </p:nvSpPr>
        <p:spPr>
          <a:xfrm>
            <a:off x="7099833" y="4344627"/>
            <a:ext cx="3104620" cy="147732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None/>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No more than 25 percent of the total units in a property may be restricted to persons with disabilities and Section 811 PRA units must be dispersed throughout the property. </a:t>
            </a:r>
          </a:p>
          <a:p>
            <a:pPr marL="0" indent="0">
              <a:lnSpc>
                <a:spcPct val="100000"/>
              </a:lnSpc>
              <a:spcAft>
                <a:spcPts val="0"/>
              </a:spcAft>
              <a:buNone/>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FY2019 funding, we have approximately 49 units available with $2,539.841 of funding remaining. The total award per RAC depends on units taken and FMRs</a:t>
            </a:r>
          </a:p>
        </p:txBody>
      </p:sp>
    </p:spTree>
    <p:extLst>
      <p:ext uri="{BB962C8B-B14F-4D97-AF65-F5344CB8AC3E}">
        <p14:creationId xmlns:p14="http://schemas.microsoft.com/office/powerpoint/2010/main" val="1838894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49970D-C98D-9071-E127-9687B04EFA0E}"/>
              </a:ext>
            </a:extLst>
          </p:cNvPr>
          <p:cNvSpPr txBox="1"/>
          <p:nvPr/>
        </p:nvSpPr>
        <p:spPr>
          <a:xfrm>
            <a:off x="1209675" y="1733550"/>
            <a:ext cx="2507418"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Site Control</a:t>
            </a:r>
          </a:p>
        </p:txBody>
      </p:sp>
      <p:sp>
        <p:nvSpPr>
          <p:cNvPr id="6" name="TextBox 5">
            <a:extLst>
              <a:ext uri="{FF2B5EF4-FFF2-40B4-BE49-F238E27FC236}">
                <a16:creationId xmlns:a16="http://schemas.microsoft.com/office/drawing/2014/main" id="{9278147E-C499-664B-576C-3C6C850179EA}"/>
              </a:ext>
            </a:extLst>
          </p:cNvPr>
          <p:cNvSpPr txBox="1"/>
          <p:nvPr/>
        </p:nvSpPr>
        <p:spPr>
          <a:xfrm>
            <a:off x="1209675" y="2524125"/>
            <a:ext cx="8884163" cy="3754874"/>
          </a:xfrm>
          <a:prstGeom prst="rect">
            <a:avLst/>
          </a:prstGeom>
          <a:noFill/>
        </p:spPr>
        <p:txBody>
          <a:bodyPr wrap="none" rtlCol="0">
            <a:spAutoFit/>
          </a:bodyPr>
          <a:lstStyle/>
          <a:p>
            <a:pPr marL="342900" indent="-342900">
              <a:buFont typeface="Wingdings" panose="05000000000000000000" pitchFamily="2" charset="2"/>
              <a:buChar char="Ø"/>
            </a:pPr>
            <a:r>
              <a:rPr lang="en-US" sz="2000" dirty="0">
                <a:solidFill>
                  <a:srgbClr val="535554"/>
                </a:solidFill>
                <a:latin typeface="Lato" panose="020F0502020204030203" pitchFamily="34" charset="0"/>
                <a:ea typeface="Lato" panose="020F0502020204030203" pitchFamily="34" charset="0"/>
                <a:cs typeface="Lato" panose="020F0502020204030203" pitchFamily="34" charset="0"/>
              </a:rPr>
              <a:t>Missing evidence of earnest deposit</a:t>
            </a:r>
          </a:p>
          <a:p>
            <a:pPr marL="800100" lvl="1" indent="-342900">
              <a:buFont typeface="Wingdings" panose="05000000000000000000" pitchFamily="2" charset="2"/>
              <a:buChar char="Ø"/>
            </a:pPr>
            <a:r>
              <a:rPr lang="en-US" sz="2000" dirty="0">
                <a:solidFill>
                  <a:srgbClr val="535554"/>
                </a:solidFill>
                <a:latin typeface="Lato" panose="020F0502020204030203" pitchFamily="34" charset="0"/>
                <a:ea typeface="Lato" panose="020F0502020204030203" pitchFamily="34" charset="0"/>
                <a:cs typeface="Lato" panose="020F0502020204030203" pitchFamily="34" charset="0"/>
              </a:rPr>
              <a:t>Copy of check or</a:t>
            </a:r>
          </a:p>
          <a:p>
            <a:pPr marL="800100" lvl="1" indent="-342900">
              <a:buFont typeface="Wingdings" panose="05000000000000000000" pitchFamily="2" charset="2"/>
              <a:buChar char="Ø"/>
            </a:pPr>
            <a:r>
              <a:rPr lang="en-US" sz="2000" dirty="0">
                <a:solidFill>
                  <a:srgbClr val="535554"/>
                </a:solidFill>
                <a:latin typeface="Lato" panose="020F0502020204030203" pitchFamily="34" charset="0"/>
                <a:ea typeface="Lato" panose="020F0502020204030203" pitchFamily="34" charset="0"/>
                <a:cs typeface="Lato" panose="020F0502020204030203" pitchFamily="34" charset="0"/>
              </a:rPr>
              <a:t>Receipt from Title Company</a:t>
            </a:r>
          </a:p>
          <a:p>
            <a:pPr marL="342900" indent="-342900">
              <a:buFont typeface="Wingdings" panose="05000000000000000000" pitchFamily="2" charset="2"/>
              <a:buChar char="Ø"/>
            </a:pPr>
            <a:endParaRPr lang="en-US" sz="2000" dirty="0">
              <a:solidFill>
                <a:srgbClr val="535554"/>
              </a:solidFill>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US" sz="2000" dirty="0">
                <a:solidFill>
                  <a:srgbClr val="535554"/>
                </a:solidFill>
                <a:latin typeface="Lato" panose="020F0502020204030203" pitchFamily="34" charset="0"/>
                <a:ea typeface="Lato" panose="020F0502020204030203" pitchFamily="34" charset="0"/>
                <a:cs typeface="Lato" panose="020F0502020204030203" pitchFamily="34" charset="0"/>
              </a:rPr>
              <a:t>Names on purchase contract don’t match names on title report</a:t>
            </a:r>
          </a:p>
          <a:p>
            <a:pPr marL="342900" indent="-342900">
              <a:buFont typeface="Wingdings" panose="05000000000000000000" pitchFamily="2" charset="2"/>
              <a:buChar char="Ø"/>
            </a:pPr>
            <a:endParaRPr lang="en-US" sz="2000" dirty="0">
              <a:solidFill>
                <a:srgbClr val="535554"/>
              </a:solidFill>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US" sz="2000" dirty="0">
                <a:solidFill>
                  <a:srgbClr val="535554"/>
                </a:solidFill>
                <a:latin typeface="Lato" panose="020F0502020204030203" pitchFamily="34" charset="0"/>
                <a:ea typeface="Lato" panose="020F0502020204030203" pitchFamily="34" charset="0"/>
                <a:cs typeface="Lato" panose="020F0502020204030203" pitchFamily="34" charset="0"/>
              </a:rPr>
              <a:t>Missing amendments to purchase and sale contract</a:t>
            </a:r>
          </a:p>
          <a:p>
            <a:pPr marL="800100" lvl="1" indent="-342900">
              <a:buFont typeface="Wingdings" panose="05000000000000000000" pitchFamily="2" charset="2"/>
              <a:buChar char="Ø"/>
            </a:pPr>
            <a:r>
              <a:rPr lang="en-US" sz="2000" dirty="0">
                <a:solidFill>
                  <a:srgbClr val="535554"/>
                </a:solidFill>
                <a:latin typeface="Lato" panose="020F0502020204030203" pitchFamily="34" charset="0"/>
                <a:ea typeface="Lato" panose="020F0502020204030203" pitchFamily="34" charset="0"/>
                <a:cs typeface="Lato" panose="020F0502020204030203" pitchFamily="34" charset="0"/>
              </a:rPr>
              <a:t>Need all amendments</a:t>
            </a:r>
          </a:p>
          <a:p>
            <a:pPr marL="800100" lvl="1" indent="-342900">
              <a:buFont typeface="Wingdings" panose="05000000000000000000" pitchFamily="2" charset="2"/>
              <a:buChar char="Ø"/>
            </a:pPr>
            <a:endParaRPr lang="en-US" sz="2000" dirty="0">
              <a:solidFill>
                <a:srgbClr val="535554"/>
              </a:solidFill>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US" sz="2000" dirty="0">
                <a:solidFill>
                  <a:srgbClr val="535554"/>
                </a:solidFill>
                <a:latin typeface="Lato" panose="020F0502020204030203" pitchFamily="34" charset="0"/>
                <a:ea typeface="Lato" panose="020F0502020204030203" pitchFamily="34" charset="0"/>
                <a:cs typeface="Lato" panose="020F0502020204030203" pitchFamily="34" charset="0"/>
              </a:rPr>
              <a:t>Stale – in name of a previous owner (not owner listed in purchase contract)</a:t>
            </a:r>
          </a:p>
          <a:p>
            <a:endParaRPr lang="en-US" sz="2000" dirty="0">
              <a:solidFill>
                <a:srgbClr val="535554"/>
              </a:solidFill>
              <a:latin typeface="Lato" panose="020F0502020204030203" pitchFamily="34" charset="0"/>
              <a:ea typeface="Lato" panose="020F0502020204030203" pitchFamily="34" charset="0"/>
              <a:cs typeface="Lato" panose="020F0502020204030203" pitchFamily="34" charset="0"/>
            </a:endParaRPr>
          </a:p>
          <a:p>
            <a:endParaRPr lang="en-US" dirty="0"/>
          </a:p>
        </p:txBody>
      </p:sp>
    </p:spTree>
    <p:extLst>
      <p:ext uri="{BB962C8B-B14F-4D97-AF65-F5344CB8AC3E}">
        <p14:creationId xmlns:p14="http://schemas.microsoft.com/office/powerpoint/2010/main" val="1966931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1CCA6C-578A-52B4-E7E3-618BC1C371F1}"/>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5743253"/>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85234" y="641787"/>
            <a:ext cx="3628160" cy="523220"/>
          </a:xfrm>
          <a:prstGeom prst="rect">
            <a:avLst/>
          </a:prstGeom>
          <a:noFill/>
        </p:spPr>
        <p:txBody>
          <a:bodyPr wrap="square">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Questions?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5" y="1482309"/>
            <a:ext cx="4497747" cy="1897202"/>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 name="TextBox 5">
            <a:extLst>
              <a:ext uri="{FF2B5EF4-FFF2-40B4-BE49-F238E27FC236}">
                <a16:creationId xmlns:a16="http://schemas.microsoft.com/office/drawing/2014/main" id="{E77CCE4A-7F94-26C5-A9FB-0B5C0F513F77}"/>
              </a:ext>
            </a:extLst>
          </p:cNvPr>
          <p:cNvSpPr txBox="1"/>
          <p:nvPr/>
        </p:nvSpPr>
        <p:spPr>
          <a:xfrm>
            <a:off x="7544751" y="5343143"/>
            <a:ext cx="3385004" cy="400110"/>
          </a:xfrm>
          <a:prstGeom prst="rect">
            <a:avLst/>
          </a:prstGeom>
          <a:noFill/>
          <a:effectLst>
            <a:outerShdw blurRad="50800" dist="38100" dir="2700000" algn="tl" rotWithShape="0">
              <a:prstClr val="black">
                <a:alpha val="40000"/>
              </a:prstClr>
            </a:outerShdw>
          </a:effectLst>
        </p:spPr>
        <p:txBody>
          <a:bodyPr wrap="square">
            <a:spAutoFit/>
          </a:bodyPr>
          <a:lstStyle/>
          <a:p>
            <a:r>
              <a:rPr lang="en-US" sz="2000" i="1"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We Are Housing New Mexico</a:t>
            </a:r>
          </a:p>
        </p:txBody>
      </p:sp>
      <p:sp>
        <p:nvSpPr>
          <p:cNvPr id="7" name="Subtitle 2">
            <a:extLst>
              <a:ext uri="{FF2B5EF4-FFF2-40B4-BE49-F238E27FC236}">
                <a16:creationId xmlns:a16="http://schemas.microsoft.com/office/drawing/2014/main" id="{A08FFA09-45F5-54C1-581D-B442BFE12818}"/>
              </a:ext>
            </a:extLst>
          </p:cNvPr>
          <p:cNvSpPr txBox="1">
            <a:spLocks/>
          </p:cNvSpPr>
          <p:nvPr/>
        </p:nvSpPr>
        <p:spPr>
          <a:xfrm>
            <a:off x="1585234" y="3638382"/>
            <a:ext cx="3516356" cy="15009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Amanda Mottershead-Aragon</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Assistant Director</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Asset Management Department</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Tel: 505-767-2267</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Email: aaragon@housingnm.org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6B61D6EB-46B4-A621-AC15-02E512666284}"/>
              </a:ext>
            </a:extLst>
          </p:cNvPr>
          <p:cNvSpPr/>
          <p:nvPr/>
        </p:nvSpPr>
        <p:spPr>
          <a:xfrm>
            <a:off x="1262245" y="5130772"/>
            <a:ext cx="4497747" cy="1727228"/>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 name="Subtitle 2">
            <a:extLst>
              <a:ext uri="{FF2B5EF4-FFF2-40B4-BE49-F238E27FC236}">
                <a16:creationId xmlns:a16="http://schemas.microsoft.com/office/drawing/2014/main" id="{BBE9C825-6EF4-4EBA-E6AF-2C857FA37534}"/>
              </a:ext>
            </a:extLst>
          </p:cNvPr>
          <p:cNvSpPr txBox="1">
            <a:spLocks/>
          </p:cNvSpPr>
          <p:nvPr/>
        </p:nvSpPr>
        <p:spPr>
          <a:xfrm>
            <a:off x="1697038" y="5540161"/>
            <a:ext cx="3628160" cy="90844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7425 Jefferson St. NE, Albuquerque, NM 87109</a:t>
            </a:r>
          </a:p>
          <a:p>
            <a:pPr algn="l">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Tel: 505-843-6880</a:t>
            </a:r>
          </a:p>
          <a:p>
            <a:pPr algn="l">
              <a:lnSpc>
                <a:spcPct val="100000"/>
              </a:lnSpc>
            </a:pPr>
            <a:r>
              <a:rPr lang="en-US" sz="1400" b="1" i="1" dirty="0">
                <a:solidFill>
                  <a:schemeClr val="bg1"/>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www.housingnm.org</a:t>
            </a:r>
            <a:endParaRPr lang="en-US" sz="1400" b="1"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325556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Helpful Links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
        <p:nvSpPr>
          <p:cNvPr id="2" name="TextBox 1">
            <a:extLst>
              <a:ext uri="{FF2B5EF4-FFF2-40B4-BE49-F238E27FC236}">
                <a16:creationId xmlns:a16="http://schemas.microsoft.com/office/drawing/2014/main" id="{EC1F9009-B36F-E9D1-9157-651CFAFDDA14}"/>
              </a:ext>
            </a:extLst>
          </p:cNvPr>
          <p:cNvSpPr txBox="1"/>
          <p:nvPr/>
        </p:nvSpPr>
        <p:spPr>
          <a:xfrm>
            <a:off x="947900" y="1368420"/>
            <a:ext cx="10110012" cy="4801314"/>
          </a:xfrm>
          <a:prstGeom prst="rect">
            <a:avLst/>
          </a:prstGeom>
          <a:noFill/>
        </p:spPr>
        <p:txBody>
          <a:bodyPr wrap="none" rtlCol="0">
            <a:spAutoFit/>
          </a:bodyPr>
          <a:lstStyle/>
          <a:p>
            <a:r>
              <a:rPr lang="en-US" dirty="0">
                <a:solidFill>
                  <a:srgbClr val="231F20"/>
                </a:solidFill>
                <a:latin typeface="Lato" panose="020F0502020204030203" pitchFamily="34" charset="0"/>
                <a:ea typeface="Lato" panose="020F0502020204030203" pitchFamily="34" charset="0"/>
                <a:cs typeface="Lato" panose="020F0502020204030203" pitchFamily="34" charset="0"/>
              </a:rPr>
              <a:t>Application Materials</a:t>
            </a:r>
          </a:p>
          <a:p>
            <a:r>
              <a:rPr lang="en-US" dirty="0">
                <a:solidFill>
                  <a:srgbClr val="00A8A4"/>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https://housingnm.org/developers/lihtc/current-and-prior-tax-credit-rounds</a:t>
            </a:r>
            <a:endParaRPr lang="en-US" dirty="0">
              <a:solidFill>
                <a:srgbClr val="00A8A4"/>
              </a:solidFill>
              <a:latin typeface="Lato" panose="020F0502020204030203" pitchFamily="34" charset="0"/>
              <a:ea typeface="Lato" panose="020F0502020204030203" pitchFamily="34" charset="0"/>
              <a:cs typeface="Lato" panose="020F0502020204030203" pitchFamily="34" charset="0"/>
            </a:endParaRPr>
          </a:p>
          <a:p>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r>
              <a:rPr lang="en-US" dirty="0">
                <a:solidFill>
                  <a:srgbClr val="231F20"/>
                </a:solidFill>
                <a:latin typeface="Lato" panose="020F0502020204030203" pitchFamily="34" charset="0"/>
                <a:ea typeface="Lato" panose="020F0502020204030203" pitchFamily="34" charset="0"/>
                <a:cs typeface="Lato" panose="020F0502020204030203" pitchFamily="34" charset="0"/>
              </a:rPr>
              <a:t>Developer Page (resources, loans, state tax credits, QCTs, etc.)</a:t>
            </a:r>
          </a:p>
          <a:p>
            <a:r>
              <a:rPr lang="en-US" dirty="0">
                <a:solidFill>
                  <a:srgbClr val="00A8A4"/>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https://housingnm.org/developers</a:t>
            </a:r>
            <a:endParaRPr lang="en-US" dirty="0">
              <a:solidFill>
                <a:srgbClr val="00A8A4"/>
              </a:solidFill>
              <a:latin typeface="Lato" panose="020F0502020204030203" pitchFamily="34" charset="0"/>
              <a:ea typeface="Lato" panose="020F0502020204030203" pitchFamily="34" charset="0"/>
              <a:cs typeface="Lato" panose="020F0502020204030203" pitchFamily="34" charset="0"/>
            </a:endParaRPr>
          </a:p>
          <a:p>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r>
              <a:rPr lang="en-US" dirty="0">
                <a:solidFill>
                  <a:srgbClr val="231F20"/>
                </a:solidFill>
                <a:latin typeface="Lato" panose="020F0502020204030203" pitchFamily="34" charset="0"/>
                <a:ea typeface="Lato" panose="020F0502020204030203" pitchFamily="34" charset="0"/>
                <a:cs typeface="Lato" panose="020F0502020204030203" pitchFamily="34" charset="0"/>
              </a:rPr>
              <a:t>Submit questions after this workshop in writing – FAQ Process</a:t>
            </a:r>
          </a:p>
          <a:p>
            <a:r>
              <a:rPr lang="en-US" dirty="0">
                <a:solidFill>
                  <a:srgbClr val="00A8A4"/>
                </a:solidFill>
                <a:latin typeface="Lato" panose="020F0502020204030203" pitchFamily="34" charset="0"/>
                <a:ea typeface="Lato" panose="020F0502020204030203" pitchFamily="34" charset="0"/>
                <a:cs typeface="Lato" panose="020F0502020204030203" pitchFamily="34" charset="0"/>
                <a:hlinkClick r:id="rId6">
                  <a:extLst>
                    <a:ext uri="{A12FA001-AC4F-418D-AE19-62706E023703}">
                      <ahyp:hlinkClr xmlns:ahyp="http://schemas.microsoft.com/office/drawing/2018/hyperlinkcolor" val="tx"/>
                    </a:ext>
                  </a:extLst>
                </a:hlinkClick>
              </a:rPr>
              <a:t>https://housingnm.org/developers/lihtc/lihtc-applications-faq-2025</a:t>
            </a:r>
            <a:endParaRPr lang="en-US" dirty="0">
              <a:solidFill>
                <a:srgbClr val="00A8A4"/>
              </a:solidFill>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solidFill>
                  <a:srgbClr val="231F20"/>
                </a:solidFill>
                <a:latin typeface="Lato" panose="020F0502020204030203" pitchFamily="34" charset="0"/>
                <a:ea typeface="Lato" panose="020F0502020204030203" pitchFamily="34" charset="0"/>
                <a:cs typeface="Lato" panose="020F0502020204030203" pitchFamily="34" charset="0"/>
              </a:rPr>
              <a:t>Fundamentals Slides and Video are available here:</a:t>
            </a:r>
          </a:p>
          <a:p>
            <a:r>
              <a:rPr lang="en-US" dirty="0">
                <a:solidFill>
                  <a:srgbClr val="00A8A4"/>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https://housingnm.org/developers/lihtc/current-and-prior-tax-credit-rounds</a:t>
            </a:r>
            <a:endParaRPr lang="en-US" dirty="0">
              <a:solidFill>
                <a:srgbClr val="00A8A4"/>
              </a:solidFill>
              <a:latin typeface="Lato" panose="020F0502020204030203" pitchFamily="34" charset="0"/>
              <a:ea typeface="Lato" panose="020F0502020204030203" pitchFamily="34" charset="0"/>
              <a:cs typeface="Lato" panose="020F0502020204030203" pitchFamily="34" charset="0"/>
            </a:endParaRPr>
          </a:p>
          <a:p>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r>
              <a:rPr lang="en-US" dirty="0">
                <a:solidFill>
                  <a:srgbClr val="231F20"/>
                </a:solidFill>
                <a:latin typeface="Lato" panose="020F0502020204030203" pitchFamily="34" charset="0"/>
                <a:ea typeface="Lato" panose="020F0502020204030203" pitchFamily="34" charset="0"/>
                <a:cs typeface="Lato" panose="020F0502020204030203" pitchFamily="34" charset="0"/>
              </a:rPr>
              <a:t>Want to meet about your project? (except scoring)</a:t>
            </a:r>
          </a:p>
          <a:p>
            <a:r>
              <a:rPr lang="en-US" dirty="0">
                <a:solidFill>
                  <a:srgbClr val="00A8A4"/>
                </a:solidFill>
                <a:latin typeface="Lato" panose="020F0502020204030203" pitchFamily="34" charset="0"/>
                <a:ea typeface="Lato" panose="020F0502020204030203" pitchFamily="34" charset="0"/>
                <a:cs typeface="Lato" panose="020F0502020204030203" pitchFamily="34" charset="0"/>
                <a:hlinkClick r:id="rId7">
                  <a:extLst>
                    <a:ext uri="{A12FA001-AC4F-418D-AE19-62706E023703}">
                      <ahyp:hlinkClr xmlns:ahyp="http://schemas.microsoft.com/office/drawing/2018/hyperlinkcolor" val="tx"/>
                    </a:ext>
                  </a:extLst>
                </a:hlinkClick>
              </a:rPr>
              <a:t>https://housingnm.org/developers/developer-meeting-request-form</a:t>
            </a:r>
            <a:r>
              <a:rPr lang="en-US" dirty="0">
                <a:solidFill>
                  <a:srgbClr val="00A8A4"/>
                </a:solidFill>
                <a:latin typeface="Lato" panose="020F0502020204030203" pitchFamily="34" charset="0"/>
                <a:ea typeface="Lato" panose="020F0502020204030203" pitchFamily="34" charset="0"/>
                <a:cs typeface="Lato" panose="020F0502020204030203" pitchFamily="34" charset="0"/>
              </a:rPr>
              <a:t> </a:t>
            </a:r>
          </a:p>
          <a:p>
            <a:endParaRPr lang="en-US" dirty="0"/>
          </a:p>
          <a:p>
            <a:r>
              <a:rPr lang="en-US" dirty="0">
                <a:solidFill>
                  <a:srgbClr val="231F20"/>
                </a:solidFill>
                <a:latin typeface="Lato" panose="020F0502020204030203" pitchFamily="34" charset="0"/>
                <a:ea typeface="Lato" panose="020F0502020204030203" pitchFamily="34" charset="0"/>
                <a:cs typeface="Lato" panose="020F0502020204030203" pitchFamily="34" charset="0"/>
              </a:rPr>
              <a:t>Rent and Income Limits:</a:t>
            </a:r>
          </a:p>
          <a:p>
            <a:r>
              <a:rPr lang="en-US" dirty="0">
                <a:solidFill>
                  <a:srgbClr val="00A8A4"/>
                </a:solidFill>
                <a:hlinkClick r:id="rId8">
                  <a:extLst>
                    <a:ext uri="{A12FA001-AC4F-418D-AE19-62706E023703}">
                      <ahyp:hlinkClr xmlns:ahyp="http://schemas.microsoft.com/office/drawing/2018/hyperlinkcolor" val="tx"/>
                    </a:ext>
                  </a:extLst>
                </a:hlinkClick>
              </a:rPr>
              <a:t>https://housingnm.org/property-owners-agents-and-managers/tools-resources-1/rent-and-income-limits</a:t>
            </a:r>
            <a:r>
              <a:rPr lang="en-US" dirty="0">
                <a:solidFill>
                  <a:srgbClr val="00A8A4"/>
                </a:solidFill>
              </a:rPr>
              <a:t> </a:t>
            </a:r>
          </a:p>
        </p:txBody>
      </p:sp>
    </p:spTree>
    <p:extLst>
      <p:ext uri="{BB962C8B-B14F-4D97-AF65-F5344CB8AC3E}">
        <p14:creationId xmlns:p14="http://schemas.microsoft.com/office/powerpoint/2010/main" val="9588121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1CCA6C-578A-52B4-E7E3-618BC1C371F1}"/>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5743253"/>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85234" y="641787"/>
            <a:ext cx="3628160" cy="523220"/>
          </a:xfrm>
          <a:prstGeom prst="rect">
            <a:avLst/>
          </a:prstGeom>
          <a:noFill/>
        </p:spPr>
        <p:txBody>
          <a:bodyPr wrap="square">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More Questions?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5" y="1482309"/>
            <a:ext cx="4497747" cy="1897202"/>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 name="Subtitle 2">
            <a:extLst>
              <a:ext uri="{FF2B5EF4-FFF2-40B4-BE49-F238E27FC236}">
                <a16:creationId xmlns:a16="http://schemas.microsoft.com/office/drawing/2014/main" id="{10762308-C5E6-D44B-9E78-D34E66C5EF3E}"/>
              </a:ext>
            </a:extLst>
          </p:cNvPr>
          <p:cNvSpPr>
            <a:spLocks noGrp="1"/>
          </p:cNvSpPr>
          <p:nvPr>
            <p:ph type="subTitle" idx="1"/>
          </p:nvPr>
        </p:nvSpPr>
        <p:spPr>
          <a:xfrm>
            <a:off x="1585234" y="1696679"/>
            <a:ext cx="3516356" cy="1500985"/>
          </a:xfrm>
        </p:spPr>
        <p:txBody>
          <a:bodyPr>
            <a:normAutofit fontScale="62500" lnSpcReduction="20000"/>
          </a:body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Jeanne Redondo</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Tax Credit Program Manager II</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Finance Department</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Tel: 505-767-2210</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Email: ssmith@housingnm.org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E77CCE4A-7F94-26C5-A9FB-0B5C0F513F77}"/>
              </a:ext>
            </a:extLst>
          </p:cNvPr>
          <p:cNvSpPr txBox="1"/>
          <p:nvPr/>
        </p:nvSpPr>
        <p:spPr>
          <a:xfrm>
            <a:off x="7544751" y="5343143"/>
            <a:ext cx="3385004" cy="400110"/>
          </a:xfrm>
          <a:prstGeom prst="rect">
            <a:avLst/>
          </a:prstGeom>
          <a:noFill/>
          <a:effectLst>
            <a:outerShdw blurRad="50800" dist="38100" dir="2700000" algn="tl" rotWithShape="0">
              <a:prstClr val="black">
                <a:alpha val="40000"/>
              </a:prstClr>
            </a:outerShdw>
          </a:effectLst>
        </p:spPr>
        <p:txBody>
          <a:bodyPr wrap="square">
            <a:spAutoFit/>
          </a:bodyPr>
          <a:lstStyle/>
          <a:p>
            <a:r>
              <a:rPr lang="en-US" sz="2000" i="1"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We Are Housing New Mexico</a:t>
            </a:r>
          </a:p>
        </p:txBody>
      </p:sp>
      <p:sp>
        <p:nvSpPr>
          <p:cNvPr id="7" name="Subtitle 2">
            <a:extLst>
              <a:ext uri="{FF2B5EF4-FFF2-40B4-BE49-F238E27FC236}">
                <a16:creationId xmlns:a16="http://schemas.microsoft.com/office/drawing/2014/main" id="{A08FFA09-45F5-54C1-581D-B442BFE12818}"/>
              </a:ext>
            </a:extLst>
          </p:cNvPr>
          <p:cNvSpPr txBox="1">
            <a:spLocks/>
          </p:cNvSpPr>
          <p:nvPr/>
        </p:nvSpPr>
        <p:spPr>
          <a:xfrm>
            <a:off x="1585234" y="3638382"/>
            <a:ext cx="3516356" cy="15009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Christi Wheelock</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Tax Credit Program Manager</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Housing Development Department</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Tel: 505-767-2279</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Email: cwheelock@housingnm.org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6B61D6EB-46B4-A621-AC15-02E512666284}"/>
              </a:ext>
            </a:extLst>
          </p:cNvPr>
          <p:cNvSpPr/>
          <p:nvPr/>
        </p:nvSpPr>
        <p:spPr>
          <a:xfrm>
            <a:off x="1262245" y="5130772"/>
            <a:ext cx="4497747" cy="1727228"/>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 name="Subtitle 2">
            <a:extLst>
              <a:ext uri="{FF2B5EF4-FFF2-40B4-BE49-F238E27FC236}">
                <a16:creationId xmlns:a16="http://schemas.microsoft.com/office/drawing/2014/main" id="{BBE9C825-6EF4-4EBA-E6AF-2C857FA37534}"/>
              </a:ext>
            </a:extLst>
          </p:cNvPr>
          <p:cNvSpPr txBox="1">
            <a:spLocks/>
          </p:cNvSpPr>
          <p:nvPr/>
        </p:nvSpPr>
        <p:spPr>
          <a:xfrm>
            <a:off x="1697038" y="5540161"/>
            <a:ext cx="3628160" cy="90844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7425 Jefferson St. NE, Albuquerque, NM 87109</a:t>
            </a:r>
          </a:p>
          <a:p>
            <a:pPr algn="l">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Tel: 505-843-6880</a:t>
            </a:r>
          </a:p>
          <a:p>
            <a:pPr algn="l">
              <a:lnSpc>
                <a:spcPct val="100000"/>
              </a:lnSpc>
            </a:pPr>
            <a:r>
              <a:rPr lang="en-US" sz="1400" b="1" i="1" dirty="0">
                <a:solidFill>
                  <a:schemeClr val="bg1"/>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www.housingnm.org</a:t>
            </a:r>
            <a:endParaRPr lang="en-US" sz="1400" b="1"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03694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9095B-9628-2BA3-2495-E7C365E79214}"/>
              </a:ext>
            </a:extLst>
          </p:cNvPr>
          <p:cNvPicPr>
            <a:picLocks noChangeAspect="1"/>
          </p:cNvPicPr>
          <p:nvPr/>
        </p:nvPicPr>
        <p:blipFill>
          <a:blip r:embed="rId3"/>
          <a:stretch>
            <a:fillRect/>
          </a:stretch>
        </p:blipFill>
        <p:spPr>
          <a:xfrm>
            <a:off x="5711390" y="910521"/>
            <a:ext cx="6480610" cy="5669771"/>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287672"/>
            <a:ext cx="4756088" cy="5199350"/>
          </a:xfrm>
        </p:spPr>
        <p:txBody>
          <a:bodyPr>
            <a:noAutofit/>
          </a:bodyPr>
          <a:lstStyle/>
          <a:p>
            <a:pPr marL="395478" indent="-285750" algn="l">
              <a:lnSpc>
                <a:spcPct val="100000"/>
              </a:lnSpc>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All members of the development team of the proposed project must be in good standing with MFA and all other state and federal affordable housing agencies; and</a:t>
            </a:r>
          </a:p>
          <a:p>
            <a:pPr marL="395478" indent="-285750" algn="l">
              <a:lnSpc>
                <a:spcPct val="100000"/>
              </a:lnSpc>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Related party affidavits must disclose relationships (if any) between: </a:t>
            </a:r>
          </a:p>
          <a:p>
            <a:pPr marL="852678" lvl="1" indent="-285750" algn="l">
              <a:lnSpc>
                <a:spcPct val="100000"/>
              </a:lnSpc>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Developer, </a:t>
            </a:r>
          </a:p>
          <a:p>
            <a:pPr marL="852678" lvl="1" indent="-285750" algn="l">
              <a:lnSpc>
                <a:spcPct val="100000"/>
              </a:lnSpc>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Project Owner, </a:t>
            </a:r>
          </a:p>
          <a:p>
            <a:pPr marL="852678" lvl="1" indent="-285750" algn="l">
              <a:lnSpc>
                <a:spcPct val="100000"/>
              </a:lnSpc>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General Partner, </a:t>
            </a:r>
          </a:p>
          <a:p>
            <a:pPr marL="852678" lvl="1" indent="-285750" algn="l">
              <a:lnSpc>
                <a:spcPct val="100000"/>
              </a:lnSpc>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Contractor, </a:t>
            </a:r>
          </a:p>
          <a:p>
            <a:pPr marL="852678" lvl="1" indent="-285750" algn="l">
              <a:lnSpc>
                <a:spcPct val="100000"/>
              </a:lnSpc>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Management company*, </a:t>
            </a:r>
          </a:p>
          <a:p>
            <a:pPr marL="852678" lvl="1" indent="-285750" algn="l">
              <a:lnSpc>
                <a:spcPct val="100000"/>
              </a:lnSpc>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Consultant(s), and </a:t>
            </a:r>
          </a:p>
          <a:p>
            <a:pPr marL="852678" lvl="1" indent="-285750" algn="l">
              <a:lnSpc>
                <a:spcPct val="100000"/>
              </a:lnSpc>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Architect </a:t>
            </a:r>
          </a:p>
          <a:p>
            <a:pPr marL="109728" algn="l">
              <a:lnSpc>
                <a:spcPct val="100000"/>
              </a:lnSpc>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*Management company review deferred until construction</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Threshold Requirements – Applicant Eligibility</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7712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9095B-9628-2BA3-2495-E7C365E79214}"/>
              </a:ext>
            </a:extLst>
          </p:cNvPr>
          <p:cNvPicPr>
            <a:picLocks noChangeAspect="1"/>
          </p:cNvPicPr>
          <p:nvPr/>
        </p:nvPicPr>
        <p:blipFill>
          <a:blip r:embed="rId3"/>
          <a:stretch>
            <a:fillRect/>
          </a:stretch>
        </p:blipFill>
        <p:spPr>
          <a:xfrm>
            <a:off x="5711390" y="910521"/>
            <a:ext cx="6480610" cy="5669771"/>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670524"/>
            <a:ext cx="4756088" cy="4299312"/>
          </a:xfrm>
        </p:spPr>
        <p:txBody>
          <a:bodyPr>
            <a:noAutofit/>
          </a:bodyPr>
          <a:lstStyle/>
          <a:p>
            <a:pPr algn="l"/>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Applications must demonstrate the project’s financial feasibility based on Housing New Mexico’s standards: </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QAP Section IV.C.2, Section IV.D, and Section IV.E. summarize MFA’s financial feasibility considerations.</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Additional Underwriting Details in the 2025 MFA Universal Initial Underwriting Supplement.</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Must include 50 bps to interest on LOI for First Mortgage</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Must pay off deferred developer fee by Year 15</a:t>
            </a:r>
          </a:p>
          <a:p>
            <a:pPr marL="395478" indent="-285750" algn="l">
              <a:lnSpc>
                <a:spcPct val="100000"/>
              </a:lnSpc>
              <a:buFont typeface="Arial" panose="020B0604020202020204" pitchFamily="34" charset="0"/>
              <a:buChar char="•"/>
            </a:pPr>
            <a:endParaRPr lang="en-US" sz="16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Threshold Requirements – Financial Feasibility</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3245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9095B-9628-2BA3-2495-E7C365E79214}"/>
              </a:ext>
            </a:extLst>
          </p:cNvPr>
          <p:cNvPicPr>
            <a:picLocks noChangeAspect="1"/>
          </p:cNvPicPr>
          <p:nvPr/>
        </p:nvPicPr>
        <p:blipFill>
          <a:blip r:embed="rId3"/>
          <a:stretch>
            <a:fillRect/>
          </a:stretch>
        </p:blipFill>
        <p:spPr>
          <a:xfrm>
            <a:off x="5711390" y="910521"/>
            <a:ext cx="6480610" cy="5669771"/>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438912" y="1670524"/>
            <a:ext cx="4874960" cy="4299312"/>
          </a:xfrm>
        </p:spPr>
        <p:txBody>
          <a:bodyPr>
            <a:noAutofit/>
          </a:bodyPr>
          <a:lstStyle/>
          <a:p>
            <a:pPr marL="109728" algn="l">
              <a:lnSpc>
                <a:spcPct val="100000"/>
              </a:lnSpc>
            </a:pPr>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t>Cost Limits</a:t>
            </a:r>
          </a:p>
          <a:p>
            <a:pPr marL="109728" algn="l">
              <a:lnSpc>
                <a:spcPct val="100000"/>
              </a:lnSpc>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Based on average per unit and per square footage cost of new construction and adaptive re-use projects submitted in the round.</a:t>
            </a:r>
          </a:p>
          <a:p>
            <a:pPr marL="109728" algn="l">
              <a:lnSpc>
                <a:spcPct val="100000"/>
              </a:lnSpc>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Purchase price attributed to land, costs related to commercial space, reserves and bond costs of issuance are excluded.</a:t>
            </a:r>
          </a:p>
          <a:p>
            <a:pPr marL="109728" algn="l">
              <a:lnSpc>
                <a:spcPct val="100000"/>
              </a:lnSpc>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Tax Credits are awarded at 8609.</a:t>
            </a: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Threshold Requirements – Financial Feasibility</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6335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9095B-9628-2BA3-2495-E7C365E79214}"/>
              </a:ext>
            </a:extLst>
          </p:cNvPr>
          <p:cNvPicPr>
            <a:picLocks noChangeAspect="1"/>
          </p:cNvPicPr>
          <p:nvPr/>
        </p:nvPicPr>
        <p:blipFill>
          <a:blip r:embed="rId3"/>
          <a:stretch>
            <a:fillRect/>
          </a:stretch>
        </p:blipFill>
        <p:spPr>
          <a:xfrm>
            <a:off x="5711390" y="910521"/>
            <a:ext cx="6480610" cy="5669771"/>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287672"/>
            <a:ext cx="4756088" cy="5199350"/>
          </a:xfrm>
        </p:spPr>
        <p:txBody>
          <a:bodyPr>
            <a:noAutofit/>
          </a:bodyPr>
          <a:lstStyle/>
          <a:p>
            <a:pPr algn="l"/>
            <a:r>
              <a:rPr lang="en-US" sz="1800" dirty="0">
                <a:solidFill>
                  <a:srgbClr val="231F20"/>
                </a:solidFill>
                <a:latin typeface="Arial" panose="020B0604020202020204" pitchFamily="34" charset="0"/>
                <a:cs typeface="Arial" panose="020B0604020202020204" pitchFamily="34" charset="0"/>
              </a:rPr>
              <a:t>Applications must contain a market study that meets the following criteria: </a:t>
            </a:r>
          </a:p>
          <a:p>
            <a:pPr marL="342900" indent="-342900" algn="l">
              <a:buFont typeface="Arial" panose="020B0604020202020204" pitchFamily="34" charset="0"/>
              <a:buChar char="•"/>
            </a:pPr>
            <a:r>
              <a:rPr lang="en-US" sz="1800" dirty="0">
                <a:solidFill>
                  <a:srgbClr val="231F20"/>
                </a:solidFill>
                <a:latin typeface="Arial" panose="020B0604020202020204" pitchFamily="34" charset="0"/>
                <a:cs typeface="Arial" panose="020B0604020202020204" pitchFamily="34" charset="0"/>
              </a:rPr>
              <a:t>Was completed by a vendor meeting the requirements agreed upon in the Market Study Professional Certification document</a:t>
            </a:r>
          </a:p>
          <a:p>
            <a:pPr marL="342900" indent="-342900" algn="l">
              <a:buFont typeface="Arial" panose="020B0604020202020204" pitchFamily="34" charset="0"/>
              <a:buChar char="•"/>
            </a:pPr>
            <a:r>
              <a:rPr lang="en-US" sz="1800" dirty="0">
                <a:solidFill>
                  <a:srgbClr val="231F20"/>
                </a:solidFill>
                <a:latin typeface="Arial" panose="020B0604020202020204" pitchFamily="34" charset="0"/>
                <a:cs typeface="Arial" panose="020B0604020202020204" pitchFamily="34" charset="0"/>
              </a:rPr>
              <a:t>Follows the methodologies identified in the Market Study Parameters</a:t>
            </a:r>
          </a:p>
          <a:p>
            <a:pPr marL="342900" indent="-342900" algn="l">
              <a:buFont typeface="Arial" panose="020B0604020202020204" pitchFamily="34" charset="0"/>
              <a:buChar char="•"/>
            </a:pPr>
            <a:r>
              <a:rPr lang="en-US" sz="1800" dirty="0">
                <a:solidFill>
                  <a:srgbClr val="231F20"/>
                </a:solidFill>
                <a:latin typeface="Arial" panose="020B0604020202020204" pitchFamily="34" charset="0"/>
                <a:cs typeface="Arial" panose="020B0604020202020204" pitchFamily="34" charset="0"/>
              </a:rPr>
              <a:t>Issued no earlier than 180 days prior to the Application submission</a:t>
            </a:r>
          </a:p>
          <a:p>
            <a:pPr marL="342900" indent="-342900" algn="l">
              <a:buFont typeface="Arial" panose="020B0604020202020204" pitchFamily="34" charset="0"/>
              <a:buChar char="•"/>
            </a:pPr>
            <a:r>
              <a:rPr lang="en-US" sz="1800" dirty="0">
                <a:solidFill>
                  <a:srgbClr val="231F20"/>
                </a:solidFill>
                <a:latin typeface="Arial" panose="020B0604020202020204" pitchFamily="34" charset="0"/>
                <a:cs typeface="Arial" panose="020B0604020202020204" pitchFamily="34" charset="0"/>
              </a:rPr>
              <a:t>The rent burden (rent plus utility allowance, if any) may not exceed 30% of gross income at each income strata proposed</a:t>
            </a:r>
          </a:p>
          <a:p>
            <a:pPr marL="342900" indent="-342900" algn="l">
              <a:buFont typeface="Arial" panose="020B0604020202020204" pitchFamily="34" charset="0"/>
              <a:buChar char="•"/>
            </a:pPr>
            <a:r>
              <a:rPr lang="en-US" sz="1800" dirty="0">
                <a:solidFill>
                  <a:srgbClr val="231F20"/>
                </a:solidFill>
                <a:latin typeface="Arial" panose="020B0604020202020204" pitchFamily="34" charset="0"/>
                <a:cs typeface="Arial" panose="020B0604020202020204" pitchFamily="34" charset="0"/>
              </a:rPr>
              <a:t>The overall Vacancy Rate for a Project must not exceed 10%</a:t>
            </a:r>
          </a:p>
          <a:p>
            <a:pPr marL="395478" indent="-285750" algn="l">
              <a:lnSpc>
                <a:spcPct val="100000"/>
              </a:lnSpc>
              <a:buFont typeface="Arial" panose="020B0604020202020204" pitchFamily="34" charset="0"/>
              <a:buChar char="•"/>
            </a:pPr>
            <a:endParaRPr lang="en-US" sz="16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4% Threshold Requirements – Market Study</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3288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i="1" dirty="0">
                <a:solidFill>
                  <a:schemeClr val="lt1"/>
                </a:solidFill>
                <a:latin typeface="Lato" panose="020F0502020204030203" pitchFamily="34" charset="0"/>
                <a:ea typeface="Lato" panose="020F0502020204030203" pitchFamily="34" charset="0"/>
                <a:cs typeface="Lato" panose="020F0502020204030203" pitchFamily="34" charset="0"/>
              </a:rPr>
              <a:t>Threshold Requirements for Fresh Produce</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093E228-0356-E233-EF93-F4E9D6453873}"/>
              </a:ext>
            </a:extLst>
          </p:cNvPr>
          <p:cNvPicPr>
            <a:picLocks noChangeAspect="1"/>
          </p:cNvPicPr>
          <p:nvPr/>
        </p:nvPicPr>
        <p:blipFill>
          <a:blip r:embed="rId4"/>
          <a:stretch>
            <a:fillRect/>
          </a:stretch>
        </p:blipFill>
        <p:spPr>
          <a:xfrm>
            <a:off x="1243175" y="1394759"/>
            <a:ext cx="6616700" cy="4127500"/>
          </a:xfrm>
          <a:prstGeom prst="rect">
            <a:avLst/>
          </a:prstGeom>
        </p:spPr>
      </p:pic>
    </p:spTree>
    <p:extLst>
      <p:ext uri="{BB962C8B-B14F-4D97-AF65-F5344CB8AC3E}">
        <p14:creationId xmlns:p14="http://schemas.microsoft.com/office/powerpoint/2010/main" val="2275782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F3AF8-1326-FCD4-15E4-ACE711BE3DD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989A825-3F5D-A354-4263-E0DC17336C47}"/>
              </a:ext>
            </a:extLst>
          </p:cNvPr>
          <p:cNvPicPr>
            <a:picLocks noChangeAspect="1"/>
          </p:cNvPicPr>
          <p:nvPr/>
        </p:nvPicPr>
        <p:blipFill>
          <a:blip r:embed="rId3">
            <a:alphaModFix amt="30000"/>
          </a:blip>
          <a:stretch>
            <a:fillRect/>
          </a:stretch>
        </p:blipFill>
        <p:spPr>
          <a:xfrm>
            <a:off x="0" y="256032"/>
            <a:ext cx="12192000" cy="6345936"/>
          </a:xfrm>
          <a:prstGeom prst="rect">
            <a:avLst/>
          </a:prstGeom>
        </p:spPr>
      </p:pic>
      <p:sp>
        <p:nvSpPr>
          <p:cNvPr id="8" name="Rectangle 7">
            <a:extLst>
              <a:ext uri="{FF2B5EF4-FFF2-40B4-BE49-F238E27FC236}">
                <a16:creationId xmlns:a16="http://schemas.microsoft.com/office/drawing/2014/main" id="{B788C9B8-E8BF-295E-8FC7-F1051E7E3DDD}"/>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7FD6D69-DDC3-EE20-0B47-62793A4C97EE}"/>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4FE1545C-576E-0EEA-9C2A-EFE141BD545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2025 Qualified Allocation Plan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56D4CB1A-3C99-D938-CE66-F125B6B6DF33}"/>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Rectangle 2">
            <a:extLst>
              <a:ext uri="{FF2B5EF4-FFF2-40B4-BE49-F238E27FC236}">
                <a16:creationId xmlns:a16="http://schemas.microsoft.com/office/drawing/2014/main" id="{B6EB27EA-3F4E-284D-0823-507E0D1C343B}"/>
              </a:ext>
            </a:extLst>
          </p:cNvPr>
          <p:cNvSpPr/>
          <p:nvPr/>
        </p:nvSpPr>
        <p:spPr>
          <a:xfrm>
            <a:off x="0" y="1731197"/>
            <a:ext cx="1232926"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800" dirty="0">
              <a:highlight>
                <a:srgbClr val="009A96"/>
              </a:highlight>
            </a:endParaRPr>
          </a:p>
        </p:txBody>
      </p:sp>
      <p:sp>
        <p:nvSpPr>
          <p:cNvPr id="5" name="Oval 4">
            <a:extLst>
              <a:ext uri="{FF2B5EF4-FFF2-40B4-BE49-F238E27FC236}">
                <a16:creationId xmlns:a16="http://schemas.microsoft.com/office/drawing/2014/main" id="{44A001F2-04E2-0162-C090-95666260AF41}"/>
              </a:ext>
            </a:extLst>
          </p:cNvPr>
          <p:cNvSpPr/>
          <p:nvPr/>
        </p:nvSpPr>
        <p:spPr>
          <a:xfrm>
            <a:off x="839225" y="166003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1</a:t>
            </a:r>
          </a:p>
        </p:txBody>
      </p:sp>
      <p:sp>
        <p:nvSpPr>
          <p:cNvPr id="9" name="Rectangle 8">
            <a:extLst>
              <a:ext uri="{FF2B5EF4-FFF2-40B4-BE49-F238E27FC236}">
                <a16:creationId xmlns:a16="http://schemas.microsoft.com/office/drawing/2014/main" id="{273EA3DC-7765-BCA3-37A4-E192CEA2D2E9}"/>
              </a:ext>
            </a:extLst>
          </p:cNvPr>
          <p:cNvSpPr/>
          <p:nvPr/>
        </p:nvSpPr>
        <p:spPr>
          <a:xfrm>
            <a:off x="2" y="2423986"/>
            <a:ext cx="1709788"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0" name="Oval 9">
            <a:extLst>
              <a:ext uri="{FF2B5EF4-FFF2-40B4-BE49-F238E27FC236}">
                <a16:creationId xmlns:a16="http://schemas.microsoft.com/office/drawing/2014/main" id="{0F7014B1-FA5A-BCCB-44BB-5140C0A7A065}"/>
              </a:ext>
            </a:extLst>
          </p:cNvPr>
          <p:cNvSpPr/>
          <p:nvPr/>
        </p:nvSpPr>
        <p:spPr>
          <a:xfrm>
            <a:off x="1316089" y="235282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2</a:t>
            </a:r>
          </a:p>
        </p:txBody>
      </p:sp>
      <p:sp>
        <p:nvSpPr>
          <p:cNvPr id="11" name="Rectangle 10">
            <a:extLst>
              <a:ext uri="{FF2B5EF4-FFF2-40B4-BE49-F238E27FC236}">
                <a16:creationId xmlns:a16="http://schemas.microsoft.com/office/drawing/2014/main" id="{59AA9CBC-DAE7-481A-FB87-B2BF56F13041}"/>
              </a:ext>
            </a:extLst>
          </p:cNvPr>
          <p:cNvSpPr/>
          <p:nvPr/>
        </p:nvSpPr>
        <p:spPr>
          <a:xfrm>
            <a:off x="2" y="3116777"/>
            <a:ext cx="2243187"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2" name="Oval 11">
            <a:extLst>
              <a:ext uri="{FF2B5EF4-FFF2-40B4-BE49-F238E27FC236}">
                <a16:creationId xmlns:a16="http://schemas.microsoft.com/office/drawing/2014/main" id="{559CDFD5-66B0-F675-BF73-A36DA36A7099}"/>
              </a:ext>
            </a:extLst>
          </p:cNvPr>
          <p:cNvSpPr/>
          <p:nvPr/>
        </p:nvSpPr>
        <p:spPr>
          <a:xfrm>
            <a:off x="1849489" y="304561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3</a:t>
            </a:r>
          </a:p>
        </p:txBody>
      </p:sp>
      <p:sp>
        <p:nvSpPr>
          <p:cNvPr id="13" name="Rectangle 12">
            <a:extLst>
              <a:ext uri="{FF2B5EF4-FFF2-40B4-BE49-F238E27FC236}">
                <a16:creationId xmlns:a16="http://schemas.microsoft.com/office/drawing/2014/main" id="{DC84825B-0782-CAE9-5BF1-E33B72667966}"/>
              </a:ext>
            </a:extLst>
          </p:cNvPr>
          <p:cNvSpPr/>
          <p:nvPr/>
        </p:nvSpPr>
        <p:spPr>
          <a:xfrm>
            <a:off x="0" y="3809566"/>
            <a:ext cx="2776589"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4" name="Oval 13">
            <a:extLst>
              <a:ext uri="{FF2B5EF4-FFF2-40B4-BE49-F238E27FC236}">
                <a16:creationId xmlns:a16="http://schemas.microsoft.com/office/drawing/2014/main" id="{5C35FFC8-EE89-5797-6001-638A6DCDD986}"/>
              </a:ext>
            </a:extLst>
          </p:cNvPr>
          <p:cNvSpPr/>
          <p:nvPr/>
        </p:nvSpPr>
        <p:spPr>
          <a:xfrm>
            <a:off x="2382889" y="373840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4</a:t>
            </a:r>
          </a:p>
        </p:txBody>
      </p:sp>
      <p:sp>
        <p:nvSpPr>
          <p:cNvPr id="15" name="Rectangle 14">
            <a:extLst>
              <a:ext uri="{FF2B5EF4-FFF2-40B4-BE49-F238E27FC236}">
                <a16:creationId xmlns:a16="http://schemas.microsoft.com/office/drawing/2014/main" id="{5D74FD09-CCBA-71B4-6CA4-14E3FDCE04D0}"/>
              </a:ext>
            </a:extLst>
          </p:cNvPr>
          <p:cNvSpPr/>
          <p:nvPr/>
        </p:nvSpPr>
        <p:spPr>
          <a:xfrm>
            <a:off x="-1" y="4502354"/>
            <a:ext cx="3274553"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6" name="Oval 15">
            <a:extLst>
              <a:ext uri="{FF2B5EF4-FFF2-40B4-BE49-F238E27FC236}">
                <a16:creationId xmlns:a16="http://schemas.microsoft.com/office/drawing/2014/main" id="{14EC3ADC-A794-9B21-E238-4FF0AAF8A845}"/>
              </a:ext>
            </a:extLst>
          </p:cNvPr>
          <p:cNvSpPr/>
          <p:nvPr/>
        </p:nvSpPr>
        <p:spPr>
          <a:xfrm>
            <a:off x="2880852" y="4431190"/>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5</a:t>
            </a:r>
          </a:p>
        </p:txBody>
      </p:sp>
      <p:sp>
        <p:nvSpPr>
          <p:cNvPr id="17" name="Inhaltsplatzhalter 4">
            <a:extLst>
              <a:ext uri="{FF2B5EF4-FFF2-40B4-BE49-F238E27FC236}">
                <a16:creationId xmlns:a16="http://schemas.microsoft.com/office/drawing/2014/main" id="{266162B9-5253-DF98-3ED2-A83A36249F77}"/>
              </a:ext>
            </a:extLst>
          </p:cNvPr>
          <p:cNvSpPr txBox="1">
            <a:spLocks/>
          </p:cNvSpPr>
          <p:nvPr/>
        </p:nvSpPr>
        <p:spPr>
          <a:xfrm>
            <a:off x="1600506" y="1828758"/>
            <a:ext cx="7218157"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4% Threshold Requirements</a:t>
            </a:r>
            <a:endParaRPr lang="en-US" sz="12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9" name="Inhaltsplatzhalter 4">
            <a:extLst>
              <a:ext uri="{FF2B5EF4-FFF2-40B4-BE49-F238E27FC236}">
                <a16:creationId xmlns:a16="http://schemas.microsoft.com/office/drawing/2014/main" id="{06217472-2188-4554-A5AC-27B6F77800B8}"/>
              </a:ext>
            </a:extLst>
          </p:cNvPr>
          <p:cNvSpPr txBox="1">
            <a:spLocks/>
          </p:cNvSpPr>
          <p:nvPr/>
        </p:nvSpPr>
        <p:spPr>
          <a:xfrm>
            <a:off x="1972933" y="2490447"/>
            <a:ext cx="62331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B54325"/>
                </a:solidFill>
                <a:latin typeface="Lato" panose="020F0502020204030203" pitchFamily="34" charset="0"/>
                <a:ea typeface="Lato" panose="020F0502020204030203" pitchFamily="34" charset="0"/>
                <a:cs typeface="Lato" panose="020F0502020204030203" pitchFamily="34" charset="0"/>
              </a:rPr>
              <a:t>2025 QAP Review</a:t>
            </a:r>
            <a:endParaRPr lang="en-US" sz="1200" dirty="0">
              <a:solidFill>
                <a:srgbClr val="B54325"/>
              </a:solidFill>
              <a:latin typeface="Lato" panose="020F0502020204030203" pitchFamily="34" charset="0"/>
              <a:ea typeface="Lato" panose="020F0502020204030203" pitchFamily="34" charset="0"/>
              <a:cs typeface="Lato" panose="020F0502020204030203" pitchFamily="34" charset="0"/>
            </a:endParaRPr>
          </a:p>
        </p:txBody>
      </p:sp>
      <p:sp>
        <p:nvSpPr>
          <p:cNvPr id="21" name="Inhaltsplatzhalter 4">
            <a:extLst>
              <a:ext uri="{FF2B5EF4-FFF2-40B4-BE49-F238E27FC236}">
                <a16:creationId xmlns:a16="http://schemas.microsoft.com/office/drawing/2014/main" id="{66C75C47-EBB6-F805-6EEA-206366BAC1B3}"/>
              </a:ext>
            </a:extLst>
          </p:cNvPr>
          <p:cNvSpPr txBox="1">
            <a:spLocks/>
          </p:cNvSpPr>
          <p:nvPr/>
        </p:nvSpPr>
        <p:spPr>
          <a:xfrm>
            <a:off x="2488690" y="3171307"/>
            <a:ext cx="5717432"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2025 Application Process</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2" name="Inhaltsplatzhalter 4">
            <a:extLst>
              <a:ext uri="{FF2B5EF4-FFF2-40B4-BE49-F238E27FC236}">
                <a16:creationId xmlns:a16="http://schemas.microsoft.com/office/drawing/2014/main" id="{42D25E8B-53CA-762B-57DE-B8505CF2B4FC}"/>
              </a:ext>
            </a:extLst>
          </p:cNvPr>
          <p:cNvSpPr txBox="1">
            <a:spLocks/>
          </p:cNvSpPr>
          <p:nvPr/>
        </p:nvSpPr>
        <p:spPr>
          <a:xfrm>
            <a:off x="3039733" y="3882975"/>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Other Housing New Mexico Financing</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3" name="Rectangle 22">
            <a:extLst>
              <a:ext uri="{FF2B5EF4-FFF2-40B4-BE49-F238E27FC236}">
                <a16:creationId xmlns:a16="http://schemas.microsoft.com/office/drawing/2014/main" id="{DF83D08A-7543-97B0-52CB-62FEF04E0D68}"/>
              </a:ext>
            </a:extLst>
          </p:cNvPr>
          <p:cNvSpPr/>
          <p:nvPr/>
        </p:nvSpPr>
        <p:spPr>
          <a:xfrm>
            <a:off x="-1" y="5194587"/>
            <a:ext cx="3777112"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25" name="Oval 24">
            <a:extLst>
              <a:ext uri="{FF2B5EF4-FFF2-40B4-BE49-F238E27FC236}">
                <a16:creationId xmlns:a16="http://schemas.microsoft.com/office/drawing/2014/main" id="{68BEC545-8ADB-8CAF-4368-A56952F3C307}"/>
              </a:ext>
            </a:extLst>
          </p:cNvPr>
          <p:cNvSpPr/>
          <p:nvPr/>
        </p:nvSpPr>
        <p:spPr>
          <a:xfrm>
            <a:off x="3383410" y="512342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6</a:t>
            </a:r>
          </a:p>
        </p:txBody>
      </p:sp>
      <p:sp>
        <p:nvSpPr>
          <p:cNvPr id="26" name="Inhaltsplatzhalter 4">
            <a:extLst>
              <a:ext uri="{FF2B5EF4-FFF2-40B4-BE49-F238E27FC236}">
                <a16:creationId xmlns:a16="http://schemas.microsoft.com/office/drawing/2014/main" id="{9F9BB7EC-FD26-B894-9999-91B1AC1B2904}"/>
              </a:ext>
            </a:extLst>
          </p:cNvPr>
          <p:cNvSpPr txBox="1">
            <a:spLocks/>
          </p:cNvSpPr>
          <p:nvPr/>
        </p:nvSpPr>
        <p:spPr>
          <a:xfrm>
            <a:off x="3572209" y="4515217"/>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Environmental Review Process</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9" name="Inhaltsplatzhalter 4">
            <a:extLst>
              <a:ext uri="{FF2B5EF4-FFF2-40B4-BE49-F238E27FC236}">
                <a16:creationId xmlns:a16="http://schemas.microsoft.com/office/drawing/2014/main" id="{D5B985DA-35A2-33D5-9694-1E17348D6C2E}"/>
              </a:ext>
            </a:extLst>
          </p:cNvPr>
          <p:cNvSpPr txBox="1">
            <a:spLocks/>
          </p:cNvSpPr>
          <p:nvPr/>
        </p:nvSpPr>
        <p:spPr>
          <a:xfrm>
            <a:off x="4094795" y="5224519"/>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Tax Credit Compliance &amp; Monitoring</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51327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E8478-6070-0DF4-B0B1-5CE2E486EBCD}"/>
              </a:ext>
            </a:extLst>
          </p:cNvPr>
          <p:cNvPicPr>
            <a:picLocks noChangeAspect="1"/>
          </p:cNvPicPr>
          <p:nvPr/>
        </p:nvPicPr>
        <p:blipFill>
          <a:blip r:embed="rId3"/>
          <a:stretch>
            <a:fillRect/>
          </a:stretch>
        </p:blipFill>
        <p:spPr>
          <a:xfrm>
            <a:off x="5010251" y="1051133"/>
            <a:ext cx="7181750" cy="5515313"/>
          </a:xfrm>
          <a:prstGeom prst="rect">
            <a:avLst/>
          </a:prstGeom>
        </p:spPr>
      </p:pic>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Rehabilitation Criteria</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2">
            <a:extLst>
              <a:ext uri="{FF2B5EF4-FFF2-40B4-BE49-F238E27FC236}">
                <a16:creationId xmlns:a16="http://schemas.microsoft.com/office/drawing/2014/main" id="{06AA4B99-2AA5-D866-9EB8-B940F9642F60}"/>
              </a:ext>
            </a:extLst>
          </p:cNvPr>
          <p:cNvSpPr txBox="1">
            <a:spLocks/>
          </p:cNvSpPr>
          <p:nvPr/>
        </p:nvSpPr>
        <p:spPr>
          <a:xfrm>
            <a:off x="175053" y="1332216"/>
            <a:ext cx="4835195" cy="51548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t>Rehabilitation Projects</a:t>
            </a:r>
          </a:p>
          <a:p>
            <a:pPr marL="342900" indent="-342900" algn="l">
              <a:lnSpc>
                <a:spcPct val="120000"/>
              </a:lnSpc>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Scope of work required at Application</a:t>
            </a:r>
          </a:p>
          <a:p>
            <a:pPr marL="342900" indent="-342900" algn="l">
              <a:lnSpc>
                <a:spcPct val="120000"/>
              </a:lnSpc>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Cost thresholds for moderate/substantial rehab</a:t>
            </a:r>
          </a:p>
          <a:p>
            <a:pPr marL="342900" indent="-342900" algn="l">
              <a:lnSpc>
                <a:spcPct val="120000"/>
              </a:lnSpc>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Detailed narrative + prelim relocation plan due</a:t>
            </a:r>
          </a:p>
          <a:p>
            <a:pPr marL="342900" indent="-342900" algn="l">
              <a:lnSpc>
                <a:spcPct val="120000"/>
              </a:lnSpc>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Information on existing debt for feasibility analysis</a:t>
            </a:r>
          </a:p>
          <a:p>
            <a:pPr marL="342900" indent="-342900" algn="l">
              <a:lnSpc>
                <a:spcPct val="120000"/>
              </a:lnSpc>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Capital Needs Assessment</a:t>
            </a:r>
          </a:p>
        </p:txBody>
      </p:sp>
    </p:spTree>
    <p:extLst>
      <p:ext uri="{BB962C8B-B14F-4D97-AF65-F5344CB8AC3E}">
        <p14:creationId xmlns:p14="http://schemas.microsoft.com/office/powerpoint/2010/main" val="990437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Rehabilitation Eligibility Worksheet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3" name="Picture 2">
            <a:extLst>
              <a:ext uri="{FF2B5EF4-FFF2-40B4-BE49-F238E27FC236}">
                <a16:creationId xmlns:a16="http://schemas.microsoft.com/office/drawing/2014/main" id="{C8C58A4B-4F75-4FCD-B048-EBA072DDB665}"/>
              </a:ext>
            </a:extLst>
          </p:cNvPr>
          <p:cNvPicPr>
            <a:picLocks noChangeAspect="1"/>
          </p:cNvPicPr>
          <p:nvPr/>
        </p:nvPicPr>
        <p:blipFill>
          <a:blip r:embed="rId5"/>
          <a:stretch>
            <a:fillRect/>
          </a:stretch>
        </p:blipFill>
        <p:spPr>
          <a:xfrm>
            <a:off x="2672072" y="1138828"/>
            <a:ext cx="7090491" cy="5376956"/>
          </a:xfrm>
          <a:prstGeom prst="rect">
            <a:avLst/>
          </a:prstGeom>
        </p:spPr>
      </p:pic>
    </p:spTree>
    <p:extLst>
      <p:ext uri="{BB962C8B-B14F-4D97-AF65-F5344CB8AC3E}">
        <p14:creationId xmlns:p14="http://schemas.microsoft.com/office/powerpoint/2010/main" val="416271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D7D0A-69BB-CB2C-79E7-B933C926549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75117D0-DDC1-4265-2F64-047F0E932582}"/>
              </a:ext>
            </a:extLst>
          </p:cNvPr>
          <p:cNvPicPr>
            <a:picLocks noChangeAspect="1"/>
          </p:cNvPicPr>
          <p:nvPr/>
        </p:nvPicPr>
        <p:blipFill>
          <a:blip r:embed="rId3">
            <a:alphaModFix amt="30000"/>
          </a:blip>
          <a:stretch>
            <a:fillRect/>
          </a:stretch>
        </p:blipFill>
        <p:spPr>
          <a:xfrm>
            <a:off x="0" y="256032"/>
            <a:ext cx="12192000" cy="6345936"/>
          </a:xfrm>
          <a:prstGeom prst="rect">
            <a:avLst/>
          </a:prstGeom>
        </p:spPr>
      </p:pic>
      <p:sp>
        <p:nvSpPr>
          <p:cNvPr id="8" name="Rectangle 7">
            <a:extLst>
              <a:ext uri="{FF2B5EF4-FFF2-40B4-BE49-F238E27FC236}">
                <a16:creationId xmlns:a16="http://schemas.microsoft.com/office/drawing/2014/main" id="{6F3E8C0C-DA40-A85C-13DA-4D018336077C}"/>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95BC435-32FD-8CB0-CE8E-0959A793215B}"/>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54AA6AB0-6417-2584-594C-8949651033D1}"/>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2025 Qualified Allocation Plan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D264800F-A625-EDD0-735E-08538A45ACA1}"/>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Rectangle 2">
            <a:extLst>
              <a:ext uri="{FF2B5EF4-FFF2-40B4-BE49-F238E27FC236}">
                <a16:creationId xmlns:a16="http://schemas.microsoft.com/office/drawing/2014/main" id="{C775B38B-5CA1-0B56-0915-7F85755C75A1}"/>
              </a:ext>
            </a:extLst>
          </p:cNvPr>
          <p:cNvSpPr/>
          <p:nvPr/>
        </p:nvSpPr>
        <p:spPr>
          <a:xfrm>
            <a:off x="0" y="1731197"/>
            <a:ext cx="1232926"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800" dirty="0">
              <a:highlight>
                <a:srgbClr val="009A96"/>
              </a:highlight>
            </a:endParaRPr>
          </a:p>
        </p:txBody>
      </p:sp>
      <p:sp>
        <p:nvSpPr>
          <p:cNvPr id="5" name="Oval 4">
            <a:extLst>
              <a:ext uri="{FF2B5EF4-FFF2-40B4-BE49-F238E27FC236}">
                <a16:creationId xmlns:a16="http://schemas.microsoft.com/office/drawing/2014/main" id="{0416A5BB-DCDE-0F61-78D7-AE2413735835}"/>
              </a:ext>
            </a:extLst>
          </p:cNvPr>
          <p:cNvSpPr/>
          <p:nvPr/>
        </p:nvSpPr>
        <p:spPr>
          <a:xfrm>
            <a:off x="839225" y="166003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1</a:t>
            </a:r>
          </a:p>
        </p:txBody>
      </p:sp>
      <p:sp>
        <p:nvSpPr>
          <p:cNvPr id="9" name="Rectangle 8">
            <a:extLst>
              <a:ext uri="{FF2B5EF4-FFF2-40B4-BE49-F238E27FC236}">
                <a16:creationId xmlns:a16="http://schemas.microsoft.com/office/drawing/2014/main" id="{9FC30207-E26C-E017-1998-A82875CA94EF}"/>
              </a:ext>
            </a:extLst>
          </p:cNvPr>
          <p:cNvSpPr/>
          <p:nvPr/>
        </p:nvSpPr>
        <p:spPr>
          <a:xfrm>
            <a:off x="2" y="2423986"/>
            <a:ext cx="1709788"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0" name="Oval 9">
            <a:extLst>
              <a:ext uri="{FF2B5EF4-FFF2-40B4-BE49-F238E27FC236}">
                <a16:creationId xmlns:a16="http://schemas.microsoft.com/office/drawing/2014/main" id="{22ED1D5D-93B6-2FA5-FB5A-5F456E5EFC2D}"/>
              </a:ext>
            </a:extLst>
          </p:cNvPr>
          <p:cNvSpPr/>
          <p:nvPr/>
        </p:nvSpPr>
        <p:spPr>
          <a:xfrm>
            <a:off x="1316089" y="235282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2</a:t>
            </a:r>
          </a:p>
        </p:txBody>
      </p:sp>
      <p:sp>
        <p:nvSpPr>
          <p:cNvPr id="11" name="Rectangle 10">
            <a:extLst>
              <a:ext uri="{FF2B5EF4-FFF2-40B4-BE49-F238E27FC236}">
                <a16:creationId xmlns:a16="http://schemas.microsoft.com/office/drawing/2014/main" id="{264E43C5-8989-AB88-3EF8-D359AC9FECD7}"/>
              </a:ext>
            </a:extLst>
          </p:cNvPr>
          <p:cNvSpPr/>
          <p:nvPr/>
        </p:nvSpPr>
        <p:spPr>
          <a:xfrm>
            <a:off x="2" y="3116777"/>
            <a:ext cx="2243187"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2" name="Oval 11">
            <a:extLst>
              <a:ext uri="{FF2B5EF4-FFF2-40B4-BE49-F238E27FC236}">
                <a16:creationId xmlns:a16="http://schemas.microsoft.com/office/drawing/2014/main" id="{EB1EDF0D-BD83-BE7F-2B93-9A88407EAD23}"/>
              </a:ext>
            </a:extLst>
          </p:cNvPr>
          <p:cNvSpPr/>
          <p:nvPr/>
        </p:nvSpPr>
        <p:spPr>
          <a:xfrm>
            <a:off x="1849489" y="304561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3</a:t>
            </a:r>
          </a:p>
        </p:txBody>
      </p:sp>
      <p:sp>
        <p:nvSpPr>
          <p:cNvPr id="13" name="Rectangle 12">
            <a:extLst>
              <a:ext uri="{FF2B5EF4-FFF2-40B4-BE49-F238E27FC236}">
                <a16:creationId xmlns:a16="http://schemas.microsoft.com/office/drawing/2014/main" id="{E97A75C0-D40B-B427-8B9A-EC7634E5CEA0}"/>
              </a:ext>
            </a:extLst>
          </p:cNvPr>
          <p:cNvSpPr/>
          <p:nvPr/>
        </p:nvSpPr>
        <p:spPr>
          <a:xfrm>
            <a:off x="0" y="3809566"/>
            <a:ext cx="2776589"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4" name="Oval 13">
            <a:extLst>
              <a:ext uri="{FF2B5EF4-FFF2-40B4-BE49-F238E27FC236}">
                <a16:creationId xmlns:a16="http://schemas.microsoft.com/office/drawing/2014/main" id="{727E4C2F-778D-A04E-B0DC-827EA7A34896}"/>
              </a:ext>
            </a:extLst>
          </p:cNvPr>
          <p:cNvSpPr/>
          <p:nvPr/>
        </p:nvSpPr>
        <p:spPr>
          <a:xfrm>
            <a:off x="2382889" y="373840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4</a:t>
            </a:r>
          </a:p>
        </p:txBody>
      </p:sp>
      <p:sp>
        <p:nvSpPr>
          <p:cNvPr id="15" name="Rectangle 14">
            <a:extLst>
              <a:ext uri="{FF2B5EF4-FFF2-40B4-BE49-F238E27FC236}">
                <a16:creationId xmlns:a16="http://schemas.microsoft.com/office/drawing/2014/main" id="{AE1A109D-5A1A-D0FC-4DB0-F7012823B101}"/>
              </a:ext>
            </a:extLst>
          </p:cNvPr>
          <p:cNvSpPr/>
          <p:nvPr/>
        </p:nvSpPr>
        <p:spPr>
          <a:xfrm>
            <a:off x="-1" y="4502354"/>
            <a:ext cx="3274553"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6" name="Oval 15">
            <a:extLst>
              <a:ext uri="{FF2B5EF4-FFF2-40B4-BE49-F238E27FC236}">
                <a16:creationId xmlns:a16="http://schemas.microsoft.com/office/drawing/2014/main" id="{1C626DEE-E549-DAAE-D79A-0C367AC85679}"/>
              </a:ext>
            </a:extLst>
          </p:cNvPr>
          <p:cNvSpPr/>
          <p:nvPr/>
        </p:nvSpPr>
        <p:spPr>
          <a:xfrm>
            <a:off x="2880852" y="4431190"/>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5</a:t>
            </a:r>
          </a:p>
        </p:txBody>
      </p:sp>
      <p:sp>
        <p:nvSpPr>
          <p:cNvPr id="17" name="Inhaltsplatzhalter 4">
            <a:extLst>
              <a:ext uri="{FF2B5EF4-FFF2-40B4-BE49-F238E27FC236}">
                <a16:creationId xmlns:a16="http://schemas.microsoft.com/office/drawing/2014/main" id="{0D5218F5-CB5C-7B51-646B-26C8B32B393F}"/>
              </a:ext>
            </a:extLst>
          </p:cNvPr>
          <p:cNvSpPr txBox="1">
            <a:spLocks/>
          </p:cNvSpPr>
          <p:nvPr/>
        </p:nvSpPr>
        <p:spPr>
          <a:xfrm>
            <a:off x="1600506" y="1828758"/>
            <a:ext cx="7218157"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C00000"/>
                </a:solidFill>
                <a:latin typeface="Lato" panose="020F0502020204030203" pitchFamily="34" charset="0"/>
                <a:ea typeface="Lato" panose="020F0502020204030203" pitchFamily="34" charset="0"/>
                <a:cs typeface="Lato" panose="020F0502020204030203" pitchFamily="34" charset="0"/>
              </a:rPr>
              <a:t>4% Threshold Requirements</a:t>
            </a:r>
            <a:endParaRPr lang="en-US" sz="1200" dirty="0">
              <a:solidFill>
                <a:srgbClr val="C00000"/>
              </a:solidFill>
              <a:latin typeface="Lato" panose="020F0502020204030203" pitchFamily="34" charset="0"/>
              <a:ea typeface="Lato" panose="020F0502020204030203" pitchFamily="34" charset="0"/>
              <a:cs typeface="Lato" panose="020F0502020204030203" pitchFamily="34" charset="0"/>
            </a:endParaRPr>
          </a:p>
        </p:txBody>
      </p:sp>
      <p:sp>
        <p:nvSpPr>
          <p:cNvPr id="19" name="Inhaltsplatzhalter 4">
            <a:extLst>
              <a:ext uri="{FF2B5EF4-FFF2-40B4-BE49-F238E27FC236}">
                <a16:creationId xmlns:a16="http://schemas.microsoft.com/office/drawing/2014/main" id="{81FAE83A-6A0C-CABB-1479-FB9354D2365C}"/>
              </a:ext>
            </a:extLst>
          </p:cNvPr>
          <p:cNvSpPr txBox="1">
            <a:spLocks/>
          </p:cNvSpPr>
          <p:nvPr/>
        </p:nvSpPr>
        <p:spPr>
          <a:xfrm>
            <a:off x="2585474" y="3212275"/>
            <a:ext cx="62331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2025 QAP Review</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1" name="Inhaltsplatzhalter 4">
            <a:extLst>
              <a:ext uri="{FF2B5EF4-FFF2-40B4-BE49-F238E27FC236}">
                <a16:creationId xmlns:a16="http://schemas.microsoft.com/office/drawing/2014/main" id="{76DBE483-906F-9C1A-44BC-AE41D691ECD6}"/>
              </a:ext>
            </a:extLst>
          </p:cNvPr>
          <p:cNvSpPr txBox="1">
            <a:spLocks/>
          </p:cNvSpPr>
          <p:nvPr/>
        </p:nvSpPr>
        <p:spPr>
          <a:xfrm>
            <a:off x="3065794" y="3920260"/>
            <a:ext cx="5717432"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2025 Application Process</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2" name="Inhaltsplatzhalter 4">
            <a:extLst>
              <a:ext uri="{FF2B5EF4-FFF2-40B4-BE49-F238E27FC236}">
                <a16:creationId xmlns:a16="http://schemas.microsoft.com/office/drawing/2014/main" id="{34943E98-FBA6-D6E4-BC15-3EAF5860EFE4}"/>
              </a:ext>
            </a:extLst>
          </p:cNvPr>
          <p:cNvSpPr txBox="1">
            <a:spLocks/>
          </p:cNvSpPr>
          <p:nvPr/>
        </p:nvSpPr>
        <p:spPr>
          <a:xfrm>
            <a:off x="3581400" y="4603372"/>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Other Housing New Mexico Financing</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3" name="Rectangle 22">
            <a:extLst>
              <a:ext uri="{FF2B5EF4-FFF2-40B4-BE49-F238E27FC236}">
                <a16:creationId xmlns:a16="http://schemas.microsoft.com/office/drawing/2014/main" id="{3D4AB57A-619C-D24A-E977-BC99BB3D6480}"/>
              </a:ext>
            </a:extLst>
          </p:cNvPr>
          <p:cNvSpPr/>
          <p:nvPr/>
        </p:nvSpPr>
        <p:spPr>
          <a:xfrm>
            <a:off x="-1" y="5194587"/>
            <a:ext cx="3777112"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25" name="Oval 24">
            <a:extLst>
              <a:ext uri="{FF2B5EF4-FFF2-40B4-BE49-F238E27FC236}">
                <a16:creationId xmlns:a16="http://schemas.microsoft.com/office/drawing/2014/main" id="{687EAF64-9A99-008B-83A5-E3CDA70E04C0}"/>
              </a:ext>
            </a:extLst>
          </p:cNvPr>
          <p:cNvSpPr/>
          <p:nvPr/>
        </p:nvSpPr>
        <p:spPr>
          <a:xfrm>
            <a:off x="3383410" y="512342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6</a:t>
            </a:r>
          </a:p>
        </p:txBody>
      </p:sp>
      <p:sp>
        <p:nvSpPr>
          <p:cNvPr id="26" name="Inhaltsplatzhalter 4">
            <a:extLst>
              <a:ext uri="{FF2B5EF4-FFF2-40B4-BE49-F238E27FC236}">
                <a16:creationId xmlns:a16="http://schemas.microsoft.com/office/drawing/2014/main" id="{1ACDAA5E-CB49-EA91-1D62-2D5E8EC8C57C}"/>
              </a:ext>
            </a:extLst>
          </p:cNvPr>
          <p:cNvSpPr txBox="1">
            <a:spLocks/>
          </p:cNvSpPr>
          <p:nvPr/>
        </p:nvSpPr>
        <p:spPr>
          <a:xfrm>
            <a:off x="4141429" y="5295605"/>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Environmental Review Process</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7" name="Rectangle 26">
            <a:extLst>
              <a:ext uri="{FF2B5EF4-FFF2-40B4-BE49-F238E27FC236}">
                <a16:creationId xmlns:a16="http://schemas.microsoft.com/office/drawing/2014/main" id="{60587EA7-BF63-4FA4-AF8E-F1C2ADE85E4E}"/>
              </a:ext>
            </a:extLst>
          </p:cNvPr>
          <p:cNvSpPr/>
          <p:nvPr/>
        </p:nvSpPr>
        <p:spPr>
          <a:xfrm>
            <a:off x="1" y="5895634"/>
            <a:ext cx="4359819"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28" name="Oval 27">
            <a:extLst>
              <a:ext uri="{FF2B5EF4-FFF2-40B4-BE49-F238E27FC236}">
                <a16:creationId xmlns:a16="http://schemas.microsoft.com/office/drawing/2014/main" id="{435B883E-443C-381E-7C5E-5FAF0F4A367F}"/>
              </a:ext>
            </a:extLst>
          </p:cNvPr>
          <p:cNvSpPr/>
          <p:nvPr/>
        </p:nvSpPr>
        <p:spPr>
          <a:xfrm>
            <a:off x="3966119" y="5824470"/>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7</a:t>
            </a:r>
          </a:p>
        </p:txBody>
      </p:sp>
      <p:sp>
        <p:nvSpPr>
          <p:cNvPr id="29" name="Inhaltsplatzhalter 4">
            <a:extLst>
              <a:ext uri="{FF2B5EF4-FFF2-40B4-BE49-F238E27FC236}">
                <a16:creationId xmlns:a16="http://schemas.microsoft.com/office/drawing/2014/main" id="{6C3C32CF-0B15-1C46-DDF8-5E915E3F6C6C}"/>
              </a:ext>
            </a:extLst>
          </p:cNvPr>
          <p:cNvSpPr txBox="1">
            <a:spLocks/>
          </p:cNvSpPr>
          <p:nvPr/>
        </p:nvSpPr>
        <p:spPr>
          <a:xfrm>
            <a:off x="4724138" y="5996652"/>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Tax Credit Compliance &amp; Monitoring</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6" name="Inhaltsplatzhalter 4">
            <a:extLst>
              <a:ext uri="{FF2B5EF4-FFF2-40B4-BE49-F238E27FC236}">
                <a16:creationId xmlns:a16="http://schemas.microsoft.com/office/drawing/2014/main" id="{FBD8FEC3-2BC4-4AD3-548F-8380B9DA6CA2}"/>
              </a:ext>
            </a:extLst>
          </p:cNvPr>
          <p:cNvSpPr txBox="1">
            <a:spLocks/>
          </p:cNvSpPr>
          <p:nvPr/>
        </p:nvSpPr>
        <p:spPr>
          <a:xfrm>
            <a:off x="2012199" y="2533242"/>
            <a:ext cx="6725675"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Rehabilitation</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 </a:t>
            </a:r>
            <a:endParaRPr lang="en-US" sz="12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50666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E8478-6070-0DF4-B0B1-5CE2E486EBCD}"/>
              </a:ext>
            </a:extLst>
          </p:cNvPr>
          <p:cNvPicPr>
            <a:picLocks noChangeAspect="1"/>
          </p:cNvPicPr>
          <p:nvPr/>
        </p:nvPicPr>
        <p:blipFill>
          <a:blip r:embed="rId3"/>
          <a:stretch>
            <a:fillRect/>
          </a:stretch>
        </p:blipFill>
        <p:spPr>
          <a:xfrm>
            <a:off x="5010250" y="1019050"/>
            <a:ext cx="7181750" cy="5515313"/>
          </a:xfrm>
          <a:prstGeom prst="rect">
            <a:avLst/>
          </a:prstGeom>
        </p:spPr>
      </p:pic>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Rehabilitation – Project Based Voucher Rents</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8DCB4B18-E246-1FC7-7F35-ADF9D0B10AEB}"/>
              </a:ext>
            </a:extLst>
          </p:cNvPr>
          <p:cNvSpPr>
            <a:spLocks noGrp="1"/>
          </p:cNvSpPr>
          <p:nvPr>
            <p:ph type="subTitle" idx="1"/>
          </p:nvPr>
        </p:nvSpPr>
        <p:spPr>
          <a:xfrm>
            <a:off x="366632" y="1199453"/>
            <a:ext cx="4379104" cy="5033059"/>
          </a:xfrm>
        </p:spPr>
        <p:txBody>
          <a:bodyPr>
            <a:normAutofit fontScale="25000" lnSpcReduction="20000"/>
          </a:bodyPr>
          <a:lstStyle/>
          <a:p>
            <a:pPr algn="l">
              <a:lnSpc>
                <a:spcPct val="120000"/>
              </a:lnSpc>
            </a:pPr>
            <a:r>
              <a:rPr lang="en-US" sz="8000" b="1" dirty="0">
                <a:solidFill>
                  <a:srgbClr val="231F20"/>
                </a:solidFill>
                <a:latin typeface="Lato" panose="020F0502020204030203" pitchFamily="34" charset="0"/>
                <a:ea typeface="Lato" panose="020F0502020204030203" pitchFamily="34" charset="0"/>
                <a:cs typeface="Lato" panose="020F0502020204030203" pitchFamily="34" charset="0"/>
              </a:rPr>
              <a:t>Documents Utilized for PBV Rents</a:t>
            </a:r>
            <a:endParaRPr lang="en-US" sz="8000" dirty="0">
              <a:solidFill>
                <a:srgbClr val="231F20"/>
              </a:solidFill>
              <a:latin typeface="Lato" panose="020F0502020204030203" pitchFamily="34" charset="0"/>
              <a:ea typeface="Lato" panose="020F0502020204030203" pitchFamily="34" charset="0"/>
              <a:cs typeface="Lato" panose="020F0502020204030203" pitchFamily="34" charset="0"/>
            </a:endParaRPr>
          </a:p>
          <a:p>
            <a:pPr algn="l">
              <a:lnSpc>
                <a:spcPct val="120000"/>
              </a:lnSpc>
            </a:pPr>
            <a:r>
              <a:rPr lang="en-US" sz="7200" dirty="0">
                <a:solidFill>
                  <a:srgbClr val="231F20"/>
                </a:solidFill>
                <a:latin typeface="Lato" panose="020F0502020204030203" pitchFamily="34" charset="0"/>
                <a:ea typeface="Lato" panose="020F0502020204030203" pitchFamily="34" charset="0"/>
                <a:cs typeface="Lato" panose="020F0502020204030203" pitchFamily="34" charset="0"/>
              </a:rPr>
              <a:t>Underwrite HUD Post-Rehab Rents:   </a:t>
            </a:r>
          </a:p>
          <a:p>
            <a:pPr marL="857250" indent="-857250" algn="l">
              <a:lnSpc>
                <a:spcPct val="120000"/>
              </a:lnSpc>
              <a:buFont typeface="Wingdings" panose="05000000000000000000" pitchFamily="2" charset="2"/>
              <a:buChar char="Ø"/>
            </a:pPr>
            <a:r>
              <a:rPr lang="en-US" sz="7200" dirty="0">
                <a:solidFill>
                  <a:srgbClr val="231F20"/>
                </a:solidFill>
                <a:latin typeface="Lato" panose="020F0502020204030203" pitchFamily="34" charset="0"/>
                <a:ea typeface="Lato" panose="020F0502020204030203" pitchFamily="34" charset="0"/>
                <a:cs typeface="Lato" panose="020F0502020204030203" pitchFamily="34" charset="0"/>
              </a:rPr>
              <a:t>Rent Comparability Study</a:t>
            </a:r>
          </a:p>
          <a:p>
            <a:pPr marL="857250" indent="-857250" algn="l">
              <a:lnSpc>
                <a:spcPct val="120000"/>
              </a:lnSpc>
              <a:buFont typeface="Wingdings" panose="05000000000000000000" pitchFamily="2" charset="2"/>
              <a:buChar char="Ø"/>
            </a:pPr>
            <a:r>
              <a:rPr lang="en-US" sz="7200" dirty="0">
                <a:solidFill>
                  <a:srgbClr val="231F20"/>
                </a:solidFill>
                <a:latin typeface="Lato" panose="020F0502020204030203" pitchFamily="34" charset="0"/>
                <a:ea typeface="Lato" panose="020F0502020204030203" pitchFamily="34" charset="0"/>
                <a:cs typeface="Lato" panose="020F0502020204030203" pitchFamily="34" charset="0"/>
              </a:rPr>
              <a:t>those utilizing a conversion of existing federal rental assistance (e.g., RAD)</a:t>
            </a:r>
          </a:p>
          <a:p>
            <a:pPr marL="857250" indent="-857250" algn="l">
              <a:lnSpc>
                <a:spcPct val="120000"/>
              </a:lnSpc>
              <a:buFont typeface="Wingdings" panose="05000000000000000000" pitchFamily="2" charset="2"/>
              <a:buChar char="Ø"/>
            </a:pPr>
            <a:r>
              <a:rPr lang="en-US" sz="7200" dirty="0">
                <a:solidFill>
                  <a:srgbClr val="231F20"/>
                </a:solidFill>
                <a:latin typeface="Lato" panose="020F0502020204030203" pitchFamily="34" charset="0"/>
                <a:ea typeface="Lato" panose="020F0502020204030203" pitchFamily="34" charset="0"/>
                <a:cs typeface="Lato" panose="020F0502020204030203" pitchFamily="34" charset="0"/>
              </a:rPr>
              <a:t>HUD Comfort Letter</a:t>
            </a:r>
          </a:p>
          <a:p>
            <a:pPr algn="l">
              <a:lnSpc>
                <a:spcPct val="120000"/>
              </a:lnSpc>
            </a:pPr>
            <a:endParaRPr lang="en-US" sz="7200" dirty="0">
              <a:solidFill>
                <a:srgbClr val="231F20"/>
              </a:solidFill>
              <a:latin typeface="Lato" panose="020F0502020204030203" pitchFamily="34" charset="0"/>
              <a:ea typeface="Lato" panose="020F0502020204030203" pitchFamily="34" charset="0"/>
              <a:cs typeface="Lato" panose="020F0502020204030203" pitchFamily="34" charset="0"/>
            </a:endParaRPr>
          </a:p>
          <a:p>
            <a:pPr algn="l">
              <a:lnSpc>
                <a:spcPct val="120000"/>
              </a:lnSpc>
            </a:pPr>
            <a:r>
              <a:rPr lang="en-US" sz="7200" dirty="0">
                <a:solidFill>
                  <a:srgbClr val="231F20"/>
                </a:solidFill>
                <a:latin typeface="Lato" panose="020F0502020204030203" pitchFamily="34" charset="0"/>
                <a:ea typeface="Lato" panose="020F0502020204030203" pitchFamily="34" charset="0"/>
                <a:cs typeface="Lato" panose="020F0502020204030203" pitchFamily="34" charset="0"/>
              </a:rPr>
              <a:t>Underwrite Current HUD Rents:   </a:t>
            </a:r>
          </a:p>
          <a:p>
            <a:pPr marL="857250" indent="-857250" algn="l">
              <a:lnSpc>
                <a:spcPct val="120000"/>
              </a:lnSpc>
              <a:buFont typeface="Wingdings" panose="05000000000000000000" pitchFamily="2" charset="2"/>
              <a:buChar char="Ø"/>
            </a:pPr>
            <a:r>
              <a:rPr lang="en-US" sz="7200" dirty="0">
                <a:solidFill>
                  <a:srgbClr val="231F20"/>
                </a:solidFill>
                <a:latin typeface="Lato" panose="020F0502020204030203" pitchFamily="34" charset="0"/>
                <a:ea typeface="Lato" panose="020F0502020204030203" pitchFamily="34" charset="0"/>
                <a:cs typeface="Lato" panose="020F0502020204030203" pitchFamily="34" charset="0"/>
              </a:rPr>
              <a:t>Provide documentation of current OCAF-based rents, or</a:t>
            </a:r>
          </a:p>
          <a:p>
            <a:pPr marL="857250" indent="-857250" algn="l">
              <a:lnSpc>
                <a:spcPct val="120000"/>
              </a:lnSpc>
              <a:buFont typeface="Wingdings" panose="05000000000000000000" pitchFamily="2" charset="2"/>
              <a:buChar char="Ø"/>
            </a:pPr>
            <a:r>
              <a:rPr lang="en-US" sz="7200" dirty="0">
                <a:solidFill>
                  <a:srgbClr val="231F20"/>
                </a:solidFill>
                <a:latin typeface="Lato" panose="020F0502020204030203" pitchFamily="34" charset="0"/>
                <a:ea typeface="Lato" panose="020F0502020204030203" pitchFamily="34" charset="0"/>
                <a:cs typeface="Lato" panose="020F0502020204030203" pitchFamily="34" charset="0"/>
              </a:rPr>
              <a:t>Published payment standard</a:t>
            </a:r>
          </a:p>
          <a:p>
            <a:pPr algn="l">
              <a:lnSpc>
                <a:spcPct val="120000"/>
              </a:lnSpc>
            </a:pPr>
            <a:endParaRPr lang="en-US" sz="7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726186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E8478-6070-0DF4-B0B1-5CE2E486EBCD}"/>
              </a:ext>
            </a:extLst>
          </p:cNvPr>
          <p:cNvPicPr>
            <a:picLocks noChangeAspect="1"/>
          </p:cNvPicPr>
          <p:nvPr/>
        </p:nvPicPr>
        <p:blipFill>
          <a:blip r:embed="rId3"/>
          <a:stretch>
            <a:fillRect/>
          </a:stretch>
        </p:blipFill>
        <p:spPr>
          <a:xfrm>
            <a:off x="5010250" y="1019050"/>
            <a:ext cx="7181750" cy="5515313"/>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302429"/>
            <a:ext cx="4215384" cy="5051532"/>
          </a:xfrm>
        </p:spPr>
        <p:txBody>
          <a:bodyPr>
            <a:noAutofit/>
          </a:bodyPr>
          <a:lstStyle/>
          <a:p>
            <a:pPr algn="l"/>
            <a:r>
              <a:rPr lang="en-US" sz="2000" b="1" i="1" dirty="0">
                <a:solidFill>
                  <a:srgbClr val="231F20"/>
                </a:solidFill>
                <a:latin typeface="Lato" panose="020F0502020204030203" pitchFamily="34" charset="0"/>
                <a:ea typeface="Lato" panose="020F0502020204030203" pitchFamily="34" charset="0"/>
                <a:cs typeface="Lato" panose="020F0502020204030203" pitchFamily="34" charset="0"/>
              </a:rPr>
              <a:t>Choose one set aside:</a:t>
            </a:r>
          </a:p>
          <a:p>
            <a:pPr algn="l"/>
            <a:endParaRPr lang="en-US" sz="1800" b="1" i="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20/50 – </a:t>
            </a:r>
            <a:r>
              <a:rPr lang="en-US" sz="1400" dirty="0">
                <a:solidFill>
                  <a:srgbClr val="231F20"/>
                </a:solidFill>
                <a:latin typeface="Lato" panose="020F0502020204030203" pitchFamily="34" charset="0"/>
                <a:ea typeface="Lato" panose="020F0502020204030203" pitchFamily="34" charset="0"/>
                <a:cs typeface="Lato" panose="020F0502020204030203" pitchFamily="34" charset="0"/>
              </a:rPr>
              <a:t>At least 20% of the residential units in this development are rent-restricted and to be occupied by households with incomes at 50% or less of area median income; OR</a:t>
            </a: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	</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40/60 - </a:t>
            </a:r>
            <a:r>
              <a:rPr lang="en-US" sz="1400" b="0" i="0" u="none" strike="noStrike" dirty="0">
                <a:solidFill>
                  <a:srgbClr val="000000"/>
                </a:solidFill>
                <a:effectLst/>
                <a:latin typeface="Lato" panose="020F0502020204030203" pitchFamily="34" charset="0"/>
              </a:rPr>
              <a:t>At least 40% of the residential units in this development are rent-restricted and to be occupied by households with incomes at 60% or less of area median income; OR</a:t>
            </a:r>
          </a:p>
          <a:p>
            <a:pPr marL="285750" indent="-285750" algn="l">
              <a:buFont typeface="Wingdings" panose="05000000000000000000" pitchFamily="2" charset="2"/>
              <a:buChar char="Ø"/>
            </a:pPr>
            <a:r>
              <a:rPr lang="en-US" sz="1400" dirty="0"/>
              <a:t> </a:t>
            </a: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For Average Income (AI)* - </a:t>
            </a:r>
            <a:r>
              <a:rPr lang="en-US" sz="1400" b="0" i="0" u="none" strike="noStrike" dirty="0">
                <a:solidFill>
                  <a:srgbClr val="000000"/>
                </a:solidFill>
                <a:effectLst/>
                <a:latin typeface="Lato" panose="020F0502020204030203" pitchFamily="34" charset="0"/>
              </a:rPr>
              <a:t>At least 40% of the residential units in this development are rent and income restricted and the </a:t>
            </a:r>
            <a:r>
              <a:rPr lang="en-US" sz="1400" b="1" i="0" u="none" strike="noStrike" dirty="0">
                <a:solidFill>
                  <a:srgbClr val="000000"/>
                </a:solidFill>
                <a:effectLst/>
                <a:latin typeface="Lato" panose="020F0502020204030203" pitchFamily="34" charset="0"/>
              </a:rPr>
              <a:t>average income limit</a:t>
            </a:r>
            <a:r>
              <a:rPr lang="en-US" sz="1400" b="0" i="0" u="none" strike="noStrike" dirty="0">
                <a:solidFill>
                  <a:srgbClr val="000000"/>
                </a:solidFill>
                <a:effectLst/>
                <a:latin typeface="Lato" panose="020F0502020204030203" pitchFamily="34" charset="0"/>
              </a:rPr>
              <a:t> for all tax credit units in the Project is at 60% or less of area median income; </a:t>
            </a:r>
          </a:p>
          <a:p>
            <a:pPr marL="285750" indent="-285750" algn="l">
              <a:buFont typeface="Wingdings" panose="05000000000000000000" pitchFamily="2" charset="2"/>
              <a:buChar char="Ø"/>
            </a:pPr>
            <a:r>
              <a:rPr lang="en-US" sz="2000" dirty="0">
                <a:solidFill>
                  <a:srgbClr val="000000"/>
                </a:solidFill>
                <a:latin typeface="Lato" panose="020F0502020204030203" pitchFamily="34" charset="0"/>
                <a:ea typeface="Lato" panose="020F0502020204030203" pitchFamily="34" charset="0"/>
                <a:cs typeface="Lato" panose="020F0502020204030203" pitchFamily="34" charset="0"/>
              </a:rPr>
              <a:t>Market Units </a:t>
            </a:r>
            <a:r>
              <a:rPr lang="en-US" sz="1400" dirty="0">
                <a:solidFill>
                  <a:srgbClr val="000000"/>
                </a:solidFill>
                <a:latin typeface="Lato" panose="020F0502020204030203" pitchFamily="34" charset="0"/>
                <a:ea typeface="Lato" panose="020F0502020204030203" pitchFamily="34" charset="0"/>
                <a:cs typeface="Lato" panose="020F0502020204030203" pitchFamily="34" charset="0"/>
              </a:rPr>
              <a:t>are not allowed when choosing the Average Income set aside.</a:t>
            </a:r>
            <a:endParaRPr lang="en-US" sz="14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109728" algn="l">
              <a:lnSpc>
                <a:spcPct val="100000"/>
              </a:lnSpc>
            </a:pPr>
            <a:r>
              <a:rPr lang="en-US" altLang="en-US" sz="1000" dirty="0">
                <a:latin typeface="Times New Roman" charset="0"/>
              </a:rPr>
              <a:t>*Average Income projects must have at least 5% of the low-income units above 60% AMI </a:t>
            </a: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i="1" dirty="0">
                <a:solidFill>
                  <a:schemeClr val="lt1"/>
                </a:solidFill>
                <a:latin typeface="Lato" panose="020F0502020204030203" pitchFamily="34" charset="0"/>
                <a:ea typeface="Lato" panose="020F0502020204030203" pitchFamily="34" charset="0"/>
                <a:cs typeface="Lato" panose="020F0502020204030203" pitchFamily="34" charset="0"/>
              </a:rPr>
              <a:t>Income &amp; Rent Set Asides</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7049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E8478-6070-0DF4-B0B1-5CE2E486EBCD}"/>
              </a:ext>
            </a:extLst>
          </p:cNvPr>
          <p:cNvPicPr>
            <a:picLocks noChangeAspect="1"/>
          </p:cNvPicPr>
          <p:nvPr/>
        </p:nvPicPr>
        <p:blipFill>
          <a:blip r:embed="rId3"/>
          <a:stretch>
            <a:fillRect/>
          </a:stretch>
        </p:blipFill>
        <p:spPr>
          <a:xfrm>
            <a:off x="5010250" y="1019050"/>
            <a:ext cx="7181750" cy="5515313"/>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397433" y="1687911"/>
            <a:ext cx="4215384" cy="3744700"/>
          </a:xfrm>
        </p:spPr>
        <p:txBody>
          <a:bodyPr>
            <a:noAutofit/>
          </a:bodyPr>
          <a:lstStyle/>
          <a:p>
            <a:pPr algn="l"/>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t>Market Rate Units</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Minimum 15% of the total units.</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If Average Income election under §42(g)(1)(C) </a:t>
            </a:r>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t>cannot</a:t>
            </a: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 include Market Rate units.</a:t>
            </a:r>
          </a:p>
          <a:p>
            <a:pPr marL="285750" indent="-285750" algn="l">
              <a:buFont typeface="Wingdings" panose="05000000000000000000" pitchFamily="2" charset="2"/>
              <a:buChar char="Ø"/>
            </a:pPr>
            <a:r>
              <a:rPr lang="en-US" sz="1800" b="0" i="0" u="none" strike="noStrike" dirty="0">
                <a:solidFill>
                  <a:srgbClr val="000000"/>
                </a:solidFill>
                <a:effectLst/>
                <a:latin typeface="Lato" panose="020F0502020204030203" pitchFamily="34" charset="0"/>
              </a:rPr>
              <a:t>Market Rate/Unrestricted Units should not include management units. </a:t>
            </a:r>
            <a:r>
              <a:rPr lang="en-US" sz="1800" b="1" i="0" u="none" strike="noStrike" dirty="0">
                <a:solidFill>
                  <a:srgbClr val="000000"/>
                </a:solidFill>
                <a:effectLst/>
                <a:latin typeface="Lato" panose="020F0502020204030203" pitchFamily="34" charset="0"/>
              </a:rPr>
              <a:t>Employee/Exempt Units are approved by </a:t>
            </a:r>
            <a:r>
              <a:rPr lang="en-US" sz="1800" b="1" i="1" u="none" strike="noStrike" dirty="0">
                <a:solidFill>
                  <a:srgbClr val="000000"/>
                </a:solidFill>
                <a:effectLst/>
                <a:latin typeface="Lato" panose="020F0502020204030203" pitchFamily="34" charset="0"/>
              </a:rPr>
              <a:t>Asset Management </a:t>
            </a:r>
            <a:r>
              <a:rPr lang="en-US" sz="1800" b="1" i="0" u="none" strike="noStrike" dirty="0">
                <a:solidFill>
                  <a:srgbClr val="000000"/>
                </a:solidFill>
                <a:effectLst/>
                <a:latin typeface="Lato" panose="020F0502020204030203" pitchFamily="34" charset="0"/>
              </a:rPr>
              <a:t>after PIS/8609, </a:t>
            </a:r>
            <a:r>
              <a:rPr lang="en-US" sz="1800" b="1" i="1" u="none" strike="noStrike" dirty="0">
                <a:solidFill>
                  <a:srgbClr val="000000"/>
                </a:solidFill>
                <a:effectLst/>
                <a:latin typeface="Lato" panose="020F0502020204030203" pitchFamily="34" charset="0"/>
              </a:rPr>
              <a:t>NOT AT APPLICATION</a:t>
            </a:r>
            <a:r>
              <a:rPr lang="en-US" sz="1800" b="1" i="0" u="none" strike="noStrike" dirty="0">
                <a:solidFill>
                  <a:srgbClr val="000000"/>
                </a:solidFill>
                <a:effectLst/>
                <a:latin typeface="Lato" panose="020F0502020204030203" pitchFamily="34" charset="0"/>
              </a:rPr>
              <a:t>.</a:t>
            </a:r>
            <a:r>
              <a:rPr lang="en-US" sz="1800" b="0" i="0" u="none" strike="noStrike" dirty="0">
                <a:solidFill>
                  <a:srgbClr val="000000"/>
                </a:solidFill>
                <a:effectLst/>
                <a:latin typeface="Lato" panose="020F0502020204030203" pitchFamily="34" charset="0"/>
              </a:rPr>
              <a:t> they may be included as revenue or non-revenue restricted Units.</a:t>
            </a:r>
            <a:r>
              <a:rPr lang="en-US" sz="1600" dirty="0"/>
              <a:t> </a:t>
            </a: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Market Rate Units</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9852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E8478-6070-0DF4-B0B1-5CE2E486EBCD}"/>
              </a:ext>
            </a:extLst>
          </p:cNvPr>
          <p:cNvPicPr>
            <a:picLocks noChangeAspect="1"/>
          </p:cNvPicPr>
          <p:nvPr/>
        </p:nvPicPr>
        <p:blipFill>
          <a:blip r:embed="rId3"/>
          <a:stretch>
            <a:fillRect/>
          </a:stretch>
        </p:blipFill>
        <p:spPr>
          <a:xfrm>
            <a:off x="5010250" y="1019050"/>
            <a:ext cx="7181750" cy="5515313"/>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366632" y="1641455"/>
            <a:ext cx="4485334" cy="4712506"/>
          </a:xfrm>
        </p:spPr>
        <p:txBody>
          <a:bodyPr>
            <a:noAutofit/>
          </a:bodyPr>
          <a:lstStyle/>
          <a:p>
            <a:pPr algn="l"/>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t>Extended Use Period includes 15 Year Compliance Period:</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30-year Extended Use Period</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35-year Extended Use Period</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Permanent Affordability</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Indicate on Page 1 of Tab 2 (Application form)</a:t>
            </a:r>
          </a:p>
          <a:p>
            <a:pPr marL="395478" indent="-285750" algn="l">
              <a:lnSpc>
                <a:spcPct val="100000"/>
              </a:lnSpc>
              <a:buFont typeface="Arial" panose="020B0604020202020204" pitchFamily="34" charset="0"/>
              <a:buChar char="•"/>
            </a:pPr>
            <a:endParaRPr lang="en-US" sz="16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Affordability Period</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64D7053-E234-A34B-759B-77D601D8A965}"/>
              </a:ext>
            </a:extLst>
          </p:cNvPr>
          <p:cNvPicPr>
            <a:picLocks noChangeAspect="1"/>
          </p:cNvPicPr>
          <p:nvPr/>
        </p:nvPicPr>
        <p:blipFill>
          <a:blip r:embed="rId5"/>
          <a:stretch>
            <a:fillRect/>
          </a:stretch>
        </p:blipFill>
        <p:spPr>
          <a:xfrm>
            <a:off x="366632" y="4403813"/>
            <a:ext cx="4485334" cy="1625463"/>
          </a:xfrm>
          <a:prstGeom prst="rect">
            <a:avLst/>
          </a:prstGeom>
        </p:spPr>
      </p:pic>
      <p:sp>
        <p:nvSpPr>
          <p:cNvPr id="7" name="Arrow: Left 6">
            <a:extLst>
              <a:ext uri="{FF2B5EF4-FFF2-40B4-BE49-F238E27FC236}">
                <a16:creationId xmlns:a16="http://schemas.microsoft.com/office/drawing/2014/main" id="{C62ACB22-19E5-3BDC-8FA9-FC08CF699FA4}"/>
              </a:ext>
            </a:extLst>
          </p:cNvPr>
          <p:cNvSpPr/>
          <p:nvPr/>
        </p:nvSpPr>
        <p:spPr>
          <a:xfrm>
            <a:off x="3887773" y="5145865"/>
            <a:ext cx="642796" cy="327674"/>
          </a:xfrm>
          <a:prstGeom prst="leftArrow">
            <a:avLst/>
          </a:prstGeom>
          <a:solidFill>
            <a:srgbClr val="FBB0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77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1" y="304850"/>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Permanent Affordability &amp; Multi-phase QCT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903019FC-08FE-86D6-1AB5-CDD5BFF9B057}"/>
              </a:ext>
            </a:extLst>
          </p:cNvPr>
          <p:cNvPicPr>
            <a:picLocks noChangeAspect="1"/>
          </p:cNvPicPr>
          <p:nvPr/>
        </p:nvPicPr>
        <p:blipFill>
          <a:blip r:embed="rId5"/>
          <a:stretch>
            <a:fillRect/>
          </a:stretch>
        </p:blipFill>
        <p:spPr>
          <a:xfrm>
            <a:off x="366632" y="1512143"/>
            <a:ext cx="6725437" cy="4253104"/>
          </a:xfrm>
          <a:prstGeom prst="rect">
            <a:avLst/>
          </a:prstGeom>
        </p:spPr>
      </p:pic>
      <p:sp>
        <p:nvSpPr>
          <p:cNvPr id="9" name="Arrow: Left 8">
            <a:extLst>
              <a:ext uri="{FF2B5EF4-FFF2-40B4-BE49-F238E27FC236}">
                <a16:creationId xmlns:a16="http://schemas.microsoft.com/office/drawing/2014/main" id="{89EC6476-A0B6-5556-D59E-C13F9CD7B988}"/>
              </a:ext>
            </a:extLst>
          </p:cNvPr>
          <p:cNvSpPr/>
          <p:nvPr/>
        </p:nvSpPr>
        <p:spPr>
          <a:xfrm>
            <a:off x="6699564" y="4272421"/>
            <a:ext cx="2136618" cy="658428"/>
          </a:xfrm>
          <a:prstGeom prst="leftArrow">
            <a:avLst/>
          </a:prstGeom>
          <a:solidFill>
            <a:srgbClr val="FBB0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31F20"/>
                </a:solidFill>
              </a:rPr>
              <a:t>Select Dropdown Here</a:t>
            </a:r>
          </a:p>
        </p:txBody>
      </p:sp>
      <p:sp>
        <p:nvSpPr>
          <p:cNvPr id="10" name="TextBox 9">
            <a:extLst>
              <a:ext uri="{FF2B5EF4-FFF2-40B4-BE49-F238E27FC236}">
                <a16:creationId xmlns:a16="http://schemas.microsoft.com/office/drawing/2014/main" id="{2E2E4947-EB1D-9AD0-E52A-5390BA31AB6B}"/>
              </a:ext>
            </a:extLst>
          </p:cNvPr>
          <p:cNvSpPr txBox="1"/>
          <p:nvPr/>
        </p:nvSpPr>
        <p:spPr>
          <a:xfrm>
            <a:off x="4010609" y="4684001"/>
            <a:ext cx="1889684" cy="338554"/>
          </a:xfrm>
          <a:prstGeom prst="rect">
            <a:avLst/>
          </a:prstGeom>
          <a:noFill/>
        </p:spPr>
        <p:txBody>
          <a:bodyPr wrap="none" rtlCol="0">
            <a:spAutoFit/>
          </a:bodyPr>
          <a:lstStyle/>
          <a:p>
            <a:r>
              <a:rPr lang="en-US" sz="1600" dirty="0">
                <a:solidFill>
                  <a:srgbClr val="B54325"/>
                </a:solidFill>
              </a:rPr>
              <a:t>Explain “other” here</a:t>
            </a:r>
          </a:p>
        </p:txBody>
      </p:sp>
      <p:sp>
        <p:nvSpPr>
          <p:cNvPr id="12" name="Arrow: Left 11">
            <a:extLst>
              <a:ext uri="{FF2B5EF4-FFF2-40B4-BE49-F238E27FC236}">
                <a16:creationId xmlns:a16="http://schemas.microsoft.com/office/drawing/2014/main" id="{FEE4368E-DAEE-2AD0-AC9B-11259CB3E120}"/>
              </a:ext>
            </a:extLst>
          </p:cNvPr>
          <p:cNvSpPr/>
          <p:nvPr/>
        </p:nvSpPr>
        <p:spPr>
          <a:xfrm>
            <a:off x="7092069" y="5062645"/>
            <a:ext cx="3504988" cy="658428"/>
          </a:xfrm>
          <a:prstGeom prst="leftArrow">
            <a:avLst/>
          </a:prstGeom>
          <a:solidFill>
            <a:srgbClr val="009A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Important for QCT if multi-phase</a:t>
            </a:r>
          </a:p>
        </p:txBody>
      </p:sp>
    </p:spTree>
    <p:extLst>
      <p:ext uri="{BB962C8B-B14F-4D97-AF65-F5344CB8AC3E}">
        <p14:creationId xmlns:p14="http://schemas.microsoft.com/office/powerpoint/2010/main" val="3611146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E8478-6070-0DF4-B0B1-5CE2E486EBCD}"/>
              </a:ext>
            </a:extLst>
          </p:cNvPr>
          <p:cNvPicPr>
            <a:picLocks noChangeAspect="1"/>
          </p:cNvPicPr>
          <p:nvPr/>
        </p:nvPicPr>
        <p:blipFill>
          <a:blip r:embed="rId3"/>
          <a:stretch>
            <a:fillRect/>
          </a:stretch>
        </p:blipFill>
        <p:spPr>
          <a:xfrm>
            <a:off x="5010250" y="1019050"/>
            <a:ext cx="7181750" cy="5515313"/>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302429"/>
            <a:ext cx="4215384" cy="5051532"/>
          </a:xfrm>
        </p:spPr>
        <p:txBody>
          <a:bodyPr>
            <a:noAutofit/>
          </a:bodyPr>
          <a:lstStyle/>
          <a:p>
            <a:pPr algn="l"/>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t>Special Housing Needs</a:t>
            </a:r>
          </a:p>
          <a:p>
            <a:pPr marL="285750" indent="-285750" algn="l">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20% of the units reserved for special housing needs households and services provided (to be eligible at least 10% of units restricted at 30% AMI or permanent rental subsidy support)</a:t>
            </a:r>
          </a:p>
          <a:p>
            <a:pPr marL="285750" indent="-285750" algn="l">
              <a:buFont typeface="Wingdings" panose="05000000000000000000" pitchFamily="2" charset="2"/>
              <a:buChar char="Ø"/>
            </a:pPr>
            <a:r>
              <a:rPr lang="en-US" sz="1800" b="1" i="1" dirty="0">
                <a:solidFill>
                  <a:srgbClr val="231F20"/>
                </a:solidFill>
                <a:latin typeface="Lato" panose="020F0502020204030203" pitchFamily="34" charset="0"/>
                <a:ea typeface="Lato" panose="020F0502020204030203" pitchFamily="34" charset="0"/>
                <a:cs typeface="Lato" panose="020F0502020204030203" pitchFamily="34" charset="0"/>
              </a:rPr>
              <a:t>Threshold:</a:t>
            </a: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Service Coordination Certification plus at least 2 services + proposed budget</a:t>
            </a:r>
          </a:p>
          <a:p>
            <a:pPr marL="285750" indent="-285750" algn="l">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MOU – who and how services delivered; update </a:t>
            </a:r>
          </a:p>
          <a:p>
            <a:pPr marL="285750" indent="-285750" algn="l">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Additional Services are not required</a:t>
            </a:r>
          </a:p>
          <a:p>
            <a:pPr marL="285750" indent="-285750" algn="l">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Related party service provider – expertise narrative</a:t>
            </a:r>
          </a:p>
          <a:p>
            <a:pPr marL="395478" indent="-285750" algn="l">
              <a:lnSpc>
                <a:spcPct val="100000"/>
              </a:lnSpc>
              <a:buFont typeface="Arial" panose="020B0604020202020204" pitchFamily="34" charset="0"/>
              <a:buChar char="•"/>
            </a:pPr>
            <a:endParaRPr lang="en-US" sz="16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1"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Special Housing Needs Requirements</a:t>
            </a: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4702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Special Housing Needs Service Coordination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BB62FBC9-F15F-B5FD-01BB-F7EB7D99BA99}"/>
              </a:ext>
            </a:extLst>
          </p:cNvPr>
          <p:cNvPicPr>
            <a:picLocks noChangeAspect="1"/>
          </p:cNvPicPr>
          <p:nvPr/>
        </p:nvPicPr>
        <p:blipFill>
          <a:blip r:embed="rId5"/>
          <a:stretch>
            <a:fillRect/>
          </a:stretch>
        </p:blipFill>
        <p:spPr>
          <a:xfrm>
            <a:off x="366632" y="1178655"/>
            <a:ext cx="5253264" cy="5279057"/>
          </a:xfrm>
          <a:prstGeom prst="rect">
            <a:avLst/>
          </a:prstGeom>
        </p:spPr>
      </p:pic>
      <p:pic>
        <p:nvPicPr>
          <p:cNvPr id="9" name="Picture 8">
            <a:extLst>
              <a:ext uri="{FF2B5EF4-FFF2-40B4-BE49-F238E27FC236}">
                <a16:creationId xmlns:a16="http://schemas.microsoft.com/office/drawing/2014/main" id="{41DDAEAF-C75F-2BE9-D704-76245EC38C04}"/>
              </a:ext>
            </a:extLst>
          </p:cNvPr>
          <p:cNvPicPr>
            <a:picLocks noChangeAspect="1"/>
          </p:cNvPicPr>
          <p:nvPr/>
        </p:nvPicPr>
        <p:blipFill>
          <a:blip r:embed="rId6"/>
          <a:stretch>
            <a:fillRect/>
          </a:stretch>
        </p:blipFill>
        <p:spPr>
          <a:xfrm>
            <a:off x="6303658" y="1628775"/>
            <a:ext cx="5204579" cy="2538637"/>
          </a:xfrm>
          <a:prstGeom prst="rect">
            <a:avLst/>
          </a:prstGeom>
        </p:spPr>
      </p:pic>
      <p:sp>
        <p:nvSpPr>
          <p:cNvPr id="10" name="TextBox 9">
            <a:extLst>
              <a:ext uri="{FF2B5EF4-FFF2-40B4-BE49-F238E27FC236}">
                <a16:creationId xmlns:a16="http://schemas.microsoft.com/office/drawing/2014/main" id="{03E0F890-5A76-D18B-3815-F1BC0672663D}"/>
              </a:ext>
            </a:extLst>
          </p:cNvPr>
          <p:cNvSpPr txBox="1"/>
          <p:nvPr/>
        </p:nvSpPr>
        <p:spPr>
          <a:xfrm>
            <a:off x="6419850" y="4426383"/>
            <a:ext cx="5253265" cy="2031325"/>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rPr>
              <a:t>Include MOU between Owner and  Third-Party Service Provider OR Narrative detailing experience and planned services from affiliated service provider</a:t>
            </a:r>
          </a:p>
          <a:p>
            <a:pPr marL="285750" indent="-285750">
              <a:buFont typeface="Wingdings" panose="05000000000000000000" pitchFamily="2" charset="2"/>
              <a:buChar char="Ø"/>
            </a:pPr>
            <a:endPar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endParaRPr>
          </a:p>
          <a:p>
            <a:pPr marL="285750" indent="-285750">
              <a:buFont typeface="Wingdings" panose="05000000000000000000" pitchFamily="2" charset="2"/>
              <a:buChar char="Ø"/>
            </a:pPr>
            <a:r>
              <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rPr>
              <a:t>Marketing Narrative explains how units will be marketed to targeted population</a:t>
            </a:r>
          </a:p>
        </p:txBody>
      </p:sp>
    </p:spTree>
    <p:extLst>
      <p:ext uri="{BB962C8B-B14F-4D97-AF65-F5344CB8AC3E}">
        <p14:creationId xmlns:p14="http://schemas.microsoft.com/office/powerpoint/2010/main" val="3336248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Special Housing Needs Budget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CEAF02E4-172E-F82B-5159-8F54D6A91A69}"/>
              </a:ext>
            </a:extLst>
          </p:cNvPr>
          <p:cNvPicPr>
            <a:picLocks noChangeAspect="1"/>
          </p:cNvPicPr>
          <p:nvPr/>
        </p:nvPicPr>
        <p:blipFill>
          <a:blip r:embed="rId5"/>
          <a:stretch>
            <a:fillRect/>
          </a:stretch>
        </p:blipFill>
        <p:spPr>
          <a:xfrm>
            <a:off x="1099726" y="1204436"/>
            <a:ext cx="5179751" cy="5196487"/>
          </a:xfrm>
          <a:prstGeom prst="rect">
            <a:avLst/>
          </a:prstGeom>
        </p:spPr>
      </p:pic>
      <p:sp>
        <p:nvSpPr>
          <p:cNvPr id="6" name="TextBox 5">
            <a:extLst>
              <a:ext uri="{FF2B5EF4-FFF2-40B4-BE49-F238E27FC236}">
                <a16:creationId xmlns:a16="http://schemas.microsoft.com/office/drawing/2014/main" id="{C8C6028D-6B5F-EF77-72E3-4925D90C0DC9}"/>
              </a:ext>
            </a:extLst>
          </p:cNvPr>
          <p:cNvSpPr txBox="1"/>
          <p:nvPr/>
        </p:nvSpPr>
        <p:spPr>
          <a:xfrm>
            <a:off x="6746191" y="2190155"/>
            <a:ext cx="5136342" cy="1477328"/>
          </a:xfrm>
          <a:prstGeom prst="rect">
            <a:avLst/>
          </a:prstGeom>
          <a:noFill/>
        </p:spPr>
        <p:txBody>
          <a:bodyPr wrap="none" rtlCol="0">
            <a:spAutoFit/>
          </a:bodyPr>
          <a:lstStyle/>
          <a:p>
            <a:pPr marL="285750" indent="-285750">
              <a:buFont typeface="Wingdings" panose="05000000000000000000" pitchFamily="2" charset="2"/>
              <a:buChar char="Ø"/>
            </a:pPr>
            <a:r>
              <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rPr>
              <a:t>Budget for Supportive Services must balance</a:t>
            </a:r>
          </a:p>
          <a:p>
            <a:pPr marL="285750" indent="-285750">
              <a:buFont typeface="Wingdings" panose="05000000000000000000" pitchFamily="2" charset="2"/>
              <a:buChar char="Ø"/>
            </a:pPr>
            <a:endPar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endParaRPr>
          </a:p>
          <a:p>
            <a:pPr marL="285750" indent="-285750">
              <a:buFont typeface="Wingdings" panose="05000000000000000000" pitchFamily="2" charset="2"/>
              <a:buChar char="Ø"/>
            </a:pPr>
            <a:r>
              <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rPr>
              <a:t>Must include Personnel expenses</a:t>
            </a:r>
          </a:p>
          <a:p>
            <a:pPr marL="285750" indent="-285750">
              <a:buFont typeface="Wingdings" panose="05000000000000000000" pitchFamily="2" charset="2"/>
              <a:buChar char="Ø"/>
            </a:pPr>
            <a:endPar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endParaRPr>
          </a:p>
          <a:p>
            <a:pPr marL="285750" indent="-285750">
              <a:buFont typeface="Wingdings" panose="05000000000000000000" pitchFamily="2" charset="2"/>
              <a:buChar char="Ø"/>
            </a:pPr>
            <a:r>
              <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rPr>
              <a:t>Explain sources other than operating budget.</a:t>
            </a:r>
          </a:p>
        </p:txBody>
      </p:sp>
    </p:spTree>
    <p:extLst>
      <p:ext uri="{BB962C8B-B14F-4D97-AF65-F5344CB8AC3E}">
        <p14:creationId xmlns:p14="http://schemas.microsoft.com/office/powerpoint/2010/main" val="3617831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E8478-6070-0DF4-B0B1-5CE2E486EBCD}"/>
              </a:ext>
            </a:extLst>
          </p:cNvPr>
          <p:cNvPicPr>
            <a:picLocks noChangeAspect="1"/>
          </p:cNvPicPr>
          <p:nvPr/>
        </p:nvPicPr>
        <p:blipFill>
          <a:blip r:embed="rId3"/>
          <a:stretch>
            <a:fillRect/>
          </a:stretch>
        </p:blipFill>
        <p:spPr>
          <a:xfrm>
            <a:off x="5010250" y="1019050"/>
            <a:ext cx="7181750" cy="5515313"/>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302429"/>
            <a:ext cx="4215384" cy="5051532"/>
          </a:xfrm>
        </p:spPr>
        <p:txBody>
          <a:bodyPr>
            <a:noAutofit/>
          </a:bodyPr>
          <a:lstStyle/>
          <a:p>
            <a:pPr algn="l"/>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t>Senior Housing</a:t>
            </a:r>
          </a:p>
          <a:p>
            <a:pPr marL="285750" indent="-285750" algn="l">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80% @ 55+ or 100% @ 62+ of total units reserved for Senior Housing.</a:t>
            </a:r>
          </a:p>
          <a:p>
            <a:pPr marL="285750" indent="-285750" algn="l">
              <a:buFont typeface="Wingdings" panose="05000000000000000000" pitchFamily="2" charset="2"/>
              <a:buChar char="Ø"/>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The project must meet the requirements on page 38 and provide a description of the Project’s specific design elements that service the needs of Seniors (Tab 20a)</a:t>
            </a:r>
          </a:p>
          <a:p>
            <a:pPr marL="285750" indent="-285750" algn="l">
              <a:buFont typeface="Wingdings" panose="05000000000000000000" pitchFamily="2" charset="2"/>
              <a:buChar char="Ø"/>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The Project must qualify for an exemption from familial status discrimination under the Fair Housing Act, submit a Fair Housing Act Certification for Senior Housing Facilities (Tab 20b) and meet Housing NM/MFA’s Mandatory Design Standards as described on page 38 .  </a:t>
            </a:r>
          </a:p>
          <a:p>
            <a:pPr marL="285750" indent="-285750" algn="l">
              <a:buFont typeface="Wingdings" panose="05000000000000000000" pitchFamily="2" charset="2"/>
              <a:buChar char="Ø"/>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The project must comply with Fair Housing Requirements as described at the bottom of page 38 and on page 40.</a:t>
            </a:r>
          </a:p>
          <a:p>
            <a:pPr marL="285750" indent="-285750" algn="l">
              <a:buFont typeface="Wingdings" panose="05000000000000000000" pitchFamily="2" charset="2"/>
              <a:buChar char="Ø"/>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Supportive services </a:t>
            </a:r>
            <a:r>
              <a:rPr lang="en-US" sz="1200" i="1" dirty="0">
                <a:solidFill>
                  <a:srgbClr val="231F20"/>
                </a:solidFill>
                <a:latin typeface="Lato" panose="020F0502020204030203" pitchFamily="34" charset="0"/>
                <a:ea typeface="Lato" panose="020F0502020204030203" pitchFamily="34" charset="0"/>
                <a:cs typeface="Lato" panose="020F0502020204030203" pitchFamily="34" charset="0"/>
              </a:rPr>
              <a:t>are not required</a:t>
            </a: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  If the applicant elects to provide non-required services, the project must conform to the requirements stipulated on pages 40-41 regarding any fees and other documentation regarding the elective services.</a:t>
            </a:r>
          </a:p>
          <a:p>
            <a:pPr marL="395478" indent="-285750" algn="l">
              <a:lnSpc>
                <a:spcPct val="100000"/>
              </a:lnSpc>
              <a:buFont typeface="Arial" panose="020B0604020202020204" pitchFamily="34" charset="0"/>
              <a:buChar char="•"/>
            </a:pP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Senior Households</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2090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E8478-6070-0DF4-B0B1-5CE2E486EBCD}"/>
              </a:ext>
            </a:extLst>
          </p:cNvPr>
          <p:cNvPicPr>
            <a:picLocks noChangeAspect="1"/>
          </p:cNvPicPr>
          <p:nvPr/>
        </p:nvPicPr>
        <p:blipFill>
          <a:blip r:embed="rId3"/>
          <a:stretch>
            <a:fillRect/>
          </a:stretch>
        </p:blipFill>
        <p:spPr>
          <a:xfrm>
            <a:off x="5010250" y="1019050"/>
            <a:ext cx="7181750" cy="5515313"/>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302429"/>
            <a:ext cx="4215384" cy="5051532"/>
          </a:xfrm>
        </p:spPr>
        <p:txBody>
          <a:bodyPr>
            <a:noAutofit/>
          </a:bodyPr>
          <a:lstStyle/>
          <a:p>
            <a:pPr algn="l"/>
            <a:endParaRPr lang="en-US" sz="2000" b="1" dirty="0">
              <a:solidFill>
                <a:srgbClr val="231F20"/>
              </a:solidFill>
              <a:latin typeface="Lato" panose="020F0502020204030203" pitchFamily="34" charset="0"/>
              <a:ea typeface="Lato" panose="020F0502020204030203" pitchFamily="34" charset="0"/>
              <a:cs typeface="Lato" panose="020F0502020204030203" pitchFamily="34" charset="0"/>
            </a:endParaRPr>
          </a:p>
          <a:p>
            <a:pPr algn="l"/>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t>Households with Children</a:t>
            </a:r>
          </a:p>
          <a:p>
            <a:pPr marL="285750" indent="-285750" algn="l">
              <a:buFont typeface="Wingdings" panose="05000000000000000000" pitchFamily="2" charset="2"/>
              <a:buChar char="Ø"/>
            </a:pP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At least 25% of the total units reserved for Households with Children.</a:t>
            </a:r>
          </a:p>
          <a:p>
            <a:pPr marL="285750" indent="-285750" algn="l">
              <a:buFont typeface="Wingdings" panose="05000000000000000000" pitchFamily="2" charset="2"/>
              <a:buChar char="Ø"/>
            </a:pPr>
            <a:r>
              <a:rPr lang="en-US" sz="1400" dirty="0">
                <a:solidFill>
                  <a:srgbClr val="231F20"/>
                </a:solidFill>
                <a:latin typeface="Lato" panose="020F0502020204030203" pitchFamily="34" charset="0"/>
                <a:ea typeface="Lato" panose="020F0502020204030203" pitchFamily="34" charset="0"/>
                <a:cs typeface="Lato" panose="020F0502020204030203" pitchFamily="34" charset="0"/>
              </a:rPr>
              <a:t>The project must meet the requirements in the Design Standards and on page 42 of the QAP. Provide the description of the Project’s specific design elements that serve the needs of Households with Children. </a:t>
            </a:r>
          </a:p>
          <a:p>
            <a:pPr marL="285750" indent="-285750" algn="l">
              <a:buFont typeface="Wingdings" panose="05000000000000000000" pitchFamily="2" charset="2"/>
              <a:buChar char="Ø"/>
            </a:pPr>
            <a:r>
              <a:rPr lang="en-US" sz="1400" dirty="0">
                <a:solidFill>
                  <a:srgbClr val="231F20"/>
                </a:solidFill>
                <a:latin typeface="Lato" panose="020F0502020204030203" pitchFamily="34" charset="0"/>
                <a:ea typeface="Lato" panose="020F0502020204030203" pitchFamily="34" charset="0"/>
                <a:cs typeface="Lato" panose="020F0502020204030203" pitchFamily="34" charset="0"/>
              </a:rPr>
              <a:t>Supportive services </a:t>
            </a:r>
            <a:r>
              <a:rPr lang="en-US" sz="1400" i="1" dirty="0">
                <a:solidFill>
                  <a:srgbClr val="231F20"/>
                </a:solidFill>
                <a:latin typeface="Lato" panose="020F0502020204030203" pitchFamily="34" charset="0"/>
                <a:ea typeface="Lato" panose="020F0502020204030203" pitchFamily="34" charset="0"/>
                <a:cs typeface="Lato" panose="020F0502020204030203" pitchFamily="34" charset="0"/>
              </a:rPr>
              <a:t>are not required</a:t>
            </a:r>
            <a:r>
              <a:rPr lang="en-US" sz="1400" dirty="0">
                <a:solidFill>
                  <a:srgbClr val="231F20"/>
                </a:solidFill>
                <a:latin typeface="Lato" panose="020F0502020204030203" pitchFamily="34" charset="0"/>
                <a:ea typeface="Lato" panose="020F0502020204030203" pitchFamily="34" charset="0"/>
                <a:cs typeface="Lato" panose="020F0502020204030203" pitchFamily="34" charset="0"/>
              </a:rPr>
              <a:t>.  If the applicant elects to provide non-required services, the project must conform to the requirements stipulated on pages 43-45 regarding any fees and other documentation regarding the elective services.</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Households with Children</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9797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935725" y="1371467"/>
            <a:ext cx="7710032" cy="4917189"/>
          </a:xfrm>
        </p:spPr>
        <p:txBody>
          <a:bodyPr>
            <a:noAutofit/>
          </a:bodyPr>
          <a:lstStyle/>
          <a:p>
            <a:pPr algn="l"/>
            <a:endParaRPr lang="en-US" sz="1800" b="1"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Qualified Allocation Plan*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
        <p:nvSpPr>
          <p:cNvPr id="5" name="TextBox 4">
            <a:extLst>
              <a:ext uri="{FF2B5EF4-FFF2-40B4-BE49-F238E27FC236}">
                <a16:creationId xmlns:a16="http://schemas.microsoft.com/office/drawing/2014/main" id="{3CA13091-A9F0-3559-43DA-8D46299D5895}"/>
              </a:ext>
            </a:extLst>
          </p:cNvPr>
          <p:cNvSpPr txBox="1"/>
          <p:nvPr/>
        </p:nvSpPr>
        <p:spPr>
          <a:xfrm>
            <a:off x="1380565" y="1220834"/>
            <a:ext cx="9278469" cy="5355312"/>
          </a:xfrm>
          <a:prstGeom prst="rect">
            <a:avLst/>
          </a:prstGeom>
          <a:noFill/>
        </p:spPr>
        <p:txBody>
          <a:bodyPr wrap="square">
            <a:spAutoFit/>
          </a:bodyPr>
          <a:lstStyle/>
          <a:p>
            <a:pPr marL="285750" indent="-285750">
              <a:spcAft>
                <a:spcPts val="1200"/>
              </a:spcAft>
              <a:buFont typeface="Wingdings" panose="05000000000000000000" pitchFamily="2" charset="2"/>
              <a:buChar char="Ø"/>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The QAP is the State of NM’s plan for allocating its tax credits.</a:t>
            </a:r>
          </a:p>
          <a:p>
            <a:pPr marL="285750" indent="-285750">
              <a:spcAft>
                <a:spcPts val="1200"/>
              </a:spcAft>
              <a:buFont typeface="Wingdings" panose="05000000000000000000" pitchFamily="2" charset="2"/>
              <a:buChar char="Ø"/>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It is prepared annually, consistent with IRC §42(m). </a:t>
            </a:r>
          </a:p>
          <a:p>
            <a:pPr marL="285750" indent="-285750">
              <a:spcAft>
                <a:spcPts val="1200"/>
              </a:spcAft>
              <a:buFont typeface="Wingdings" panose="05000000000000000000" pitchFamily="2" charset="2"/>
              <a:buChar char="Ø"/>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Approval Process – Approved by Governor.</a:t>
            </a:r>
          </a:p>
          <a:p>
            <a:r>
              <a:rPr lang="en-US" sz="2400" dirty="0">
                <a:solidFill>
                  <a:srgbClr val="009A96"/>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https://housingnm.org/developers/lihtc/current-and-prior-tax-credit-rounds</a:t>
            </a:r>
            <a:r>
              <a:rPr lang="en-US" sz="2400" dirty="0">
                <a:solidFill>
                  <a:srgbClr val="009A96"/>
                </a:solidFill>
                <a:latin typeface="Lato" panose="020F0502020204030203" pitchFamily="34" charset="0"/>
                <a:ea typeface="Lato" panose="020F0502020204030203" pitchFamily="34" charset="0"/>
                <a:cs typeface="Lato" panose="020F0502020204030203" pitchFamily="34" charset="0"/>
              </a:rPr>
              <a:t> </a:t>
            </a:r>
          </a:p>
          <a:p>
            <a:endParaRPr lang="en-US" sz="2400" dirty="0">
              <a:solidFill>
                <a:srgbClr val="231F20"/>
              </a:solidFill>
              <a:latin typeface="Lato" panose="020F0502020204030203" pitchFamily="34" charset="0"/>
              <a:ea typeface="Lato" panose="020F0502020204030203" pitchFamily="34" charset="0"/>
              <a:cs typeface="Lato" panose="020F0502020204030203" pitchFamily="34" charset="0"/>
            </a:endParaRPr>
          </a:p>
          <a:p>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Don’t forget about the FAQs as these are incorporated into the 2025 QAP by reference.</a:t>
            </a:r>
          </a:p>
          <a:p>
            <a:r>
              <a:rPr lang="en-US" sz="2400" dirty="0">
                <a:solidFill>
                  <a:srgbClr val="009A96"/>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https://housingnm.org/developers/lihtc/lihtc-applications-faq-2025</a:t>
            </a:r>
            <a:r>
              <a:rPr lang="en-US" sz="2400" dirty="0">
                <a:solidFill>
                  <a:srgbClr val="009A96"/>
                </a:solidFill>
                <a:latin typeface="Lato" panose="020F0502020204030203" pitchFamily="34" charset="0"/>
                <a:ea typeface="Lato" panose="020F0502020204030203" pitchFamily="34" charset="0"/>
                <a:cs typeface="Lato" panose="020F0502020204030203" pitchFamily="34" charset="0"/>
              </a:rPr>
              <a:t> </a:t>
            </a:r>
          </a:p>
          <a:p>
            <a:endParaRPr lang="en-US" sz="2400" dirty="0">
              <a:solidFill>
                <a:srgbClr val="009A96"/>
              </a:solidFill>
              <a:latin typeface="Lato" panose="020F0502020204030203" pitchFamily="34" charset="0"/>
              <a:ea typeface="Lato" panose="020F0502020204030203" pitchFamily="34" charset="0"/>
              <a:cs typeface="Lato" panose="020F0502020204030203" pitchFamily="34" charset="0"/>
            </a:endParaRPr>
          </a:p>
          <a:p>
            <a:r>
              <a:rPr lang="en-US" sz="2400" dirty="0">
                <a:solidFill>
                  <a:srgbClr val="009A96"/>
                </a:solidFill>
                <a:latin typeface="Lato" panose="020F0502020204030203" pitchFamily="34" charset="0"/>
                <a:ea typeface="Lato" panose="020F0502020204030203" pitchFamily="34" charset="0"/>
                <a:cs typeface="Lato" panose="020F0502020204030203" pitchFamily="34" charset="0"/>
              </a:rPr>
              <a:t>*This information provides a summary and is not inclusive of all requirements in the 2025 QAP.</a:t>
            </a:r>
          </a:p>
        </p:txBody>
      </p:sp>
    </p:spTree>
    <p:extLst>
      <p:ext uri="{BB962C8B-B14F-4D97-AF65-F5344CB8AC3E}">
        <p14:creationId xmlns:p14="http://schemas.microsoft.com/office/powerpoint/2010/main" val="1859345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E8478-6070-0DF4-B0B1-5CE2E486EBCD}"/>
              </a:ext>
            </a:extLst>
          </p:cNvPr>
          <p:cNvPicPr>
            <a:picLocks noChangeAspect="1"/>
          </p:cNvPicPr>
          <p:nvPr/>
        </p:nvPicPr>
        <p:blipFill>
          <a:blip r:embed="rId3"/>
          <a:stretch>
            <a:fillRect/>
          </a:stretch>
        </p:blipFill>
        <p:spPr>
          <a:xfrm>
            <a:off x="5010250" y="1019050"/>
            <a:ext cx="7181750" cy="5515313"/>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302429"/>
            <a:ext cx="4215384" cy="5051532"/>
          </a:xfrm>
        </p:spPr>
        <p:txBody>
          <a:bodyPr>
            <a:noAutofit/>
          </a:bodyPr>
          <a:lstStyle/>
          <a:p>
            <a:pPr algn="l"/>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t>Commitment to marketing units to public housing authority waiting lists</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Include letter to PHA or Tribally Designated Housing Entity committing to market units to their waitlist</a:t>
            </a:r>
          </a:p>
          <a:p>
            <a:pPr marL="395478" indent="-285750" algn="l">
              <a:lnSpc>
                <a:spcPct val="100000"/>
              </a:lnSpc>
              <a:buFont typeface="Arial" panose="020B0604020202020204" pitchFamily="34" charset="0"/>
              <a:buChar char="•"/>
            </a:pPr>
            <a:endParaRPr lang="en-US" sz="16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Market Units to PHA or Tribal Entity</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1494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366632" y="1285773"/>
            <a:ext cx="4215384" cy="5184593"/>
          </a:xfrm>
        </p:spPr>
        <p:txBody>
          <a:bodyPr>
            <a:noAutofit/>
          </a:bodyPr>
          <a:lstStyle/>
          <a:p>
            <a:endParaRPr lang="en-US" sz="1800" b="1" dirty="0"/>
          </a:p>
          <a:p>
            <a:endParaRPr lang="en-US" sz="1800" b="1" dirty="0"/>
          </a:p>
          <a:p>
            <a:endParaRPr lang="en-US" sz="1800" b="1" dirty="0"/>
          </a:p>
          <a:p>
            <a:r>
              <a:rPr lang="en-US" sz="1800" b="1" dirty="0"/>
              <a:t>QCT or DDA Requirements for 130% Boost</a:t>
            </a:r>
            <a:endParaRPr lang="en-US" sz="1800" dirty="0"/>
          </a:p>
          <a:p>
            <a:pPr algn="l">
              <a:buFont typeface="Arial" panose="020B0604020202020204" pitchFamily="34" charset="0"/>
              <a:buChar char="•"/>
            </a:pPr>
            <a:r>
              <a:rPr lang="en-US" sz="1600" dirty="0"/>
              <a:t>Evidence required at initial application and PIS/8609 submission</a:t>
            </a:r>
          </a:p>
          <a:p>
            <a:pPr algn="l">
              <a:buFont typeface="Arial" panose="020B0604020202020204" pitchFamily="34" charset="0"/>
              <a:buChar char="•"/>
            </a:pPr>
            <a:r>
              <a:rPr lang="en-US" sz="1600" dirty="0"/>
              <a:t>Must be in a QCT/DDA for the QAP application year</a:t>
            </a:r>
          </a:p>
          <a:p>
            <a:pPr algn="l">
              <a:buFont typeface="Arial" panose="020B0604020202020204" pitchFamily="34" charset="0"/>
              <a:buChar char="•"/>
            </a:pPr>
            <a:r>
              <a:rPr lang="en-US" sz="1600" dirty="0"/>
              <a:t>State Designated Boost </a:t>
            </a:r>
            <a:r>
              <a:rPr lang="en-US" sz="1600" b="1" i="1" dirty="0"/>
              <a:t>not applicable</a:t>
            </a:r>
          </a:p>
          <a:p>
            <a:pPr algn="l">
              <a:buFont typeface="Arial" panose="020B0604020202020204" pitchFamily="34" charset="0"/>
              <a:buChar char="•"/>
            </a:pPr>
            <a:r>
              <a:rPr lang="en-US" sz="1600" dirty="0"/>
              <a:t>Acquisition costs not eligible for the boost</a:t>
            </a:r>
          </a:p>
          <a:p>
            <a:pPr algn="l">
              <a:buFont typeface="Arial" panose="020B0604020202020204" pitchFamily="34" charset="0"/>
              <a:buChar char="•"/>
            </a:pPr>
            <a:r>
              <a:rPr lang="en-US" sz="1600" dirty="0"/>
              <a:t>Multi-phase projects must be detailed in Phase I application</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QCT or DDA </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4A291B9-73F6-1061-2A21-4894A766B3CC}"/>
              </a:ext>
            </a:extLst>
          </p:cNvPr>
          <p:cNvPicPr>
            <a:picLocks noChangeAspect="1"/>
          </p:cNvPicPr>
          <p:nvPr/>
        </p:nvPicPr>
        <p:blipFill>
          <a:blip r:embed="rId4"/>
          <a:stretch>
            <a:fillRect/>
          </a:stretch>
        </p:blipFill>
        <p:spPr>
          <a:xfrm>
            <a:off x="5010250" y="1019050"/>
            <a:ext cx="7181750" cy="5515313"/>
          </a:xfrm>
          <a:prstGeom prst="rect">
            <a:avLst/>
          </a:prstGeom>
        </p:spPr>
      </p:pic>
    </p:spTree>
    <p:extLst>
      <p:ext uri="{BB962C8B-B14F-4D97-AF65-F5344CB8AC3E}">
        <p14:creationId xmlns:p14="http://schemas.microsoft.com/office/powerpoint/2010/main" val="2518694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E8478-6070-0DF4-B0B1-5CE2E486EBCD}"/>
              </a:ext>
            </a:extLst>
          </p:cNvPr>
          <p:cNvPicPr>
            <a:picLocks noChangeAspect="1"/>
          </p:cNvPicPr>
          <p:nvPr/>
        </p:nvPicPr>
        <p:blipFill>
          <a:blip r:embed="rId3"/>
          <a:stretch>
            <a:fillRect/>
          </a:stretch>
        </p:blipFill>
        <p:spPr>
          <a:xfrm>
            <a:off x="5010250" y="1019050"/>
            <a:ext cx="7181750" cy="5515313"/>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294475"/>
            <a:ext cx="4215384" cy="4996545"/>
          </a:xfrm>
        </p:spPr>
        <p:txBody>
          <a:bodyPr>
            <a:noAutofit/>
          </a:bodyPr>
          <a:lstStyle/>
          <a:p>
            <a:pPr marL="0" marR="0" lvl="0" indent="0" algn="l" defTabSz="713232" rtl="0" eaLnBrk="1" fontAlgn="auto" latinLnBrk="0" hangingPunct="1">
              <a:lnSpc>
                <a:spcPct val="120000"/>
              </a:lnSpc>
              <a:spcBef>
                <a:spcPts val="78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Non-Smoking Properties</a:t>
            </a:r>
          </a:p>
          <a:p>
            <a:pPr marL="342900" marR="0" lvl="0" indent="-342900" algn="l" defTabSz="713232" rtl="0" eaLnBrk="1" fontAlgn="auto" latinLnBrk="0" hangingPunct="1">
              <a:lnSpc>
                <a:spcPct val="120000"/>
              </a:lnSpc>
              <a:spcBef>
                <a:spcPts val="78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Smoke Free at Home program:   </a:t>
            </a:r>
          </a:p>
          <a:p>
            <a:pPr marL="699516" marR="0" lvl="1" indent="-342900" algn="l" defTabSz="713232" rtl="0" eaLnBrk="1" fontAlgn="auto" latinLnBrk="0" hangingPunct="1">
              <a:lnSpc>
                <a:spcPct val="120000"/>
              </a:lnSpc>
              <a:spcBef>
                <a:spcPts val="39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Platinum certification = New Construction</a:t>
            </a:r>
          </a:p>
          <a:p>
            <a:pPr marL="699516" marR="0" lvl="1" indent="-342900" algn="l" defTabSz="713232" rtl="0" eaLnBrk="1" fontAlgn="auto" latinLnBrk="0" hangingPunct="1">
              <a:lnSpc>
                <a:spcPct val="120000"/>
              </a:lnSpc>
              <a:spcBef>
                <a:spcPts val="39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Gold certification = Rehabilitation or Adaptive Reuse</a:t>
            </a:r>
          </a:p>
          <a:p>
            <a:pPr marL="109728" algn="l">
              <a:lnSpc>
                <a:spcPct val="100000"/>
              </a:lnSpc>
            </a:pPr>
            <a:endParaRPr lang="en-US" sz="16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Non-Smoking Threshold Requirement</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839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Non-Smoking Certification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10" name="Picture 9">
            <a:extLst>
              <a:ext uri="{FF2B5EF4-FFF2-40B4-BE49-F238E27FC236}">
                <a16:creationId xmlns:a16="http://schemas.microsoft.com/office/drawing/2014/main" id="{E436EA3B-A790-0AE6-4981-80C2D0DA92EA}"/>
              </a:ext>
            </a:extLst>
          </p:cNvPr>
          <p:cNvPicPr>
            <a:picLocks noChangeAspect="1"/>
          </p:cNvPicPr>
          <p:nvPr/>
        </p:nvPicPr>
        <p:blipFill>
          <a:blip r:embed="rId5"/>
          <a:stretch>
            <a:fillRect/>
          </a:stretch>
        </p:blipFill>
        <p:spPr>
          <a:xfrm>
            <a:off x="715735" y="1418533"/>
            <a:ext cx="6328443" cy="5039179"/>
          </a:xfrm>
          <a:prstGeom prst="rect">
            <a:avLst/>
          </a:prstGeom>
        </p:spPr>
      </p:pic>
    </p:spTree>
    <p:extLst>
      <p:ext uri="{BB962C8B-B14F-4D97-AF65-F5344CB8AC3E}">
        <p14:creationId xmlns:p14="http://schemas.microsoft.com/office/powerpoint/2010/main" val="2869632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409260"/>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Veteran’s Preference</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TextBox 2">
            <a:extLst>
              <a:ext uri="{FF2B5EF4-FFF2-40B4-BE49-F238E27FC236}">
                <a16:creationId xmlns:a16="http://schemas.microsoft.com/office/drawing/2014/main" id="{8E8CF348-4668-473F-4871-2A752E78D441}"/>
              </a:ext>
            </a:extLst>
          </p:cNvPr>
          <p:cNvSpPr txBox="1"/>
          <p:nvPr/>
        </p:nvSpPr>
        <p:spPr>
          <a:xfrm>
            <a:off x="1765430" y="1225753"/>
            <a:ext cx="7188070" cy="1200329"/>
          </a:xfrm>
          <a:prstGeom prst="rect">
            <a:avLst/>
          </a:prstGeom>
          <a:noFill/>
        </p:spPr>
        <p:txBody>
          <a:bodyPr wrap="square" rtlCol="0">
            <a:spAutoFit/>
          </a:bodyPr>
          <a:lstStyle/>
          <a:p>
            <a:pPr algn="ctr"/>
            <a:r>
              <a:rPr lang="en-US" b="1" dirty="0">
                <a:solidFill>
                  <a:srgbClr val="231F20"/>
                </a:solidFill>
                <a:latin typeface="Lato" panose="020F0502020204030203" pitchFamily="34" charset="0"/>
                <a:ea typeface="Lato" panose="020F0502020204030203" pitchFamily="34" charset="0"/>
                <a:cs typeface="Lato" panose="020F0502020204030203" pitchFamily="34" charset="0"/>
              </a:rPr>
              <a:t>Other materials in Application must be consistent with this selection.</a:t>
            </a:r>
          </a:p>
          <a:p>
            <a:pPr algn="ctr"/>
            <a:r>
              <a:rPr lang="en-US" b="1" dirty="0">
                <a:solidFill>
                  <a:srgbClr val="231F20"/>
                </a:solidFill>
                <a:latin typeface="Lato" panose="020F0502020204030203" pitchFamily="34" charset="0"/>
                <a:ea typeface="Lato" panose="020F0502020204030203" pitchFamily="34" charset="0"/>
                <a:cs typeface="Lato" panose="020F0502020204030203" pitchFamily="34" charset="0"/>
              </a:rPr>
              <a:t>This form required for threshold for 4% LIHTC Projects </a:t>
            </a:r>
          </a:p>
          <a:p>
            <a:pPr algn="ctr"/>
            <a:r>
              <a:rPr lang="en-US" b="1" dirty="0">
                <a:solidFill>
                  <a:srgbClr val="231F20"/>
                </a:solidFill>
                <a:latin typeface="Lato" panose="020F0502020204030203" pitchFamily="34" charset="0"/>
                <a:ea typeface="Lato" panose="020F0502020204030203" pitchFamily="34" charset="0"/>
                <a:cs typeface="Lato" panose="020F0502020204030203" pitchFamily="34" charset="0"/>
              </a:rPr>
              <a:t>and for 9% LIHTC Points</a:t>
            </a:r>
          </a:p>
          <a:p>
            <a:endParaRPr lang="en-US" dirty="0"/>
          </a:p>
        </p:txBody>
      </p:sp>
      <p:pic>
        <p:nvPicPr>
          <p:cNvPr id="6" name="Picture 5">
            <a:extLst>
              <a:ext uri="{FF2B5EF4-FFF2-40B4-BE49-F238E27FC236}">
                <a16:creationId xmlns:a16="http://schemas.microsoft.com/office/drawing/2014/main" id="{AE5CECCD-F9DA-2561-BA5D-00A087FF218B}"/>
              </a:ext>
            </a:extLst>
          </p:cNvPr>
          <p:cNvPicPr>
            <a:picLocks noChangeAspect="1"/>
          </p:cNvPicPr>
          <p:nvPr/>
        </p:nvPicPr>
        <p:blipFill>
          <a:blip r:embed="rId5"/>
          <a:stretch>
            <a:fillRect/>
          </a:stretch>
        </p:blipFill>
        <p:spPr>
          <a:xfrm>
            <a:off x="1527305" y="2304878"/>
            <a:ext cx="7828445" cy="3871304"/>
          </a:xfrm>
          <a:prstGeom prst="rect">
            <a:avLst/>
          </a:prstGeom>
        </p:spPr>
      </p:pic>
    </p:spTree>
    <p:extLst>
      <p:ext uri="{BB962C8B-B14F-4D97-AF65-F5344CB8AC3E}">
        <p14:creationId xmlns:p14="http://schemas.microsoft.com/office/powerpoint/2010/main" val="2187916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1" y="261580"/>
            <a:ext cx="12192000" cy="6272784"/>
          </a:xfrm>
          <a:prstGeom prst="rect">
            <a:avLst/>
          </a:prstGeom>
        </p:spPr>
      </p:pic>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a:t>
            </a:r>
            <a:endParaRPr lang="en-US" b="1" dirty="0">
              <a:solidFill>
                <a:schemeClr val="tx1"/>
              </a:solidFill>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Mandatory Design Standards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9" name="Picture 8">
            <a:extLst>
              <a:ext uri="{FF2B5EF4-FFF2-40B4-BE49-F238E27FC236}">
                <a16:creationId xmlns:a16="http://schemas.microsoft.com/office/drawing/2014/main" id="{15FF9AAC-B199-A8B8-C2DC-E73DFC9B3C5A}"/>
              </a:ext>
            </a:extLst>
          </p:cNvPr>
          <p:cNvPicPr>
            <a:picLocks noChangeAspect="1"/>
          </p:cNvPicPr>
          <p:nvPr/>
        </p:nvPicPr>
        <p:blipFill>
          <a:blip r:embed="rId5"/>
          <a:stretch>
            <a:fillRect/>
          </a:stretch>
        </p:blipFill>
        <p:spPr>
          <a:xfrm>
            <a:off x="655709" y="1231838"/>
            <a:ext cx="4440687" cy="52551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A60D7E5-4572-7565-6923-18867FF5D97C}"/>
              </a:ext>
            </a:extLst>
          </p:cNvPr>
          <p:cNvSpPr txBox="1"/>
          <p:nvPr/>
        </p:nvSpPr>
        <p:spPr>
          <a:xfrm>
            <a:off x="6096000" y="2154725"/>
            <a:ext cx="4967335" cy="3139321"/>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rPr>
              <a:t>Conceptual Plans reviewed with Application</a:t>
            </a:r>
          </a:p>
          <a:p>
            <a:pPr marL="285750" indent="-285750">
              <a:buFont typeface="Wingdings" panose="05000000000000000000" pitchFamily="2" charset="2"/>
              <a:buChar char="Ø"/>
            </a:pPr>
            <a:endPar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endParaRPr>
          </a:p>
          <a:p>
            <a:pPr marL="285750" indent="-285750">
              <a:buFont typeface="Wingdings" panose="05000000000000000000" pitchFamily="2" charset="2"/>
              <a:buChar char="Ø"/>
            </a:pPr>
            <a:r>
              <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rPr>
              <a:t>Permit-Ready Plans reviewed before construction</a:t>
            </a:r>
          </a:p>
          <a:p>
            <a:endPar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endParaRPr>
          </a:p>
          <a:p>
            <a:pPr marL="285750" indent="-285750">
              <a:buFont typeface="Wingdings" panose="05000000000000000000" pitchFamily="2" charset="2"/>
              <a:buChar char="Ø"/>
            </a:pPr>
            <a:r>
              <a:rPr lang="en-US" dirty="0">
                <a:solidFill>
                  <a:srgbClr val="231F20"/>
                </a:solidFill>
                <a:latin typeface="Lato Black" panose="020F0502020204030203" pitchFamily="34" charset="0"/>
                <a:ea typeface="Lato Black" panose="020F0502020204030203" pitchFamily="34" charset="0"/>
                <a:cs typeface="Lato Black" panose="020F0502020204030203" pitchFamily="34" charset="0"/>
              </a:rPr>
              <a:t>Must receive Housing New Mexico written approval before beginning construction and before receiving 8609s</a:t>
            </a:r>
          </a:p>
          <a:p>
            <a:endParaRPr lang="en-US" dirty="0"/>
          </a:p>
          <a:p>
            <a:endParaRPr lang="en-US" dirty="0"/>
          </a:p>
        </p:txBody>
      </p:sp>
    </p:spTree>
    <p:extLst>
      <p:ext uri="{BB962C8B-B14F-4D97-AF65-F5344CB8AC3E}">
        <p14:creationId xmlns:p14="http://schemas.microsoft.com/office/powerpoint/2010/main" val="3531371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935724" y="1371467"/>
            <a:ext cx="8150107" cy="4917189"/>
          </a:xfrm>
        </p:spPr>
        <p:txBody>
          <a:bodyPr>
            <a:noAutofit/>
          </a:bodyPr>
          <a:lstStyle/>
          <a:p>
            <a:pPr algn="l"/>
            <a:endParaRPr lang="en-US" sz="1800" b="1" dirty="0">
              <a:latin typeface="Lato" panose="020F0502020204030203" pitchFamily="34" charset="0"/>
              <a:ea typeface="Lato" panose="020F0502020204030203" pitchFamily="34" charset="0"/>
              <a:cs typeface="Lato" panose="020F0502020204030203" pitchFamily="34" charset="0"/>
            </a:endParaRPr>
          </a:p>
          <a:p>
            <a:pPr marL="342900" indent="-342900" algn="l" defTabSz="713232">
              <a:lnSpc>
                <a:spcPct val="100000"/>
              </a:lnSpc>
              <a:spcBef>
                <a:spcPts val="1200"/>
              </a:spcBef>
              <a:buFont typeface="Wingdings" panose="05000000000000000000" pitchFamily="2" charset="2"/>
              <a:buChar char="Ø"/>
              <a:defRPr/>
            </a:pPr>
            <a:r>
              <a:rPr lang="en-US" dirty="0">
                <a:solidFill>
                  <a:srgbClr val="231F20"/>
                </a:solidFill>
                <a:latin typeface="Arial" panose="020B0604020202020204" pitchFamily="34" charset="0"/>
                <a:cs typeface="Arial" panose="020B0604020202020204" pitchFamily="34" charset="0"/>
              </a:rPr>
              <a:t>Separate sections for new construction, rehab and special projects (i.e., single room occupancy and adaptive reuse).</a:t>
            </a:r>
          </a:p>
          <a:p>
            <a:pPr marL="342900" indent="-342900" algn="l" defTabSz="713232">
              <a:lnSpc>
                <a:spcPct val="100000"/>
              </a:lnSpc>
              <a:spcBef>
                <a:spcPts val="1200"/>
              </a:spcBef>
              <a:buFont typeface="Wingdings" panose="05000000000000000000" pitchFamily="2" charset="2"/>
              <a:buChar char="Ø"/>
              <a:defRPr/>
            </a:pPr>
            <a:r>
              <a:rPr lang="en-US" dirty="0">
                <a:solidFill>
                  <a:srgbClr val="231F20"/>
                </a:solidFill>
                <a:latin typeface="Arial" panose="020B0604020202020204" pitchFamily="34" charset="0"/>
                <a:cs typeface="Arial" panose="020B0604020202020204" pitchFamily="34" charset="0"/>
              </a:rPr>
              <a:t>Sub-sections on general design, site design and development, building design and construction, unit design.</a:t>
            </a:r>
          </a:p>
          <a:p>
            <a:pPr marL="342900" indent="-342900" algn="l" defTabSz="713232">
              <a:lnSpc>
                <a:spcPct val="100000"/>
              </a:lnSpc>
              <a:spcBef>
                <a:spcPts val="1200"/>
              </a:spcBef>
              <a:buFont typeface="Wingdings" panose="05000000000000000000" pitchFamily="2" charset="2"/>
              <a:buChar char="Ø"/>
              <a:defRPr/>
            </a:pPr>
            <a:r>
              <a:rPr lang="en-US" dirty="0">
                <a:solidFill>
                  <a:srgbClr val="231F20"/>
                </a:solidFill>
                <a:latin typeface="Arial" panose="020B0604020202020204" pitchFamily="34" charset="0"/>
                <a:cs typeface="Arial" panose="020B0604020202020204" pitchFamily="34" charset="0"/>
              </a:rPr>
              <a:t>Updated yearly and posted on Housing NM’s website.</a:t>
            </a:r>
          </a:p>
          <a:p>
            <a:pPr marL="342900" indent="-342900" algn="l" defTabSz="713232">
              <a:lnSpc>
                <a:spcPct val="100000"/>
              </a:lnSpc>
              <a:spcBef>
                <a:spcPts val="1200"/>
              </a:spcBef>
              <a:buFont typeface="Wingdings" panose="05000000000000000000" pitchFamily="2" charset="2"/>
              <a:buChar char="Ø"/>
              <a:defRPr/>
            </a:pPr>
            <a:r>
              <a:rPr lang="en-US" dirty="0">
                <a:solidFill>
                  <a:srgbClr val="231F20"/>
                </a:solidFill>
                <a:latin typeface="Arial" panose="020B0604020202020204" pitchFamily="34" charset="0"/>
                <a:cs typeface="Arial" panose="020B0604020202020204" pitchFamily="34" charset="0"/>
              </a:rPr>
              <a:t>Housing New Mexico:</a:t>
            </a:r>
          </a:p>
          <a:p>
            <a:pPr marL="800100" lvl="1" indent="-342900" algn="l" defTabSz="713232">
              <a:lnSpc>
                <a:spcPct val="100000"/>
              </a:lnSpc>
              <a:spcBef>
                <a:spcPts val="1200"/>
              </a:spcBef>
              <a:buFont typeface="Wingdings" panose="05000000000000000000" pitchFamily="2" charset="2"/>
              <a:buChar char="Ø"/>
              <a:defRPr/>
            </a:pPr>
            <a:r>
              <a:rPr lang="en-US" dirty="0">
                <a:solidFill>
                  <a:srgbClr val="231F20"/>
                </a:solidFill>
                <a:latin typeface="Arial" panose="020B0604020202020204" pitchFamily="34" charset="0"/>
                <a:cs typeface="Arial" panose="020B0604020202020204" pitchFamily="34" charset="0"/>
              </a:rPr>
              <a:t>Reviews and approves plans, and</a:t>
            </a:r>
          </a:p>
          <a:p>
            <a:pPr marL="800100" lvl="1" indent="-342900" algn="l" defTabSz="713232">
              <a:lnSpc>
                <a:spcPct val="100000"/>
              </a:lnSpc>
              <a:spcBef>
                <a:spcPts val="1200"/>
              </a:spcBef>
              <a:buFont typeface="Wingdings" panose="05000000000000000000" pitchFamily="2" charset="2"/>
              <a:buChar char="Ø"/>
              <a:defRPr/>
            </a:pPr>
            <a:r>
              <a:rPr lang="en-US" dirty="0">
                <a:solidFill>
                  <a:srgbClr val="231F20"/>
                </a:solidFill>
                <a:latin typeface="Arial" panose="020B0604020202020204" pitchFamily="34" charset="0"/>
                <a:cs typeface="Arial" panose="020B0604020202020204" pitchFamily="34" charset="0"/>
              </a:rPr>
              <a:t>Inspects the Project for compliance</a:t>
            </a:r>
          </a:p>
          <a:p>
            <a:pPr marL="342900" indent="-342900" algn="l" defTabSz="713232">
              <a:lnSpc>
                <a:spcPct val="100000"/>
              </a:lnSpc>
              <a:spcBef>
                <a:spcPts val="1200"/>
              </a:spcBef>
              <a:buFont typeface="Wingdings" panose="05000000000000000000" pitchFamily="2" charset="2"/>
              <a:buChar char="Ø"/>
              <a:defRPr/>
            </a:pPr>
            <a:endParaRPr lang="en-US" dirty="0">
              <a:solidFill>
                <a:srgbClr val="535554"/>
              </a:solidFill>
              <a:latin typeface="Arial" panose="020B0604020202020204" pitchFamily="34" charset="0"/>
              <a:cs typeface="Arial" panose="020B0604020202020204"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Mandatory Design Standards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3894007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1" y="261580"/>
            <a:ext cx="12192000" cy="6272784"/>
          </a:xfrm>
          <a:prstGeom prst="rect">
            <a:avLst/>
          </a:prstGeom>
        </p:spPr>
      </p:pic>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a:t>
            </a:r>
            <a:endParaRPr lang="en-US" b="1" dirty="0">
              <a:solidFill>
                <a:schemeClr val="tx1"/>
              </a:solidFill>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Underwriting Supplement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10" name="TextBox 9">
            <a:extLst>
              <a:ext uri="{FF2B5EF4-FFF2-40B4-BE49-F238E27FC236}">
                <a16:creationId xmlns:a16="http://schemas.microsoft.com/office/drawing/2014/main" id="{BA60D7E5-4572-7565-6923-18867FF5D97C}"/>
              </a:ext>
            </a:extLst>
          </p:cNvPr>
          <p:cNvSpPr txBox="1"/>
          <p:nvPr/>
        </p:nvSpPr>
        <p:spPr>
          <a:xfrm>
            <a:off x="6096000" y="2154725"/>
            <a:ext cx="4967335" cy="2862322"/>
          </a:xfrm>
          <a:prstGeom prst="rect">
            <a:avLst/>
          </a:prstGeom>
          <a:noFill/>
        </p:spPr>
        <p:txBody>
          <a:bodyPr wrap="square" rtlCol="0">
            <a:spAutoFit/>
          </a:bodyPr>
          <a:lstStyle/>
          <a:p>
            <a:pPr marL="285750" indent="-285750">
              <a:buFont typeface="Wingdings" panose="05000000000000000000" pitchFamily="2" charset="2"/>
              <a:buChar char="Ø"/>
            </a:pPr>
            <a:r>
              <a:rPr lang="en-US" b="1"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All Applications must meet Underwriting Supplement Standards</a:t>
            </a:r>
          </a:p>
          <a:p>
            <a:pPr marL="285750" indent="-285750">
              <a:buFont typeface="Wingdings" panose="05000000000000000000" pitchFamily="2" charset="2"/>
              <a:buChar char="Ø"/>
            </a:pPr>
            <a:endParaRPr lang="en-US" b="1"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b="1"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Specifics for gap financing included</a:t>
            </a:r>
          </a:p>
          <a:p>
            <a:endParaRPr lang="en-US" b="1"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b="1"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Financial Feasibility can’t be corrected with a Deficiency Correction – read this document carefully alongside the QAP</a:t>
            </a:r>
          </a:p>
          <a:p>
            <a:endParaRPr lang="en-US" dirty="0"/>
          </a:p>
          <a:p>
            <a:endParaRPr lang="en-US" dirty="0"/>
          </a:p>
        </p:txBody>
      </p:sp>
      <p:pic>
        <p:nvPicPr>
          <p:cNvPr id="5" name="Picture 4">
            <a:extLst>
              <a:ext uri="{FF2B5EF4-FFF2-40B4-BE49-F238E27FC236}">
                <a16:creationId xmlns:a16="http://schemas.microsoft.com/office/drawing/2014/main" id="{62A93E73-F00C-1171-9DCB-13EA0BB1E201}"/>
              </a:ext>
            </a:extLst>
          </p:cNvPr>
          <p:cNvPicPr>
            <a:picLocks noChangeAspect="1"/>
          </p:cNvPicPr>
          <p:nvPr/>
        </p:nvPicPr>
        <p:blipFill>
          <a:blip r:embed="rId5"/>
          <a:stretch>
            <a:fillRect/>
          </a:stretch>
        </p:blipFill>
        <p:spPr>
          <a:xfrm>
            <a:off x="609863" y="1051133"/>
            <a:ext cx="5211779" cy="5545287"/>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7194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53F98-3E09-DACE-6E8A-40814CE9C4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AB4F9F3-570E-7D1F-AC2C-A9FE4F9F572B}"/>
              </a:ext>
            </a:extLst>
          </p:cNvPr>
          <p:cNvPicPr>
            <a:picLocks noChangeAspect="1"/>
          </p:cNvPicPr>
          <p:nvPr/>
        </p:nvPicPr>
        <p:blipFill>
          <a:blip r:embed="rId3">
            <a:alphaModFix amt="30000"/>
          </a:blip>
          <a:stretch>
            <a:fillRect/>
          </a:stretch>
        </p:blipFill>
        <p:spPr>
          <a:xfrm>
            <a:off x="0" y="256032"/>
            <a:ext cx="12192000" cy="6345936"/>
          </a:xfrm>
          <a:prstGeom prst="rect">
            <a:avLst/>
          </a:prstGeom>
        </p:spPr>
      </p:pic>
      <p:sp>
        <p:nvSpPr>
          <p:cNvPr id="8" name="Rectangle 7">
            <a:extLst>
              <a:ext uri="{FF2B5EF4-FFF2-40B4-BE49-F238E27FC236}">
                <a16:creationId xmlns:a16="http://schemas.microsoft.com/office/drawing/2014/main" id="{A6979309-3415-80D4-2C46-EDD3E8F43442}"/>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5D52771-F162-0470-6C45-178AB71B52C6}"/>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0731D515-33BB-2443-3E5B-255EFECAF4C5}"/>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2025 Qualified Allocation Plan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1124AE0A-7A62-B68A-0C21-45754AB2D7CD}"/>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Rectangle 2">
            <a:extLst>
              <a:ext uri="{FF2B5EF4-FFF2-40B4-BE49-F238E27FC236}">
                <a16:creationId xmlns:a16="http://schemas.microsoft.com/office/drawing/2014/main" id="{B4BB97C2-FDC4-8FE6-5C5A-1492BD013CBF}"/>
              </a:ext>
            </a:extLst>
          </p:cNvPr>
          <p:cNvSpPr/>
          <p:nvPr/>
        </p:nvSpPr>
        <p:spPr>
          <a:xfrm>
            <a:off x="0" y="1731197"/>
            <a:ext cx="1232926"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800" dirty="0">
              <a:highlight>
                <a:srgbClr val="009A96"/>
              </a:highlight>
            </a:endParaRPr>
          </a:p>
        </p:txBody>
      </p:sp>
      <p:sp>
        <p:nvSpPr>
          <p:cNvPr id="5" name="Oval 4">
            <a:extLst>
              <a:ext uri="{FF2B5EF4-FFF2-40B4-BE49-F238E27FC236}">
                <a16:creationId xmlns:a16="http://schemas.microsoft.com/office/drawing/2014/main" id="{BC559463-0B52-9D40-8CCA-D0FF07F80139}"/>
              </a:ext>
            </a:extLst>
          </p:cNvPr>
          <p:cNvSpPr/>
          <p:nvPr/>
        </p:nvSpPr>
        <p:spPr>
          <a:xfrm>
            <a:off x="839225" y="166003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1</a:t>
            </a:r>
          </a:p>
        </p:txBody>
      </p:sp>
      <p:sp>
        <p:nvSpPr>
          <p:cNvPr id="9" name="Rectangle 8">
            <a:extLst>
              <a:ext uri="{FF2B5EF4-FFF2-40B4-BE49-F238E27FC236}">
                <a16:creationId xmlns:a16="http://schemas.microsoft.com/office/drawing/2014/main" id="{080BAA32-B81D-F785-AE64-02F3C63B05FC}"/>
              </a:ext>
            </a:extLst>
          </p:cNvPr>
          <p:cNvSpPr/>
          <p:nvPr/>
        </p:nvSpPr>
        <p:spPr>
          <a:xfrm>
            <a:off x="2" y="2423986"/>
            <a:ext cx="1709788"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0" name="Oval 9">
            <a:extLst>
              <a:ext uri="{FF2B5EF4-FFF2-40B4-BE49-F238E27FC236}">
                <a16:creationId xmlns:a16="http://schemas.microsoft.com/office/drawing/2014/main" id="{5E468E22-7A56-A535-D2FE-961058D2306C}"/>
              </a:ext>
            </a:extLst>
          </p:cNvPr>
          <p:cNvSpPr/>
          <p:nvPr/>
        </p:nvSpPr>
        <p:spPr>
          <a:xfrm>
            <a:off x="1316089" y="235282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2</a:t>
            </a:r>
          </a:p>
        </p:txBody>
      </p:sp>
      <p:sp>
        <p:nvSpPr>
          <p:cNvPr id="11" name="Rectangle 10">
            <a:extLst>
              <a:ext uri="{FF2B5EF4-FFF2-40B4-BE49-F238E27FC236}">
                <a16:creationId xmlns:a16="http://schemas.microsoft.com/office/drawing/2014/main" id="{B0D66774-625B-8E57-B698-B1A5B11963F0}"/>
              </a:ext>
            </a:extLst>
          </p:cNvPr>
          <p:cNvSpPr/>
          <p:nvPr/>
        </p:nvSpPr>
        <p:spPr>
          <a:xfrm>
            <a:off x="2" y="3116777"/>
            <a:ext cx="2243187"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2" name="Oval 11">
            <a:extLst>
              <a:ext uri="{FF2B5EF4-FFF2-40B4-BE49-F238E27FC236}">
                <a16:creationId xmlns:a16="http://schemas.microsoft.com/office/drawing/2014/main" id="{C49BD12D-6828-94D3-224B-087A29AD6D32}"/>
              </a:ext>
            </a:extLst>
          </p:cNvPr>
          <p:cNvSpPr/>
          <p:nvPr/>
        </p:nvSpPr>
        <p:spPr>
          <a:xfrm>
            <a:off x="1849489" y="304561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3</a:t>
            </a:r>
          </a:p>
        </p:txBody>
      </p:sp>
      <p:sp>
        <p:nvSpPr>
          <p:cNvPr id="13" name="Rectangle 12">
            <a:extLst>
              <a:ext uri="{FF2B5EF4-FFF2-40B4-BE49-F238E27FC236}">
                <a16:creationId xmlns:a16="http://schemas.microsoft.com/office/drawing/2014/main" id="{D771CE65-69D2-CA59-7E79-8FD0D4405DA5}"/>
              </a:ext>
            </a:extLst>
          </p:cNvPr>
          <p:cNvSpPr/>
          <p:nvPr/>
        </p:nvSpPr>
        <p:spPr>
          <a:xfrm>
            <a:off x="0" y="3809566"/>
            <a:ext cx="2776589"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4" name="Oval 13">
            <a:extLst>
              <a:ext uri="{FF2B5EF4-FFF2-40B4-BE49-F238E27FC236}">
                <a16:creationId xmlns:a16="http://schemas.microsoft.com/office/drawing/2014/main" id="{68A04EFE-F5E7-B45E-BBBC-02560911D32D}"/>
              </a:ext>
            </a:extLst>
          </p:cNvPr>
          <p:cNvSpPr/>
          <p:nvPr/>
        </p:nvSpPr>
        <p:spPr>
          <a:xfrm>
            <a:off x="2382889" y="373840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4</a:t>
            </a:r>
          </a:p>
        </p:txBody>
      </p:sp>
      <p:sp>
        <p:nvSpPr>
          <p:cNvPr id="15" name="Rectangle 14">
            <a:extLst>
              <a:ext uri="{FF2B5EF4-FFF2-40B4-BE49-F238E27FC236}">
                <a16:creationId xmlns:a16="http://schemas.microsoft.com/office/drawing/2014/main" id="{70917F5C-472F-7226-312D-F2596B4F4DC1}"/>
              </a:ext>
            </a:extLst>
          </p:cNvPr>
          <p:cNvSpPr/>
          <p:nvPr/>
        </p:nvSpPr>
        <p:spPr>
          <a:xfrm>
            <a:off x="-1" y="4502354"/>
            <a:ext cx="3274553"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6" name="Oval 15">
            <a:extLst>
              <a:ext uri="{FF2B5EF4-FFF2-40B4-BE49-F238E27FC236}">
                <a16:creationId xmlns:a16="http://schemas.microsoft.com/office/drawing/2014/main" id="{2671C5F5-F2A8-1741-E53A-7982719DD0BC}"/>
              </a:ext>
            </a:extLst>
          </p:cNvPr>
          <p:cNvSpPr/>
          <p:nvPr/>
        </p:nvSpPr>
        <p:spPr>
          <a:xfrm>
            <a:off x="2880852" y="4431190"/>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5</a:t>
            </a:r>
          </a:p>
        </p:txBody>
      </p:sp>
      <p:sp>
        <p:nvSpPr>
          <p:cNvPr id="17" name="Inhaltsplatzhalter 4">
            <a:extLst>
              <a:ext uri="{FF2B5EF4-FFF2-40B4-BE49-F238E27FC236}">
                <a16:creationId xmlns:a16="http://schemas.microsoft.com/office/drawing/2014/main" id="{AEDAFF99-70CB-11AD-78AA-DE98E78041E8}"/>
              </a:ext>
            </a:extLst>
          </p:cNvPr>
          <p:cNvSpPr txBox="1">
            <a:spLocks/>
          </p:cNvSpPr>
          <p:nvPr/>
        </p:nvSpPr>
        <p:spPr>
          <a:xfrm>
            <a:off x="1600506" y="1828758"/>
            <a:ext cx="7218157"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4% Threshold Requirements</a:t>
            </a:r>
            <a:endParaRPr lang="en-US" sz="12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9" name="Inhaltsplatzhalter 4">
            <a:extLst>
              <a:ext uri="{FF2B5EF4-FFF2-40B4-BE49-F238E27FC236}">
                <a16:creationId xmlns:a16="http://schemas.microsoft.com/office/drawing/2014/main" id="{1D9BA1E2-3087-7E8B-2A18-82DE2C0DBE86}"/>
              </a:ext>
            </a:extLst>
          </p:cNvPr>
          <p:cNvSpPr txBox="1">
            <a:spLocks/>
          </p:cNvSpPr>
          <p:nvPr/>
        </p:nvSpPr>
        <p:spPr>
          <a:xfrm>
            <a:off x="1972933" y="2490447"/>
            <a:ext cx="62331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2025 QAP Review</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1" name="Inhaltsplatzhalter 4">
            <a:extLst>
              <a:ext uri="{FF2B5EF4-FFF2-40B4-BE49-F238E27FC236}">
                <a16:creationId xmlns:a16="http://schemas.microsoft.com/office/drawing/2014/main" id="{5FEA539E-46F4-B8F5-6006-48F0A4E30D14}"/>
              </a:ext>
            </a:extLst>
          </p:cNvPr>
          <p:cNvSpPr txBox="1">
            <a:spLocks/>
          </p:cNvSpPr>
          <p:nvPr/>
        </p:nvSpPr>
        <p:spPr>
          <a:xfrm>
            <a:off x="2488690" y="3171307"/>
            <a:ext cx="5717432"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B54325"/>
                </a:solidFill>
                <a:latin typeface="Lato" panose="020F0502020204030203" pitchFamily="34" charset="0"/>
                <a:ea typeface="Lato" panose="020F0502020204030203" pitchFamily="34" charset="0"/>
                <a:cs typeface="Lato" panose="020F0502020204030203" pitchFamily="34" charset="0"/>
              </a:rPr>
              <a:t>2025 Application Process</a:t>
            </a:r>
            <a:endParaRPr lang="en-US" sz="1200" dirty="0">
              <a:solidFill>
                <a:srgbClr val="B54325"/>
              </a:solidFill>
              <a:latin typeface="Lato" panose="020F0502020204030203" pitchFamily="34" charset="0"/>
              <a:ea typeface="Lato" panose="020F0502020204030203" pitchFamily="34" charset="0"/>
              <a:cs typeface="Lato" panose="020F0502020204030203" pitchFamily="34" charset="0"/>
            </a:endParaRPr>
          </a:p>
        </p:txBody>
      </p:sp>
      <p:sp>
        <p:nvSpPr>
          <p:cNvPr id="22" name="Inhaltsplatzhalter 4">
            <a:extLst>
              <a:ext uri="{FF2B5EF4-FFF2-40B4-BE49-F238E27FC236}">
                <a16:creationId xmlns:a16="http://schemas.microsoft.com/office/drawing/2014/main" id="{BE346952-563D-9B8D-6EC6-4FFADD51E607}"/>
              </a:ext>
            </a:extLst>
          </p:cNvPr>
          <p:cNvSpPr txBox="1">
            <a:spLocks/>
          </p:cNvSpPr>
          <p:nvPr/>
        </p:nvSpPr>
        <p:spPr>
          <a:xfrm>
            <a:off x="3039733" y="3882975"/>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Other Housing New Mexico Financing</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3" name="Rectangle 22">
            <a:extLst>
              <a:ext uri="{FF2B5EF4-FFF2-40B4-BE49-F238E27FC236}">
                <a16:creationId xmlns:a16="http://schemas.microsoft.com/office/drawing/2014/main" id="{57492A21-5168-9B0A-2915-BD0EF7A955B0}"/>
              </a:ext>
            </a:extLst>
          </p:cNvPr>
          <p:cNvSpPr/>
          <p:nvPr/>
        </p:nvSpPr>
        <p:spPr>
          <a:xfrm>
            <a:off x="-1" y="5194587"/>
            <a:ext cx="3777112"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25" name="Oval 24">
            <a:extLst>
              <a:ext uri="{FF2B5EF4-FFF2-40B4-BE49-F238E27FC236}">
                <a16:creationId xmlns:a16="http://schemas.microsoft.com/office/drawing/2014/main" id="{DB540270-133A-095E-DA74-FA5C822F88F6}"/>
              </a:ext>
            </a:extLst>
          </p:cNvPr>
          <p:cNvSpPr/>
          <p:nvPr/>
        </p:nvSpPr>
        <p:spPr>
          <a:xfrm>
            <a:off x="3383410" y="512342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6</a:t>
            </a:r>
          </a:p>
        </p:txBody>
      </p:sp>
      <p:sp>
        <p:nvSpPr>
          <p:cNvPr id="26" name="Inhaltsplatzhalter 4">
            <a:extLst>
              <a:ext uri="{FF2B5EF4-FFF2-40B4-BE49-F238E27FC236}">
                <a16:creationId xmlns:a16="http://schemas.microsoft.com/office/drawing/2014/main" id="{8A891EA8-F34E-1EE4-FAC6-279F174E5E85}"/>
              </a:ext>
            </a:extLst>
          </p:cNvPr>
          <p:cNvSpPr txBox="1">
            <a:spLocks/>
          </p:cNvSpPr>
          <p:nvPr/>
        </p:nvSpPr>
        <p:spPr>
          <a:xfrm>
            <a:off x="3572209" y="4515217"/>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Environmental Review Process</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9" name="Inhaltsplatzhalter 4">
            <a:extLst>
              <a:ext uri="{FF2B5EF4-FFF2-40B4-BE49-F238E27FC236}">
                <a16:creationId xmlns:a16="http://schemas.microsoft.com/office/drawing/2014/main" id="{923403BD-B081-4CC4-E37D-2F37FE6E381D}"/>
              </a:ext>
            </a:extLst>
          </p:cNvPr>
          <p:cNvSpPr txBox="1">
            <a:spLocks/>
          </p:cNvSpPr>
          <p:nvPr/>
        </p:nvSpPr>
        <p:spPr>
          <a:xfrm>
            <a:off x="4094795" y="5224519"/>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Tax Credit Compliance &amp; Monitoring</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78545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1" y="261580"/>
            <a:ext cx="12192000" cy="6272784"/>
          </a:xfrm>
          <a:prstGeom prst="rect">
            <a:avLst/>
          </a:prstGeom>
        </p:spPr>
      </p:pic>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a:t>
            </a:r>
            <a:endParaRPr lang="en-US" b="1" dirty="0">
              <a:solidFill>
                <a:schemeClr val="tx1"/>
              </a:solidFill>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Application Review</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10" name="TextBox 9">
            <a:extLst>
              <a:ext uri="{FF2B5EF4-FFF2-40B4-BE49-F238E27FC236}">
                <a16:creationId xmlns:a16="http://schemas.microsoft.com/office/drawing/2014/main" id="{BA60D7E5-4572-7565-6923-18867FF5D97C}"/>
              </a:ext>
            </a:extLst>
          </p:cNvPr>
          <p:cNvSpPr txBox="1"/>
          <p:nvPr/>
        </p:nvSpPr>
        <p:spPr>
          <a:xfrm>
            <a:off x="6419525" y="2154725"/>
            <a:ext cx="5187018" cy="3139321"/>
          </a:xfrm>
          <a:prstGeom prst="rect">
            <a:avLst/>
          </a:prstGeom>
          <a:noFill/>
        </p:spPr>
        <p:txBody>
          <a:bodyPr wrap="square" rtlCol="0">
            <a:spAutoFit/>
          </a:bodyPr>
          <a:lstStyle/>
          <a:p>
            <a:r>
              <a:rPr lang="en-US"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Universal Rental Development Application</a:t>
            </a:r>
          </a:p>
          <a:p>
            <a:pPr marL="285750" indent="-285750">
              <a:buFont typeface="Wingdings" panose="05000000000000000000" pitchFamily="2" charset="2"/>
              <a:buChar char="Ø"/>
            </a:pPr>
            <a:r>
              <a:rPr lang="en-US"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LIHTC</a:t>
            </a:r>
          </a:p>
          <a:p>
            <a:pPr marL="285750" indent="-285750">
              <a:buFont typeface="Wingdings" panose="05000000000000000000" pitchFamily="2" charset="2"/>
              <a:buChar char="Ø"/>
            </a:pPr>
            <a:r>
              <a:rPr lang="en-US"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HOME</a:t>
            </a:r>
          </a:p>
          <a:p>
            <a:pPr marL="285750" indent="-285750">
              <a:buFont typeface="Wingdings" panose="05000000000000000000" pitchFamily="2" charset="2"/>
              <a:buChar char="Ø"/>
            </a:pPr>
            <a:r>
              <a:rPr lang="en-US"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NHTF</a:t>
            </a:r>
          </a:p>
          <a:p>
            <a:pPr marL="285750" indent="-285750">
              <a:buFont typeface="Wingdings" panose="05000000000000000000" pitchFamily="2" charset="2"/>
              <a:buChar char="Ø"/>
            </a:pPr>
            <a:r>
              <a:rPr lang="en-US"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NMHTF</a:t>
            </a:r>
          </a:p>
          <a:p>
            <a:pPr marL="285750" indent="-285750">
              <a:buFont typeface="Wingdings" panose="05000000000000000000" pitchFamily="2" charset="2"/>
              <a:buChar char="Ø"/>
            </a:pPr>
            <a:r>
              <a:rPr lang="en-US"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Risk Share</a:t>
            </a:r>
          </a:p>
          <a:p>
            <a:pPr marL="285750" indent="-285750">
              <a:buFont typeface="Wingdings" panose="05000000000000000000" pitchFamily="2" charset="2"/>
              <a:buChar char="Ø"/>
            </a:pPr>
            <a:r>
              <a:rPr lang="en-US"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NM State Tax Credits</a:t>
            </a:r>
          </a:p>
          <a:p>
            <a:pPr marL="285750" indent="-285750">
              <a:buFont typeface="Wingdings" panose="05000000000000000000" pitchFamily="2" charset="2"/>
              <a:buChar char="Ø"/>
            </a:pPr>
            <a:r>
              <a:rPr lang="en-US"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Primero</a:t>
            </a:r>
          </a:p>
          <a:p>
            <a:pPr marL="285750" indent="-285750">
              <a:buFont typeface="Wingdings" panose="05000000000000000000" pitchFamily="2" charset="2"/>
              <a:buChar char="Ø"/>
            </a:pPr>
            <a:r>
              <a:rPr lang="en-US"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Ventana Fund*</a:t>
            </a:r>
          </a:p>
          <a:p>
            <a:pPr marL="285750" indent="-285750">
              <a:buFont typeface="Wingdings" panose="05000000000000000000" pitchFamily="2" charset="2"/>
              <a:buChar char="Ø"/>
            </a:pPr>
            <a:endParaRPr lang="en-US"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endParaRPr>
          </a:p>
          <a:p>
            <a:r>
              <a:rPr lang="en-US" dirty="0"/>
              <a:t>*Ventana Fund - not Housing New Mexico/MFA funds</a:t>
            </a:r>
          </a:p>
        </p:txBody>
      </p:sp>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EE6C2FA-BE65-1644-0601-5C75A90E8E21}"/>
              </a:ext>
            </a:extLst>
          </p:cNvPr>
          <p:cNvPicPr>
            <a:picLocks noChangeAspect="1"/>
          </p:cNvPicPr>
          <p:nvPr/>
        </p:nvPicPr>
        <p:blipFill>
          <a:blip r:embed="rId5"/>
          <a:stretch>
            <a:fillRect/>
          </a:stretch>
        </p:blipFill>
        <p:spPr>
          <a:xfrm>
            <a:off x="323526" y="1155708"/>
            <a:ext cx="5772474" cy="5331314"/>
          </a:xfrm>
          <a:prstGeom prst="rect">
            <a:avLst/>
          </a:prstGeom>
        </p:spPr>
      </p:pic>
    </p:spTree>
    <p:extLst>
      <p:ext uri="{BB962C8B-B14F-4D97-AF65-F5344CB8AC3E}">
        <p14:creationId xmlns:p14="http://schemas.microsoft.com/office/powerpoint/2010/main" val="385413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1106894-E06A-8191-3C88-FCA81854892C}"/>
              </a:ext>
            </a:extLst>
          </p:cNvPr>
          <p:cNvPicPr>
            <a:picLocks noChangeAspect="1"/>
          </p:cNvPicPr>
          <p:nvPr/>
        </p:nvPicPr>
        <p:blipFill>
          <a:blip r:embed="rId3"/>
          <a:stretch>
            <a:fillRect/>
          </a:stretch>
        </p:blipFill>
        <p:spPr>
          <a:xfrm>
            <a:off x="5843450" y="1051133"/>
            <a:ext cx="6348549" cy="5704493"/>
          </a:xfrm>
          <a:prstGeom prst="rect">
            <a:avLst/>
          </a:prstGeom>
        </p:spPr>
      </p:pic>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Tax-Exempt Bond Issuance</a:t>
            </a:r>
            <a:endParaRPr lang="en-US" sz="36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btitle 5">
            <a:extLst>
              <a:ext uri="{FF2B5EF4-FFF2-40B4-BE49-F238E27FC236}">
                <a16:creationId xmlns:a16="http://schemas.microsoft.com/office/drawing/2014/main" id="{DADE239F-C900-0B0B-7DE4-C9683FA4471B}"/>
              </a:ext>
            </a:extLst>
          </p:cNvPr>
          <p:cNvSpPr txBox="1">
            <a:spLocks/>
          </p:cNvSpPr>
          <p:nvPr/>
        </p:nvSpPr>
        <p:spPr>
          <a:xfrm>
            <a:off x="304451" y="1188939"/>
            <a:ext cx="5234549" cy="52980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latin typeface="Lato" panose="020F0502020204030203" pitchFamily="34" charset="0"/>
                <a:ea typeface="Lato" panose="020F0502020204030203" pitchFamily="34" charset="0"/>
                <a:cs typeface="Lato" panose="020F0502020204030203" pitchFamily="34" charset="0"/>
              </a:rPr>
              <a:t>Mechanisms</a:t>
            </a:r>
            <a:r>
              <a:rPr lang="en-US" sz="1600" dirty="0">
                <a:latin typeface="Lato" panose="020F0502020204030203" pitchFamily="34" charset="0"/>
                <a:ea typeface="Lato" panose="020F0502020204030203" pitchFamily="34" charset="0"/>
                <a:cs typeface="Lato" panose="020F0502020204030203" pitchFamily="34" charset="0"/>
              </a:rPr>
              <a:t>: </a:t>
            </a:r>
          </a:p>
          <a:p>
            <a:pPr marL="285750" indent="-285750" algn="l">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Private Activity Bond Volume Cap (PAB)</a:t>
            </a:r>
          </a:p>
          <a:p>
            <a:pPr marL="742950" lvl="1" indent="-285750" algn="l">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most common because they come with 4% LIHTC</a:t>
            </a:r>
          </a:p>
          <a:p>
            <a:pPr marL="285750" indent="-285750" algn="l">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Refunding outstanding bond issues</a:t>
            </a:r>
          </a:p>
          <a:p>
            <a:pPr marL="285750" indent="-285750" algn="l">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Issuing new 501(c)3 bonds </a:t>
            </a:r>
          </a:p>
          <a:p>
            <a:pPr algn="l"/>
            <a:r>
              <a:rPr lang="en-US" sz="1600" b="1" dirty="0">
                <a:latin typeface="Lato" panose="020F0502020204030203" pitchFamily="34" charset="0"/>
                <a:ea typeface="Lato" panose="020F0502020204030203" pitchFamily="34" charset="0"/>
                <a:cs typeface="Lato" panose="020F0502020204030203" pitchFamily="34" charset="0"/>
              </a:rPr>
              <a:t>Conduit issuer </a:t>
            </a:r>
            <a:r>
              <a:rPr lang="en-US" sz="1600" dirty="0">
                <a:latin typeface="Lato" panose="020F0502020204030203" pitchFamily="34" charset="0"/>
                <a:ea typeface="Lato" panose="020F0502020204030203" pitchFamily="34" charset="0"/>
                <a:cs typeface="Lato" panose="020F0502020204030203" pitchFamily="34" charset="0"/>
              </a:rPr>
              <a:t>– loans from other sources</a:t>
            </a:r>
          </a:p>
          <a:p>
            <a:pPr algn="l"/>
            <a:r>
              <a:rPr lang="en-US" sz="1600" b="1" dirty="0">
                <a:latin typeface="Lato" panose="020F0502020204030203" pitchFamily="34" charset="0"/>
                <a:ea typeface="Lato" panose="020F0502020204030203" pitchFamily="34" charset="0"/>
                <a:cs typeface="Lato" panose="020F0502020204030203" pitchFamily="34" charset="0"/>
              </a:rPr>
              <a:t>Process for PAB</a:t>
            </a:r>
            <a:r>
              <a:rPr lang="en-US" sz="1600" dirty="0">
                <a:latin typeface="Lato" panose="020F0502020204030203" pitchFamily="34" charset="0"/>
                <a:ea typeface="Lato" panose="020F0502020204030203" pitchFamily="34" charset="0"/>
                <a:cs typeface="Lato" panose="020F0502020204030203" pitchFamily="34" charset="0"/>
              </a:rPr>
              <a:t>:</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Apply for 4% LIHTC</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Once approved, draft 42(m) letter provided</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Inducement Resolution issued</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Applicant prepares State Board of Finance (SBOF) application for Housing New Mexico to submit to SBOF for approval</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TEFRA hearing</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Bond Resolution to Housing New Mexico Board for approval</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Closing</a:t>
            </a:r>
          </a:p>
          <a:p>
            <a:pPr marL="109728"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91930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BE7D67-4D4E-F814-C805-1152A06E2C5C}"/>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Application Form of Submission</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Bookmark Example.png">
            <a:extLst>
              <a:ext uri="{FF2B5EF4-FFF2-40B4-BE49-F238E27FC236}">
                <a16:creationId xmlns:a16="http://schemas.microsoft.com/office/drawing/2014/main" id="{1EE7846E-E70A-3A5B-3D51-1AB400416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175" y="1074712"/>
            <a:ext cx="9156862" cy="5417587"/>
          </a:xfrm>
          <a:prstGeom prst="rect">
            <a:avLst/>
          </a:prstGeom>
        </p:spPr>
      </p:pic>
      <p:sp>
        <p:nvSpPr>
          <p:cNvPr id="13" name="TextBox 12">
            <a:extLst>
              <a:ext uri="{FF2B5EF4-FFF2-40B4-BE49-F238E27FC236}">
                <a16:creationId xmlns:a16="http://schemas.microsoft.com/office/drawing/2014/main" id="{799D9564-C77E-464B-5C27-3C9104F13102}"/>
              </a:ext>
            </a:extLst>
          </p:cNvPr>
          <p:cNvSpPr txBox="1"/>
          <p:nvPr/>
        </p:nvSpPr>
        <p:spPr>
          <a:xfrm>
            <a:off x="4931016" y="2865474"/>
            <a:ext cx="4004754" cy="2677656"/>
          </a:xfrm>
          <a:prstGeom prst="rect">
            <a:avLst/>
          </a:prstGeom>
          <a:noFill/>
        </p:spPr>
        <p:txBody>
          <a:bodyPr wrap="square" rtlCol="0">
            <a:spAutoFit/>
          </a:bodyPr>
          <a:lstStyle/>
          <a:p>
            <a:r>
              <a:rPr lang="en-US" sz="2800" dirty="0">
                <a:latin typeface="Lato" panose="020F0502020204030203" pitchFamily="34" charset="0"/>
                <a:ea typeface="Lato" panose="020F0502020204030203" pitchFamily="34" charset="0"/>
                <a:cs typeface="Lato" panose="020F0502020204030203" pitchFamily="34" charset="0"/>
              </a:rPr>
              <a:t>“one fully tabbed PDF file bookmarked with each applicable tab and named to match the Attachments Checklist” </a:t>
            </a:r>
            <a:r>
              <a:rPr lang="en-US" sz="2800" dirty="0">
                <a:solidFill>
                  <a:srgbClr val="00A8A4"/>
                </a:solidFill>
                <a:latin typeface="Lato" panose="020F0502020204030203" pitchFamily="34" charset="0"/>
                <a:ea typeface="Lato" panose="020F0502020204030203" pitchFamily="34" charset="0"/>
                <a:cs typeface="Lato" panose="020F0502020204030203" pitchFamily="34" charset="0"/>
              </a:rPr>
              <a:t>and Excel Worksheets</a:t>
            </a:r>
          </a:p>
        </p:txBody>
      </p:sp>
    </p:spTree>
    <p:extLst>
      <p:ext uri="{BB962C8B-B14F-4D97-AF65-F5344CB8AC3E}">
        <p14:creationId xmlns:p14="http://schemas.microsoft.com/office/powerpoint/2010/main" val="3683867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CE3D8-78A2-EB26-4CC1-56680CDB8FCF}"/>
              </a:ext>
            </a:extLst>
          </p:cNvPr>
          <p:cNvPicPr>
            <a:picLocks noChangeAspect="1"/>
          </p:cNvPicPr>
          <p:nvPr/>
        </p:nvPicPr>
        <p:blipFill>
          <a:blip r:embed="rId3"/>
          <a:stretch>
            <a:fillRect/>
          </a:stretch>
        </p:blipFill>
        <p:spPr>
          <a:xfrm>
            <a:off x="5845514" y="918072"/>
            <a:ext cx="6346486" cy="5645385"/>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541290"/>
            <a:ext cx="4215384" cy="4455575"/>
          </a:xfrm>
        </p:spPr>
        <p:txBody>
          <a:bodyPr>
            <a:noAutofit/>
          </a:bodyPr>
          <a:lstStyle/>
          <a:p>
            <a:pPr algn="l"/>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The following documents are to be uploaded as separate files:</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Market Study </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Appraisal</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Capital Needs Assessment</a:t>
            </a:r>
          </a:p>
          <a:p>
            <a:pPr marL="285750" indent="-285750" algn="l">
              <a:buFont typeface="Wingdings" panose="05000000000000000000" pitchFamily="2" charset="2"/>
              <a:buChar char="Ø"/>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Architectural Plans and Specifications</a:t>
            </a:r>
          </a:p>
          <a:p>
            <a:pPr marL="285750" indent="-285750" algn="l">
              <a:buFont typeface="Wingdings" panose="05000000000000000000" pitchFamily="2" charset="2"/>
              <a:buChar char="Ø"/>
            </a:pPr>
            <a:endParaRPr lang="en-US" sz="2000" dirty="0">
              <a:solidFill>
                <a:srgbClr val="231F20"/>
              </a:solidFill>
              <a:latin typeface="Lato" panose="020F0502020204030203" pitchFamily="34" charset="0"/>
              <a:ea typeface="Lato" panose="020F0502020204030203" pitchFamily="34" charset="0"/>
              <a:cs typeface="Lato" panose="020F0502020204030203" pitchFamily="34" charset="0"/>
            </a:endParaRPr>
          </a:p>
          <a:p>
            <a:pPr algn="l"/>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Upload all to Secure File Transfer:</a:t>
            </a:r>
          </a:p>
          <a:p>
            <a:pPr marL="285750" indent="-285750" algn="l">
              <a:buFont typeface="Wingdings" panose="05000000000000000000" pitchFamily="2" charset="2"/>
              <a:buChar char="Ø"/>
            </a:pPr>
            <a:r>
              <a:rPr lang="en-US" sz="1400" dirty="0">
                <a:solidFill>
                  <a:srgbClr val="231F20"/>
                </a:solidFill>
                <a:latin typeface="Lato" panose="020F0502020204030203" pitchFamily="34" charset="0"/>
                <a:ea typeface="Lato" panose="020F0502020204030203" pitchFamily="34" charset="0"/>
                <a:cs typeface="Lato" panose="020F0502020204030203" pitchFamily="34" charset="0"/>
                <a:hlinkClick r:id="rId4"/>
              </a:rPr>
              <a:t>https://mfa.internal.housingnm.org/SFT_HD/</a:t>
            </a:r>
            <a:endParaRPr lang="en-US" sz="14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Wingdings" panose="05000000000000000000" pitchFamily="2" charset="2"/>
              <a:buChar char="Ø"/>
            </a:pPr>
            <a:endParaRPr lang="en-US" sz="20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Application Form of Submission</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5"/>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5606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8E9684-A633-1856-6B75-FE35EA38F6B3}"/>
              </a:ext>
            </a:extLst>
          </p:cNvPr>
          <p:cNvPicPr>
            <a:picLocks noChangeAspect="1"/>
          </p:cNvPicPr>
          <p:nvPr/>
        </p:nvPicPr>
        <p:blipFill>
          <a:blip r:embed="rId3"/>
          <a:stretch>
            <a:fillRect/>
          </a:stretch>
        </p:blipFill>
        <p:spPr>
          <a:xfrm>
            <a:off x="1890137" y="1634432"/>
            <a:ext cx="2597346" cy="3834790"/>
          </a:xfrm>
          <a:prstGeom prst="rect">
            <a:avLst/>
          </a:prstGeom>
        </p:spPr>
      </p:pic>
      <p:pic>
        <p:nvPicPr>
          <p:cNvPr id="6" name="Picture 5">
            <a:extLst>
              <a:ext uri="{FF2B5EF4-FFF2-40B4-BE49-F238E27FC236}">
                <a16:creationId xmlns:a16="http://schemas.microsoft.com/office/drawing/2014/main" id="{AEBF517D-B925-9DDC-48FB-C134567FEBCB}"/>
              </a:ext>
            </a:extLst>
          </p:cNvPr>
          <p:cNvPicPr>
            <a:picLocks noChangeAspect="1"/>
          </p:cNvPicPr>
          <p:nvPr/>
        </p:nvPicPr>
        <p:blipFill>
          <a:blip r:embed="rId4"/>
          <a:stretch>
            <a:fillRect/>
          </a:stretch>
        </p:blipFill>
        <p:spPr>
          <a:xfrm>
            <a:off x="7002288" y="1664619"/>
            <a:ext cx="2597346" cy="3496047"/>
          </a:xfrm>
          <a:prstGeom prst="rect">
            <a:avLst/>
          </a:prstGeom>
        </p:spPr>
      </p:pic>
      <p:sp>
        <p:nvSpPr>
          <p:cNvPr id="10" name="Arrow: Left 9">
            <a:extLst>
              <a:ext uri="{FF2B5EF4-FFF2-40B4-BE49-F238E27FC236}">
                <a16:creationId xmlns:a16="http://schemas.microsoft.com/office/drawing/2014/main" id="{AB1C2AB6-9E81-B3DF-73B1-7D8C737667EB}"/>
              </a:ext>
            </a:extLst>
          </p:cNvPr>
          <p:cNvSpPr/>
          <p:nvPr/>
        </p:nvSpPr>
        <p:spPr>
          <a:xfrm>
            <a:off x="4098328" y="2232446"/>
            <a:ext cx="1799208" cy="850319"/>
          </a:xfrm>
          <a:prstGeom prst="leftArrow">
            <a:avLst/>
          </a:prstGeom>
          <a:solidFill>
            <a:srgbClr val="009A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0529AEE-3640-48C6-EB67-7B5E8CA9CC9B}"/>
              </a:ext>
            </a:extLst>
          </p:cNvPr>
          <p:cNvSpPr txBox="1"/>
          <p:nvPr/>
        </p:nvSpPr>
        <p:spPr>
          <a:xfrm>
            <a:off x="5189713" y="2472939"/>
            <a:ext cx="899303" cy="369332"/>
          </a:xfrm>
          <a:prstGeom prst="rect">
            <a:avLst/>
          </a:prstGeom>
          <a:noFill/>
        </p:spPr>
        <p:txBody>
          <a:bodyPr wrap="square" rtlCol="0">
            <a:spAutoFit/>
          </a:bodyPr>
          <a:lstStyle/>
          <a:p>
            <a:r>
              <a:rPr lang="en-US" dirty="0">
                <a:highlight>
                  <a:srgbClr val="FFFF00"/>
                </a:highlight>
                <a:sym typeface="Wingdings" panose="05000000000000000000" pitchFamily="2" charset="2"/>
              </a:rPr>
              <a:t></a:t>
            </a:r>
            <a:endParaRPr lang="en-US" dirty="0">
              <a:highlight>
                <a:srgbClr val="FFFF00"/>
              </a:highlight>
            </a:endParaRPr>
          </a:p>
        </p:txBody>
      </p:sp>
      <p:sp>
        <p:nvSpPr>
          <p:cNvPr id="9" name="TextBox 8">
            <a:extLst>
              <a:ext uri="{FF2B5EF4-FFF2-40B4-BE49-F238E27FC236}">
                <a16:creationId xmlns:a16="http://schemas.microsoft.com/office/drawing/2014/main" id="{BED18626-15C5-D32E-C77E-B31645597948}"/>
              </a:ext>
            </a:extLst>
          </p:cNvPr>
          <p:cNvSpPr txBox="1"/>
          <p:nvPr/>
        </p:nvSpPr>
        <p:spPr>
          <a:xfrm>
            <a:off x="2243138" y="5629275"/>
            <a:ext cx="7629525" cy="646331"/>
          </a:xfrm>
          <a:prstGeom prst="rect">
            <a:avLst/>
          </a:prstGeom>
          <a:noFill/>
        </p:spPr>
        <p:txBody>
          <a:bodyPr wrap="square" rtlCol="0">
            <a:spAutoFit/>
          </a:bodyPr>
          <a:lstStyle/>
          <a:p>
            <a:r>
              <a:rPr lang="en-US" dirty="0"/>
              <a:t>Make sure that you have the Excel File, the Market Study, Architectural plans, CNA and the PDF uploaded</a:t>
            </a:r>
          </a:p>
        </p:txBody>
      </p:sp>
      <p:sp>
        <p:nvSpPr>
          <p:cNvPr id="8" name="Multiplication Sign 7">
            <a:extLst>
              <a:ext uri="{FF2B5EF4-FFF2-40B4-BE49-F238E27FC236}">
                <a16:creationId xmlns:a16="http://schemas.microsoft.com/office/drawing/2014/main" id="{0DF9661A-9FC2-51A6-093B-FB0B541A6F51}"/>
              </a:ext>
            </a:extLst>
          </p:cNvPr>
          <p:cNvSpPr/>
          <p:nvPr/>
        </p:nvSpPr>
        <p:spPr>
          <a:xfrm>
            <a:off x="7213446" y="2419924"/>
            <a:ext cx="2175029" cy="2263806"/>
          </a:xfrm>
          <a:prstGeom prst="mathMultiply">
            <a:avLst/>
          </a:prstGeom>
          <a:solidFill>
            <a:srgbClr val="009A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63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Low-Income Housing Tax Credits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
        <p:nvSpPr>
          <p:cNvPr id="9" name="TextBox 8">
            <a:extLst>
              <a:ext uri="{FF2B5EF4-FFF2-40B4-BE49-F238E27FC236}">
                <a16:creationId xmlns:a16="http://schemas.microsoft.com/office/drawing/2014/main" id="{F27E707B-66DA-B52B-BC1B-ABC2F52F5298}"/>
              </a:ext>
            </a:extLst>
          </p:cNvPr>
          <p:cNvSpPr txBox="1"/>
          <p:nvPr/>
        </p:nvSpPr>
        <p:spPr>
          <a:xfrm>
            <a:off x="1539089" y="1513820"/>
            <a:ext cx="8320135" cy="1477328"/>
          </a:xfrm>
          <a:prstGeom prst="rect">
            <a:avLst/>
          </a:prstGeom>
          <a:noFill/>
        </p:spPr>
        <p:txBody>
          <a:bodyPr wrap="square">
            <a:spAutoFit/>
          </a:bodyPr>
          <a:lstStyle/>
          <a:p>
            <a:pPr marL="342900" indent="-342900" algn="l">
              <a:buFont typeface="Arial" panose="020B0604020202020204" pitchFamily="34" charset="0"/>
              <a:buChar char="•"/>
            </a:pPr>
            <a:r>
              <a:rPr lang="en-US" sz="2400"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Register for account – your project assigned to your account</a:t>
            </a:r>
          </a:p>
          <a:p>
            <a:pPr marL="342900" indent="-342900" algn="l">
              <a:buFont typeface="Arial" panose="020B0604020202020204" pitchFamily="34" charset="0"/>
              <a:buChar char="•"/>
            </a:pPr>
            <a:r>
              <a:rPr lang="en-US" sz="2400" dirty="0">
                <a:solidFill>
                  <a:srgbClr val="009A96"/>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https://mfa.internal.housingnm.org/SFT_HD/</a:t>
            </a:r>
            <a:r>
              <a:rPr lang="en-US" sz="2400" dirty="0">
                <a:solidFill>
                  <a:srgbClr val="009A96"/>
                </a:solidFill>
                <a:latin typeface="Lato" panose="020F0502020204030203" pitchFamily="34" charset="0"/>
                <a:ea typeface="Lato" panose="020F0502020204030203" pitchFamily="34" charset="0"/>
                <a:cs typeface="Lato" panose="020F0502020204030203" pitchFamily="34" charset="0"/>
              </a:rPr>
              <a:t> </a:t>
            </a:r>
          </a:p>
          <a:p>
            <a:pPr marL="342900" indent="-342900" algn="l">
              <a:buFont typeface="Arial" panose="020B0604020202020204" pitchFamily="34" charset="0"/>
              <a:buChar char="•"/>
            </a:pPr>
            <a:endParaRPr lang="en-US" sz="1800" dirty="0">
              <a:solidFill>
                <a:schemeClr val="tx1">
                  <a:lumMod val="50000"/>
                </a:schemeClr>
              </a:solidFill>
              <a:cs typeface="Arial" panose="020B0604020202020204" pitchFamily="34" charset="0"/>
            </a:endParaRPr>
          </a:p>
        </p:txBody>
      </p:sp>
      <p:pic>
        <p:nvPicPr>
          <p:cNvPr id="11" name="Picture 10">
            <a:extLst>
              <a:ext uri="{FF2B5EF4-FFF2-40B4-BE49-F238E27FC236}">
                <a16:creationId xmlns:a16="http://schemas.microsoft.com/office/drawing/2014/main" id="{E1E88886-A439-4944-A302-C67B7F164532}"/>
              </a:ext>
            </a:extLst>
          </p:cNvPr>
          <p:cNvPicPr>
            <a:picLocks noChangeAspect="1"/>
          </p:cNvPicPr>
          <p:nvPr/>
        </p:nvPicPr>
        <p:blipFill>
          <a:blip r:embed="rId5"/>
          <a:stretch>
            <a:fillRect/>
          </a:stretch>
        </p:blipFill>
        <p:spPr>
          <a:xfrm>
            <a:off x="1539089" y="2883679"/>
            <a:ext cx="4410691" cy="2457793"/>
          </a:xfrm>
          <a:prstGeom prst="rect">
            <a:avLst/>
          </a:prstGeom>
        </p:spPr>
      </p:pic>
      <p:pic>
        <p:nvPicPr>
          <p:cNvPr id="13" name="Picture 12">
            <a:extLst>
              <a:ext uri="{FF2B5EF4-FFF2-40B4-BE49-F238E27FC236}">
                <a16:creationId xmlns:a16="http://schemas.microsoft.com/office/drawing/2014/main" id="{F837F643-3C1A-60DE-9D3C-622FE76670A0}"/>
              </a:ext>
            </a:extLst>
          </p:cNvPr>
          <p:cNvPicPr>
            <a:picLocks noChangeAspect="1"/>
          </p:cNvPicPr>
          <p:nvPr/>
        </p:nvPicPr>
        <p:blipFill>
          <a:blip r:embed="rId6"/>
          <a:stretch>
            <a:fillRect/>
          </a:stretch>
        </p:blipFill>
        <p:spPr>
          <a:xfrm>
            <a:off x="4553795" y="3414044"/>
            <a:ext cx="4753167" cy="3072978"/>
          </a:xfrm>
          <a:prstGeom prst="rect">
            <a:avLst/>
          </a:prstGeom>
        </p:spPr>
      </p:pic>
      <p:sp>
        <p:nvSpPr>
          <p:cNvPr id="14" name="Arrow: Right 13">
            <a:extLst>
              <a:ext uri="{FF2B5EF4-FFF2-40B4-BE49-F238E27FC236}">
                <a16:creationId xmlns:a16="http://schemas.microsoft.com/office/drawing/2014/main" id="{A7A436BB-43F9-27F2-F419-844F15606F7B}"/>
              </a:ext>
            </a:extLst>
          </p:cNvPr>
          <p:cNvSpPr/>
          <p:nvPr/>
        </p:nvSpPr>
        <p:spPr>
          <a:xfrm>
            <a:off x="366633" y="4950533"/>
            <a:ext cx="1081922" cy="606582"/>
          </a:xfrm>
          <a:prstGeom prst="rightArrow">
            <a:avLst/>
          </a:prstGeom>
          <a:solidFill>
            <a:srgbClr val="FBB0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DC0BB7BB-B3B5-0216-0C03-08A2719BC897}"/>
              </a:ext>
            </a:extLst>
          </p:cNvPr>
          <p:cNvSpPr/>
          <p:nvPr/>
        </p:nvSpPr>
        <p:spPr>
          <a:xfrm>
            <a:off x="7451002" y="5118321"/>
            <a:ext cx="2199992" cy="660903"/>
          </a:xfrm>
          <a:prstGeom prst="leftArrow">
            <a:avLst/>
          </a:prstGeom>
          <a:solidFill>
            <a:srgbClr val="FBB0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179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935725" y="1371467"/>
            <a:ext cx="7710032" cy="4917189"/>
          </a:xfrm>
        </p:spPr>
        <p:txBody>
          <a:bodyPr>
            <a:noAutofit/>
          </a:bodyPr>
          <a:lstStyle/>
          <a:p>
            <a:pPr algn="l"/>
            <a:endParaRPr lang="en-US" sz="1800" b="1"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Application Checklist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9" name="Picture 8">
            <a:extLst>
              <a:ext uri="{FF2B5EF4-FFF2-40B4-BE49-F238E27FC236}">
                <a16:creationId xmlns:a16="http://schemas.microsoft.com/office/drawing/2014/main" id="{EDF6B38D-E5BF-ADF4-5B87-8BD755A739A0}"/>
              </a:ext>
            </a:extLst>
          </p:cNvPr>
          <p:cNvPicPr>
            <a:picLocks noChangeAspect="1"/>
          </p:cNvPicPr>
          <p:nvPr/>
        </p:nvPicPr>
        <p:blipFill>
          <a:blip r:embed="rId5"/>
          <a:stretch>
            <a:fillRect/>
          </a:stretch>
        </p:blipFill>
        <p:spPr>
          <a:xfrm>
            <a:off x="2857653" y="1116438"/>
            <a:ext cx="5375164" cy="5418924"/>
          </a:xfrm>
          <a:prstGeom prst="rect">
            <a:avLst/>
          </a:prstGeom>
        </p:spPr>
      </p:pic>
    </p:spTree>
    <p:extLst>
      <p:ext uri="{BB962C8B-B14F-4D97-AF65-F5344CB8AC3E}">
        <p14:creationId xmlns:p14="http://schemas.microsoft.com/office/powerpoint/2010/main" val="4194064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Project Narrative</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9" name="Picture 8">
            <a:extLst>
              <a:ext uri="{FF2B5EF4-FFF2-40B4-BE49-F238E27FC236}">
                <a16:creationId xmlns:a16="http://schemas.microsoft.com/office/drawing/2014/main" id="{CC6449D3-713E-B01A-6CF1-3F8D33633DD8}"/>
              </a:ext>
            </a:extLst>
          </p:cNvPr>
          <p:cNvPicPr>
            <a:picLocks noChangeAspect="1"/>
          </p:cNvPicPr>
          <p:nvPr/>
        </p:nvPicPr>
        <p:blipFill>
          <a:blip r:embed="rId5"/>
          <a:stretch>
            <a:fillRect/>
          </a:stretch>
        </p:blipFill>
        <p:spPr>
          <a:xfrm>
            <a:off x="862242" y="1176342"/>
            <a:ext cx="5975121" cy="5065414"/>
          </a:xfrm>
          <a:prstGeom prst="rect">
            <a:avLst/>
          </a:prstGeom>
        </p:spPr>
      </p:pic>
      <p:sp>
        <p:nvSpPr>
          <p:cNvPr id="10" name="Oval 9">
            <a:extLst>
              <a:ext uri="{FF2B5EF4-FFF2-40B4-BE49-F238E27FC236}">
                <a16:creationId xmlns:a16="http://schemas.microsoft.com/office/drawing/2014/main" id="{A6BFFD19-BBE9-1F09-C885-CC5D51A13A45}"/>
              </a:ext>
            </a:extLst>
          </p:cNvPr>
          <p:cNvSpPr/>
          <p:nvPr/>
        </p:nvSpPr>
        <p:spPr>
          <a:xfrm>
            <a:off x="783445" y="3464905"/>
            <a:ext cx="6053918" cy="2656961"/>
          </a:xfrm>
          <a:prstGeom prst="ellipse">
            <a:avLst/>
          </a:prstGeom>
          <a:noFill/>
          <a:ln w="76200">
            <a:solidFill>
              <a:srgbClr val="FBB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4B9DA7-6448-E7B6-901A-325664654A47}"/>
              </a:ext>
            </a:extLst>
          </p:cNvPr>
          <p:cNvSpPr txBox="1"/>
          <p:nvPr/>
        </p:nvSpPr>
        <p:spPr>
          <a:xfrm>
            <a:off x="7469109" y="1783533"/>
            <a:ext cx="3815468" cy="923330"/>
          </a:xfrm>
          <a:prstGeom prst="rect">
            <a:avLst/>
          </a:prstGeom>
          <a:noFill/>
        </p:spPr>
        <p:txBody>
          <a:bodyPr wrap="none" rtlCol="0">
            <a:spAutoFit/>
          </a:bodyPr>
          <a:lstStyle/>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Include all information requested</a:t>
            </a:r>
          </a:p>
          <a:p>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Place on letterhead and scan</a:t>
            </a:r>
          </a:p>
        </p:txBody>
      </p:sp>
    </p:spTree>
    <p:extLst>
      <p:ext uri="{BB962C8B-B14F-4D97-AF65-F5344CB8AC3E}">
        <p14:creationId xmlns:p14="http://schemas.microsoft.com/office/powerpoint/2010/main" val="3026828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Omnibus Signature Page and Certification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11" name="Picture 10">
            <a:extLst>
              <a:ext uri="{FF2B5EF4-FFF2-40B4-BE49-F238E27FC236}">
                <a16:creationId xmlns:a16="http://schemas.microsoft.com/office/drawing/2014/main" id="{90F27027-4CF9-1583-8DC7-12A81773F7A1}"/>
              </a:ext>
            </a:extLst>
          </p:cNvPr>
          <p:cNvPicPr>
            <a:picLocks noChangeAspect="1"/>
          </p:cNvPicPr>
          <p:nvPr/>
        </p:nvPicPr>
        <p:blipFill>
          <a:blip r:embed="rId5"/>
          <a:stretch>
            <a:fillRect/>
          </a:stretch>
        </p:blipFill>
        <p:spPr>
          <a:xfrm>
            <a:off x="1243175" y="1126503"/>
            <a:ext cx="5404551" cy="5332491"/>
          </a:xfrm>
          <a:prstGeom prst="rect">
            <a:avLst/>
          </a:prstGeom>
        </p:spPr>
      </p:pic>
      <p:pic>
        <p:nvPicPr>
          <p:cNvPr id="13" name="Picture 12">
            <a:extLst>
              <a:ext uri="{FF2B5EF4-FFF2-40B4-BE49-F238E27FC236}">
                <a16:creationId xmlns:a16="http://schemas.microsoft.com/office/drawing/2014/main" id="{FC49A325-0ED1-B0CD-1F9C-E558C8B76E69}"/>
              </a:ext>
            </a:extLst>
          </p:cNvPr>
          <p:cNvPicPr>
            <a:picLocks noChangeAspect="1"/>
          </p:cNvPicPr>
          <p:nvPr/>
        </p:nvPicPr>
        <p:blipFill>
          <a:blip r:embed="rId6"/>
          <a:stretch>
            <a:fillRect/>
          </a:stretch>
        </p:blipFill>
        <p:spPr>
          <a:xfrm>
            <a:off x="5018470" y="3523385"/>
            <a:ext cx="5404551" cy="2934327"/>
          </a:xfrm>
          <a:prstGeom prst="rect">
            <a:avLst/>
          </a:prstGeom>
        </p:spPr>
      </p:pic>
      <p:sp>
        <p:nvSpPr>
          <p:cNvPr id="14" name="TextBox 13">
            <a:extLst>
              <a:ext uri="{FF2B5EF4-FFF2-40B4-BE49-F238E27FC236}">
                <a16:creationId xmlns:a16="http://schemas.microsoft.com/office/drawing/2014/main" id="{42BFB838-A24B-07BD-97E0-3F12209808BA}"/>
              </a:ext>
            </a:extLst>
          </p:cNvPr>
          <p:cNvSpPr txBox="1"/>
          <p:nvPr/>
        </p:nvSpPr>
        <p:spPr>
          <a:xfrm>
            <a:off x="7152238" y="1738265"/>
            <a:ext cx="4445251" cy="1477328"/>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Must be signed by principal of each entity that is part of Owner entity </a:t>
            </a: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Not syndicator</a:t>
            </a: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Blue ink and scan</a:t>
            </a: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Must be notarized</a:t>
            </a:r>
          </a:p>
        </p:txBody>
      </p:sp>
    </p:spTree>
    <p:extLst>
      <p:ext uri="{BB962C8B-B14F-4D97-AF65-F5344CB8AC3E}">
        <p14:creationId xmlns:p14="http://schemas.microsoft.com/office/powerpoint/2010/main" val="2140131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525566"/>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Related Party Affidavit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TextBox 10">
            <a:extLst>
              <a:ext uri="{FF2B5EF4-FFF2-40B4-BE49-F238E27FC236}">
                <a16:creationId xmlns:a16="http://schemas.microsoft.com/office/drawing/2014/main" id="{614B9DA7-6448-E7B6-901A-325664654A47}"/>
              </a:ext>
            </a:extLst>
          </p:cNvPr>
          <p:cNvSpPr txBox="1"/>
          <p:nvPr/>
        </p:nvSpPr>
        <p:spPr>
          <a:xfrm>
            <a:off x="7469109" y="1783533"/>
            <a:ext cx="4390931" cy="3693319"/>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The following members of the development team (see bottom of page 21 of QAP for list) are required to complete the applicable form:</a:t>
            </a:r>
          </a:p>
          <a:p>
            <a:pPr marL="742950" lvl="1"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Developer</a:t>
            </a:r>
          </a:p>
          <a:p>
            <a:pPr marL="742950" lvl="1"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Project Owner(if formed)</a:t>
            </a:r>
          </a:p>
          <a:p>
            <a:pPr marL="742950" lvl="1"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General Contractor</a:t>
            </a:r>
          </a:p>
          <a:p>
            <a:pPr marL="742950" lvl="1"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Consultant(s)</a:t>
            </a:r>
          </a:p>
          <a:p>
            <a:pPr marL="742950" lvl="1"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Architect</a:t>
            </a:r>
          </a:p>
          <a:p>
            <a:pPr marL="285750" indent="-285750">
              <a:buFont typeface="Wingdings" panose="05000000000000000000" pitchFamily="2" charset="2"/>
              <a:buChar char="Ø"/>
            </a:pPr>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Show Related Parties with Visual Diagram, if applicable</a:t>
            </a:r>
          </a:p>
        </p:txBody>
      </p:sp>
      <p:pic>
        <p:nvPicPr>
          <p:cNvPr id="5" name="Picture 4">
            <a:extLst>
              <a:ext uri="{FF2B5EF4-FFF2-40B4-BE49-F238E27FC236}">
                <a16:creationId xmlns:a16="http://schemas.microsoft.com/office/drawing/2014/main" id="{D37B6574-45C0-5D6C-0263-2265083196A4}"/>
              </a:ext>
            </a:extLst>
          </p:cNvPr>
          <p:cNvPicPr>
            <a:picLocks noChangeAspect="1"/>
          </p:cNvPicPr>
          <p:nvPr/>
        </p:nvPicPr>
        <p:blipFill>
          <a:blip r:embed="rId5"/>
          <a:stretch>
            <a:fillRect/>
          </a:stretch>
        </p:blipFill>
        <p:spPr>
          <a:xfrm>
            <a:off x="1111319" y="1204436"/>
            <a:ext cx="6153896" cy="5146895"/>
          </a:xfrm>
          <a:prstGeom prst="rect">
            <a:avLst/>
          </a:prstGeom>
        </p:spPr>
      </p:pic>
      <p:sp>
        <p:nvSpPr>
          <p:cNvPr id="10" name="Oval 9">
            <a:extLst>
              <a:ext uri="{FF2B5EF4-FFF2-40B4-BE49-F238E27FC236}">
                <a16:creationId xmlns:a16="http://schemas.microsoft.com/office/drawing/2014/main" id="{A6BFFD19-BBE9-1F09-C885-CC5D51A13A45}"/>
              </a:ext>
            </a:extLst>
          </p:cNvPr>
          <p:cNvSpPr/>
          <p:nvPr/>
        </p:nvSpPr>
        <p:spPr>
          <a:xfrm>
            <a:off x="907425" y="4847652"/>
            <a:ext cx="3196620" cy="1557175"/>
          </a:xfrm>
          <a:prstGeom prst="ellipse">
            <a:avLst/>
          </a:prstGeom>
          <a:noFill/>
          <a:ln w="76200">
            <a:solidFill>
              <a:srgbClr val="FBB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EE14922-2522-9A64-9848-E352FFFFEFBB}"/>
              </a:ext>
            </a:extLst>
          </p:cNvPr>
          <p:cNvSpPr/>
          <p:nvPr/>
        </p:nvSpPr>
        <p:spPr>
          <a:xfrm>
            <a:off x="407563" y="3285996"/>
            <a:ext cx="699195" cy="525101"/>
          </a:xfrm>
          <a:prstGeom prst="rightArrow">
            <a:avLst/>
          </a:prstGeom>
          <a:solidFill>
            <a:srgbClr val="009A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C60DAED6-7B2E-BB34-5A2D-11C69D32650D}"/>
              </a:ext>
            </a:extLst>
          </p:cNvPr>
          <p:cNvSpPr/>
          <p:nvPr/>
        </p:nvSpPr>
        <p:spPr>
          <a:xfrm>
            <a:off x="364374" y="4280113"/>
            <a:ext cx="699195" cy="525101"/>
          </a:xfrm>
          <a:prstGeom prst="rightArrow">
            <a:avLst/>
          </a:prstGeom>
          <a:solidFill>
            <a:srgbClr val="009A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420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Compliance Certification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TextBox 10">
            <a:extLst>
              <a:ext uri="{FF2B5EF4-FFF2-40B4-BE49-F238E27FC236}">
                <a16:creationId xmlns:a16="http://schemas.microsoft.com/office/drawing/2014/main" id="{614B9DA7-6448-E7B6-901A-325664654A47}"/>
              </a:ext>
            </a:extLst>
          </p:cNvPr>
          <p:cNvSpPr txBox="1"/>
          <p:nvPr/>
        </p:nvSpPr>
        <p:spPr>
          <a:xfrm>
            <a:off x="7469109" y="1783533"/>
            <a:ext cx="3762309" cy="4247317"/>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Form simplified this year</a:t>
            </a:r>
          </a:p>
          <a:p>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Insert at Tab 1l</a:t>
            </a:r>
          </a:p>
          <a:p>
            <a:pPr marL="285750" indent="-285750">
              <a:buFont typeface="Wingdings" panose="05000000000000000000" pitchFamily="2" charset="2"/>
              <a:buChar char="Ø"/>
            </a:pPr>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Insert Schedule of Experience behind Compliance Affidavit</a:t>
            </a:r>
          </a:p>
          <a:p>
            <a:pPr marL="285750" indent="-285750">
              <a:buFont typeface="Wingdings" panose="05000000000000000000" pitchFamily="2" charset="2"/>
              <a:buChar char="Ø"/>
            </a:pPr>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If one of the Principals, related entities, Affiliates, officers, or shareholders have a different schedule of experience, they must fill out a separate compliance certification and insert their schedule of experience behind it</a:t>
            </a:r>
          </a:p>
        </p:txBody>
      </p:sp>
      <p:pic>
        <p:nvPicPr>
          <p:cNvPr id="5" name="Picture 4">
            <a:extLst>
              <a:ext uri="{FF2B5EF4-FFF2-40B4-BE49-F238E27FC236}">
                <a16:creationId xmlns:a16="http://schemas.microsoft.com/office/drawing/2014/main" id="{F4B68CF9-D935-DA0D-E2F9-F2E5CE7C127C}"/>
              </a:ext>
            </a:extLst>
          </p:cNvPr>
          <p:cNvPicPr>
            <a:picLocks noChangeAspect="1"/>
          </p:cNvPicPr>
          <p:nvPr/>
        </p:nvPicPr>
        <p:blipFill>
          <a:blip r:embed="rId5"/>
          <a:stretch>
            <a:fillRect/>
          </a:stretch>
        </p:blipFill>
        <p:spPr>
          <a:xfrm>
            <a:off x="256950" y="1285773"/>
            <a:ext cx="5609492" cy="4684366"/>
          </a:xfrm>
          <a:prstGeom prst="rect">
            <a:avLst/>
          </a:prstGeom>
        </p:spPr>
      </p:pic>
    </p:spTree>
    <p:extLst>
      <p:ext uri="{BB962C8B-B14F-4D97-AF65-F5344CB8AC3E}">
        <p14:creationId xmlns:p14="http://schemas.microsoft.com/office/powerpoint/2010/main" val="2315798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Compliance Certification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F4B68CF9-D935-DA0D-E2F9-F2E5CE7C127C}"/>
              </a:ext>
            </a:extLst>
          </p:cNvPr>
          <p:cNvPicPr>
            <a:picLocks noChangeAspect="1"/>
          </p:cNvPicPr>
          <p:nvPr/>
        </p:nvPicPr>
        <p:blipFill>
          <a:blip r:embed="rId5"/>
          <a:stretch>
            <a:fillRect/>
          </a:stretch>
        </p:blipFill>
        <p:spPr>
          <a:xfrm>
            <a:off x="920477" y="1075156"/>
            <a:ext cx="5609492" cy="4684366"/>
          </a:xfrm>
          <a:prstGeom prst="rect">
            <a:avLst/>
          </a:prstGeom>
        </p:spPr>
      </p:pic>
      <p:pic>
        <p:nvPicPr>
          <p:cNvPr id="6" name="Picture 5">
            <a:extLst>
              <a:ext uri="{FF2B5EF4-FFF2-40B4-BE49-F238E27FC236}">
                <a16:creationId xmlns:a16="http://schemas.microsoft.com/office/drawing/2014/main" id="{34241B19-6024-388F-6B64-14118DEAF154}"/>
              </a:ext>
            </a:extLst>
          </p:cNvPr>
          <p:cNvPicPr>
            <a:picLocks noChangeAspect="1"/>
          </p:cNvPicPr>
          <p:nvPr/>
        </p:nvPicPr>
        <p:blipFill>
          <a:blip r:embed="rId6"/>
          <a:stretch>
            <a:fillRect/>
          </a:stretch>
        </p:blipFill>
        <p:spPr>
          <a:xfrm>
            <a:off x="3504918" y="1896062"/>
            <a:ext cx="6050103" cy="4590960"/>
          </a:xfrm>
          <a:prstGeom prst="rect">
            <a:avLst/>
          </a:prstGeom>
        </p:spPr>
      </p:pic>
      <p:pic>
        <p:nvPicPr>
          <p:cNvPr id="10" name="Picture 9">
            <a:extLst>
              <a:ext uri="{FF2B5EF4-FFF2-40B4-BE49-F238E27FC236}">
                <a16:creationId xmlns:a16="http://schemas.microsoft.com/office/drawing/2014/main" id="{5D464D5C-B3B1-886D-E413-42DF4403D56B}"/>
              </a:ext>
            </a:extLst>
          </p:cNvPr>
          <p:cNvPicPr>
            <a:picLocks noChangeAspect="1"/>
          </p:cNvPicPr>
          <p:nvPr/>
        </p:nvPicPr>
        <p:blipFill>
          <a:blip r:embed="rId7"/>
          <a:stretch>
            <a:fillRect/>
          </a:stretch>
        </p:blipFill>
        <p:spPr>
          <a:xfrm>
            <a:off x="7515200" y="3516397"/>
            <a:ext cx="4248711" cy="826981"/>
          </a:xfrm>
          <a:prstGeom prst="rect">
            <a:avLst/>
          </a:prstGeom>
        </p:spPr>
      </p:pic>
    </p:spTree>
    <p:extLst>
      <p:ext uri="{BB962C8B-B14F-4D97-AF65-F5344CB8AC3E}">
        <p14:creationId xmlns:p14="http://schemas.microsoft.com/office/powerpoint/2010/main" val="2344362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994406" y="1563526"/>
            <a:ext cx="7710032" cy="4493028"/>
          </a:xfrm>
        </p:spPr>
        <p:txBody>
          <a:bodyPr>
            <a:noAutofit/>
          </a:bodyPr>
          <a:lstStyle/>
          <a:p>
            <a:pPr marL="342900" indent="-342900" algn="l">
              <a:buFont typeface="Wingdings" panose="05000000000000000000" pitchFamily="2" charset="2"/>
              <a:buChar char="Ø"/>
            </a:pPr>
            <a:endParaRPr lang="en-US" sz="2000" dirty="0">
              <a:solidFill>
                <a:srgbClr val="535554"/>
              </a:solidFill>
              <a:latin typeface="Lato" panose="020F0502020204030203" pitchFamily="34" charset="0"/>
              <a:ea typeface="Lato" panose="020F0502020204030203" pitchFamily="34" charset="0"/>
              <a:cs typeface="Lato" panose="020F0502020204030203" pitchFamily="34" charset="0"/>
            </a:endParaRPr>
          </a:p>
          <a:p>
            <a:pPr marL="342900" indent="-342900" algn="l">
              <a:buFont typeface="Wingdings" panose="05000000000000000000" pitchFamily="2" charset="2"/>
              <a:buChar char="Ø"/>
            </a:pPr>
            <a:r>
              <a:rPr lang="en-US" sz="2000" dirty="0">
                <a:solidFill>
                  <a:srgbClr val="535554"/>
                </a:solidFill>
                <a:latin typeface="Lato" panose="020F0502020204030203" pitchFamily="34" charset="0"/>
                <a:ea typeface="Lato" panose="020F0502020204030203" pitchFamily="34" charset="0"/>
                <a:cs typeface="Lato" panose="020F0502020204030203" pitchFamily="34" charset="0"/>
              </a:rPr>
              <a:t>4% LIHTC Projects: </a:t>
            </a:r>
          </a:p>
          <a:p>
            <a:pPr marL="800100" lvl="1" indent="-342900" algn="l">
              <a:buFont typeface="Wingdings" panose="05000000000000000000" pitchFamily="2" charset="2"/>
              <a:buChar char="Ø"/>
            </a:pPr>
            <a:r>
              <a:rPr lang="en-US" dirty="0">
                <a:solidFill>
                  <a:srgbClr val="535554"/>
                </a:solidFill>
                <a:latin typeface="Lato" panose="020F0502020204030203" pitchFamily="34" charset="0"/>
                <a:ea typeface="Lato" panose="020F0502020204030203" pitchFamily="34" charset="0"/>
                <a:cs typeface="Lato" panose="020F0502020204030203" pitchFamily="34" charset="0"/>
              </a:rPr>
              <a:t>15 minutes from Grocery Store in Master Plan</a:t>
            </a:r>
          </a:p>
          <a:p>
            <a:pPr marL="800100" lvl="1" indent="-342900" algn="l">
              <a:buFont typeface="Wingdings" panose="05000000000000000000" pitchFamily="2" charset="2"/>
              <a:buChar char="Ø"/>
            </a:pPr>
            <a:r>
              <a:rPr lang="en-US" dirty="0">
                <a:solidFill>
                  <a:srgbClr val="535554"/>
                </a:solidFill>
                <a:latin typeface="Lato" panose="020F0502020204030203" pitchFamily="34" charset="0"/>
                <a:ea typeface="Lato" panose="020F0502020204030203" pitchFamily="34" charset="0"/>
                <a:cs typeface="Lato" panose="020F0502020204030203" pitchFamily="34" charset="0"/>
              </a:rPr>
              <a:t>Readiness preference when volume cap constrained at year end</a:t>
            </a:r>
          </a:p>
          <a:p>
            <a:pPr marL="800100" lvl="1" indent="-342900" algn="l">
              <a:buFont typeface="Wingdings" panose="05000000000000000000" pitchFamily="2" charset="2"/>
              <a:buChar char="Ø"/>
            </a:pPr>
            <a:r>
              <a:rPr lang="en-US" dirty="0">
                <a:solidFill>
                  <a:srgbClr val="535554"/>
                </a:solidFill>
                <a:latin typeface="Lato" panose="020F0502020204030203" pitchFamily="34" charset="0"/>
                <a:ea typeface="Lato" panose="020F0502020204030203" pitchFamily="34" charset="0"/>
                <a:cs typeface="Lato" panose="020F0502020204030203" pitchFamily="34" charset="0"/>
              </a:rPr>
              <a:t>Limit on bond volume cap is 60% of aggregate basis</a:t>
            </a:r>
          </a:p>
          <a:p>
            <a:pPr marL="800100" lvl="1" indent="-342900" algn="l">
              <a:buFont typeface="Wingdings" panose="05000000000000000000" pitchFamily="2" charset="2"/>
              <a:buChar char="Ø"/>
            </a:pPr>
            <a:r>
              <a:rPr lang="en-US" dirty="0">
                <a:latin typeface="Lato" panose="020F0502020204030203" pitchFamily="34" charset="0"/>
                <a:ea typeface="Lato" panose="020F0502020204030203" pitchFamily="34" charset="0"/>
                <a:cs typeface="Lato" panose="020F0502020204030203" pitchFamily="34" charset="0"/>
              </a:rPr>
              <a:t>Rent Comparability Study for HUD Post-Rehab Rents</a:t>
            </a:r>
          </a:p>
          <a:p>
            <a:pPr marL="800100" lvl="1" indent="-342900" algn="l">
              <a:buFont typeface="Wingdings" panose="05000000000000000000" pitchFamily="2" charset="2"/>
              <a:buChar char="Ø"/>
            </a:pPr>
            <a:r>
              <a:rPr lang="en-US" dirty="0">
                <a:latin typeface="Lato" panose="020F0502020204030203" pitchFamily="34" charset="0"/>
                <a:ea typeface="Lato" panose="020F0502020204030203" pitchFamily="34" charset="0"/>
                <a:cs typeface="Lato" panose="020F0502020204030203" pitchFamily="34" charset="0"/>
              </a:rPr>
              <a:t>Simplified compliance affidavit</a:t>
            </a:r>
          </a:p>
          <a:p>
            <a:pPr marL="800100" lvl="1" indent="-342900" algn="l">
              <a:buFont typeface="Wingdings" panose="05000000000000000000" pitchFamily="2" charset="2"/>
              <a:buChar char="Ø"/>
            </a:pPr>
            <a:r>
              <a:rPr lang="en-US" dirty="0">
                <a:latin typeface="Lato" panose="020F0502020204030203" pitchFamily="34" charset="0"/>
                <a:ea typeface="Lato" panose="020F0502020204030203" pitchFamily="34" charset="0"/>
                <a:cs typeface="Lato" panose="020F0502020204030203" pitchFamily="34" charset="0"/>
              </a:rPr>
              <a:t>¼ mile distance between Projects by same Principal or Affiliate</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New in 2025</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1371176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Organization Chart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TextBox 10">
            <a:extLst>
              <a:ext uri="{FF2B5EF4-FFF2-40B4-BE49-F238E27FC236}">
                <a16:creationId xmlns:a16="http://schemas.microsoft.com/office/drawing/2014/main" id="{614B9DA7-6448-E7B6-901A-325664654A47}"/>
              </a:ext>
            </a:extLst>
          </p:cNvPr>
          <p:cNvSpPr txBox="1"/>
          <p:nvPr/>
        </p:nvSpPr>
        <p:spPr>
          <a:xfrm>
            <a:off x="7469109" y="1783533"/>
            <a:ext cx="3762309" cy="2031325"/>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Insert behind Related Party Affidavits at tab 1i</a:t>
            </a: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Proposed Owner Entity and</a:t>
            </a: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Any other related party interests among Development Team</a:t>
            </a:r>
          </a:p>
          <a:p>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Diagram 2">
            <a:extLst>
              <a:ext uri="{FF2B5EF4-FFF2-40B4-BE49-F238E27FC236}">
                <a16:creationId xmlns:a16="http://schemas.microsoft.com/office/drawing/2014/main" id="{B794DE05-D49B-20FD-39A0-0EC85218619B}"/>
              </a:ext>
            </a:extLst>
          </p:cNvPr>
          <p:cNvGraphicFramePr/>
          <p:nvPr>
            <p:extLst>
              <p:ext uri="{D42A27DB-BD31-4B8C-83A1-F6EECF244321}">
                <p14:modId xmlns:p14="http://schemas.microsoft.com/office/powerpoint/2010/main" val="2675280341"/>
              </p:ext>
            </p:extLst>
          </p:nvPr>
        </p:nvGraphicFramePr>
        <p:xfrm>
          <a:off x="804903" y="1433474"/>
          <a:ext cx="6557922" cy="4718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29857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Displacement/Relocation Plan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TextBox 10">
            <a:extLst>
              <a:ext uri="{FF2B5EF4-FFF2-40B4-BE49-F238E27FC236}">
                <a16:creationId xmlns:a16="http://schemas.microsoft.com/office/drawing/2014/main" id="{614B9DA7-6448-E7B6-901A-325664654A47}"/>
              </a:ext>
            </a:extLst>
          </p:cNvPr>
          <p:cNvSpPr txBox="1"/>
          <p:nvPr/>
        </p:nvSpPr>
        <p:spPr>
          <a:xfrm>
            <a:off x="7469109" y="1783533"/>
            <a:ext cx="3762309" cy="2585323"/>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Include all information requested</a:t>
            </a:r>
          </a:p>
          <a:p>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Place on letterhead and scan</a:t>
            </a:r>
          </a:p>
          <a:p>
            <a:pPr lvl="1"/>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4% Applications – </a:t>
            </a:r>
          </a:p>
          <a:p>
            <a:pPr marL="742950" lvl="1"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Final Plan Required with Initial Application</a:t>
            </a:r>
          </a:p>
          <a:p>
            <a:pPr marL="285750" indent="-285750">
              <a:buFont typeface="Wingdings" panose="05000000000000000000" pitchFamily="2" charset="2"/>
              <a:buChar char="Ø"/>
            </a:pPr>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CFD39C9D-8630-DA28-ACB1-C88B8B5FDEA1}"/>
              </a:ext>
            </a:extLst>
          </p:cNvPr>
          <p:cNvPicPr>
            <a:picLocks noChangeAspect="1"/>
          </p:cNvPicPr>
          <p:nvPr/>
        </p:nvPicPr>
        <p:blipFill>
          <a:blip r:embed="rId5"/>
          <a:stretch>
            <a:fillRect/>
          </a:stretch>
        </p:blipFill>
        <p:spPr>
          <a:xfrm>
            <a:off x="637729" y="1276003"/>
            <a:ext cx="6235901" cy="5211019"/>
          </a:xfrm>
          <a:prstGeom prst="rect">
            <a:avLst/>
          </a:prstGeom>
        </p:spPr>
      </p:pic>
    </p:spTree>
    <p:extLst>
      <p:ext uri="{BB962C8B-B14F-4D97-AF65-F5344CB8AC3E}">
        <p14:creationId xmlns:p14="http://schemas.microsoft.com/office/powerpoint/2010/main" val="1200045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Financial Feasibility</a:t>
            </a:r>
            <a:endParaRPr kumimoji="0" lang="en-US" sz="3200" b="0" i="1"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366632" y="1459977"/>
            <a:ext cx="4617774" cy="4464375"/>
          </a:xfrm>
        </p:spPr>
        <p:txBody>
          <a:bodyPr>
            <a:noAutofit/>
          </a:bodyPr>
          <a:lstStyle/>
          <a:p>
            <a:pPr marL="342900" marR="0" lvl="0" indent="-342900" algn="l" defTabSz="713232" rtl="0" eaLnBrk="1" fontAlgn="auto" latinLnBrk="0" hangingPunct="1">
              <a:lnSpc>
                <a:spcPct val="90000"/>
              </a:lnSpc>
              <a:spcBef>
                <a:spcPts val="78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Credit cannot exceed amount MFA determines is necessary for financial feasibility and long-term viability as low-income housing.</a:t>
            </a:r>
          </a:p>
          <a:p>
            <a:pPr marL="342900" marR="0" lvl="0" indent="-342900" algn="l" defTabSz="713232" rtl="0" eaLnBrk="1" fontAlgn="auto" latinLnBrk="0" hangingPunct="1">
              <a:lnSpc>
                <a:spcPct val="90000"/>
              </a:lnSpc>
              <a:spcBef>
                <a:spcPts val="78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MFA must consider:</a:t>
            </a:r>
          </a:p>
          <a:p>
            <a:pPr marL="699516" marR="0" lvl="1" indent="-342900" algn="l" defTabSz="713232" rtl="0" eaLnBrk="1" fontAlgn="auto" latinLnBrk="0" hangingPunct="1">
              <a:lnSpc>
                <a:spcPct val="90000"/>
              </a:lnSpc>
              <a:spcBef>
                <a:spcPts val="39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All sources and uses of funds;</a:t>
            </a:r>
          </a:p>
          <a:p>
            <a:pPr marL="699516" marR="0" lvl="1" indent="-342900" algn="l" defTabSz="713232" rtl="0" eaLnBrk="1" fontAlgn="auto" latinLnBrk="0" hangingPunct="1">
              <a:lnSpc>
                <a:spcPct val="90000"/>
              </a:lnSpc>
              <a:spcBef>
                <a:spcPts val="39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Equity from Credits; and</a:t>
            </a:r>
          </a:p>
          <a:p>
            <a:pPr marL="699516" marR="0" lvl="1" indent="-342900" algn="l" defTabSz="713232" rtl="0" eaLnBrk="1" fontAlgn="auto" latinLnBrk="0" hangingPunct="1">
              <a:lnSpc>
                <a:spcPct val="90000"/>
              </a:lnSpc>
              <a:spcBef>
                <a:spcPts val="39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Reasonableness of development and operating costs.</a:t>
            </a:r>
          </a:p>
          <a:p>
            <a:pPr marL="342900" marR="0" lvl="0" indent="-342900" algn="l" defTabSz="713232" rtl="0" eaLnBrk="1" fontAlgn="auto" latinLnBrk="0" hangingPunct="1">
              <a:lnSpc>
                <a:spcPct val="90000"/>
              </a:lnSpc>
              <a:spcBef>
                <a:spcPts val="78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Evaluation occurs two times (application</a:t>
            </a:r>
            <a:r>
              <a:rPr lang="en-US" sz="1800" dirty="0">
                <a:solidFill>
                  <a:srgbClr val="535554"/>
                </a:solidFill>
                <a:latin typeface="Arial" panose="020B0604020202020204" pitchFamily="34" charset="0"/>
                <a:cs typeface="Arial" panose="020B0604020202020204" pitchFamily="34" charset="0"/>
              </a:rPr>
              <a:t> and </a:t>
            </a:r>
            <a:r>
              <a:rPr kumimoji="0" lang="en-US" sz="1800" b="0"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completion/8609’s).</a:t>
            </a:r>
          </a:p>
          <a:p>
            <a:pPr marL="342900" marR="0" lvl="0" indent="-342900" algn="l" defTabSz="713232" rtl="0" eaLnBrk="1" fontAlgn="auto" latinLnBrk="0" hangingPunct="1">
              <a:lnSpc>
                <a:spcPct val="90000"/>
              </a:lnSpc>
              <a:spcBef>
                <a:spcPts val="78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535554"/>
                </a:solidFill>
                <a:effectLst/>
                <a:uLnTx/>
                <a:uFillTx/>
                <a:latin typeface="Arial" panose="020B0604020202020204" pitchFamily="34" charset="0"/>
                <a:ea typeface="+mn-ea"/>
                <a:cs typeface="Arial" panose="020B0604020202020204" pitchFamily="34" charset="0"/>
              </a:rPr>
              <a:t>Underwriting supplement updated and posted- there are limits on developer and builder fees, operating expense projections, reserve requirements</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pic>
        <p:nvPicPr>
          <p:cNvPr id="13" name="Picture 12">
            <a:extLst>
              <a:ext uri="{FF2B5EF4-FFF2-40B4-BE49-F238E27FC236}">
                <a16:creationId xmlns:a16="http://schemas.microsoft.com/office/drawing/2014/main" id="{282942D3-E866-44FC-1043-3C50A6663E13}"/>
              </a:ext>
            </a:extLst>
          </p:cNvPr>
          <p:cNvPicPr>
            <a:picLocks noChangeAspect="1"/>
          </p:cNvPicPr>
          <p:nvPr/>
        </p:nvPicPr>
        <p:blipFill>
          <a:blip r:embed="rId4"/>
          <a:stretch>
            <a:fillRect/>
          </a:stretch>
        </p:blipFill>
        <p:spPr>
          <a:xfrm>
            <a:off x="5010250" y="1019050"/>
            <a:ext cx="7181750" cy="5515313"/>
          </a:xfrm>
          <a:prstGeom prst="rect">
            <a:avLst/>
          </a:prstGeom>
        </p:spPr>
      </p:pic>
    </p:spTree>
    <p:extLst>
      <p:ext uri="{BB962C8B-B14F-4D97-AF65-F5344CB8AC3E}">
        <p14:creationId xmlns:p14="http://schemas.microsoft.com/office/powerpoint/2010/main" val="2357475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DD0934-37EF-833C-2D4A-0286DAE77980}"/>
              </a:ext>
            </a:extLst>
          </p:cNvPr>
          <p:cNvPicPr>
            <a:picLocks noChangeAspect="1"/>
          </p:cNvPicPr>
          <p:nvPr/>
        </p:nvPicPr>
        <p:blipFill>
          <a:blip r:embed="rId3"/>
          <a:stretch>
            <a:fillRect/>
          </a:stretch>
        </p:blipFill>
        <p:spPr>
          <a:xfrm>
            <a:off x="5709362" y="870730"/>
            <a:ext cx="6482638" cy="5668879"/>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General Contractor’s Cost Certification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TextBox 2">
            <a:extLst>
              <a:ext uri="{FF2B5EF4-FFF2-40B4-BE49-F238E27FC236}">
                <a16:creationId xmlns:a16="http://schemas.microsoft.com/office/drawing/2014/main" id="{2C5E57CE-EA2B-6EAC-4D87-AA5DF0B26A56}"/>
              </a:ext>
            </a:extLst>
          </p:cNvPr>
          <p:cNvSpPr txBox="1"/>
          <p:nvPr/>
        </p:nvSpPr>
        <p:spPr>
          <a:xfrm>
            <a:off x="567145" y="1731554"/>
            <a:ext cx="4669873" cy="4154984"/>
          </a:xfrm>
          <a:prstGeom prst="rect">
            <a:avLst/>
          </a:prstGeom>
          <a:noFill/>
        </p:spPr>
        <p:txBody>
          <a:bodyPr wrap="square">
            <a:spAutoFit/>
          </a:bodyPr>
          <a:lstStyle/>
          <a:p>
            <a:pPr marL="342900" indent="-342900" algn="l">
              <a:lnSpc>
                <a:spcPct val="100000"/>
              </a:lnSpc>
              <a:buFont typeface="Arial" panose="020B0604020202020204" pitchFamily="34" charset="0"/>
              <a:buChar char="•"/>
            </a:pPr>
            <a:r>
              <a:rPr lang="en-US" sz="2200" dirty="0">
                <a:solidFill>
                  <a:srgbClr val="231F20"/>
                </a:solidFill>
                <a:latin typeface="Lato" panose="020F0502020204030203" pitchFamily="34" charset="0"/>
                <a:ea typeface="Lato" panose="020F0502020204030203" pitchFamily="34" charset="0"/>
                <a:cs typeface="Lato" panose="020F0502020204030203" pitchFamily="34" charset="0"/>
              </a:rPr>
              <a:t>Not required for Stipulated Sum Contracts</a:t>
            </a:r>
          </a:p>
          <a:p>
            <a:pPr marL="342900" indent="-342900" algn="l">
              <a:lnSpc>
                <a:spcPct val="100000"/>
              </a:lnSpc>
              <a:buFont typeface="Arial" panose="020B0604020202020204" pitchFamily="34" charset="0"/>
              <a:buChar char="•"/>
            </a:pPr>
            <a:r>
              <a:rPr lang="en-US" sz="2200" dirty="0">
                <a:solidFill>
                  <a:srgbClr val="231F20"/>
                </a:solidFill>
                <a:latin typeface="Lato" panose="020F0502020204030203" pitchFamily="34" charset="0"/>
                <a:ea typeface="Lato" panose="020F0502020204030203" pitchFamily="34" charset="0"/>
                <a:cs typeface="Lato" panose="020F0502020204030203" pitchFamily="34" charset="0"/>
              </a:rPr>
              <a:t>Not required for Maximum Guaranteed Price Contracts</a:t>
            </a:r>
          </a:p>
          <a:p>
            <a:pPr marL="342900" indent="-342900" algn="l">
              <a:lnSpc>
                <a:spcPct val="100000"/>
              </a:lnSpc>
              <a:buFont typeface="Arial" panose="020B0604020202020204" pitchFamily="34" charset="0"/>
              <a:buChar char="•"/>
            </a:pPr>
            <a:r>
              <a:rPr lang="en-US" sz="2200" dirty="0">
                <a:solidFill>
                  <a:srgbClr val="231F20"/>
                </a:solidFill>
                <a:latin typeface="Lato" panose="020F0502020204030203" pitchFamily="34" charset="0"/>
                <a:ea typeface="Lato" panose="020F0502020204030203" pitchFamily="34" charset="0"/>
                <a:cs typeface="Lato" panose="020F0502020204030203" pitchFamily="34" charset="0"/>
              </a:rPr>
              <a:t>Actual costs incurred by the GC</a:t>
            </a:r>
          </a:p>
          <a:p>
            <a:pPr marL="342900" indent="-342900" algn="l">
              <a:lnSpc>
                <a:spcPct val="100000"/>
              </a:lnSpc>
              <a:buFont typeface="Arial" panose="020B0604020202020204" pitchFamily="34" charset="0"/>
              <a:buChar char="•"/>
            </a:pPr>
            <a:r>
              <a:rPr lang="en-US" sz="2200" dirty="0">
                <a:solidFill>
                  <a:srgbClr val="231F20"/>
                </a:solidFill>
                <a:latin typeface="Lato" panose="020F0502020204030203" pitchFamily="34" charset="0"/>
                <a:ea typeface="Lato" panose="020F0502020204030203" pitchFamily="34" charset="0"/>
                <a:cs typeface="Lato" panose="020F0502020204030203" pitchFamily="34" charset="0"/>
              </a:rPr>
              <a:t>Fully completed</a:t>
            </a:r>
          </a:p>
          <a:p>
            <a:pPr marL="699516" lvl="1" indent="-342900" algn="l">
              <a:lnSpc>
                <a:spcPct val="100000"/>
              </a:lnSpc>
              <a:buFont typeface="Arial" panose="020B0604020202020204" pitchFamily="34" charset="0"/>
              <a:buChar char="•"/>
            </a:pPr>
            <a:r>
              <a:rPr lang="en-US" sz="2200" dirty="0">
                <a:solidFill>
                  <a:srgbClr val="231F20"/>
                </a:solidFill>
                <a:latin typeface="Lato" panose="020F0502020204030203" pitchFamily="34" charset="0"/>
                <a:ea typeface="Lato" panose="020F0502020204030203" pitchFamily="34" charset="0"/>
                <a:cs typeface="Lato" panose="020F0502020204030203" pitchFamily="34" charset="0"/>
              </a:rPr>
              <a:t>Vendor names</a:t>
            </a:r>
          </a:p>
          <a:p>
            <a:pPr marL="699516" lvl="1" indent="-342900" algn="l">
              <a:lnSpc>
                <a:spcPct val="100000"/>
              </a:lnSpc>
              <a:buFont typeface="Arial" panose="020B0604020202020204" pitchFamily="34" charset="0"/>
              <a:buChar char="•"/>
            </a:pPr>
            <a:r>
              <a:rPr lang="en-US" sz="2200" dirty="0">
                <a:solidFill>
                  <a:srgbClr val="231F20"/>
                </a:solidFill>
                <a:latin typeface="Lato" panose="020F0502020204030203" pitchFamily="34" charset="0"/>
                <a:ea typeface="Lato" panose="020F0502020204030203" pitchFamily="34" charset="0"/>
                <a:cs typeface="Lato" panose="020F0502020204030203" pitchFamily="34" charset="0"/>
              </a:rPr>
              <a:t>Relationship between parties</a:t>
            </a:r>
          </a:p>
          <a:p>
            <a:pPr marL="699516" lvl="1" indent="-342900" algn="l">
              <a:lnSpc>
                <a:spcPct val="100000"/>
              </a:lnSpc>
              <a:buFont typeface="Arial" panose="020B0604020202020204" pitchFamily="34" charset="0"/>
              <a:buChar char="•"/>
            </a:pPr>
            <a:r>
              <a:rPr lang="en-US" sz="2200" dirty="0">
                <a:solidFill>
                  <a:srgbClr val="231F20"/>
                </a:solidFill>
                <a:latin typeface="Lato" panose="020F0502020204030203" pitchFamily="34" charset="0"/>
                <a:ea typeface="Lato" panose="020F0502020204030203" pitchFamily="34" charset="0"/>
                <a:cs typeface="Lato" panose="020F0502020204030203" pitchFamily="34" charset="0"/>
              </a:rPr>
              <a:t>Invoices</a:t>
            </a:r>
          </a:p>
          <a:p>
            <a:pPr marL="699516" lvl="1" indent="-342900" algn="l">
              <a:lnSpc>
                <a:spcPct val="100000"/>
              </a:lnSpc>
              <a:buFont typeface="Arial" panose="020B0604020202020204" pitchFamily="34" charset="0"/>
              <a:buChar char="•"/>
            </a:pPr>
            <a:r>
              <a:rPr lang="en-US" sz="2200" dirty="0">
                <a:solidFill>
                  <a:srgbClr val="231F20"/>
                </a:solidFill>
                <a:latin typeface="Lato" panose="020F0502020204030203" pitchFamily="34" charset="0"/>
                <a:ea typeface="Lato" panose="020F0502020204030203" pitchFamily="34" charset="0"/>
                <a:cs typeface="Lato" panose="020F0502020204030203" pitchFamily="34" charset="0"/>
              </a:rPr>
              <a:t>Payroll Details</a:t>
            </a:r>
          </a:p>
          <a:p>
            <a:pPr marL="699516" lvl="1" indent="-342900" algn="l">
              <a:lnSpc>
                <a:spcPct val="100000"/>
              </a:lnSpc>
              <a:buFont typeface="Arial" panose="020B0604020202020204" pitchFamily="34" charset="0"/>
              <a:buChar char="•"/>
            </a:pPr>
            <a:r>
              <a:rPr lang="en-US" sz="2200" dirty="0">
                <a:solidFill>
                  <a:srgbClr val="231F20"/>
                </a:solidFill>
                <a:latin typeface="Lato" panose="020F0502020204030203" pitchFamily="34" charset="0"/>
                <a:ea typeface="Lato" panose="020F0502020204030203" pitchFamily="34" charset="0"/>
                <a:cs typeface="Lato" panose="020F0502020204030203" pitchFamily="34" charset="0"/>
              </a:rPr>
              <a:t>Cancelled Checks</a:t>
            </a:r>
          </a:p>
          <a:p>
            <a:pPr marL="699516" lvl="1" indent="-342900" algn="l">
              <a:lnSpc>
                <a:spcPct val="100000"/>
              </a:lnSpc>
              <a:buFont typeface="Arial" panose="020B0604020202020204" pitchFamily="34" charset="0"/>
              <a:buChar char="•"/>
            </a:pPr>
            <a:r>
              <a:rPr lang="en-US" sz="2200" dirty="0">
                <a:solidFill>
                  <a:srgbClr val="231F20"/>
                </a:solidFill>
                <a:latin typeface="Lato" panose="020F0502020204030203" pitchFamily="34" charset="0"/>
                <a:ea typeface="Lato" panose="020F0502020204030203" pitchFamily="34" charset="0"/>
                <a:cs typeface="Lato" panose="020F0502020204030203" pitchFamily="34" charset="0"/>
              </a:rPr>
              <a:t>Lien Release Waivers</a:t>
            </a:r>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88806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Tab 2 – Page 2</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TextBox 10">
            <a:extLst>
              <a:ext uri="{FF2B5EF4-FFF2-40B4-BE49-F238E27FC236}">
                <a16:creationId xmlns:a16="http://schemas.microsoft.com/office/drawing/2014/main" id="{614B9DA7-6448-E7B6-901A-325664654A47}"/>
              </a:ext>
            </a:extLst>
          </p:cNvPr>
          <p:cNvSpPr txBox="1"/>
          <p:nvPr/>
        </p:nvSpPr>
        <p:spPr>
          <a:xfrm>
            <a:off x="7469109" y="1363383"/>
            <a:ext cx="3762309" cy="5355312"/>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Select federal set-aside</a:t>
            </a:r>
          </a:p>
          <a:p>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Employee Units are not Market Rate Units</a:t>
            </a:r>
          </a:p>
          <a:p>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LI Units at 50% AMGI affects Scoring Criterion 5 Income Levels of Tenants </a:t>
            </a:r>
          </a:p>
          <a:p>
            <a:pPr lvl="1"/>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Target Population only needs to be amount required, but can be greater – it will be in LURA</a:t>
            </a:r>
          </a:p>
          <a:p>
            <a:pPr marL="285750" indent="-285750">
              <a:buFont typeface="Wingdings" panose="05000000000000000000" pitchFamily="2" charset="2"/>
              <a:buChar char="Ø"/>
            </a:pPr>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To get points, services must be free and on-site</a:t>
            </a:r>
          </a:p>
          <a:p>
            <a:pPr marL="285750" indent="-285750">
              <a:buFont typeface="Wingdings" panose="05000000000000000000" pitchFamily="2" charset="2"/>
              <a:buChar char="Ø"/>
            </a:pPr>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Accessible Unit must be at least federal minimum (5%)</a:t>
            </a:r>
          </a:p>
          <a:p>
            <a:pPr marL="285750" indent="-285750">
              <a:buFont typeface="Wingdings" panose="05000000000000000000" pitchFamily="2" charset="2"/>
              <a:buChar char="Ø"/>
            </a:pPr>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a:extLst>
              <a:ext uri="{FF2B5EF4-FFF2-40B4-BE49-F238E27FC236}">
                <a16:creationId xmlns:a16="http://schemas.microsoft.com/office/drawing/2014/main" id="{97FCB8A8-A6E7-CFED-904D-34E6BDF0E263}"/>
              </a:ext>
            </a:extLst>
          </p:cNvPr>
          <p:cNvPicPr>
            <a:picLocks noChangeAspect="1"/>
          </p:cNvPicPr>
          <p:nvPr/>
        </p:nvPicPr>
        <p:blipFill>
          <a:blip r:embed="rId5"/>
          <a:stretch>
            <a:fillRect/>
          </a:stretch>
        </p:blipFill>
        <p:spPr>
          <a:xfrm>
            <a:off x="676275" y="1140423"/>
            <a:ext cx="6546839" cy="5317858"/>
          </a:xfrm>
          <a:prstGeom prst="rect">
            <a:avLst/>
          </a:prstGeom>
        </p:spPr>
      </p:pic>
    </p:spTree>
    <p:extLst>
      <p:ext uri="{BB962C8B-B14F-4D97-AF65-F5344CB8AC3E}">
        <p14:creationId xmlns:p14="http://schemas.microsoft.com/office/powerpoint/2010/main" val="3276428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47C4A-B29C-1AB0-06A1-7B1F2121D852}"/>
              </a:ext>
            </a:extLst>
          </p:cNvPr>
          <p:cNvPicPr>
            <a:picLocks noChangeAspect="1"/>
          </p:cNvPicPr>
          <p:nvPr/>
        </p:nvPicPr>
        <p:blipFill>
          <a:blip r:embed="rId3"/>
          <a:stretch>
            <a:fillRect/>
          </a:stretch>
        </p:blipFill>
        <p:spPr>
          <a:xfrm>
            <a:off x="1787436" y="1520307"/>
            <a:ext cx="8402223" cy="4791744"/>
          </a:xfrm>
          <a:prstGeom prst="rect">
            <a:avLst/>
          </a:prstGeom>
        </p:spPr>
      </p:pic>
      <p:sp>
        <p:nvSpPr>
          <p:cNvPr id="12" name="Title 1">
            <a:extLst>
              <a:ext uri="{FF2B5EF4-FFF2-40B4-BE49-F238E27FC236}">
                <a16:creationId xmlns:a16="http://schemas.microsoft.com/office/drawing/2014/main" id="{7CC6D962-B18A-440C-8CC5-ED80FFB49728}"/>
              </a:ext>
            </a:extLst>
          </p:cNvPr>
          <p:cNvSpPr>
            <a:spLocks noGrp="1"/>
          </p:cNvSpPr>
          <p:nvPr>
            <p:ph type="ctrTitle" idx="4294967295"/>
          </p:nvPr>
        </p:nvSpPr>
        <p:spPr>
          <a:xfrm>
            <a:off x="566970" y="1041174"/>
            <a:ext cx="8034105" cy="701904"/>
          </a:xfrm>
          <a:prstGeom prst="rect">
            <a:avLst/>
          </a:prstGeom>
        </p:spPr>
        <p:txBody>
          <a:bodyPr>
            <a:normAutofit/>
          </a:bodyPr>
          <a:lstStyle/>
          <a:p>
            <a:pPr algn="l"/>
            <a:r>
              <a:rPr lang="en-US" sz="3200" b="1" dirty="0">
                <a:latin typeface="+mn-lt"/>
                <a:ea typeface="+mn-ea"/>
                <a:cs typeface="+mn-cs"/>
              </a:rPr>
              <a:t>Application Form</a:t>
            </a:r>
            <a:r>
              <a:rPr lang="en-US" sz="3600" b="1" dirty="0">
                <a:latin typeface="+mn-lt"/>
                <a:ea typeface="+mn-ea"/>
                <a:cs typeface="+mn-cs"/>
              </a:rPr>
              <a:t>	</a:t>
            </a:r>
            <a:r>
              <a:rPr lang="en-US" sz="2700" i="1" dirty="0" err="1">
                <a:solidFill>
                  <a:schemeClr val="lt1"/>
                </a:solidFill>
                <a:latin typeface="+mn-lt"/>
                <a:ea typeface="+mn-ea"/>
                <a:cs typeface="+mn-cs"/>
              </a:rPr>
              <a:t>rs</a:t>
            </a:r>
            <a:endParaRPr lang="en-US" sz="3200" i="1" dirty="0">
              <a:solidFill>
                <a:schemeClr val="lt1"/>
              </a:solidFill>
              <a:latin typeface="+mn-lt"/>
              <a:ea typeface="+mn-ea"/>
              <a:cs typeface="+mn-cs"/>
            </a:endParaRPr>
          </a:p>
        </p:txBody>
      </p:sp>
      <p:sp>
        <p:nvSpPr>
          <p:cNvPr id="2" name="Arrow: Right 1">
            <a:extLst>
              <a:ext uri="{FF2B5EF4-FFF2-40B4-BE49-F238E27FC236}">
                <a16:creationId xmlns:a16="http://schemas.microsoft.com/office/drawing/2014/main" id="{B0EAC80E-5678-93FF-E43B-E292376475AD}"/>
              </a:ext>
            </a:extLst>
          </p:cNvPr>
          <p:cNvSpPr/>
          <p:nvPr/>
        </p:nvSpPr>
        <p:spPr>
          <a:xfrm>
            <a:off x="566970" y="5157649"/>
            <a:ext cx="1220466" cy="701904"/>
          </a:xfrm>
          <a:prstGeom prst="rightArrow">
            <a:avLst/>
          </a:prstGeom>
          <a:solidFill>
            <a:srgbClr val="FBB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A42A4C9C-225E-7139-7DB9-FC4463D80A0C}"/>
              </a:ext>
            </a:extLst>
          </p:cNvPr>
          <p:cNvSpPr/>
          <p:nvPr/>
        </p:nvSpPr>
        <p:spPr>
          <a:xfrm>
            <a:off x="6974246" y="5200376"/>
            <a:ext cx="1178193" cy="616450"/>
          </a:xfrm>
          <a:prstGeom prst="leftArrow">
            <a:avLst/>
          </a:prstGeom>
          <a:solidFill>
            <a:srgbClr val="FBB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03E11C-63FB-6E6D-4F98-2D6A74B4BDC5}"/>
              </a:ext>
            </a:extLst>
          </p:cNvPr>
          <p:cNvSpPr txBox="1"/>
          <p:nvPr/>
        </p:nvSpPr>
        <p:spPr>
          <a:xfrm>
            <a:off x="6172035" y="5972145"/>
            <a:ext cx="3137077" cy="369332"/>
          </a:xfrm>
          <a:prstGeom prst="rect">
            <a:avLst/>
          </a:prstGeom>
          <a:noFill/>
        </p:spPr>
        <p:txBody>
          <a:bodyPr wrap="none" rtlCol="0">
            <a:spAutoFit/>
          </a:bodyPr>
          <a:lstStyle/>
          <a:p>
            <a:r>
              <a:rPr lang="en-US" dirty="0">
                <a:solidFill>
                  <a:srgbClr val="B54325"/>
                </a:solidFill>
              </a:rPr>
              <a:t>3 handicapped  accessible units</a:t>
            </a:r>
          </a:p>
        </p:txBody>
      </p:sp>
    </p:spTree>
    <p:extLst>
      <p:ext uri="{BB962C8B-B14F-4D97-AF65-F5344CB8AC3E}">
        <p14:creationId xmlns:p14="http://schemas.microsoft.com/office/powerpoint/2010/main" val="2915340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Site Information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9" name="Picture 8">
            <a:extLst>
              <a:ext uri="{FF2B5EF4-FFF2-40B4-BE49-F238E27FC236}">
                <a16:creationId xmlns:a16="http://schemas.microsoft.com/office/drawing/2014/main" id="{2F39930F-60EE-FB5D-123B-9104A874853E}"/>
              </a:ext>
            </a:extLst>
          </p:cNvPr>
          <p:cNvPicPr>
            <a:picLocks noChangeAspect="1"/>
          </p:cNvPicPr>
          <p:nvPr/>
        </p:nvPicPr>
        <p:blipFill>
          <a:blip r:embed="rId5"/>
          <a:stretch>
            <a:fillRect/>
          </a:stretch>
        </p:blipFill>
        <p:spPr>
          <a:xfrm>
            <a:off x="5014809" y="3094787"/>
            <a:ext cx="6910491" cy="3446797"/>
          </a:xfrm>
          <a:prstGeom prst="rect">
            <a:avLst/>
          </a:prstGeom>
        </p:spPr>
      </p:pic>
      <p:pic>
        <p:nvPicPr>
          <p:cNvPr id="5" name="Picture 4">
            <a:extLst>
              <a:ext uri="{FF2B5EF4-FFF2-40B4-BE49-F238E27FC236}">
                <a16:creationId xmlns:a16="http://schemas.microsoft.com/office/drawing/2014/main" id="{C49C69AF-E789-D6B8-A5B8-81420C95BC12}"/>
              </a:ext>
            </a:extLst>
          </p:cNvPr>
          <p:cNvPicPr>
            <a:picLocks noChangeAspect="1"/>
          </p:cNvPicPr>
          <p:nvPr/>
        </p:nvPicPr>
        <p:blipFill>
          <a:blip r:embed="rId6"/>
          <a:stretch>
            <a:fillRect/>
          </a:stretch>
        </p:blipFill>
        <p:spPr>
          <a:xfrm>
            <a:off x="366632" y="1080117"/>
            <a:ext cx="7225280" cy="2583482"/>
          </a:xfrm>
          <a:prstGeom prst="rect">
            <a:avLst/>
          </a:prstGeom>
        </p:spPr>
      </p:pic>
    </p:spTree>
    <p:extLst>
      <p:ext uri="{BB962C8B-B14F-4D97-AF65-F5344CB8AC3E}">
        <p14:creationId xmlns:p14="http://schemas.microsoft.com/office/powerpoint/2010/main" val="2831848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Buildings and Units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6" name="Picture 5">
            <a:extLst>
              <a:ext uri="{FF2B5EF4-FFF2-40B4-BE49-F238E27FC236}">
                <a16:creationId xmlns:a16="http://schemas.microsoft.com/office/drawing/2014/main" id="{01893734-D4D7-0172-0AFA-680BA85B8359}"/>
              </a:ext>
            </a:extLst>
          </p:cNvPr>
          <p:cNvPicPr>
            <a:picLocks noChangeAspect="1"/>
          </p:cNvPicPr>
          <p:nvPr/>
        </p:nvPicPr>
        <p:blipFill>
          <a:blip r:embed="rId5"/>
          <a:stretch>
            <a:fillRect/>
          </a:stretch>
        </p:blipFill>
        <p:spPr>
          <a:xfrm>
            <a:off x="1718157" y="1599911"/>
            <a:ext cx="8525993" cy="4496089"/>
          </a:xfrm>
          <a:prstGeom prst="rect">
            <a:avLst/>
          </a:prstGeom>
        </p:spPr>
      </p:pic>
    </p:spTree>
    <p:extLst>
      <p:ext uri="{BB962C8B-B14F-4D97-AF65-F5344CB8AC3E}">
        <p14:creationId xmlns:p14="http://schemas.microsoft.com/office/powerpoint/2010/main" val="3496427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Amenities and Utility Allowance</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07993DE6-FFFF-9777-01AA-1B8B5BE60195}"/>
              </a:ext>
            </a:extLst>
          </p:cNvPr>
          <p:cNvPicPr>
            <a:picLocks noChangeAspect="1"/>
          </p:cNvPicPr>
          <p:nvPr/>
        </p:nvPicPr>
        <p:blipFill>
          <a:blip r:embed="rId5"/>
          <a:stretch>
            <a:fillRect/>
          </a:stretch>
        </p:blipFill>
        <p:spPr>
          <a:xfrm>
            <a:off x="2632980" y="1256337"/>
            <a:ext cx="6325483" cy="5201376"/>
          </a:xfrm>
          <a:prstGeom prst="rect">
            <a:avLst/>
          </a:prstGeom>
        </p:spPr>
      </p:pic>
    </p:spTree>
    <p:extLst>
      <p:ext uri="{BB962C8B-B14F-4D97-AF65-F5344CB8AC3E}">
        <p14:creationId xmlns:p14="http://schemas.microsoft.com/office/powerpoint/2010/main" val="2250600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Building Acquisition Information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5CB06E4C-95D0-DD1F-DDBE-38C0BB3C1D10}"/>
              </a:ext>
            </a:extLst>
          </p:cNvPr>
          <p:cNvPicPr>
            <a:picLocks noChangeAspect="1"/>
          </p:cNvPicPr>
          <p:nvPr/>
        </p:nvPicPr>
        <p:blipFill>
          <a:blip r:embed="rId5"/>
          <a:stretch>
            <a:fillRect/>
          </a:stretch>
        </p:blipFill>
        <p:spPr>
          <a:xfrm>
            <a:off x="2603750" y="1343741"/>
            <a:ext cx="6392167" cy="4934639"/>
          </a:xfrm>
          <a:prstGeom prst="rect">
            <a:avLst/>
          </a:prstGeom>
        </p:spPr>
      </p:pic>
    </p:spTree>
    <p:extLst>
      <p:ext uri="{BB962C8B-B14F-4D97-AF65-F5344CB8AC3E}">
        <p14:creationId xmlns:p14="http://schemas.microsoft.com/office/powerpoint/2010/main" val="244216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9095B-9628-2BA3-2495-E7C365E79214}"/>
              </a:ext>
            </a:extLst>
          </p:cNvPr>
          <p:cNvPicPr>
            <a:picLocks noChangeAspect="1"/>
          </p:cNvPicPr>
          <p:nvPr/>
        </p:nvPicPr>
        <p:blipFill>
          <a:blip r:embed="rId3"/>
          <a:stretch>
            <a:fillRect/>
          </a:stretch>
        </p:blipFill>
        <p:spPr>
          <a:xfrm>
            <a:off x="5711390" y="910521"/>
            <a:ext cx="6480610" cy="5669771"/>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477651" y="1884597"/>
            <a:ext cx="4756088" cy="3768960"/>
          </a:xfrm>
        </p:spPr>
        <p:txBody>
          <a:bodyPr>
            <a:noAutofit/>
          </a:bodyPr>
          <a:lstStyle/>
          <a:p>
            <a:pPr marL="342900" indent="-342900" algn="l">
              <a:buFont typeface="Wingdings" panose="05000000000000000000" pitchFamily="2" charset="2"/>
              <a:buChar char="Ø"/>
            </a:pPr>
            <a:r>
              <a:rPr lang="en-US" sz="2000" dirty="0">
                <a:solidFill>
                  <a:srgbClr val="535554"/>
                </a:solidFill>
                <a:latin typeface="Lato" panose="020F0502020204030203" pitchFamily="34" charset="0"/>
                <a:ea typeface="Lato" panose="020F0502020204030203" pitchFamily="34" charset="0"/>
                <a:cs typeface="Lato" panose="020F0502020204030203" pitchFamily="34" charset="0"/>
              </a:rPr>
              <a:t>“Intent to Submit a Tax Credit Application and Development Synopsis” required for both:</a:t>
            </a:r>
          </a:p>
          <a:p>
            <a:pPr marL="800100" lvl="1" indent="-342900" algn="l">
              <a:buFont typeface="Wingdings" panose="05000000000000000000" pitchFamily="2" charset="2"/>
              <a:buChar char="Ø"/>
            </a:pPr>
            <a:r>
              <a:rPr lang="en-US" sz="1800" dirty="0">
                <a:solidFill>
                  <a:srgbClr val="535554"/>
                </a:solidFill>
                <a:latin typeface="Lato" panose="020F0502020204030203" pitchFamily="34" charset="0"/>
                <a:ea typeface="Lato" panose="020F0502020204030203" pitchFamily="34" charset="0"/>
                <a:cs typeface="Lato" panose="020F0502020204030203" pitchFamily="34" charset="0"/>
              </a:rPr>
              <a:t>4% Applicants – 30 days prior to submittal</a:t>
            </a:r>
          </a:p>
          <a:p>
            <a:pPr algn="l"/>
            <a:endParaRPr lang="en-US" sz="2000" dirty="0">
              <a:solidFill>
                <a:srgbClr val="535554"/>
              </a:solidFill>
              <a:latin typeface="Lato" panose="020F0502020204030203" pitchFamily="34" charset="0"/>
              <a:ea typeface="Lato" panose="020F0502020204030203" pitchFamily="34" charset="0"/>
              <a:cs typeface="Lato" panose="020F0502020204030203" pitchFamily="34" charset="0"/>
            </a:endParaRPr>
          </a:p>
          <a:p>
            <a:pPr marL="342900" indent="-342900" algn="l">
              <a:buFont typeface="Wingdings" panose="05000000000000000000" pitchFamily="2" charset="2"/>
              <a:buChar char="Ø"/>
            </a:pPr>
            <a:r>
              <a:rPr lang="en-US" sz="2000" dirty="0">
                <a:solidFill>
                  <a:srgbClr val="535554"/>
                </a:solidFill>
                <a:latin typeface="Lato" panose="020F0502020204030203" pitchFamily="34" charset="0"/>
                <a:ea typeface="Lato" panose="020F0502020204030203" pitchFamily="34" charset="0"/>
                <a:cs typeface="Lato" panose="020F0502020204030203" pitchFamily="34" charset="0"/>
              </a:rPr>
              <a:t>All Applicants are encouraged to meet with staff prior to submission.</a:t>
            </a:r>
          </a:p>
          <a:p>
            <a:pPr marL="342900" indent="-342900" algn="l">
              <a:buFont typeface="Wingdings" panose="05000000000000000000" pitchFamily="2" charset="2"/>
              <a:buChar char="Ø"/>
            </a:pPr>
            <a:r>
              <a:rPr lang="en-US" sz="2000" dirty="0">
                <a:solidFill>
                  <a:srgbClr val="535554"/>
                </a:solidFill>
                <a:latin typeface="Lato" panose="020F0502020204030203" pitchFamily="34" charset="0"/>
                <a:ea typeface="Lato" panose="020F0502020204030203" pitchFamily="34" charset="0"/>
                <a:cs typeface="Lato" panose="020F0502020204030203" pitchFamily="34" charset="0"/>
              </a:rPr>
              <a:t>Must receive a Draft 42(m) before applying for volume cap.</a:t>
            </a:r>
          </a:p>
          <a:p>
            <a:pPr marL="395478" indent="-285750" algn="l">
              <a:lnSpc>
                <a:spcPct val="100000"/>
              </a:lnSpc>
              <a:buFont typeface="Arial" panose="020B0604020202020204" pitchFamily="34" charset="0"/>
              <a:buChar char="•"/>
            </a:pPr>
            <a:endParaRPr lang="en-US" sz="20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Threshold Requirements – Pre-Application</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08258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Borrower/Owner Entity &amp; Nonprofit Determination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5EE443BE-3EB4-2703-ED7B-498DF01EA286}"/>
              </a:ext>
            </a:extLst>
          </p:cNvPr>
          <p:cNvPicPr>
            <a:picLocks noChangeAspect="1"/>
          </p:cNvPicPr>
          <p:nvPr/>
        </p:nvPicPr>
        <p:blipFill>
          <a:blip r:embed="rId5"/>
          <a:stretch>
            <a:fillRect/>
          </a:stretch>
        </p:blipFill>
        <p:spPr>
          <a:xfrm>
            <a:off x="2461782" y="1391024"/>
            <a:ext cx="5179065" cy="4962937"/>
          </a:xfrm>
          <a:prstGeom prst="rect">
            <a:avLst/>
          </a:prstGeom>
        </p:spPr>
      </p:pic>
    </p:spTree>
    <p:extLst>
      <p:ext uri="{BB962C8B-B14F-4D97-AF65-F5344CB8AC3E}">
        <p14:creationId xmlns:p14="http://schemas.microsoft.com/office/powerpoint/2010/main" val="907795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334304"/>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D – Contractor’s Cost Breakdown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22" name="Picture 21">
            <a:extLst>
              <a:ext uri="{FF2B5EF4-FFF2-40B4-BE49-F238E27FC236}">
                <a16:creationId xmlns:a16="http://schemas.microsoft.com/office/drawing/2014/main" id="{DC894B2F-B5BB-F11F-CD4B-95F0DE8A8C6B}"/>
              </a:ext>
            </a:extLst>
          </p:cNvPr>
          <p:cNvPicPr>
            <a:picLocks noChangeAspect="1"/>
          </p:cNvPicPr>
          <p:nvPr/>
        </p:nvPicPr>
        <p:blipFill>
          <a:blip r:embed="rId5"/>
          <a:stretch>
            <a:fillRect/>
          </a:stretch>
        </p:blipFill>
        <p:spPr>
          <a:xfrm>
            <a:off x="499473" y="1378383"/>
            <a:ext cx="8449854" cy="5058481"/>
          </a:xfrm>
          <a:prstGeom prst="rect">
            <a:avLst/>
          </a:prstGeom>
        </p:spPr>
      </p:pic>
      <p:sp>
        <p:nvSpPr>
          <p:cNvPr id="23" name="TextBox 22">
            <a:extLst>
              <a:ext uri="{FF2B5EF4-FFF2-40B4-BE49-F238E27FC236}">
                <a16:creationId xmlns:a16="http://schemas.microsoft.com/office/drawing/2014/main" id="{7A9D9EF9-1292-4221-7D5D-8C5D2EA897B4}"/>
              </a:ext>
            </a:extLst>
          </p:cNvPr>
          <p:cNvSpPr txBox="1"/>
          <p:nvPr/>
        </p:nvSpPr>
        <p:spPr>
          <a:xfrm>
            <a:off x="9124951" y="2343150"/>
            <a:ext cx="2743200" cy="1477328"/>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Information transfers to Schedule A</a:t>
            </a:r>
          </a:p>
          <a:p>
            <a:pPr marL="285750" indent="-285750">
              <a:buFont typeface="Wingdings" panose="05000000000000000000" pitchFamily="2" charset="2"/>
              <a:buChar char="Ø"/>
            </a:pPr>
            <a:endParaRPr lang="en-US"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Contractor must sign</a:t>
            </a:r>
          </a:p>
          <a:p>
            <a:endParaRPr lang="en-US" dirty="0"/>
          </a:p>
        </p:txBody>
      </p:sp>
    </p:spTree>
    <p:extLst>
      <p:ext uri="{BB962C8B-B14F-4D97-AF65-F5344CB8AC3E}">
        <p14:creationId xmlns:p14="http://schemas.microsoft.com/office/powerpoint/2010/main" val="1189540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334304"/>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A – Development Cost Budget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9" name="Picture 8">
            <a:extLst>
              <a:ext uri="{FF2B5EF4-FFF2-40B4-BE49-F238E27FC236}">
                <a16:creationId xmlns:a16="http://schemas.microsoft.com/office/drawing/2014/main" id="{1F9D1E35-918B-1348-2C62-05B201B63BFA}"/>
              </a:ext>
            </a:extLst>
          </p:cNvPr>
          <p:cNvPicPr>
            <a:picLocks noChangeAspect="1"/>
          </p:cNvPicPr>
          <p:nvPr/>
        </p:nvPicPr>
        <p:blipFill>
          <a:blip r:embed="rId5"/>
          <a:stretch>
            <a:fillRect/>
          </a:stretch>
        </p:blipFill>
        <p:spPr>
          <a:xfrm>
            <a:off x="366632" y="1343741"/>
            <a:ext cx="6544588" cy="4401164"/>
          </a:xfrm>
          <a:prstGeom prst="rect">
            <a:avLst/>
          </a:prstGeom>
        </p:spPr>
      </p:pic>
      <p:sp>
        <p:nvSpPr>
          <p:cNvPr id="10" name="Rectangle: Rounded Corners 9">
            <a:extLst>
              <a:ext uri="{FF2B5EF4-FFF2-40B4-BE49-F238E27FC236}">
                <a16:creationId xmlns:a16="http://schemas.microsoft.com/office/drawing/2014/main" id="{E64F9DED-3263-AB09-4A5F-773DBAAE5F4E}"/>
              </a:ext>
            </a:extLst>
          </p:cNvPr>
          <p:cNvSpPr/>
          <p:nvPr/>
        </p:nvSpPr>
        <p:spPr>
          <a:xfrm>
            <a:off x="366632" y="4752975"/>
            <a:ext cx="6544588" cy="247650"/>
          </a:xfrm>
          <a:prstGeom prst="roundRect">
            <a:avLst/>
          </a:prstGeom>
          <a:noFill/>
          <a:ln w="57150">
            <a:solidFill>
              <a:srgbClr val="B54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36ABE01-0F01-EC7B-32DF-4DC203618BDF}"/>
              </a:ext>
            </a:extLst>
          </p:cNvPr>
          <p:cNvPicPr>
            <a:picLocks noChangeAspect="1"/>
          </p:cNvPicPr>
          <p:nvPr/>
        </p:nvPicPr>
        <p:blipFill>
          <a:blip r:embed="rId6"/>
          <a:stretch>
            <a:fillRect/>
          </a:stretch>
        </p:blipFill>
        <p:spPr>
          <a:xfrm>
            <a:off x="7210114" y="3095973"/>
            <a:ext cx="4458322" cy="2029108"/>
          </a:xfrm>
          <a:prstGeom prst="rect">
            <a:avLst/>
          </a:prstGeom>
        </p:spPr>
      </p:pic>
      <p:sp>
        <p:nvSpPr>
          <p:cNvPr id="13" name="Rectangle: Rounded Corners 12">
            <a:extLst>
              <a:ext uri="{FF2B5EF4-FFF2-40B4-BE49-F238E27FC236}">
                <a16:creationId xmlns:a16="http://schemas.microsoft.com/office/drawing/2014/main" id="{A8999514-DA53-55F3-2CFB-C948241066E7}"/>
              </a:ext>
            </a:extLst>
          </p:cNvPr>
          <p:cNvSpPr/>
          <p:nvPr/>
        </p:nvSpPr>
        <p:spPr>
          <a:xfrm>
            <a:off x="266700" y="3752850"/>
            <a:ext cx="1727706" cy="370978"/>
          </a:xfrm>
          <a:prstGeom prst="roundRect">
            <a:avLst/>
          </a:prstGeom>
          <a:noFill/>
          <a:ln w="38100">
            <a:solidFill>
              <a:srgbClr val="009A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674FBB5-D0D3-4E0B-875A-E021A6B47E63}"/>
              </a:ext>
            </a:extLst>
          </p:cNvPr>
          <p:cNvSpPr/>
          <p:nvPr/>
        </p:nvSpPr>
        <p:spPr>
          <a:xfrm>
            <a:off x="7277852" y="3470696"/>
            <a:ext cx="1971675" cy="529803"/>
          </a:xfrm>
          <a:prstGeom prst="roundRect">
            <a:avLst/>
          </a:prstGeom>
          <a:noFill/>
          <a:ln w="38100">
            <a:solidFill>
              <a:srgbClr val="009A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8CB15BBE-5AA5-8393-83EE-877294AB2B1D}"/>
              </a:ext>
            </a:extLst>
          </p:cNvPr>
          <p:cNvSpPr/>
          <p:nvPr/>
        </p:nvSpPr>
        <p:spPr>
          <a:xfrm rot="17256295">
            <a:off x="10927742" y="2433061"/>
            <a:ext cx="985838" cy="536366"/>
          </a:xfrm>
          <a:prstGeom prst="leftArrow">
            <a:avLst/>
          </a:prstGeom>
          <a:solidFill>
            <a:srgbClr val="009A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74672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1" y="334304"/>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A – Development Cost Budget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11" name="Picture 10">
            <a:extLst>
              <a:ext uri="{FF2B5EF4-FFF2-40B4-BE49-F238E27FC236}">
                <a16:creationId xmlns:a16="http://schemas.microsoft.com/office/drawing/2014/main" id="{27CB1D07-59DB-9DEB-78B1-441B8E3C40DB}"/>
              </a:ext>
            </a:extLst>
          </p:cNvPr>
          <p:cNvPicPr>
            <a:picLocks noChangeAspect="1"/>
          </p:cNvPicPr>
          <p:nvPr/>
        </p:nvPicPr>
        <p:blipFill>
          <a:blip r:embed="rId5"/>
          <a:stretch>
            <a:fillRect/>
          </a:stretch>
        </p:blipFill>
        <p:spPr>
          <a:xfrm>
            <a:off x="7044178" y="2204219"/>
            <a:ext cx="4277322" cy="1609950"/>
          </a:xfrm>
          <a:prstGeom prst="rect">
            <a:avLst/>
          </a:prstGeom>
        </p:spPr>
      </p:pic>
      <p:pic>
        <p:nvPicPr>
          <p:cNvPr id="19" name="Picture 18">
            <a:extLst>
              <a:ext uri="{FF2B5EF4-FFF2-40B4-BE49-F238E27FC236}">
                <a16:creationId xmlns:a16="http://schemas.microsoft.com/office/drawing/2014/main" id="{1ECC5ADB-46CB-4F21-149C-9610A4600D10}"/>
              </a:ext>
            </a:extLst>
          </p:cNvPr>
          <p:cNvPicPr>
            <a:picLocks noChangeAspect="1"/>
          </p:cNvPicPr>
          <p:nvPr/>
        </p:nvPicPr>
        <p:blipFill>
          <a:blip r:embed="rId6"/>
          <a:stretch>
            <a:fillRect/>
          </a:stretch>
        </p:blipFill>
        <p:spPr>
          <a:xfrm>
            <a:off x="254558" y="2313772"/>
            <a:ext cx="6535062" cy="1390844"/>
          </a:xfrm>
          <a:prstGeom prst="rect">
            <a:avLst/>
          </a:prstGeom>
        </p:spPr>
      </p:pic>
      <p:pic>
        <p:nvPicPr>
          <p:cNvPr id="22" name="Picture 21">
            <a:extLst>
              <a:ext uri="{FF2B5EF4-FFF2-40B4-BE49-F238E27FC236}">
                <a16:creationId xmlns:a16="http://schemas.microsoft.com/office/drawing/2014/main" id="{D8A760FE-72E3-F57B-EA10-6E97C3B6EFF3}"/>
              </a:ext>
            </a:extLst>
          </p:cNvPr>
          <p:cNvPicPr>
            <a:picLocks noChangeAspect="1"/>
          </p:cNvPicPr>
          <p:nvPr/>
        </p:nvPicPr>
        <p:blipFill>
          <a:blip r:embed="rId7"/>
          <a:stretch>
            <a:fillRect/>
          </a:stretch>
        </p:blipFill>
        <p:spPr>
          <a:xfrm>
            <a:off x="2709406" y="4081306"/>
            <a:ext cx="6544588" cy="1771897"/>
          </a:xfrm>
          <a:prstGeom prst="rect">
            <a:avLst/>
          </a:prstGeom>
        </p:spPr>
      </p:pic>
      <p:sp>
        <p:nvSpPr>
          <p:cNvPr id="23" name="Rectangle: Rounded Corners 22">
            <a:extLst>
              <a:ext uri="{FF2B5EF4-FFF2-40B4-BE49-F238E27FC236}">
                <a16:creationId xmlns:a16="http://schemas.microsoft.com/office/drawing/2014/main" id="{BA5BEE45-A3AB-37C3-1037-47CA84F996AB}"/>
              </a:ext>
            </a:extLst>
          </p:cNvPr>
          <p:cNvSpPr/>
          <p:nvPr/>
        </p:nvSpPr>
        <p:spPr>
          <a:xfrm>
            <a:off x="2600325" y="5248275"/>
            <a:ext cx="4371975" cy="247650"/>
          </a:xfrm>
          <a:prstGeom prst="roundRect">
            <a:avLst/>
          </a:prstGeom>
          <a:noFill/>
          <a:ln w="57150">
            <a:solidFill>
              <a:srgbClr val="B54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C80FEA6D-19F5-C82F-C069-988ADBDCFC59}"/>
              </a:ext>
            </a:extLst>
          </p:cNvPr>
          <p:cNvCxnSpPr/>
          <p:nvPr/>
        </p:nvCxnSpPr>
        <p:spPr>
          <a:xfrm>
            <a:off x="2092455" y="3267075"/>
            <a:ext cx="616951" cy="433403"/>
          </a:xfrm>
          <a:prstGeom prst="line">
            <a:avLst/>
          </a:prstGeom>
          <a:ln w="57150">
            <a:solidFill>
              <a:srgbClr val="B5432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E391F1-EA3D-858D-56A9-0E78DA1E6FB6}"/>
              </a:ext>
            </a:extLst>
          </p:cNvPr>
          <p:cNvCxnSpPr/>
          <p:nvPr/>
        </p:nvCxnSpPr>
        <p:spPr>
          <a:xfrm>
            <a:off x="10704549" y="2495550"/>
            <a:ext cx="616951" cy="433403"/>
          </a:xfrm>
          <a:prstGeom prst="line">
            <a:avLst/>
          </a:prstGeom>
          <a:ln w="57150">
            <a:solidFill>
              <a:srgbClr val="B5432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FC40F6-5CDC-958F-25D7-29DFA7615FA1}"/>
              </a:ext>
            </a:extLst>
          </p:cNvPr>
          <p:cNvCxnSpPr>
            <a:cxnSpLocks/>
          </p:cNvCxnSpPr>
          <p:nvPr/>
        </p:nvCxnSpPr>
        <p:spPr>
          <a:xfrm flipH="1">
            <a:off x="2092455" y="3284377"/>
            <a:ext cx="616952" cy="529792"/>
          </a:xfrm>
          <a:prstGeom prst="line">
            <a:avLst/>
          </a:prstGeom>
          <a:ln w="57150">
            <a:solidFill>
              <a:srgbClr val="B5432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B0AB4E2-0492-E97B-1AF1-A2915947D98C}"/>
              </a:ext>
            </a:extLst>
          </p:cNvPr>
          <p:cNvCxnSpPr>
            <a:cxnSpLocks/>
          </p:cNvCxnSpPr>
          <p:nvPr/>
        </p:nvCxnSpPr>
        <p:spPr>
          <a:xfrm flipH="1">
            <a:off x="10857698" y="2458071"/>
            <a:ext cx="463802" cy="551123"/>
          </a:xfrm>
          <a:prstGeom prst="line">
            <a:avLst/>
          </a:prstGeom>
          <a:ln w="57150">
            <a:solidFill>
              <a:srgbClr val="B54325"/>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580B6A9-1CF5-3CEC-4104-80691B450786}"/>
              </a:ext>
            </a:extLst>
          </p:cNvPr>
          <p:cNvSpPr txBox="1"/>
          <p:nvPr/>
        </p:nvSpPr>
        <p:spPr>
          <a:xfrm>
            <a:off x="2560515" y="1554948"/>
            <a:ext cx="4871847" cy="400110"/>
          </a:xfrm>
          <a:prstGeom prst="rect">
            <a:avLst/>
          </a:prstGeom>
          <a:noFill/>
        </p:spPr>
        <p:txBody>
          <a:bodyPr wrap="none" rtlCol="0">
            <a:spAutoFit/>
          </a:bodyPr>
          <a:lstStyle/>
          <a:p>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Enter costs where there is a line for them.</a:t>
            </a:r>
          </a:p>
        </p:txBody>
      </p:sp>
    </p:spTree>
    <p:extLst>
      <p:ext uri="{BB962C8B-B14F-4D97-AF65-F5344CB8AC3E}">
        <p14:creationId xmlns:p14="http://schemas.microsoft.com/office/powerpoint/2010/main" val="15192622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A – Construction Contingency Example</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Subtitle 2">
            <a:extLst>
              <a:ext uri="{FF2B5EF4-FFF2-40B4-BE49-F238E27FC236}">
                <a16:creationId xmlns:a16="http://schemas.microsoft.com/office/drawing/2014/main" id="{5EC50D8C-EEF6-C098-C8C2-C7669DBF849C}"/>
              </a:ext>
            </a:extLst>
          </p:cNvPr>
          <p:cNvSpPr>
            <a:spLocks noGrp="1"/>
          </p:cNvSpPr>
          <p:nvPr>
            <p:ph type="subTitle" idx="1"/>
          </p:nvPr>
        </p:nvSpPr>
        <p:spPr>
          <a:xfrm>
            <a:off x="2276475" y="1681327"/>
            <a:ext cx="6858000" cy="4175501"/>
          </a:xfrm>
        </p:spPr>
        <p:txBody>
          <a:bodyPr>
            <a:normAutofit fontScale="77500" lnSpcReduction="20000"/>
          </a:bodyPr>
          <a:lstStyle/>
          <a:p>
            <a:pPr algn="l"/>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New Construction</a:t>
            </a:r>
          </a:p>
          <a:p>
            <a:pPr algn="l"/>
            <a:endParaRPr lang="en-US" sz="2400" dirty="0">
              <a:solidFill>
                <a:srgbClr val="231F20"/>
              </a:solidFill>
              <a:latin typeface="Lato" panose="020F0502020204030203" pitchFamily="34" charset="0"/>
              <a:ea typeface="Lato" panose="020F0502020204030203" pitchFamily="34" charset="0"/>
              <a:cs typeface="Lato" panose="020F0502020204030203" pitchFamily="34" charset="0"/>
            </a:endParaRPr>
          </a:p>
          <a:p>
            <a:pPr algn="l"/>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	$11,094,892   	Construction Costs before 					GRT, GR, Overhead &amp; Profit</a:t>
            </a:r>
          </a:p>
          <a:p>
            <a:pPr algn="l"/>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	</a:t>
            </a:r>
            <a:r>
              <a:rPr lang="en-US" sz="2400" u="sng" dirty="0">
                <a:solidFill>
                  <a:srgbClr val="231F20"/>
                </a:solidFill>
                <a:latin typeface="Lato" panose="020F0502020204030203" pitchFamily="34" charset="0"/>
                <a:ea typeface="Lato" panose="020F0502020204030203" pitchFamily="34" charset="0"/>
                <a:cs typeface="Lato" panose="020F0502020204030203" pitchFamily="34" charset="0"/>
              </a:rPr>
              <a:t>	   5% </a:t>
            </a: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	Minimum Owner Contingency 				Percentage	</a:t>
            </a:r>
          </a:p>
          <a:p>
            <a:pPr algn="l"/>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	    $ 554,745   	Minimum Owner Contingency 				Dollar</a:t>
            </a:r>
          </a:p>
          <a:p>
            <a:pPr algn="l"/>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	</a:t>
            </a:r>
            <a:r>
              <a:rPr lang="en-US" sz="2400" u="sng" dirty="0">
                <a:solidFill>
                  <a:srgbClr val="231F20"/>
                </a:solidFill>
                <a:latin typeface="Lato" panose="020F0502020204030203" pitchFamily="34" charset="0"/>
                <a:ea typeface="Lato" panose="020F0502020204030203" pitchFamily="34" charset="0"/>
                <a:cs typeface="Lato" panose="020F0502020204030203" pitchFamily="34" charset="0"/>
              </a:rPr>
              <a:t>    $ 650,000</a:t>
            </a: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	Application Contingency</a:t>
            </a:r>
          </a:p>
          <a:p>
            <a:pPr algn="l"/>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	    $  (95,255)  	(Excess)/under minimum</a:t>
            </a:r>
          </a:p>
          <a:p>
            <a:pPr algn="l"/>
            <a:endParaRPr lang="en-US" sz="2400" dirty="0">
              <a:solidFill>
                <a:srgbClr val="231F20"/>
              </a:solidFill>
              <a:latin typeface="Lato" panose="020F0502020204030203" pitchFamily="34" charset="0"/>
              <a:ea typeface="Lato" panose="020F0502020204030203" pitchFamily="34" charset="0"/>
              <a:cs typeface="Lato" panose="020F0502020204030203" pitchFamily="34" charset="0"/>
            </a:endParaRPr>
          </a:p>
          <a:p>
            <a:pPr algn="l"/>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Contingency included in construction contract will be included as a hard construction cost and will not count toward required owner construction contingency.</a:t>
            </a:r>
          </a:p>
          <a:p>
            <a:pPr marL="342900" indent="-342900" algn="l">
              <a:buFont typeface="Arial" panose="020B0604020202020204" pitchFamily="34" charset="0"/>
              <a:buChar char="•"/>
            </a:pPr>
            <a:endParaRPr lang="en-US" sz="2000" dirty="0">
              <a:solidFill>
                <a:srgbClr val="535554"/>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2000" dirty="0">
              <a:solidFill>
                <a:srgbClr val="53555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0129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322024"/>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A/D – Builder’s Fees Example</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Subtitle 2">
            <a:extLst>
              <a:ext uri="{FF2B5EF4-FFF2-40B4-BE49-F238E27FC236}">
                <a16:creationId xmlns:a16="http://schemas.microsoft.com/office/drawing/2014/main" id="{3A159000-8729-3D72-1A6B-DA85E69414FC}"/>
              </a:ext>
            </a:extLst>
          </p:cNvPr>
          <p:cNvSpPr>
            <a:spLocks noGrp="1"/>
          </p:cNvSpPr>
          <p:nvPr>
            <p:ph type="subTitle" idx="1"/>
          </p:nvPr>
        </p:nvSpPr>
        <p:spPr>
          <a:xfrm>
            <a:off x="1994406" y="1233852"/>
            <a:ext cx="7829550" cy="4175501"/>
          </a:xfrm>
        </p:spPr>
        <p:txBody>
          <a:bodyPr>
            <a:noAutofit/>
          </a:bodyPr>
          <a:lstStyle/>
          <a:p>
            <a:pPr algn="l"/>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$11,094,892  	Construction Costs before GRT, GR, 					Overhead &amp; Profit</a:t>
            </a:r>
          </a:p>
          <a:p>
            <a:pPr algn="l"/>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a:t>
            </a:r>
            <a:r>
              <a:rPr lang="en-US" sz="1800" u="sng" dirty="0">
                <a:solidFill>
                  <a:srgbClr val="231F20"/>
                </a:solidFill>
                <a:latin typeface="Lato" panose="020F0502020204030203" pitchFamily="34" charset="0"/>
                <a:ea typeface="Lato" panose="020F0502020204030203" pitchFamily="34" charset="0"/>
                <a:cs typeface="Lato" panose="020F0502020204030203" pitchFamily="34" charset="0"/>
              </a:rPr>
              <a:t>              6%</a:t>
            </a: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Allowed percentage for Profit</a:t>
            </a:r>
          </a:p>
          <a:p>
            <a:pPr algn="l"/>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$665,694   	Maximum for Profit (if no identity of interest)</a:t>
            </a:r>
          </a:p>
          <a:p>
            <a:pPr algn="l"/>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a:t>
            </a:r>
            <a:r>
              <a:rPr lang="en-US" sz="1800" u="sng" dirty="0">
                <a:solidFill>
                  <a:srgbClr val="231F20"/>
                </a:solidFill>
                <a:latin typeface="Lato" panose="020F0502020204030203" pitchFamily="34" charset="0"/>
                <a:ea typeface="Lato" panose="020F0502020204030203" pitchFamily="34" charset="0"/>
                <a:cs typeface="Lato" panose="020F0502020204030203" pitchFamily="34" charset="0"/>
              </a:rPr>
              <a:t>    $665,694</a:t>
            </a: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Application Profit </a:t>
            </a:r>
          </a:p>
          <a:p>
            <a:pPr algn="l"/>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$0             	(Excess)/under used </a:t>
            </a:r>
          </a:p>
          <a:p>
            <a:pPr algn="l"/>
            <a:endParaRPr lang="en-US" sz="1800" dirty="0">
              <a:solidFill>
                <a:srgbClr val="231F20"/>
              </a:solidFill>
              <a:latin typeface="Lato" panose="020F0502020204030203" pitchFamily="34" charset="0"/>
              <a:ea typeface="Lato" panose="020F0502020204030203" pitchFamily="34" charset="0"/>
              <a:cs typeface="Lato" panose="020F0502020204030203" pitchFamily="34" charset="0"/>
            </a:endParaRPr>
          </a:p>
          <a:p>
            <a:pPr algn="l"/>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a:t>
            </a:r>
            <a:r>
              <a:rPr lang="en-US" sz="1800" i="1" dirty="0">
                <a:solidFill>
                  <a:srgbClr val="231F20"/>
                </a:solidFill>
                <a:latin typeface="Lato" panose="020F0502020204030203" pitchFamily="34" charset="0"/>
                <a:ea typeface="Lato" panose="020F0502020204030203" pitchFamily="34" charset="0"/>
                <a:cs typeface="Lato" panose="020F0502020204030203" pitchFamily="34" charset="0"/>
              </a:rPr>
              <a:t>Same formula as above for General Requirements</a:t>
            </a:r>
          </a:p>
          <a:p>
            <a:pPr algn="l"/>
            <a:endParaRPr lang="en-US" sz="1800" dirty="0">
              <a:solidFill>
                <a:srgbClr val="231F20"/>
              </a:solidFill>
              <a:latin typeface="Lato" panose="020F0502020204030203" pitchFamily="34" charset="0"/>
              <a:ea typeface="Lato" panose="020F0502020204030203" pitchFamily="34" charset="0"/>
              <a:cs typeface="Lato" panose="020F0502020204030203" pitchFamily="34" charset="0"/>
            </a:endParaRPr>
          </a:p>
          <a:p>
            <a:pPr algn="l"/>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$11,094,892	Construction Costs before GRT, GR, Overhead 			&amp; Profit</a:t>
            </a:r>
          </a:p>
          <a:p>
            <a:pPr algn="l"/>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a:t>
            </a:r>
            <a:r>
              <a:rPr lang="en-US" sz="1800" u="sng" dirty="0">
                <a:solidFill>
                  <a:srgbClr val="231F20"/>
                </a:solidFill>
                <a:latin typeface="Lato" panose="020F0502020204030203" pitchFamily="34" charset="0"/>
                <a:ea typeface="Lato" panose="020F0502020204030203" pitchFamily="34" charset="0"/>
                <a:cs typeface="Lato" panose="020F0502020204030203" pitchFamily="34" charset="0"/>
              </a:rPr>
              <a:t>              2%</a:t>
            </a: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Allowed percentage for Overhead</a:t>
            </a:r>
          </a:p>
          <a:p>
            <a:pPr algn="l"/>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$221,898	Maximum for Overhead</a:t>
            </a:r>
          </a:p>
          <a:p>
            <a:pPr algn="l"/>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a:t>
            </a:r>
            <a:r>
              <a:rPr lang="en-US" sz="1800" u="sng" dirty="0">
                <a:solidFill>
                  <a:srgbClr val="231F20"/>
                </a:solidFill>
                <a:latin typeface="Lato" panose="020F0502020204030203" pitchFamily="34" charset="0"/>
                <a:ea typeface="Lato" panose="020F0502020204030203" pitchFamily="34" charset="0"/>
                <a:cs typeface="Lato" panose="020F0502020204030203" pitchFamily="34" charset="0"/>
              </a:rPr>
              <a:t>    $221,898</a:t>
            </a:r>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Application Overhead</a:t>
            </a:r>
          </a:p>
          <a:p>
            <a:pPr algn="l"/>
            <a:r>
              <a:rPr lang="en-US" sz="1800" dirty="0">
                <a:solidFill>
                  <a:srgbClr val="231F20"/>
                </a:solidFill>
                <a:latin typeface="Lato" panose="020F0502020204030203" pitchFamily="34" charset="0"/>
                <a:ea typeface="Lato" panose="020F0502020204030203" pitchFamily="34" charset="0"/>
                <a:cs typeface="Lato" panose="020F0502020204030203" pitchFamily="34" charset="0"/>
              </a:rPr>
              <a:t>	                $0    	(Excess)/under used </a:t>
            </a:r>
          </a:p>
          <a:p>
            <a:pPr marL="342900" indent="-342900" algn="l">
              <a:buFont typeface="Arial" panose="020B0604020202020204" pitchFamily="34" charset="0"/>
              <a:buChar char="•"/>
            </a:pPr>
            <a:endParaRPr lang="en-US" sz="1800" dirty="0">
              <a:solidFill>
                <a:srgbClr val="53555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8529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A – 4% Developer Fee Calculation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Subtitle 2">
            <a:extLst>
              <a:ext uri="{FF2B5EF4-FFF2-40B4-BE49-F238E27FC236}">
                <a16:creationId xmlns:a16="http://schemas.microsoft.com/office/drawing/2014/main" id="{0B2556D1-0940-5EB6-AB1C-7652AFA31534}"/>
              </a:ext>
            </a:extLst>
          </p:cNvPr>
          <p:cNvSpPr>
            <a:spLocks noGrp="1"/>
          </p:cNvSpPr>
          <p:nvPr>
            <p:ph type="subTitle" idx="1"/>
          </p:nvPr>
        </p:nvSpPr>
        <p:spPr>
          <a:xfrm>
            <a:off x="1876425" y="1769185"/>
            <a:ext cx="8610599" cy="3999784"/>
          </a:xfrm>
        </p:spPr>
        <p:txBody>
          <a:bodyPr>
            <a:normAutofit/>
          </a:bodyPr>
          <a:lstStyle/>
          <a:p>
            <a:pPr algn="l">
              <a:lnSpc>
                <a:spcPct val="120000"/>
              </a:lnSpc>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14% TDC** Excludes:</a:t>
            </a:r>
          </a:p>
          <a:p>
            <a:pPr marL="342900" indent="-342900" algn="l">
              <a:lnSpc>
                <a:spcPct val="120000"/>
              </a:lnSpc>
              <a:buFont typeface="Wingdings" panose="05000000000000000000" pitchFamily="2" charset="2"/>
              <a:buChar char="Ø"/>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Donated Land</a:t>
            </a:r>
          </a:p>
          <a:p>
            <a:pPr marL="342900" indent="-342900" algn="l">
              <a:lnSpc>
                <a:spcPct val="120000"/>
              </a:lnSpc>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Waived Fees</a:t>
            </a:r>
          </a:p>
          <a:p>
            <a:pPr marL="342900" indent="-342900" algn="l">
              <a:lnSpc>
                <a:spcPct val="120000"/>
              </a:lnSpc>
              <a:buFont typeface="Wingdings" panose="05000000000000000000" pitchFamily="2" charset="2"/>
              <a:buChar char="Ø"/>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Developer Fees (which includes consultant fees)</a:t>
            </a:r>
          </a:p>
          <a:p>
            <a:pPr marL="342900" indent="-342900" algn="l">
              <a:lnSpc>
                <a:spcPct val="120000"/>
              </a:lnSpc>
              <a:buFont typeface="Wingdings" panose="05000000000000000000" pitchFamily="2" charset="2"/>
              <a:buChar char="Ø"/>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Reserves</a:t>
            </a:r>
          </a:p>
          <a:p>
            <a:pPr marL="342900" indent="-342900" algn="l">
              <a:lnSpc>
                <a:spcPct val="120000"/>
              </a:lnSpc>
              <a:buFont typeface="Wingdings" panose="05000000000000000000" pitchFamily="2" charset="2"/>
              <a:buChar char="Ø"/>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Acquisition cost (Non-arms length purchase)</a:t>
            </a:r>
          </a:p>
        </p:txBody>
      </p:sp>
    </p:spTree>
    <p:extLst>
      <p:ext uri="{BB962C8B-B14F-4D97-AF65-F5344CB8AC3E}">
        <p14:creationId xmlns:p14="http://schemas.microsoft.com/office/powerpoint/2010/main" val="34323862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A – 4% Developer Fee Calculation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9" name="Subtitle 2">
            <a:extLst>
              <a:ext uri="{FF2B5EF4-FFF2-40B4-BE49-F238E27FC236}">
                <a16:creationId xmlns:a16="http://schemas.microsoft.com/office/drawing/2014/main" id="{F2C73707-9AF1-BFD9-2DCF-58044294B13E}"/>
              </a:ext>
            </a:extLst>
          </p:cNvPr>
          <p:cNvSpPr txBox="1">
            <a:spLocks/>
          </p:cNvSpPr>
          <p:nvPr/>
        </p:nvSpPr>
        <p:spPr>
          <a:xfrm>
            <a:off x="2314575" y="1097752"/>
            <a:ext cx="6858000" cy="54676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endParaRPr lang="en-US" sz="1800" dirty="0">
              <a:solidFill>
                <a:srgbClr val="535554"/>
              </a:solidFill>
              <a:latin typeface="Lato" panose="020F0502020204030203" pitchFamily="34" charset="0"/>
              <a:ea typeface="Lato" panose="020F0502020204030203" pitchFamily="34" charset="0"/>
              <a:cs typeface="Lato" panose="020F0502020204030203" pitchFamily="34" charset="0"/>
            </a:endParaRPr>
          </a:p>
          <a:p>
            <a:pPr algn="l">
              <a:lnSpc>
                <a:spcPct val="120000"/>
              </a:lnSpc>
            </a:pPr>
            <a:endParaRPr lang="en-US" sz="1800" dirty="0">
              <a:solidFill>
                <a:srgbClr val="535554"/>
              </a:solidFill>
              <a:latin typeface="Lato" panose="020F0502020204030203" pitchFamily="34" charset="0"/>
              <a:ea typeface="Lato" panose="020F0502020204030203" pitchFamily="34" charset="0"/>
              <a:cs typeface="Lato" panose="020F0502020204030203" pitchFamily="34" charset="0"/>
            </a:endParaRPr>
          </a:p>
          <a:p>
            <a:pPr algn="l">
              <a:lnSpc>
                <a:spcPct val="120000"/>
              </a:lnSpc>
            </a:pPr>
            <a:endParaRPr lang="en-US" sz="1800" dirty="0">
              <a:solidFill>
                <a:srgbClr val="535554"/>
              </a:solidFill>
              <a:latin typeface="Lato" panose="020F0502020204030203" pitchFamily="34" charset="0"/>
              <a:ea typeface="Lato" panose="020F0502020204030203" pitchFamily="34" charset="0"/>
              <a:cs typeface="Lato" panose="020F0502020204030203" pitchFamily="34" charset="0"/>
            </a:endParaRPr>
          </a:p>
          <a:p>
            <a:pPr algn="l">
              <a:lnSpc>
                <a:spcPct val="120000"/>
              </a:lnSpc>
            </a:pPr>
            <a:r>
              <a:rPr lang="en-US" sz="1800" b="1" dirty="0">
                <a:solidFill>
                  <a:srgbClr val="535554"/>
                </a:solidFill>
                <a:latin typeface="Lato" panose="020F0502020204030203" pitchFamily="34" charset="0"/>
                <a:ea typeface="Lato" panose="020F0502020204030203" pitchFamily="34" charset="0"/>
                <a:cs typeface="Lato" panose="020F0502020204030203" pitchFamily="34" charset="0"/>
              </a:rPr>
              <a:t>    $16,388,500  	Total Development Costs – affordable units    (before reserves and developer fees)</a:t>
            </a:r>
          </a:p>
          <a:p>
            <a:pPr algn="l">
              <a:lnSpc>
                <a:spcPct val="120000"/>
              </a:lnSpc>
            </a:pPr>
            <a:r>
              <a:rPr lang="en-US" sz="1800" u="sng" dirty="0">
                <a:solidFill>
                  <a:srgbClr val="535554"/>
                </a:solidFill>
                <a:latin typeface="Lato" panose="020F0502020204030203" pitchFamily="34" charset="0"/>
                <a:ea typeface="Lato" panose="020F0502020204030203" pitchFamily="34" charset="0"/>
                <a:cs typeface="Lato" panose="020F0502020204030203" pitchFamily="34" charset="0"/>
              </a:rPr>
              <a:t>	   x 14%  	Maximum Fee Percentage</a:t>
            </a:r>
          </a:p>
          <a:p>
            <a:pPr algn="l">
              <a:lnSpc>
                <a:spcPct val="120000"/>
              </a:lnSpc>
            </a:pPr>
            <a:r>
              <a:rPr lang="en-US" sz="1800" dirty="0">
                <a:solidFill>
                  <a:srgbClr val="535554"/>
                </a:solidFill>
                <a:latin typeface="Lato" panose="020F0502020204030203" pitchFamily="34" charset="0"/>
                <a:ea typeface="Lato" panose="020F0502020204030203" pitchFamily="34" charset="0"/>
                <a:cs typeface="Lato" panose="020F0502020204030203" pitchFamily="34" charset="0"/>
              </a:rPr>
              <a:t>       $2,294,390  	Developer Fee final calculation at 8609</a:t>
            </a:r>
          </a:p>
          <a:p>
            <a:pPr algn="l">
              <a:lnSpc>
                <a:spcPct val="120000"/>
              </a:lnSpc>
            </a:pPr>
            <a:r>
              <a:rPr lang="en-US" sz="1800" dirty="0">
                <a:solidFill>
                  <a:srgbClr val="535554"/>
                </a:solidFill>
                <a:latin typeface="Lato" panose="020F0502020204030203" pitchFamily="34" charset="0"/>
                <a:ea typeface="Lato" panose="020F0502020204030203" pitchFamily="34" charset="0"/>
                <a:cs typeface="Lato" panose="020F0502020204030203" pitchFamily="34" charset="0"/>
              </a:rPr>
              <a:t>If an identity of interest, acquisition costs will not be included in calculation.</a:t>
            </a:r>
          </a:p>
        </p:txBody>
      </p:sp>
      <p:sp>
        <p:nvSpPr>
          <p:cNvPr id="10" name="Oval 9">
            <a:extLst>
              <a:ext uri="{FF2B5EF4-FFF2-40B4-BE49-F238E27FC236}">
                <a16:creationId xmlns:a16="http://schemas.microsoft.com/office/drawing/2014/main" id="{C37EFB88-EE79-D771-37E7-F69773B981BB}"/>
              </a:ext>
            </a:extLst>
          </p:cNvPr>
          <p:cNvSpPr/>
          <p:nvPr/>
        </p:nvSpPr>
        <p:spPr>
          <a:xfrm>
            <a:off x="2529728" y="3596955"/>
            <a:ext cx="2418790" cy="616458"/>
          </a:xfrm>
          <a:prstGeom prst="ellipse">
            <a:avLst/>
          </a:prstGeom>
          <a:noFill/>
          <a:ln w="38100">
            <a:solidFill>
              <a:srgbClr val="B54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769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A – Developer Fee Calculation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9" name="Picture 8">
            <a:extLst>
              <a:ext uri="{FF2B5EF4-FFF2-40B4-BE49-F238E27FC236}">
                <a16:creationId xmlns:a16="http://schemas.microsoft.com/office/drawing/2014/main" id="{0D2493F0-3465-C5F5-B357-65795641EBD2}"/>
              </a:ext>
            </a:extLst>
          </p:cNvPr>
          <p:cNvPicPr>
            <a:picLocks noChangeAspect="1"/>
          </p:cNvPicPr>
          <p:nvPr/>
        </p:nvPicPr>
        <p:blipFill>
          <a:blip r:embed="rId5"/>
          <a:stretch>
            <a:fillRect/>
          </a:stretch>
        </p:blipFill>
        <p:spPr>
          <a:xfrm>
            <a:off x="1599575" y="1721660"/>
            <a:ext cx="8409482" cy="4453104"/>
          </a:xfrm>
          <a:prstGeom prst="rect">
            <a:avLst/>
          </a:prstGeom>
        </p:spPr>
      </p:pic>
    </p:spTree>
    <p:extLst>
      <p:ext uri="{BB962C8B-B14F-4D97-AF65-F5344CB8AC3E}">
        <p14:creationId xmlns:p14="http://schemas.microsoft.com/office/powerpoint/2010/main" val="25372109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A – Reserves and Expenses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Subtitle 2">
            <a:extLst>
              <a:ext uri="{FF2B5EF4-FFF2-40B4-BE49-F238E27FC236}">
                <a16:creationId xmlns:a16="http://schemas.microsoft.com/office/drawing/2014/main" id="{AC1FB691-DC7E-3BEA-3C6F-0AB4164A6826}"/>
              </a:ext>
            </a:extLst>
          </p:cNvPr>
          <p:cNvSpPr>
            <a:spLocks noGrp="1"/>
          </p:cNvSpPr>
          <p:nvPr>
            <p:ph type="subTitle" idx="1"/>
          </p:nvPr>
        </p:nvSpPr>
        <p:spPr>
          <a:xfrm>
            <a:off x="1323974" y="1594877"/>
            <a:ext cx="8753475" cy="4759084"/>
          </a:xfrm>
        </p:spPr>
        <p:txBody>
          <a:bodyPr>
            <a:normAutofit fontScale="92500"/>
          </a:bodyPr>
          <a:lstStyle/>
          <a:p>
            <a:pPr algn="l">
              <a:lnSpc>
                <a:spcPct val="120000"/>
              </a:lnSpc>
            </a:pPr>
            <a:r>
              <a:rPr lang="en-US" b="1" dirty="0">
                <a:solidFill>
                  <a:srgbClr val="535554"/>
                </a:solidFill>
                <a:latin typeface="Lato" panose="020F0502020204030203" pitchFamily="34" charset="0"/>
                <a:ea typeface="Lato" panose="020F0502020204030203" pitchFamily="34" charset="0"/>
                <a:cs typeface="Lato" panose="020F0502020204030203" pitchFamily="34" charset="0"/>
              </a:rPr>
              <a:t>Operating Expenses </a:t>
            </a:r>
            <a:r>
              <a:rPr lang="en-US" dirty="0">
                <a:solidFill>
                  <a:srgbClr val="231F20"/>
                </a:solidFill>
                <a:latin typeface="Lato" panose="020F0502020204030203" pitchFamily="34" charset="0"/>
                <a:ea typeface="Lato" panose="020F0502020204030203" pitchFamily="34" charset="0"/>
                <a:cs typeface="Lato" panose="020F0502020204030203" pitchFamily="34" charset="0"/>
              </a:rPr>
              <a:t>= Project operating expenses (excluding reserves and resident social services expenses); $4,300 to $5,800/unit;</a:t>
            </a:r>
          </a:p>
          <a:p>
            <a:pPr algn="l">
              <a:lnSpc>
                <a:spcPct val="120000"/>
              </a:lnSpc>
            </a:pPr>
            <a:endParaRPr lang="en-US" b="1" dirty="0">
              <a:solidFill>
                <a:srgbClr val="535554"/>
              </a:solidFill>
              <a:latin typeface="Lato" panose="020F0502020204030203" pitchFamily="34" charset="0"/>
              <a:ea typeface="Lato" panose="020F0502020204030203" pitchFamily="34" charset="0"/>
              <a:cs typeface="Lato" panose="020F0502020204030203" pitchFamily="34" charset="0"/>
            </a:endParaRPr>
          </a:p>
          <a:p>
            <a:pPr algn="l">
              <a:lnSpc>
                <a:spcPct val="120000"/>
              </a:lnSpc>
            </a:pPr>
            <a:r>
              <a:rPr lang="en-US" b="1" dirty="0">
                <a:solidFill>
                  <a:srgbClr val="535554"/>
                </a:solidFill>
                <a:latin typeface="Lato" panose="020F0502020204030203" pitchFamily="34" charset="0"/>
                <a:ea typeface="Lato" panose="020F0502020204030203" pitchFamily="34" charset="0"/>
                <a:cs typeface="Lato" panose="020F0502020204030203" pitchFamily="34" charset="0"/>
              </a:rPr>
              <a:t>Replacement Reserve </a:t>
            </a:r>
            <a:r>
              <a:rPr lang="en-US" dirty="0">
                <a:solidFill>
                  <a:srgbClr val="231F20"/>
                </a:solidFill>
                <a:latin typeface="Lato" panose="020F0502020204030203" pitchFamily="34" charset="0"/>
                <a:ea typeface="Lato" panose="020F0502020204030203" pitchFamily="34" charset="0"/>
                <a:cs typeface="Lato" panose="020F0502020204030203" pitchFamily="34" charset="0"/>
              </a:rPr>
              <a:t>= $250/unit/year for Senior housing (new construction only) and $300/unit/year for all other project types;</a:t>
            </a:r>
          </a:p>
          <a:p>
            <a:pPr algn="l">
              <a:lnSpc>
                <a:spcPct val="120000"/>
              </a:lnSpc>
            </a:pPr>
            <a:endParaRPr lang="en-US" b="1" dirty="0">
              <a:solidFill>
                <a:srgbClr val="535554"/>
              </a:solidFill>
              <a:latin typeface="Lato" panose="020F0502020204030203" pitchFamily="34" charset="0"/>
              <a:ea typeface="Lato" panose="020F0502020204030203" pitchFamily="34" charset="0"/>
              <a:cs typeface="Lato" panose="020F0502020204030203" pitchFamily="34" charset="0"/>
            </a:endParaRPr>
          </a:p>
          <a:p>
            <a:pPr algn="l">
              <a:lnSpc>
                <a:spcPct val="120000"/>
              </a:lnSpc>
            </a:pPr>
            <a:r>
              <a:rPr lang="en-US" b="1" dirty="0">
                <a:solidFill>
                  <a:srgbClr val="535554"/>
                </a:solidFill>
                <a:latin typeface="Lato" panose="020F0502020204030203" pitchFamily="34" charset="0"/>
                <a:ea typeface="Lato" panose="020F0502020204030203" pitchFamily="34" charset="0"/>
                <a:cs typeface="Lato" panose="020F0502020204030203" pitchFamily="34" charset="0"/>
              </a:rPr>
              <a:t>Operating Reserve </a:t>
            </a:r>
            <a:r>
              <a:rPr lang="en-US" dirty="0">
                <a:solidFill>
                  <a:srgbClr val="231F20"/>
                </a:solidFill>
                <a:latin typeface="Lato" panose="020F0502020204030203" pitchFamily="34" charset="0"/>
                <a:ea typeface="Lato" panose="020F0502020204030203" pitchFamily="34" charset="0"/>
                <a:cs typeface="Lato" panose="020F0502020204030203" pitchFamily="34" charset="0"/>
              </a:rPr>
              <a:t>= minimum of six months operating expenses (including replacement reserves and social services expenses) and all must-pay debt service. </a:t>
            </a:r>
          </a:p>
        </p:txBody>
      </p:sp>
    </p:spTree>
    <p:extLst>
      <p:ext uri="{BB962C8B-B14F-4D97-AF65-F5344CB8AC3E}">
        <p14:creationId xmlns:p14="http://schemas.microsoft.com/office/powerpoint/2010/main" val="2377727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9095B-9628-2BA3-2495-E7C365E79214}"/>
              </a:ext>
            </a:extLst>
          </p:cNvPr>
          <p:cNvPicPr>
            <a:picLocks noChangeAspect="1"/>
          </p:cNvPicPr>
          <p:nvPr/>
        </p:nvPicPr>
        <p:blipFill>
          <a:blip r:embed="rId3"/>
          <a:stretch>
            <a:fillRect/>
          </a:stretch>
        </p:blipFill>
        <p:spPr>
          <a:xfrm>
            <a:off x="5711390" y="910521"/>
            <a:ext cx="6480610" cy="5669771"/>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287672"/>
            <a:ext cx="4756088" cy="5199350"/>
          </a:xfrm>
        </p:spPr>
        <p:txBody>
          <a:bodyPr>
            <a:noAutofit/>
          </a:bodyPr>
          <a:lstStyle/>
          <a:p>
            <a:pPr marL="0" marR="0" lvl="0" indent="0" algn="l" defTabSz="713232" rtl="0" eaLnBrk="1" fontAlgn="auto" latinLnBrk="0" hangingPunct="1">
              <a:lnSpc>
                <a:spcPct val="90000"/>
              </a:lnSpc>
              <a:spcBef>
                <a:spcPts val="78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All fees owed to MFA for all tax credit projects in which principal(s) participate must be current. </a:t>
            </a:r>
          </a:p>
          <a:p>
            <a:pPr marL="342900" marR="0" lvl="0" indent="-342900" algn="l" defTabSz="713232" rtl="0" eaLnBrk="1" fontAlgn="auto" latinLnBrk="0" hangingPunct="1">
              <a:lnSpc>
                <a:spcPct val="90000"/>
              </a:lnSpc>
              <a:spcBef>
                <a:spcPts val="78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713232" rtl="0" eaLnBrk="1" fontAlgn="auto" latinLnBrk="0" hangingPunct="1">
              <a:lnSpc>
                <a:spcPct val="90000"/>
              </a:lnSpc>
              <a:spcBef>
                <a:spcPts val="78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2025 Fees</a:t>
            </a:r>
          </a:p>
          <a:p>
            <a:pPr marL="342900" marR="0" lvl="0" indent="-342900" algn="l" defTabSz="713232" rtl="0" eaLnBrk="1" fontAlgn="auto" latinLnBrk="0" hangingPunct="1">
              <a:lnSpc>
                <a:spcPct val="90000"/>
              </a:lnSpc>
              <a:spcBef>
                <a:spcPts val="78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Application fee $750 or $1,500</a:t>
            </a:r>
          </a:p>
          <a:p>
            <a:pPr marL="342900" marR="0" lvl="0" indent="-342900" algn="l" defTabSz="713232" rtl="0" eaLnBrk="1" fontAlgn="auto" latinLnBrk="0" hangingPunct="1">
              <a:lnSpc>
                <a:spcPct val="90000"/>
              </a:lnSpc>
              <a:spcBef>
                <a:spcPts val="78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Design Review fee $12,000</a:t>
            </a:r>
          </a:p>
          <a:p>
            <a:pPr marL="342900" marR="0" lvl="0" indent="-342900" algn="l" defTabSz="713232" rtl="0" eaLnBrk="1" fontAlgn="auto" latinLnBrk="0" hangingPunct="1">
              <a:lnSpc>
                <a:spcPct val="90000"/>
              </a:lnSpc>
              <a:spcBef>
                <a:spcPts val="78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Processing fee* of 8.5%</a:t>
            </a:r>
          </a:p>
          <a:p>
            <a:pPr marL="342900" marR="0" lvl="0" indent="-342900" algn="l" defTabSz="713232" rtl="0" eaLnBrk="1" fontAlgn="auto" latinLnBrk="0" hangingPunct="1">
              <a:lnSpc>
                <a:spcPct val="90000"/>
              </a:lnSpc>
              <a:spcBef>
                <a:spcPts val="78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$50/unit monitoring fee, due annually</a:t>
            </a:r>
          </a:p>
          <a:p>
            <a:pPr marL="342900" marR="0" lvl="0" indent="-342900" algn="l" defTabSz="713232" rtl="0" eaLnBrk="1" fontAlgn="auto" latinLnBrk="0" hangingPunct="1">
              <a:lnSpc>
                <a:spcPct val="90000"/>
              </a:lnSpc>
              <a:spcBef>
                <a:spcPts val="78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Income Averaging projects may be subject to increased monitoring fee</a:t>
            </a:r>
          </a:p>
          <a:p>
            <a:pPr marL="342900" marR="0" lvl="0" indent="-342900" algn="l" defTabSz="713232" rtl="0" eaLnBrk="1" fontAlgn="auto" latinLnBrk="0" hangingPunct="1">
              <a:lnSpc>
                <a:spcPct val="90000"/>
              </a:lnSpc>
              <a:spcBef>
                <a:spcPts val="78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32" rtl="0" eaLnBrk="1" fontAlgn="auto" latinLnBrk="0" hangingPunct="1">
              <a:lnSpc>
                <a:spcPct val="90000"/>
              </a:lnSpc>
              <a:spcBef>
                <a:spcPts val="78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*Applicable if a reservation or final determination is received</a:t>
            </a:r>
          </a:p>
          <a:p>
            <a:pPr marL="395478" indent="-285750" algn="l">
              <a:lnSpc>
                <a:spcPct val="100000"/>
              </a:lnSpc>
              <a:buFont typeface="Arial" panose="020B0604020202020204" pitchFamily="34" charset="0"/>
              <a:buChar char="•"/>
            </a:pPr>
            <a:endParaRPr lang="en-US" sz="16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Threshold Requirements – Fees</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97562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C6D962-B18A-440C-8CC5-ED80FFB49728}"/>
              </a:ext>
            </a:extLst>
          </p:cNvPr>
          <p:cNvSpPr>
            <a:spLocks noGrp="1"/>
          </p:cNvSpPr>
          <p:nvPr>
            <p:ph type="ctrTitle" idx="4294967295"/>
          </p:nvPr>
        </p:nvSpPr>
        <p:spPr>
          <a:xfrm>
            <a:off x="402505" y="1174691"/>
            <a:ext cx="9907588" cy="879475"/>
          </a:xfrm>
          <a:prstGeom prst="rect">
            <a:avLst/>
          </a:prstGeom>
        </p:spPr>
        <p:txBody>
          <a:bodyPr>
            <a:normAutofit fontScale="90000"/>
          </a:bodyPr>
          <a:lstStyle/>
          <a:p>
            <a:pPr algn="l"/>
            <a:r>
              <a:rPr lang="en-US" sz="3600" b="1" dirty="0">
                <a:solidFill>
                  <a:schemeClr val="tx1">
                    <a:lumMod val="50000"/>
                  </a:schemeClr>
                </a:solidFill>
                <a:latin typeface="+mn-lt"/>
                <a:ea typeface="+mn-ea"/>
                <a:cs typeface="+mn-cs"/>
              </a:rPr>
              <a:t>A Development Cost Budget</a:t>
            </a:r>
            <a:br>
              <a:rPr lang="en-US" sz="3200" b="1" dirty="0">
                <a:solidFill>
                  <a:schemeClr val="tx1">
                    <a:lumMod val="50000"/>
                  </a:schemeClr>
                </a:solidFill>
                <a:latin typeface="+mn-lt"/>
                <a:ea typeface="+mn-ea"/>
                <a:cs typeface="+mn-cs"/>
              </a:rPr>
            </a:br>
            <a:r>
              <a:rPr lang="en-US" sz="2700" b="1" i="1" dirty="0">
                <a:solidFill>
                  <a:schemeClr val="tx1">
                    <a:lumMod val="50000"/>
                  </a:schemeClr>
                </a:solidFill>
                <a:latin typeface="+mn-lt"/>
                <a:ea typeface="+mn-ea"/>
                <a:cs typeface="+mn-cs"/>
              </a:rPr>
              <a:t>Cost Caps by Line Item</a:t>
            </a:r>
            <a:endParaRPr lang="en-US" sz="3200" i="1" dirty="0">
              <a:solidFill>
                <a:schemeClr val="tx1">
                  <a:lumMod val="50000"/>
                </a:schemeClr>
              </a:solidFill>
              <a:latin typeface="+mn-lt"/>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Pot of gold">
                <a:extLst>
                  <a:ext uri="{FF2B5EF4-FFF2-40B4-BE49-F238E27FC236}">
                    <a16:creationId xmlns:a16="http://schemas.microsoft.com/office/drawing/2014/main" id="{428D5E84-FAEC-4ED3-1EC7-ECA577EF3F98}"/>
                  </a:ext>
                </a:extLst>
              </p:cNvPr>
              <p:cNvGraphicFramePr>
                <a:graphicFrameLocks noChangeAspect="1"/>
              </p:cNvGraphicFramePr>
              <p:nvPr/>
            </p:nvGraphicFramePr>
            <p:xfrm>
              <a:off x="1289605" y="2547891"/>
              <a:ext cx="2719712" cy="3013734"/>
            </p:xfrm>
            <a:graphic>
              <a:graphicData uri="http://schemas.microsoft.com/office/drawing/2017/model3d">
                <am3d:model3d r:embed="rId3">
                  <am3d:spPr>
                    <a:xfrm>
                      <a:off x="0" y="0"/>
                      <a:ext cx="2719712" cy="3013734"/>
                    </a:xfrm>
                    <a:prstGeom prst="rect">
                      <a:avLst/>
                    </a:prstGeom>
                  </am3d:spPr>
                  <am3d:camera>
                    <am3d:pos x="0" y="0" z="75462229"/>
                    <am3d:up dx="0" dy="36000000" dz="0"/>
                    <am3d:lookAt x="0" y="0" z="0"/>
                    <am3d:perspective fov="2700000"/>
                  </am3d:camera>
                  <am3d:trans>
                    <am3d:meterPerModelUnit n="6496202" d="1000000"/>
                    <am3d:preTrans dx="1812729" dy="-15721343" dz="-2801"/>
                    <am3d:scale>
                      <am3d:sx n="1000000" d="1000000"/>
                      <am3d:sy n="1000000" d="1000000"/>
                      <am3d:sz n="1000000" d="1000000"/>
                    </am3d:scale>
                    <am3d:rot ax="1887253" ay="-2602194" az="-1367114"/>
                    <am3d:postTrans dx="0" dy="0" dz="0"/>
                  </am3d:trans>
                  <am3d:raster rName="Office3DRenderer" rVer="16.0.8326">
                    <am3d:blip r:embed="rId4"/>
                  </am3d:raster>
                  <am3d:objViewport viewportSz="45655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Pot of gold">
                <a:extLst>
                  <a:ext uri="{FF2B5EF4-FFF2-40B4-BE49-F238E27FC236}">
                    <a16:creationId xmlns:a16="http://schemas.microsoft.com/office/drawing/2014/main" id="{428D5E84-FAEC-4ED3-1EC7-ECA577EF3F98}"/>
                  </a:ext>
                </a:extLst>
              </p:cNvPr>
              <p:cNvPicPr>
                <a:picLocks noGrp="1" noRot="1" noChangeAspect="1" noMove="1" noResize="1" noEditPoints="1" noAdjustHandles="1" noChangeArrowheads="1" noChangeShapeType="1" noCrop="1"/>
              </p:cNvPicPr>
              <p:nvPr/>
            </p:nvPicPr>
            <p:blipFill>
              <a:blip r:embed="rId4"/>
              <a:stretch>
                <a:fillRect/>
              </a:stretch>
            </p:blipFill>
            <p:spPr>
              <a:xfrm>
                <a:off x="1289605" y="2547891"/>
                <a:ext cx="2719712" cy="30137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Pot of gold">
                <a:extLst>
                  <a:ext uri="{FF2B5EF4-FFF2-40B4-BE49-F238E27FC236}">
                    <a16:creationId xmlns:a16="http://schemas.microsoft.com/office/drawing/2014/main" id="{4335F743-A3E6-170E-4850-6EFB8CE267ED}"/>
                  </a:ext>
                </a:extLst>
              </p:cNvPr>
              <p:cNvGraphicFramePr>
                <a:graphicFrameLocks noChangeAspect="1"/>
              </p:cNvGraphicFramePr>
              <p:nvPr/>
            </p:nvGraphicFramePr>
            <p:xfrm>
              <a:off x="4450924" y="2467057"/>
              <a:ext cx="2719712" cy="3013734"/>
            </p:xfrm>
            <a:graphic>
              <a:graphicData uri="http://schemas.microsoft.com/office/drawing/2017/model3d">
                <am3d:model3d r:embed="rId3">
                  <am3d:spPr>
                    <a:xfrm>
                      <a:off x="0" y="0"/>
                      <a:ext cx="2719712" cy="3013734"/>
                    </a:xfrm>
                    <a:prstGeom prst="rect">
                      <a:avLst/>
                    </a:prstGeom>
                  </am3d:spPr>
                  <am3d:camera>
                    <am3d:pos x="0" y="0" z="75462229"/>
                    <am3d:up dx="0" dy="36000000" dz="0"/>
                    <am3d:lookAt x="0" y="0" z="0"/>
                    <am3d:perspective fov="2700000"/>
                  </am3d:camera>
                  <am3d:trans>
                    <am3d:meterPerModelUnit n="6496202" d="1000000"/>
                    <am3d:preTrans dx="1812729" dy="-15721343" dz="-2801"/>
                    <am3d:scale>
                      <am3d:sx n="1000000" d="1000000"/>
                      <am3d:sy n="1000000" d="1000000"/>
                      <am3d:sz n="1000000" d="1000000"/>
                    </am3d:scale>
                    <am3d:rot ax="1887253" ay="-2602194" az="-1367114"/>
                    <am3d:postTrans dx="0" dy="0" dz="0"/>
                  </am3d:trans>
                  <am3d:raster rName="Office3DRenderer" rVer="16.0.8326">
                    <am3d:blip r:embed="rId4"/>
                  </am3d:raster>
                  <am3d:objViewport viewportSz="45655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Pot of gold">
                <a:extLst>
                  <a:ext uri="{FF2B5EF4-FFF2-40B4-BE49-F238E27FC236}">
                    <a16:creationId xmlns:a16="http://schemas.microsoft.com/office/drawing/2014/main" id="{4335F743-A3E6-170E-4850-6EFB8CE267ED}"/>
                  </a:ext>
                </a:extLst>
              </p:cNvPr>
              <p:cNvPicPr>
                <a:picLocks noGrp="1" noRot="1" noChangeAspect="1" noMove="1" noResize="1" noEditPoints="1" noAdjustHandles="1" noChangeArrowheads="1" noChangeShapeType="1" noCrop="1"/>
              </p:cNvPicPr>
              <p:nvPr/>
            </p:nvPicPr>
            <p:blipFill>
              <a:blip r:embed="rId4"/>
              <a:stretch>
                <a:fillRect/>
              </a:stretch>
            </p:blipFill>
            <p:spPr>
              <a:xfrm>
                <a:off x="4450924" y="2467057"/>
                <a:ext cx="2719712" cy="30137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Pot of gold">
                <a:extLst>
                  <a:ext uri="{FF2B5EF4-FFF2-40B4-BE49-F238E27FC236}">
                    <a16:creationId xmlns:a16="http://schemas.microsoft.com/office/drawing/2014/main" id="{214505F8-7467-38EE-1527-34EE40556BF3}"/>
                  </a:ext>
                </a:extLst>
              </p:cNvPr>
              <p:cNvGraphicFramePr>
                <a:graphicFrameLocks noChangeAspect="1"/>
              </p:cNvGraphicFramePr>
              <p:nvPr/>
            </p:nvGraphicFramePr>
            <p:xfrm>
              <a:off x="7612243" y="2467057"/>
              <a:ext cx="2719712" cy="3013734"/>
            </p:xfrm>
            <a:graphic>
              <a:graphicData uri="http://schemas.microsoft.com/office/drawing/2017/model3d">
                <am3d:model3d r:embed="rId3">
                  <am3d:spPr>
                    <a:xfrm>
                      <a:off x="0" y="0"/>
                      <a:ext cx="2719712" cy="3013734"/>
                    </a:xfrm>
                    <a:prstGeom prst="rect">
                      <a:avLst/>
                    </a:prstGeom>
                  </am3d:spPr>
                  <am3d:camera>
                    <am3d:pos x="0" y="0" z="75462229"/>
                    <am3d:up dx="0" dy="36000000" dz="0"/>
                    <am3d:lookAt x="0" y="0" z="0"/>
                    <am3d:perspective fov="2700000"/>
                  </am3d:camera>
                  <am3d:trans>
                    <am3d:meterPerModelUnit n="6496202" d="1000000"/>
                    <am3d:preTrans dx="1812729" dy="-15721343" dz="-2801"/>
                    <am3d:scale>
                      <am3d:sx n="1000000" d="1000000"/>
                      <am3d:sy n="1000000" d="1000000"/>
                      <am3d:sz n="1000000" d="1000000"/>
                    </am3d:scale>
                    <am3d:rot ax="1887253" ay="-2602194" az="-1367114"/>
                    <am3d:postTrans dx="0" dy="0" dz="0"/>
                  </am3d:trans>
                  <am3d:raster rName="Office3DRenderer" rVer="16.0.8326">
                    <am3d:blip r:embed="rId4"/>
                  </am3d:raster>
                  <am3d:objViewport viewportSz="45655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Pot of gold">
                <a:extLst>
                  <a:ext uri="{FF2B5EF4-FFF2-40B4-BE49-F238E27FC236}">
                    <a16:creationId xmlns:a16="http://schemas.microsoft.com/office/drawing/2014/main" id="{214505F8-7467-38EE-1527-34EE40556BF3}"/>
                  </a:ext>
                </a:extLst>
              </p:cNvPr>
              <p:cNvPicPr>
                <a:picLocks noGrp="1" noRot="1" noChangeAspect="1" noMove="1" noResize="1" noEditPoints="1" noAdjustHandles="1" noChangeArrowheads="1" noChangeShapeType="1" noCrop="1"/>
              </p:cNvPicPr>
              <p:nvPr/>
            </p:nvPicPr>
            <p:blipFill>
              <a:blip r:embed="rId4"/>
              <a:stretch>
                <a:fillRect/>
              </a:stretch>
            </p:blipFill>
            <p:spPr>
              <a:xfrm>
                <a:off x="7612243" y="2467057"/>
                <a:ext cx="2719712" cy="3013734"/>
              </a:xfrm>
              <a:prstGeom prst="rect">
                <a:avLst/>
              </a:prstGeom>
            </p:spPr>
          </p:pic>
        </mc:Fallback>
      </mc:AlternateContent>
      <p:sp>
        <p:nvSpPr>
          <p:cNvPr id="9" name="TextBox 8">
            <a:extLst>
              <a:ext uri="{FF2B5EF4-FFF2-40B4-BE49-F238E27FC236}">
                <a16:creationId xmlns:a16="http://schemas.microsoft.com/office/drawing/2014/main" id="{026175AF-0719-50E2-21FD-C755D4932D35}"/>
              </a:ext>
            </a:extLst>
          </p:cNvPr>
          <p:cNvSpPr txBox="1"/>
          <p:nvPr/>
        </p:nvSpPr>
        <p:spPr>
          <a:xfrm>
            <a:off x="1967856" y="4054757"/>
            <a:ext cx="1787156" cy="707886"/>
          </a:xfrm>
          <a:prstGeom prst="rect">
            <a:avLst/>
          </a:prstGeom>
          <a:noFill/>
        </p:spPr>
        <p:txBody>
          <a:bodyPr wrap="none" rtlCol="0">
            <a:spAutoFit/>
          </a:bodyPr>
          <a:lstStyle/>
          <a:p>
            <a:r>
              <a:rPr lang="en-US" sz="2000" dirty="0">
                <a:solidFill>
                  <a:schemeClr val="accent2">
                    <a:lumMod val="50000"/>
                  </a:schemeClr>
                </a:solidFill>
              </a:rPr>
              <a:t>Contractor OH/</a:t>
            </a:r>
          </a:p>
          <a:p>
            <a:r>
              <a:rPr lang="en-US" sz="2000" dirty="0">
                <a:solidFill>
                  <a:schemeClr val="accent2">
                    <a:lumMod val="50000"/>
                  </a:schemeClr>
                </a:solidFill>
              </a:rPr>
              <a:t>     Profit/GR</a:t>
            </a:r>
          </a:p>
        </p:txBody>
      </p:sp>
      <p:sp>
        <p:nvSpPr>
          <p:cNvPr id="10" name="TextBox 9">
            <a:extLst>
              <a:ext uri="{FF2B5EF4-FFF2-40B4-BE49-F238E27FC236}">
                <a16:creationId xmlns:a16="http://schemas.microsoft.com/office/drawing/2014/main" id="{810CC12F-501C-FB2D-7794-0C4E46182569}"/>
              </a:ext>
            </a:extLst>
          </p:cNvPr>
          <p:cNvSpPr txBox="1"/>
          <p:nvPr/>
        </p:nvSpPr>
        <p:spPr>
          <a:xfrm>
            <a:off x="5533267" y="4054757"/>
            <a:ext cx="1130309" cy="707886"/>
          </a:xfrm>
          <a:prstGeom prst="rect">
            <a:avLst/>
          </a:prstGeom>
          <a:noFill/>
        </p:spPr>
        <p:txBody>
          <a:bodyPr wrap="none" rtlCol="0">
            <a:spAutoFit/>
          </a:bodyPr>
          <a:lstStyle/>
          <a:p>
            <a:r>
              <a:rPr lang="en-US" sz="2000" dirty="0">
                <a:solidFill>
                  <a:schemeClr val="accent2">
                    <a:lumMod val="50000"/>
                  </a:schemeClr>
                </a:solidFill>
              </a:rPr>
              <a:t>Architect</a:t>
            </a:r>
          </a:p>
          <a:p>
            <a:r>
              <a:rPr lang="en-US" sz="2000" dirty="0">
                <a:solidFill>
                  <a:schemeClr val="accent2">
                    <a:lumMod val="50000"/>
                  </a:schemeClr>
                </a:solidFill>
              </a:rPr>
              <a:t>   Fees</a:t>
            </a:r>
          </a:p>
        </p:txBody>
      </p:sp>
      <p:sp>
        <p:nvSpPr>
          <p:cNvPr id="11" name="TextBox 10">
            <a:extLst>
              <a:ext uri="{FF2B5EF4-FFF2-40B4-BE49-F238E27FC236}">
                <a16:creationId xmlns:a16="http://schemas.microsoft.com/office/drawing/2014/main" id="{DBD84BBB-AC5E-0C42-701C-725F09DE7B24}"/>
              </a:ext>
            </a:extLst>
          </p:cNvPr>
          <p:cNvSpPr txBox="1"/>
          <p:nvPr/>
        </p:nvSpPr>
        <p:spPr>
          <a:xfrm>
            <a:off x="8593584" y="4054757"/>
            <a:ext cx="1256498" cy="707886"/>
          </a:xfrm>
          <a:prstGeom prst="rect">
            <a:avLst/>
          </a:prstGeom>
          <a:noFill/>
        </p:spPr>
        <p:txBody>
          <a:bodyPr wrap="none" rtlCol="0">
            <a:spAutoFit/>
          </a:bodyPr>
          <a:lstStyle/>
          <a:p>
            <a:r>
              <a:rPr lang="en-US" sz="2000" dirty="0">
                <a:solidFill>
                  <a:schemeClr val="accent2">
                    <a:lumMod val="50000"/>
                  </a:schemeClr>
                </a:solidFill>
              </a:rPr>
              <a:t>Developer</a:t>
            </a:r>
          </a:p>
          <a:p>
            <a:r>
              <a:rPr lang="en-US" sz="2000" dirty="0">
                <a:solidFill>
                  <a:schemeClr val="accent2">
                    <a:lumMod val="50000"/>
                  </a:schemeClr>
                </a:solidFill>
              </a:rPr>
              <a:t>     Fees</a:t>
            </a:r>
          </a:p>
        </p:txBody>
      </p:sp>
      <p:sp>
        <p:nvSpPr>
          <p:cNvPr id="13" name="TextBox 12">
            <a:extLst>
              <a:ext uri="{FF2B5EF4-FFF2-40B4-BE49-F238E27FC236}">
                <a16:creationId xmlns:a16="http://schemas.microsoft.com/office/drawing/2014/main" id="{E7DFEC13-8846-6A7D-6EBC-11DD3FEF1282}"/>
              </a:ext>
            </a:extLst>
          </p:cNvPr>
          <p:cNvSpPr txBox="1"/>
          <p:nvPr/>
        </p:nvSpPr>
        <p:spPr>
          <a:xfrm>
            <a:off x="1600610" y="2191475"/>
            <a:ext cx="2186496" cy="646331"/>
          </a:xfrm>
          <a:prstGeom prst="rect">
            <a:avLst/>
          </a:prstGeom>
          <a:noFill/>
        </p:spPr>
        <p:txBody>
          <a:bodyPr wrap="none" rtlCol="0">
            <a:spAutoFit/>
          </a:bodyPr>
          <a:lstStyle/>
          <a:p>
            <a:r>
              <a:rPr lang="en-US" dirty="0">
                <a:solidFill>
                  <a:srgbClr val="0193B4"/>
                </a:solidFill>
              </a:rPr>
              <a:t>    </a:t>
            </a:r>
            <a:r>
              <a:rPr lang="en-US" dirty="0">
                <a:solidFill>
                  <a:srgbClr val="B54325"/>
                </a:solidFill>
              </a:rPr>
              <a:t>6%/2%/6%=14%</a:t>
            </a:r>
          </a:p>
          <a:p>
            <a:r>
              <a:rPr lang="en-US" dirty="0">
                <a:solidFill>
                  <a:srgbClr val="B54325"/>
                </a:solidFill>
              </a:rPr>
              <a:t>of Construction Costs</a:t>
            </a:r>
          </a:p>
        </p:txBody>
      </p:sp>
      <p:sp>
        <p:nvSpPr>
          <p:cNvPr id="14" name="TextBox 13">
            <a:extLst>
              <a:ext uri="{FF2B5EF4-FFF2-40B4-BE49-F238E27FC236}">
                <a16:creationId xmlns:a16="http://schemas.microsoft.com/office/drawing/2014/main" id="{1A341382-2A6C-BEF6-13B8-4C01FA58A61C}"/>
              </a:ext>
            </a:extLst>
          </p:cNvPr>
          <p:cNvSpPr txBox="1"/>
          <p:nvPr/>
        </p:nvSpPr>
        <p:spPr>
          <a:xfrm>
            <a:off x="5151785" y="2232920"/>
            <a:ext cx="1317990" cy="369332"/>
          </a:xfrm>
          <a:prstGeom prst="rect">
            <a:avLst/>
          </a:prstGeom>
          <a:noFill/>
        </p:spPr>
        <p:txBody>
          <a:bodyPr wrap="none" rtlCol="0">
            <a:spAutoFit/>
          </a:bodyPr>
          <a:lstStyle/>
          <a:p>
            <a:r>
              <a:rPr lang="en-US" dirty="0">
                <a:solidFill>
                  <a:srgbClr val="B54325"/>
                </a:solidFill>
              </a:rPr>
              <a:t>3.3% of TDC</a:t>
            </a:r>
          </a:p>
        </p:txBody>
      </p:sp>
      <p:sp>
        <p:nvSpPr>
          <p:cNvPr id="15" name="TextBox 14">
            <a:extLst>
              <a:ext uri="{FF2B5EF4-FFF2-40B4-BE49-F238E27FC236}">
                <a16:creationId xmlns:a16="http://schemas.microsoft.com/office/drawing/2014/main" id="{6E41FB27-2DC5-5A89-4E5E-F2C589F3BCFD}"/>
              </a:ext>
            </a:extLst>
          </p:cNvPr>
          <p:cNvSpPr txBox="1"/>
          <p:nvPr/>
        </p:nvSpPr>
        <p:spPr>
          <a:xfrm>
            <a:off x="7695045" y="2090074"/>
            <a:ext cx="3286477" cy="646331"/>
          </a:xfrm>
          <a:prstGeom prst="rect">
            <a:avLst/>
          </a:prstGeom>
          <a:noFill/>
        </p:spPr>
        <p:txBody>
          <a:bodyPr wrap="none" rtlCol="0">
            <a:spAutoFit/>
          </a:bodyPr>
          <a:lstStyle/>
          <a:p>
            <a:r>
              <a:rPr lang="en-US" dirty="0">
                <a:solidFill>
                  <a:srgbClr val="0193B4"/>
                </a:solidFill>
              </a:rPr>
              <a:t>            </a:t>
            </a:r>
            <a:r>
              <a:rPr lang="en-US" dirty="0">
                <a:solidFill>
                  <a:srgbClr val="B54325"/>
                </a:solidFill>
              </a:rPr>
              <a:t>Fee per LI Unit</a:t>
            </a:r>
          </a:p>
          <a:p>
            <a:r>
              <a:rPr lang="en-US" altLang="en-US" sz="1600" kern="0" dirty="0">
                <a:solidFill>
                  <a:srgbClr val="B54325"/>
                </a:solidFill>
                <a:latin typeface="Arial"/>
              </a:rPr>
              <a:t>Not To Exceed</a:t>
            </a:r>
            <a:r>
              <a:rPr lang="en-US" sz="1600" dirty="0">
                <a:solidFill>
                  <a:srgbClr val="B54325"/>
                </a:solidFill>
              </a:rPr>
              <a:t> </a:t>
            </a:r>
            <a:r>
              <a:rPr lang="en-US" dirty="0">
                <a:solidFill>
                  <a:srgbClr val="B54325"/>
                </a:solidFill>
              </a:rPr>
              <a:t>$2.5M &amp; 14% TDC</a:t>
            </a:r>
          </a:p>
        </p:txBody>
      </p:sp>
    </p:spTree>
    <p:extLst>
      <p:ext uri="{BB962C8B-B14F-4D97-AF65-F5344CB8AC3E}">
        <p14:creationId xmlns:p14="http://schemas.microsoft.com/office/powerpoint/2010/main" val="338029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A-1 – Sources of Funds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918631CD-71D5-E529-5140-07BCD1F497AF}"/>
              </a:ext>
            </a:extLst>
          </p:cNvPr>
          <p:cNvPicPr>
            <a:picLocks noChangeAspect="1"/>
          </p:cNvPicPr>
          <p:nvPr/>
        </p:nvPicPr>
        <p:blipFill>
          <a:blip r:embed="rId5"/>
          <a:stretch>
            <a:fillRect/>
          </a:stretch>
        </p:blipFill>
        <p:spPr>
          <a:xfrm>
            <a:off x="366632" y="1323873"/>
            <a:ext cx="11622122" cy="4782217"/>
          </a:xfrm>
          <a:prstGeom prst="rect">
            <a:avLst/>
          </a:prstGeom>
        </p:spPr>
      </p:pic>
      <p:sp>
        <p:nvSpPr>
          <p:cNvPr id="6" name="Oval 5">
            <a:extLst>
              <a:ext uri="{FF2B5EF4-FFF2-40B4-BE49-F238E27FC236}">
                <a16:creationId xmlns:a16="http://schemas.microsoft.com/office/drawing/2014/main" id="{7570FD94-44B9-477B-1114-F22CE838F60F}"/>
              </a:ext>
            </a:extLst>
          </p:cNvPr>
          <p:cNvSpPr/>
          <p:nvPr/>
        </p:nvSpPr>
        <p:spPr>
          <a:xfrm>
            <a:off x="8573311" y="2526503"/>
            <a:ext cx="2038350" cy="638175"/>
          </a:xfrm>
          <a:prstGeom prst="ellipse">
            <a:avLst/>
          </a:prstGeom>
          <a:noFill/>
          <a:ln w="38100">
            <a:solidFill>
              <a:srgbClr val="B54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FA0FB3-7FA3-7AA3-B5D3-25C872ABBC2C}"/>
              </a:ext>
            </a:extLst>
          </p:cNvPr>
          <p:cNvSpPr/>
          <p:nvPr/>
        </p:nvSpPr>
        <p:spPr>
          <a:xfrm>
            <a:off x="7087411" y="1615588"/>
            <a:ext cx="2038350" cy="638175"/>
          </a:xfrm>
          <a:prstGeom prst="ellipse">
            <a:avLst/>
          </a:prstGeom>
          <a:noFill/>
          <a:ln w="38100">
            <a:solidFill>
              <a:srgbClr val="B54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2430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A-1 – Sources of Funds (continued)</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7B7B34D6-6565-FE89-CF7C-A91FEE51677B}"/>
              </a:ext>
            </a:extLst>
          </p:cNvPr>
          <p:cNvPicPr>
            <a:picLocks noChangeAspect="1"/>
          </p:cNvPicPr>
          <p:nvPr/>
        </p:nvPicPr>
        <p:blipFill>
          <a:blip r:embed="rId5"/>
          <a:stretch>
            <a:fillRect/>
          </a:stretch>
        </p:blipFill>
        <p:spPr>
          <a:xfrm>
            <a:off x="218254" y="1526572"/>
            <a:ext cx="11755491" cy="4239217"/>
          </a:xfrm>
          <a:prstGeom prst="rect">
            <a:avLst/>
          </a:prstGeom>
        </p:spPr>
      </p:pic>
    </p:spTree>
    <p:extLst>
      <p:ext uri="{BB962C8B-B14F-4D97-AF65-F5344CB8AC3E}">
        <p14:creationId xmlns:p14="http://schemas.microsoft.com/office/powerpoint/2010/main" val="3141789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49F7E77-4F1A-204E-A926-CD208F750462}"/>
              </a:ext>
            </a:extLst>
          </p:cNvPr>
          <p:cNvSpPr>
            <a:spLocks noGrp="1"/>
          </p:cNvSpPr>
          <p:nvPr>
            <p:ph type="subTitle" idx="4294967295"/>
          </p:nvPr>
        </p:nvSpPr>
        <p:spPr>
          <a:xfrm>
            <a:off x="4560888" y="1473874"/>
            <a:ext cx="6859587" cy="1628775"/>
          </a:xfrm>
          <a:prstGeom prst="rect">
            <a:avLst/>
          </a:prstGeom>
        </p:spPr>
        <p:txBody>
          <a:bodyPr>
            <a:noAutofit/>
          </a:bodyPr>
          <a:lstStyle/>
          <a:p>
            <a:pPr fontAlgn="base">
              <a:lnSpc>
                <a:spcPct val="100000"/>
              </a:lnSpc>
              <a:spcBef>
                <a:spcPct val="20000"/>
              </a:spcBef>
              <a:spcAft>
                <a:spcPct val="0"/>
              </a:spcAft>
              <a:defRPr/>
            </a:pPr>
            <a:r>
              <a:rPr lang="en-US" altLang="en-US" kern="0" dirty="0">
                <a:solidFill>
                  <a:srgbClr val="000000"/>
                </a:solidFill>
                <a:latin typeface="Arial"/>
              </a:rPr>
              <a:t>Always add 50 bps</a:t>
            </a:r>
          </a:p>
          <a:p>
            <a:pPr marL="800100" lvl="1" indent="-342900" fontAlgn="base">
              <a:lnSpc>
                <a:spcPct val="100000"/>
              </a:lnSpc>
              <a:spcBef>
                <a:spcPct val="20000"/>
              </a:spcBef>
              <a:spcAft>
                <a:spcPct val="0"/>
              </a:spcAft>
              <a:buFont typeface="Wingdings" panose="05000000000000000000" pitchFamily="2" charset="2"/>
              <a:buChar char="§"/>
              <a:defRPr/>
            </a:pPr>
            <a:r>
              <a:rPr lang="en-US" sz="1800" dirty="0">
                <a:solidFill>
                  <a:schemeClr val="bg2">
                    <a:lumMod val="10000"/>
                  </a:schemeClr>
                </a:solidFill>
              </a:rPr>
              <a:t>7.25% Amount in LOI + 50 bps = 7.75%</a:t>
            </a:r>
          </a:p>
          <a:p>
            <a:pPr marL="800100" lvl="1" indent="-342900" fontAlgn="base">
              <a:lnSpc>
                <a:spcPct val="100000"/>
              </a:lnSpc>
              <a:spcBef>
                <a:spcPct val="20000"/>
              </a:spcBef>
              <a:spcAft>
                <a:spcPct val="0"/>
              </a:spcAft>
              <a:buFont typeface="Wingdings" panose="05000000000000000000" pitchFamily="2" charset="2"/>
              <a:buChar char="§"/>
              <a:defRPr/>
            </a:pPr>
            <a:r>
              <a:rPr lang="en-US" sz="1800" dirty="0">
                <a:solidFill>
                  <a:schemeClr val="bg2">
                    <a:lumMod val="10000"/>
                  </a:schemeClr>
                </a:solidFill>
              </a:rPr>
              <a:t>7.25% Amount in LOI</a:t>
            </a:r>
          </a:p>
          <a:p>
            <a:pPr fontAlgn="base">
              <a:lnSpc>
                <a:spcPct val="100000"/>
              </a:lnSpc>
              <a:spcBef>
                <a:spcPct val="20000"/>
              </a:spcBef>
              <a:spcAft>
                <a:spcPct val="0"/>
              </a:spcAft>
              <a:defRPr/>
            </a:pPr>
            <a:endParaRPr lang="en-US" sz="1600" dirty="0">
              <a:solidFill>
                <a:schemeClr val="bg2">
                  <a:lumMod val="10000"/>
                </a:schemeClr>
              </a:solidFill>
            </a:endParaRPr>
          </a:p>
        </p:txBody>
      </p:sp>
      <p:sp>
        <p:nvSpPr>
          <p:cNvPr id="12" name="Title 1">
            <a:extLst>
              <a:ext uri="{FF2B5EF4-FFF2-40B4-BE49-F238E27FC236}">
                <a16:creationId xmlns:a16="http://schemas.microsoft.com/office/drawing/2014/main" id="{7CC6D962-B18A-440C-8CC5-ED80FFB49728}"/>
              </a:ext>
            </a:extLst>
          </p:cNvPr>
          <p:cNvSpPr>
            <a:spLocks noGrp="1"/>
          </p:cNvSpPr>
          <p:nvPr>
            <p:ph type="ctrTitle" idx="4294967295"/>
          </p:nvPr>
        </p:nvSpPr>
        <p:spPr>
          <a:xfrm>
            <a:off x="838200" y="1279729"/>
            <a:ext cx="9906000" cy="881062"/>
          </a:xfrm>
          <a:prstGeom prst="rect">
            <a:avLst/>
          </a:prstGeom>
        </p:spPr>
        <p:txBody>
          <a:bodyPr>
            <a:normAutofit fontScale="90000"/>
          </a:bodyPr>
          <a:lstStyle/>
          <a:p>
            <a:pPr algn="l"/>
            <a:r>
              <a:rPr lang="en-US" sz="3600" b="1" dirty="0">
                <a:solidFill>
                  <a:schemeClr val="tx1">
                    <a:lumMod val="50000"/>
                  </a:schemeClr>
                </a:solidFill>
                <a:latin typeface="+mn-lt"/>
                <a:ea typeface="+mn-ea"/>
                <a:cs typeface="+mn-cs"/>
              </a:rPr>
              <a:t>Schedule A-1</a:t>
            </a:r>
            <a:br>
              <a:rPr lang="en-US" sz="3200" b="1" dirty="0">
                <a:solidFill>
                  <a:schemeClr val="tx1">
                    <a:lumMod val="50000"/>
                  </a:schemeClr>
                </a:solidFill>
                <a:latin typeface="+mn-lt"/>
                <a:ea typeface="+mn-ea"/>
                <a:cs typeface="+mn-cs"/>
              </a:rPr>
            </a:br>
            <a:r>
              <a:rPr lang="en-US" sz="2700" i="1" dirty="0">
                <a:solidFill>
                  <a:schemeClr val="tx1">
                    <a:lumMod val="50000"/>
                  </a:schemeClr>
                </a:solidFill>
                <a:latin typeface="+mn-lt"/>
                <a:ea typeface="+mn-ea"/>
                <a:cs typeface="+mn-cs"/>
              </a:rPr>
              <a:t>Interest Rate</a:t>
            </a:r>
            <a:endParaRPr lang="en-US" sz="3200" i="1" dirty="0">
              <a:solidFill>
                <a:schemeClr val="tx1">
                  <a:lumMod val="50000"/>
                </a:schemeClr>
              </a:solidFill>
              <a:latin typeface="+mn-lt"/>
              <a:ea typeface="+mn-ea"/>
              <a:cs typeface="+mn-cs"/>
            </a:endParaRPr>
          </a:p>
        </p:txBody>
      </p:sp>
      <p:sp>
        <p:nvSpPr>
          <p:cNvPr id="7" name="TextBox 6">
            <a:extLst>
              <a:ext uri="{FF2B5EF4-FFF2-40B4-BE49-F238E27FC236}">
                <a16:creationId xmlns:a16="http://schemas.microsoft.com/office/drawing/2014/main" id="{78683F35-4E8D-4B17-847C-ABA8630C9B60}"/>
              </a:ext>
            </a:extLst>
          </p:cNvPr>
          <p:cNvSpPr txBox="1"/>
          <p:nvPr/>
        </p:nvSpPr>
        <p:spPr>
          <a:xfrm>
            <a:off x="1220135" y="2892286"/>
            <a:ext cx="820854" cy="523220"/>
          </a:xfrm>
          <a:prstGeom prst="rect">
            <a:avLst/>
          </a:prstGeom>
          <a:noFill/>
        </p:spPr>
        <p:txBody>
          <a:bodyPr wrap="square" rtlCol="0">
            <a:spAutoFit/>
          </a:bodyPr>
          <a:lstStyle/>
          <a:p>
            <a:r>
              <a:rPr lang="en-US" sz="2800" dirty="0"/>
              <a:t>LOI:</a:t>
            </a:r>
          </a:p>
        </p:txBody>
      </p:sp>
      <p:sp>
        <p:nvSpPr>
          <p:cNvPr id="2" name="TextBox 1">
            <a:extLst>
              <a:ext uri="{FF2B5EF4-FFF2-40B4-BE49-F238E27FC236}">
                <a16:creationId xmlns:a16="http://schemas.microsoft.com/office/drawing/2014/main" id="{FE7A2FCB-53D2-B462-34CC-F0B492B915EE}"/>
              </a:ext>
            </a:extLst>
          </p:cNvPr>
          <p:cNvSpPr txBox="1"/>
          <p:nvPr/>
        </p:nvSpPr>
        <p:spPr>
          <a:xfrm>
            <a:off x="2395140" y="2841039"/>
            <a:ext cx="7868048" cy="523220"/>
          </a:xfrm>
          <a:prstGeom prst="rect">
            <a:avLst/>
          </a:prstGeom>
          <a:noFill/>
        </p:spPr>
        <p:txBody>
          <a:bodyPr wrap="square" rtlCol="0">
            <a:spAutoFit/>
          </a:bodyPr>
          <a:lstStyle/>
          <a:p>
            <a:r>
              <a:rPr lang="en-US" sz="2400" b="1" dirty="0"/>
              <a:t>Projected Loan Rate: 7.25% </a:t>
            </a:r>
            <a:r>
              <a:rPr lang="en-US" sz="2800" b="1" dirty="0"/>
              <a:t>PLUS 50 Basis Points </a:t>
            </a:r>
            <a:r>
              <a:rPr lang="en-US" sz="2400" b="1" dirty="0">
                <a:solidFill>
                  <a:srgbClr val="009A96"/>
                </a:solidFill>
              </a:rPr>
              <a:t>= 7.75%</a:t>
            </a:r>
          </a:p>
        </p:txBody>
      </p:sp>
      <p:pic>
        <p:nvPicPr>
          <p:cNvPr id="8" name="Picture 7">
            <a:extLst>
              <a:ext uri="{FF2B5EF4-FFF2-40B4-BE49-F238E27FC236}">
                <a16:creationId xmlns:a16="http://schemas.microsoft.com/office/drawing/2014/main" id="{0829745C-46BF-E972-4D1A-3C141C9A0429}"/>
              </a:ext>
            </a:extLst>
          </p:cNvPr>
          <p:cNvPicPr>
            <a:picLocks noChangeAspect="1"/>
          </p:cNvPicPr>
          <p:nvPr/>
        </p:nvPicPr>
        <p:blipFill>
          <a:blip r:embed="rId3"/>
          <a:stretch>
            <a:fillRect/>
          </a:stretch>
        </p:blipFill>
        <p:spPr>
          <a:xfrm>
            <a:off x="760017" y="3983793"/>
            <a:ext cx="10515598" cy="948530"/>
          </a:xfrm>
          <a:prstGeom prst="rect">
            <a:avLst/>
          </a:prstGeom>
        </p:spPr>
      </p:pic>
      <p:pic>
        <p:nvPicPr>
          <p:cNvPr id="10" name="Picture 9">
            <a:extLst>
              <a:ext uri="{FF2B5EF4-FFF2-40B4-BE49-F238E27FC236}">
                <a16:creationId xmlns:a16="http://schemas.microsoft.com/office/drawing/2014/main" id="{84AD2EFA-2A3C-E69C-9D5C-0D620EB7D8C9}"/>
              </a:ext>
            </a:extLst>
          </p:cNvPr>
          <p:cNvPicPr>
            <a:picLocks noChangeAspect="1"/>
          </p:cNvPicPr>
          <p:nvPr/>
        </p:nvPicPr>
        <p:blipFill>
          <a:blip r:embed="rId4"/>
          <a:stretch>
            <a:fillRect/>
          </a:stretch>
        </p:blipFill>
        <p:spPr>
          <a:xfrm>
            <a:off x="760018" y="5091553"/>
            <a:ext cx="10515599" cy="929056"/>
          </a:xfrm>
          <a:prstGeom prst="rect">
            <a:avLst/>
          </a:prstGeom>
        </p:spPr>
      </p:pic>
    </p:spTree>
    <p:extLst>
      <p:ext uri="{BB962C8B-B14F-4D97-AF65-F5344CB8AC3E}">
        <p14:creationId xmlns:p14="http://schemas.microsoft.com/office/powerpoint/2010/main" val="10194435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B – Rent Schedule</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3" name="Picture 2">
            <a:extLst>
              <a:ext uri="{FF2B5EF4-FFF2-40B4-BE49-F238E27FC236}">
                <a16:creationId xmlns:a16="http://schemas.microsoft.com/office/drawing/2014/main" id="{278CA156-8F48-9C18-0BAA-C44855801693}"/>
              </a:ext>
            </a:extLst>
          </p:cNvPr>
          <p:cNvPicPr>
            <a:picLocks noChangeAspect="1"/>
          </p:cNvPicPr>
          <p:nvPr/>
        </p:nvPicPr>
        <p:blipFill>
          <a:blip r:embed="rId5"/>
          <a:stretch>
            <a:fillRect/>
          </a:stretch>
        </p:blipFill>
        <p:spPr>
          <a:xfrm>
            <a:off x="1994406" y="1343741"/>
            <a:ext cx="7725853" cy="1390844"/>
          </a:xfrm>
          <a:prstGeom prst="rect">
            <a:avLst/>
          </a:prstGeom>
        </p:spPr>
      </p:pic>
      <p:pic>
        <p:nvPicPr>
          <p:cNvPr id="6" name="Picture 5">
            <a:extLst>
              <a:ext uri="{FF2B5EF4-FFF2-40B4-BE49-F238E27FC236}">
                <a16:creationId xmlns:a16="http://schemas.microsoft.com/office/drawing/2014/main" id="{B7E6C77A-9FBE-AD55-5546-E50A4AF9F35E}"/>
              </a:ext>
            </a:extLst>
          </p:cNvPr>
          <p:cNvPicPr>
            <a:picLocks noChangeAspect="1"/>
          </p:cNvPicPr>
          <p:nvPr/>
        </p:nvPicPr>
        <p:blipFill>
          <a:blip r:embed="rId6"/>
          <a:stretch>
            <a:fillRect/>
          </a:stretch>
        </p:blipFill>
        <p:spPr>
          <a:xfrm>
            <a:off x="2080705" y="2926883"/>
            <a:ext cx="7268589" cy="3267531"/>
          </a:xfrm>
          <a:prstGeom prst="rect">
            <a:avLst/>
          </a:prstGeom>
        </p:spPr>
      </p:pic>
    </p:spTree>
    <p:extLst>
      <p:ext uri="{BB962C8B-B14F-4D97-AF65-F5344CB8AC3E}">
        <p14:creationId xmlns:p14="http://schemas.microsoft.com/office/powerpoint/2010/main" val="2075219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B – Rent Schedule</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9" name="Picture 8">
            <a:extLst>
              <a:ext uri="{FF2B5EF4-FFF2-40B4-BE49-F238E27FC236}">
                <a16:creationId xmlns:a16="http://schemas.microsoft.com/office/drawing/2014/main" id="{A2FD57E1-69DD-2C14-5A34-918D5D18BD5D}"/>
              </a:ext>
            </a:extLst>
          </p:cNvPr>
          <p:cNvPicPr>
            <a:picLocks noChangeAspect="1"/>
          </p:cNvPicPr>
          <p:nvPr/>
        </p:nvPicPr>
        <p:blipFill>
          <a:blip r:embed="rId5"/>
          <a:stretch>
            <a:fillRect/>
          </a:stretch>
        </p:blipFill>
        <p:spPr>
          <a:xfrm>
            <a:off x="2066418" y="2347684"/>
            <a:ext cx="7259063" cy="3267531"/>
          </a:xfrm>
          <a:prstGeom prst="rect">
            <a:avLst/>
          </a:prstGeom>
        </p:spPr>
      </p:pic>
      <p:pic>
        <p:nvPicPr>
          <p:cNvPr id="10" name="Picture 9">
            <a:extLst>
              <a:ext uri="{FF2B5EF4-FFF2-40B4-BE49-F238E27FC236}">
                <a16:creationId xmlns:a16="http://schemas.microsoft.com/office/drawing/2014/main" id="{67424CB2-55D4-28B0-B64A-4388355DD761}"/>
              </a:ext>
            </a:extLst>
          </p:cNvPr>
          <p:cNvPicPr>
            <a:picLocks noChangeAspect="1"/>
          </p:cNvPicPr>
          <p:nvPr/>
        </p:nvPicPr>
        <p:blipFill>
          <a:blip r:embed="rId6"/>
          <a:stretch>
            <a:fillRect/>
          </a:stretch>
        </p:blipFill>
        <p:spPr>
          <a:xfrm>
            <a:off x="1243175" y="1326921"/>
            <a:ext cx="8764223" cy="838317"/>
          </a:xfrm>
          <a:prstGeom prst="rect">
            <a:avLst/>
          </a:prstGeom>
        </p:spPr>
      </p:pic>
      <p:sp>
        <p:nvSpPr>
          <p:cNvPr id="12" name="TextBox 11">
            <a:extLst>
              <a:ext uri="{FF2B5EF4-FFF2-40B4-BE49-F238E27FC236}">
                <a16:creationId xmlns:a16="http://schemas.microsoft.com/office/drawing/2014/main" id="{8BC748B7-8130-DBDA-EDF5-E0A10E613440}"/>
              </a:ext>
            </a:extLst>
          </p:cNvPr>
          <p:cNvSpPr txBox="1"/>
          <p:nvPr/>
        </p:nvSpPr>
        <p:spPr>
          <a:xfrm>
            <a:off x="728769" y="5907823"/>
            <a:ext cx="10467762" cy="369332"/>
          </a:xfrm>
          <a:prstGeom prst="rect">
            <a:avLst/>
          </a:prstGeom>
          <a:noFill/>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54325"/>
                </a:solidFill>
                <a:effectLst/>
                <a:uLnTx/>
                <a:uFillTx/>
                <a:latin typeface="Lato" panose="020F0502020204030203" pitchFamily="34" charset="0"/>
                <a:ea typeface="Lato" panose="020F0502020204030203" pitchFamily="34" charset="0"/>
                <a:cs typeface="Lato" panose="020F0502020204030203" pitchFamily="34" charset="0"/>
              </a:rPr>
              <a:t>Include </a:t>
            </a:r>
            <a:r>
              <a:rPr kumimoji="0" lang="en-US" sz="1800" b="1" i="1" u="none" strike="noStrike" kern="1200" cap="none" spc="0" normalizeH="0" baseline="0" noProof="0" dirty="0">
                <a:ln>
                  <a:noFill/>
                </a:ln>
                <a:solidFill>
                  <a:srgbClr val="B54325"/>
                </a:solidFill>
                <a:effectLst/>
                <a:uLnTx/>
                <a:uFillTx/>
                <a:latin typeface="Lato" panose="020F0502020204030203" pitchFamily="34" charset="0"/>
                <a:ea typeface="Lato" panose="020F0502020204030203" pitchFamily="34" charset="0"/>
                <a:cs typeface="Lato" panose="020F0502020204030203" pitchFamily="34" charset="0"/>
              </a:rPr>
              <a:t>all units </a:t>
            </a:r>
            <a:r>
              <a:rPr kumimoji="0" lang="en-US" sz="1800" b="0" i="0" u="none" strike="noStrike" kern="1200" cap="none" spc="0" normalizeH="0" baseline="0" noProof="0" dirty="0">
                <a:ln>
                  <a:noFill/>
                </a:ln>
                <a:solidFill>
                  <a:srgbClr val="B54325"/>
                </a:solidFill>
                <a:effectLst/>
                <a:uLnTx/>
                <a:uFillTx/>
                <a:latin typeface="Lato" panose="020F0502020204030203" pitchFamily="34" charset="0"/>
                <a:ea typeface="Lato" panose="020F0502020204030203" pitchFamily="34" charset="0"/>
                <a:cs typeface="Lato" panose="020F0502020204030203" pitchFamily="34" charset="0"/>
              </a:rPr>
              <a:t>on Schedule B. Employee/Exempt Units are approved by Asset Management after PIS.</a:t>
            </a:r>
          </a:p>
        </p:txBody>
      </p:sp>
    </p:spTree>
    <p:extLst>
      <p:ext uri="{BB962C8B-B14F-4D97-AF65-F5344CB8AC3E}">
        <p14:creationId xmlns:p14="http://schemas.microsoft.com/office/powerpoint/2010/main" val="2248542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B – Rent Schedule</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4C17FF8C-B41D-68AC-9CC6-04309BC04C67}"/>
              </a:ext>
            </a:extLst>
          </p:cNvPr>
          <p:cNvPicPr>
            <a:picLocks noChangeAspect="1"/>
          </p:cNvPicPr>
          <p:nvPr/>
        </p:nvPicPr>
        <p:blipFill>
          <a:blip r:embed="rId5"/>
          <a:stretch>
            <a:fillRect/>
          </a:stretch>
        </p:blipFill>
        <p:spPr>
          <a:xfrm>
            <a:off x="1994406" y="2912968"/>
            <a:ext cx="7287642" cy="2200582"/>
          </a:xfrm>
          <a:prstGeom prst="rect">
            <a:avLst/>
          </a:prstGeom>
        </p:spPr>
      </p:pic>
      <p:sp>
        <p:nvSpPr>
          <p:cNvPr id="6" name="TextBox 5">
            <a:extLst>
              <a:ext uri="{FF2B5EF4-FFF2-40B4-BE49-F238E27FC236}">
                <a16:creationId xmlns:a16="http://schemas.microsoft.com/office/drawing/2014/main" id="{BB6ADC6E-28D1-DB6C-9C33-837F900D655C}"/>
              </a:ext>
            </a:extLst>
          </p:cNvPr>
          <p:cNvSpPr txBox="1"/>
          <p:nvPr/>
        </p:nvSpPr>
        <p:spPr>
          <a:xfrm>
            <a:off x="1298101" y="1714500"/>
            <a:ext cx="8929047" cy="923330"/>
          </a:xfrm>
          <a:prstGeom prst="rect">
            <a:avLst/>
          </a:prstGeom>
          <a:noFill/>
        </p:spPr>
        <p:txBody>
          <a:bodyPr wrap="none" rtlCol="0">
            <a:spAutoFit/>
          </a:bodyPr>
          <a:lstStyle/>
          <a:p>
            <a:r>
              <a:rPr lang="en-US" dirty="0">
                <a:latin typeface="Lato Black" panose="020F0502020204030203" pitchFamily="34" charset="0"/>
                <a:ea typeface="Lato Black" panose="020F0502020204030203" pitchFamily="34" charset="0"/>
                <a:cs typeface="Lato Black" panose="020F0502020204030203" pitchFamily="34" charset="0"/>
              </a:rPr>
              <a:t>Land Use Restriction Unit Count: 60 Units</a:t>
            </a:r>
          </a:p>
          <a:p>
            <a:endParaRPr lang="en-US" dirty="0">
              <a:latin typeface="Lato Black" panose="020F0502020204030203" pitchFamily="34" charset="0"/>
              <a:ea typeface="Lato Black" panose="020F0502020204030203" pitchFamily="34" charset="0"/>
              <a:cs typeface="Lato Black" panose="020F0502020204030203" pitchFamily="34" charset="0"/>
            </a:endParaRPr>
          </a:p>
          <a:p>
            <a:r>
              <a:rPr lang="en-US" dirty="0">
                <a:latin typeface="Lato Black" panose="020F0502020204030203" pitchFamily="34" charset="0"/>
                <a:ea typeface="Lato Black" panose="020F0502020204030203" pitchFamily="34" charset="0"/>
                <a:cs typeface="Lato Black" panose="020F0502020204030203" pitchFamily="34" charset="0"/>
              </a:rPr>
              <a:t>Obtain a letter from Asset Management for approval of management units after PIS.</a:t>
            </a:r>
          </a:p>
        </p:txBody>
      </p:sp>
      <p:sp>
        <p:nvSpPr>
          <p:cNvPr id="10" name="TextBox 9">
            <a:extLst>
              <a:ext uri="{FF2B5EF4-FFF2-40B4-BE49-F238E27FC236}">
                <a16:creationId xmlns:a16="http://schemas.microsoft.com/office/drawing/2014/main" id="{A5971F6B-6E96-E918-0361-0527F3FF6E9F}"/>
              </a:ext>
            </a:extLst>
          </p:cNvPr>
          <p:cNvSpPr txBox="1"/>
          <p:nvPr/>
        </p:nvSpPr>
        <p:spPr>
          <a:xfrm>
            <a:off x="1404938" y="5430631"/>
            <a:ext cx="8929046" cy="923330"/>
          </a:xfrm>
          <a:prstGeom prst="rect">
            <a:avLst/>
          </a:prstGeom>
          <a:noFill/>
        </p:spPr>
        <p:txBody>
          <a:bodyPr wrap="square">
            <a:spAutoFit/>
          </a:bodyPr>
          <a:lstStyle/>
          <a:p>
            <a:r>
              <a:rPr lang="en-US" dirty="0">
                <a:solidFill>
                  <a:srgbClr val="B54325"/>
                </a:solidFill>
                <a:latin typeface="Lato" panose="020F0502020204030203" pitchFamily="34" charset="0"/>
                <a:ea typeface="Lato" panose="020F0502020204030203" pitchFamily="34" charset="0"/>
                <a:cs typeface="Lato" panose="020F0502020204030203" pitchFamily="34" charset="0"/>
              </a:rPr>
              <a:t>All units will be considered “LIHTC units” on LURA; “management units” are considered “common area”, not residential units. This allows for flexibility if the property requires additional units in the future or management household size changes.</a:t>
            </a:r>
          </a:p>
        </p:txBody>
      </p:sp>
    </p:spTree>
    <p:extLst>
      <p:ext uri="{BB962C8B-B14F-4D97-AF65-F5344CB8AC3E}">
        <p14:creationId xmlns:p14="http://schemas.microsoft.com/office/powerpoint/2010/main" val="24691179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49F7E77-4F1A-204E-A926-CD208F750462}"/>
              </a:ext>
            </a:extLst>
          </p:cNvPr>
          <p:cNvSpPr>
            <a:spLocks noGrp="1"/>
          </p:cNvSpPr>
          <p:nvPr>
            <p:ph type="subTitle" idx="4294967295"/>
          </p:nvPr>
        </p:nvSpPr>
        <p:spPr>
          <a:xfrm>
            <a:off x="2847975" y="1609725"/>
            <a:ext cx="9344025" cy="4430713"/>
          </a:xfrm>
          <a:prstGeom prst="rect">
            <a:avLst/>
          </a:prstGeom>
        </p:spPr>
        <p:txBody>
          <a:bodyPr>
            <a:noAutofit/>
          </a:bodyPr>
          <a:lstStyle/>
          <a:p>
            <a:pPr marL="342900" indent="-342900" fontAlgn="base">
              <a:lnSpc>
                <a:spcPct val="100000"/>
              </a:lnSpc>
              <a:spcBef>
                <a:spcPct val="20000"/>
              </a:spcBef>
              <a:spcAft>
                <a:spcPct val="0"/>
              </a:spcAft>
              <a:buFont typeface="Wingdings" panose="05000000000000000000" pitchFamily="2" charset="2"/>
              <a:buChar char="§"/>
              <a:defRPr/>
            </a:pPr>
            <a:r>
              <a:rPr lang="en-US" altLang="en-US" sz="2000" kern="0" dirty="0">
                <a:solidFill>
                  <a:srgbClr val="000000"/>
                </a:solidFill>
                <a:latin typeface="Arial"/>
              </a:rPr>
              <a:t>Project Narrative States:</a:t>
            </a:r>
          </a:p>
          <a:p>
            <a:pPr marL="800100" lvl="1" indent="-342900" fontAlgn="base">
              <a:lnSpc>
                <a:spcPct val="100000"/>
              </a:lnSpc>
              <a:spcBef>
                <a:spcPct val="20000"/>
              </a:spcBef>
              <a:spcAft>
                <a:spcPct val="0"/>
              </a:spcAft>
              <a:buFont typeface="Wingdings" panose="05000000000000000000" pitchFamily="2" charset="2"/>
              <a:buChar char="§"/>
              <a:defRPr/>
            </a:pPr>
            <a:r>
              <a:rPr lang="en-US" altLang="en-US" sz="1600" kern="0" dirty="0">
                <a:solidFill>
                  <a:srgbClr val="000000"/>
                </a:solidFill>
                <a:latin typeface="Arial"/>
              </a:rPr>
              <a:t>The Project will include 59 newly constructed LIHTC units.  One additional unit will be a non-revenue management unit.</a:t>
            </a:r>
          </a:p>
          <a:p>
            <a:pPr marL="800100" lvl="1" indent="-342900" fontAlgn="base">
              <a:lnSpc>
                <a:spcPct val="100000"/>
              </a:lnSpc>
              <a:spcBef>
                <a:spcPct val="20000"/>
              </a:spcBef>
              <a:spcAft>
                <a:spcPct val="0"/>
              </a:spcAft>
              <a:buFont typeface="Wingdings" panose="05000000000000000000" pitchFamily="2" charset="2"/>
              <a:buChar char="§"/>
              <a:defRPr/>
            </a:pPr>
            <a:endParaRPr lang="en-US" altLang="en-US" sz="1600" kern="0" dirty="0">
              <a:solidFill>
                <a:srgbClr val="000000"/>
              </a:solidFill>
              <a:latin typeface="Arial"/>
            </a:endParaRPr>
          </a:p>
        </p:txBody>
      </p:sp>
      <p:sp>
        <p:nvSpPr>
          <p:cNvPr id="12" name="Title 1">
            <a:extLst>
              <a:ext uri="{FF2B5EF4-FFF2-40B4-BE49-F238E27FC236}">
                <a16:creationId xmlns:a16="http://schemas.microsoft.com/office/drawing/2014/main" id="{7CC6D962-B18A-440C-8CC5-ED80FFB49728}"/>
              </a:ext>
            </a:extLst>
          </p:cNvPr>
          <p:cNvSpPr>
            <a:spLocks noGrp="1"/>
          </p:cNvSpPr>
          <p:nvPr>
            <p:ph type="ctrTitle" idx="4294967295"/>
          </p:nvPr>
        </p:nvSpPr>
        <p:spPr>
          <a:xfrm>
            <a:off x="624065" y="1404662"/>
            <a:ext cx="2571750" cy="881062"/>
          </a:xfrm>
          <a:prstGeom prst="rect">
            <a:avLst/>
          </a:prstGeom>
        </p:spPr>
        <p:txBody>
          <a:bodyPr>
            <a:normAutofit fontScale="90000"/>
          </a:bodyPr>
          <a:lstStyle/>
          <a:p>
            <a:pPr algn="l"/>
            <a:r>
              <a:rPr lang="en-US" sz="3600" b="1" dirty="0">
                <a:solidFill>
                  <a:schemeClr val="tx1">
                    <a:lumMod val="50000"/>
                  </a:schemeClr>
                </a:solidFill>
                <a:latin typeface="+mn-lt"/>
                <a:ea typeface="+mn-ea"/>
                <a:cs typeface="+mn-cs"/>
              </a:rPr>
              <a:t>Schedule B</a:t>
            </a:r>
            <a:br>
              <a:rPr lang="en-US" sz="3200" b="1" dirty="0">
                <a:solidFill>
                  <a:schemeClr val="tx1">
                    <a:lumMod val="50000"/>
                  </a:schemeClr>
                </a:solidFill>
                <a:latin typeface="+mn-lt"/>
                <a:ea typeface="+mn-ea"/>
                <a:cs typeface="+mn-cs"/>
              </a:rPr>
            </a:br>
            <a:r>
              <a:rPr lang="en-US" sz="2700" i="1" dirty="0">
                <a:solidFill>
                  <a:schemeClr val="tx1">
                    <a:lumMod val="50000"/>
                  </a:schemeClr>
                </a:solidFill>
                <a:latin typeface="+mn-lt"/>
                <a:ea typeface="+mn-ea"/>
                <a:cs typeface="+mn-cs"/>
              </a:rPr>
              <a:t>Manager’s Unit</a:t>
            </a:r>
            <a:endParaRPr lang="en-US" sz="3200" i="1" dirty="0">
              <a:solidFill>
                <a:schemeClr val="tx1">
                  <a:lumMod val="50000"/>
                </a:schemeClr>
              </a:solidFill>
              <a:latin typeface="+mn-lt"/>
              <a:ea typeface="+mn-ea"/>
              <a:cs typeface="+mn-cs"/>
            </a:endParaRPr>
          </a:p>
        </p:txBody>
      </p:sp>
      <p:sp>
        <p:nvSpPr>
          <p:cNvPr id="20" name="TextBox 19">
            <a:extLst>
              <a:ext uri="{FF2B5EF4-FFF2-40B4-BE49-F238E27FC236}">
                <a16:creationId xmlns:a16="http://schemas.microsoft.com/office/drawing/2014/main" id="{EF416204-373A-C65C-DCB5-30E72F91A427}"/>
              </a:ext>
            </a:extLst>
          </p:cNvPr>
          <p:cNvSpPr txBox="1"/>
          <p:nvPr/>
        </p:nvSpPr>
        <p:spPr>
          <a:xfrm>
            <a:off x="841106" y="5917513"/>
            <a:ext cx="10761279" cy="369332"/>
          </a:xfrm>
          <a:prstGeom prst="rect">
            <a:avLst/>
          </a:prstGeom>
          <a:noFill/>
        </p:spPr>
        <p:txBody>
          <a:bodyPr wrap="none" rtlCol="0">
            <a:spAutoFit/>
          </a:bodyPr>
          <a:lstStyle/>
          <a:p>
            <a:r>
              <a:rPr lang="en-US" b="1" dirty="0">
                <a:solidFill>
                  <a:srgbClr val="B54325"/>
                </a:solidFill>
                <a:latin typeface="Lato" panose="020F0502020204030203" pitchFamily="34" charset="0"/>
                <a:ea typeface="Lato" panose="020F0502020204030203" pitchFamily="34" charset="0"/>
                <a:cs typeface="Lato" panose="020F0502020204030203" pitchFamily="34" charset="0"/>
              </a:rPr>
              <a:t>Include all units on Schedule B.  Employee/Exempt Units are approved by Asset Management after PIS.</a:t>
            </a:r>
          </a:p>
        </p:txBody>
      </p:sp>
      <p:pic>
        <p:nvPicPr>
          <p:cNvPr id="4" name="Picture 3">
            <a:extLst>
              <a:ext uri="{FF2B5EF4-FFF2-40B4-BE49-F238E27FC236}">
                <a16:creationId xmlns:a16="http://schemas.microsoft.com/office/drawing/2014/main" id="{A3301F4A-D7F8-5D3E-7AE5-6C25D1CECB8C}"/>
              </a:ext>
            </a:extLst>
          </p:cNvPr>
          <p:cNvPicPr>
            <a:picLocks noChangeAspect="1"/>
          </p:cNvPicPr>
          <p:nvPr/>
        </p:nvPicPr>
        <p:blipFill>
          <a:blip r:embed="rId3"/>
          <a:stretch>
            <a:fillRect/>
          </a:stretch>
        </p:blipFill>
        <p:spPr>
          <a:xfrm>
            <a:off x="841106" y="2730809"/>
            <a:ext cx="10280502" cy="2926285"/>
          </a:xfrm>
          <a:prstGeom prst="rect">
            <a:avLst/>
          </a:prstGeom>
        </p:spPr>
      </p:pic>
      <p:sp>
        <p:nvSpPr>
          <p:cNvPr id="7" name="Multiplication Sign 6">
            <a:extLst>
              <a:ext uri="{FF2B5EF4-FFF2-40B4-BE49-F238E27FC236}">
                <a16:creationId xmlns:a16="http://schemas.microsoft.com/office/drawing/2014/main" id="{AFCDAEF2-6142-BD97-1DDE-D5C12B16C331}"/>
              </a:ext>
            </a:extLst>
          </p:cNvPr>
          <p:cNvSpPr/>
          <p:nvPr/>
        </p:nvSpPr>
        <p:spPr>
          <a:xfrm>
            <a:off x="7400115" y="2578051"/>
            <a:ext cx="2837793" cy="2909652"/>
          </a:xfrm>
          <a:prstGeom prst="mathMultiply">
            <a:avLst/>
          </a:prstGeom>
          <a:solidFill>
            <a:srgbClr val="FBB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25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 calcmode="lin" valueType="num">
                                      <p:cBhvr additive="base">
                                        <p:cTn id="14"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55AFA8-19EB-B73D-2247-06AE309BECB4}"/>
              </a:ext>
            </a:extLst>
          </p:cNvPr>
          <p:cNvPicPr>
            <a:picLocks noChangeAspect="1"/>
          </p:cNvPicPr>
          <p:nvPr/>
        </p:nvPicPr>
        <p:blipFill>
          <a:blip r:embed="rId3"/>
          <a:stretch>
            <a:fillRect/>
          </a:stretch>
        </p:blipFill>
        <p:spPr>
          <a:xfrm>
            <a:off x="792877" y="1340665"/>
            <a:ext cx="8422887" cy="3452625"/>
          </a:xfrm>
          <a:prstGeom prst="rect">
            <a:avLst/>
          </a:prstGeom>
        </p:spPr>
      </p:pic>
      <p:sp>
        <p:nvSpPr>
          <p:cNvPr id="8" name="Rectangle 7">
            <a:extLst>
              <a:ext uri="{FF2B5EF4-FFF2-40B4-BE49-F238E27FC236}">
                <a16:creationId xmlns:a16="http://schemas.microsoft.com/office/drawing/2014/main" id="{603DA312-5CB0-D5FC-4527-DE2FF87F602C}"/>
              </a:ext>
            </a:extLst>
          </p:cNvPr>
          <p:cNvSpPr/>
          <p:nvPr/>
        </p:nvSpPr>
        <p:spPr>
          <a:xfrm>
            <a:off x="818662" y="2466113"/>
            <a:ext cx="2159876" cy="143524"/>
          </a:xfrm>
          <a:prstGeom prst="rect">
            <a:avLst/>
          </a:prstGeom>
          <a:solidFill>
            <a:srgbClr val="009A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5F3D490-03AF-6DD0-ACCC-6F354F7DA9D7}"/>
              </a:ext>
            </a:extLst>
          </p:cNvPr>
          <p:cNvSpPr txBox="1"/>
          <p:nvPr/>
        </p:nvSpPr>
        <p:spPr>
          <a:xfrm>
            <a:off x="664799" y="4941338"/>
            <a:ext cx="4339521" cy="707886"/>
          </a:xfrm>
          <a:prstGeom prst="rect">
            <a:avLst/>
          </a:prstGeom>
          <a:noFill/>
        </p:spPr>
        <p:txBody>
          <a:bodyPr wrap="none" rtlCol="0">
            <a:spAutoFit/>
          </a:bodyPr>
          <a:lstStyle/>
          <a:p>
            <a:r>
              <a:rPr lang="en-US" sz="2000" b="1" dirty="0">
                <a:solidFill>
                  <a:srgbClr val="009A96"/>
                </a:solidFill>
              </a:rPr>
              <a:t>Insert Rents and UA from HAP Contract</a:t>
            </a:r>
          </a:p>
          <a:p>
            <a:r>
              <a:rPr lang="en-US" sz="2000" b="1" dirty="0">
                <a:solidFill>
                  <a:srgbClr val="009A96"/>
                </a:solidFill>
              </a:rPr>
              <a:t>Into Schedule B</a:t>
            </a:r>
          </a:p>
        </p:txBody>
      </p:sp>
      <p:sp>
        <p:nvSpPr>
          <p:cNvPr id="11" name="Rectangle: Rounded Corners 10">
            <a:extLst>
              <a:ext uri="{FF2B5EF4-FFF2-40B4-BE49-F238E27FC236}">
                <a16:creationId xmlns:a16="http://schemas.microsoft.com/office/drawing/2014/main" id="{972A242A-BA72-A04E-3F64-A833DDFAA251}"/>
              </a:ext>
            </a:extLst>
          </p:cNvPr>
          <p:cNvSpPr/>
          <p:nvPr/>
        </p:nvSpPr>
        <p:spPr>
          <a:xfrm>
            <a:off x="6172200" y="3143658"/>
            <a:ext cx="1014248" cy="1563907"/>
          </a:xfrm>
          <a:prstGeom prst="roundRect">
            <a:avLst/>
          </a:prstGeom>
          <a:noFill/>
          <a:ln w="57150">
            <a:solidFill>
              <a:srgbClr val="00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croll: Horizontal 19">
            <a:extLst>
              <a:ext uri="{FF2B5EF4-FFF2-40B4-BE49-F238E27FC236}">
                <a16:creationId xmlns:a16="http://schemas.microsoft.com/office/drawing/2014/main" id="{A81DB4C6-68FE-CFA0-07FA-D15FE54F4C81}"/>
              </a:ext>
            </a:extLst>
          </p:cNvPr>
          <p:cNvSpPr/>
          <p:nvPr/>
        </p:nvSpPr>
        <p:spPr>
          <a:xfrm>
            <a:off x="664799" y="5649224"/>
            <a:ext cx="4196772" cy="544928"/>
          </a:xfrm>
          <a:prstGeom prst="horizontalScroll">
            <a:avLst/>
          </a:prstGeom>
          <a:solidFill>
            <a:srgbClr val="FBB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5B49101-3134-C90C-7424-52EB44B85D89}"/>
              </a:ext>
            </a:extLst>
          </p:cNvPr>
          <p:cNvSpPr txBox="1"/>
          <p:nvPr/>
        </p:nvSpPr>
        <p:spPr>
          <a:xfrm>
            <a:off x="914745" y="5718683"/>
            <a:ext cx="3600281" cy="400110"/>
          </a:xfrm>
          <a:prstGeom prst="rect">
            <a:avLst/>
          </a:prstGeom>
          <a:noFill/>
        </p:spPr>
        <p:txBody>
          <a:bodyPr wrap="none" rtlCol="0">
            <a:spAutoFit/>
          </a:bodyPr>
          <a:lstStyle/>
          <a:p>
            <a:r>
              <a:rPr lang="en-US" sz="2000" b="1" dirty="0">
                <a:solidFill>
                  <a:srgbClr val="009A96"/>
                </a:solidFill>
              </a:rPr>
              <a:t>No rent overhang on Schedule C</a:t>
            </a:r>
          </a:p>
        </p:txBody>
      </p:sp>
      <p:pic>
        <p:nvPicPr>
          <p:cNvPr id="6" name="Picture 5">
            <a:extLst>
              <a:ext uri="{FF2B5EF4-FFF2-40B4-BE49-F238E27FC236}">
                <a16:creationId xmlns:a16="http://schemas.microsoft.com/office/drawing/2014/main" id="{AAD7D3DD-A602-0659-ECA0-BD74AF7ADF7A}"/>
              </a:ext>
            </a:extLst>
          </p:cNvPr>
          <p:cNvPicPr>
            <a:picLocks noChangeAspect="1"/>
          </p:cNvPicPr>
          <p:nvPr/>
        </p:nvPicPr>
        <p:blipFill>
          <a:blip r:embed="rId4"/>
          <a:stretch>
            <a:fillRect/>
          </a:stretch>
        </p:blipFill>
        <p:spPr>
          <a:xfrm>
            <a:off x="5094298" y="4831101"/>
            <a:ext cx="6144482" cy="1552792"/>
          </a:xfrm>
          <a:prstGeom prst="rect">
            <a:avLst/>
          </a:prstGeom>
        </p:spPr>
      </p:pic>
      <p:sp>
        <p:nvSpPr>
          <p:cNvPr id="13" name="Rectangle: Rounded Corners 12">
            <a:extLst>
              <a:ext uri="{FF2B5EF4-FFF2-40B4-BE49-F238E27FC236}">
                <a16:creationId xmlns:a16="http://schemas.microsoft.com/office/drawing/2014/main" id="{01F39375-54CF-572C-3092-540864C50147}"/>
              </a:ext>
            </a:extLst>
          </p:cNvPr>
          <p:cNvSpPr/>
          <p:nvPr/>
        </p:nvSpPr>
        <p:spPr>
          <a:xfrm>
            <a:off x="5025447" y="5649225"/>
            <a:ext cx="6213333" cy="193254"/>
          </a:xfrm>
          <a:prstGeom prst="roundRect">
            <a:avLst/>
          </a:prstGeom>
          <a:noFill/>
          <a:ln w="57150">
            <a:solidFill>
              <a:srgbClr val="00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60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20" grpId="0" animBg="1"/>
      <p:bldP spid="14" grpId="0"/>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C – Operating Expense Budget (Tab 5a)</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
        <p:nvSpPr>
          <p:cNvPr id="10" name="TextBox 9">
            <a:extLst>
              <a:ext uri="{FF2B5EF4-FFF2-40B4-BE49-F238E27FC236}">
                <a16:creationId xmlns:a16="http://schemas.microsoft.com/office/drawing/2014/main" id="{908EEDBA-6AC1-1170-CADE-D010D623EF5D}"/>
              </a:ext>
            </a:extLst>
          </p:cNvPr>
          <p:cNvSpPr txBox="1"/>
          <p:nvPr/>
        </p:nvSpPr>
        <p:spPr>
          <a:xfrm>
            <a:off x="809625" y="1189510"/>
            <a:ext cx="9915525" cy="5262979"/>
          </a:xfrm>
          <a:prstGeom prst="rect">
            <a:avLst/>
          </a:prstGeom>
          <a:noFill/>
        </p:spPr>
        <p:txBody>
          <a:bodyPr wrap="square">
            <a:spAutoFit/>
          </a:bodyPr>
          <a:lstStyle/>
          <a:p>
            <a:r>
              <a:rPr lang="en-US" sz="2400" b="1" dirty="0">
                <a:solidFill>
                  <a:srgbClr val="231F20"/>
                </a:solidFill>
                <a:latin typeface="Lato" panose="020F0502020204030203" pitchFamily="34" charset="0"/>
                <a:ea typeface="Lato" panose="020F0502020204030203" pitchFamily="34" charset="0"/>
                <a:cs typeface="Lato" panose="020F0502020204030203" pitchFamily="34" charset="0"/>
              </a:rPr>
              <a:t>Schedule C – Operating Expense Budget (Tab 5a)</a:t>
            </a:r>
          </a:p>
          <a:p>
            <a:endParaRPr lang="en-US" sz="2400"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7% vacancy / 5% (Seniors, PSH, PBV)</a:t>
            </a:r>
          </a:p>
          <a:p>
            <a:pPr marL="342900" indent="-342900">
              <a:buFont typeface="Wingdings" panose="05000000000000000000" pitchFamily="2" charset="2"/>
              <a:buChar char="Ø"/>
            </a:pPr>
            <a:endParaRPr lang="en-US" sz="24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Maximum 6% management fee (calculated on gross income)</a:t>
            </a:r>
          </a:p>
          <a:p>
            <a:pPr marL="342900" indent="-342900">
              <a:buFont typeface="Wingdings" panose="05000000000000000000" pitchFamily="2" charset="2"/>
              <a:buChar char="Ø"/>
            </a:pPr>
            <a:endParaRPr lang="en-US" sz="24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Replacement Reserves – we will underwrite to at least MFA minimums</a:t>
            </a:r>
          </a:p>
          <a:p>
            <a:pPr marL="342900" indent="-342900">
              <a:buFont typeface="Wingdings" panose="05000000000000000000" pitchFamily="2" charset="2"/>
              <a:buChar char="Ø"/>
            </a:pPr>
            <a:endParaRPr lang="en-US" sz="24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No HAP Contract “Overhang” – include full rent on Schedule B</a:t>
            </a:r>
          </a:p>
          <a:p>
            <a:pPr marL="342900" indent="-342900">
              <a:buFont typeface="Wingdings" panose="05000000000000000000" pitchFamily="2" charset="2"/>
              <a:buChar char="Ø"/>
            </a:pPr>
            <a:endParaRPr lang="en-US" sz="24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Annual Compliance Fee is $50 per Low Income Unit</a:t>
            </a:r>
          </a:p>
          <a:p>
            <a:pPr marL="342900" indent="-342900">
              <a:buFont typeface="Wingdings" panose="05000000000000000000" pitchFamily="2" charset="2"/>
              <a:buChar char="Ø"/>
            </a:pPr>
            <a:endParaRPr lang="en-US" sz="24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US" sz="2400" dirty="0">
                <a:solidFill>
                  <a:srgbClr val="B54325"/>
                </a:solidFill>
                <a:latin typeface="Lato" panose="020F0502020204030203" pitchFamily="34" charset="0"/>
                <a:ea typeface="Lato" panose="020F0502020204030203" pitchFamily="34" charset="0"/>
                <a:cs typeface="Lato" panose="020F0502020204030203" pitchFamily="34" charset="0"/>
              </a:rPr>
              <a:t>Don’t forget </a:t>
            </a:r>
            <a:r>
              <a:rPr lang="en-US" sz="2400" dirty="0">
                <a:solidFill>
                  <a:srgbClr val="231F20"/>
                </a:solidFill>
                <a:latin typeface="Lato" panose="020F0502020204030203" pitchFamily="34" charset="0"/>
                <a:ea typeface="Lato" panose="020F0502020204030203" pitchFamily="34" charset="0"/>
                <a:cs typeface="Lato" panose="020F0502020204030203" pitchFamily="34" charset="0"/>
              </a:rPr>
              <a:t>Prior Year Operating Expenses if Rehabilitation Project</a:t>
            </a:r>
          </a:p>
        </p:txBody>
      </p:sp>
    </p:spTree>
    <p:extLst>
      <p:ext uri="{BB962C8B-B14F-4D97-AF65-F5344CB8AC3E}">
        <p14:creationId xmlns:p14="http://schemas.microsoft.com/office/powerpoint/2010/main" val="2912409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6AE71-62E8-BFD9-F688-D47E2F007FBC}"/>
              </a:ext>
            </a:extLst>
          </p:cNvPr>
          <p:cNvPicPr>
            <a:picLocks noChangeAspect="1"/>
          </p:cNvPicPr>
          <p:nvPr/>
        </p:nvPicPr>
        <p:blipFill>
          <a:blip r:embed="rId3"/>
          <a:stretch>
            <a:fillRect/>
          </a:stretch>
        </p:blipFill>
        <p:spPr>
          <a:xfrm>
            <a:off x="5843449" y="1051133"/>
            <a:ext cx="6348551" cy="5643826"/>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08958" y="1285773"/>
            <a:ext cx="5063705" cy="5201249"/>
          </a:xfrm>
        </p:spPr>
        <p:txBody>
          <a:bodyPr>
            <a:noAutofit/>
          </a:bodyPr>
          <a:lstStyle/>
          <a:p>
            <a:pPr marL="342900"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Site control</a:t>
            </a:r>
          </a:p>
          <a:p>
            <a:pPr marL="699516" lvl="1" indent="-342900" algn="l">
              <a:buFont typeface="Arial" panose="020B0604020202020204" pitchFamily="34" charset="0"/>
              <a:buChar char="•"/>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legally enforceable purchase contract or purchase option, or </a:t>
            </a:r>
          </a:p>
          <a:p>
            <a:pPr marL="699516" lvl="1" indent="-342900" algn="l">
              <a:buFont typeface="Arial" panose="020B0604020202020204" pitchFamily="34" charset="0"/>
              <a:buChar char="•"/>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written governmental commitment to transfer or convey the property to applicant by deed or lease (“transfer commitment”), or</a:t>
            </a:r>
          </a:p>
          <a:p>
            <a:pPr marL="699516" lvl="1" indent="-342900" algn="l">
              <a:buFont typeface="Arial" panose="020B0604020202020204" pitchFamily="34" charset="0"/>
              <a:buChar char="•"/>
            </a:pPr>
            <a:r>
              <a:rPr lang="en-US" dirty="0">
                <a:solidFill>
                  <a:srgbClr val="231F20"/>
                </a:solidFill>
                <a:latin typeface="Lato" panose="020F0502020204030203" pitchFamily="34" charset="0"/>
                <a:ea typeface="Lato" panose="020F0502020204030203" pitchFamily="34" charset="0"/>
                <a:cs typeface="Lato" panose="020F0502020204030203" pitchFamily="34" charset="0"/>
              </a:rPr>
              <a:t>Recorded deed or recorded lease</a:t>
            </a:r>
          </a:p>
          <a:p>
            <a:pPr marL="342900"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Zoning</a:t>
            </a:r>
          </a:p>
          <a:p>
            <a:pPr marL="342900"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Fees</a:t>
            </a:r>
          </a:p>
          <a:p>
            <a:pPr marL="342900"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Market Study</a:t>
            </a:r>
          </a:p>
          <a:p>
            <a:pPr marL="342900"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Applicant eligibility</a:t>
            </a:r>
          </a:p>
          <a:p>
            <a:pPr marL="342900"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Financial Feasibility</a:t>
            </a:r>
          </a:p>
          <a:p>
            <a:pPr marL="342900"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Pre-Application Requirements (Intent/QAP Training)</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Threshold Items for Application</a:t>
            </a:r>
            <a:endParaRPr lang="en-US" sz="28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2555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C – Operating Expense Budget (Tab 5a)</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3CB975D4-73DC-69C5-194A-E9DE864D3D9F}"/>
              </a:ext>
            </a:extLst>
          </p:cNvPr>
          <p:cNvPicPr>
            <a:picLocks noChangeAspect="1"/>
          </p:cNvPicPr>
          <p:nvPr/>
        </p:nvPicPr>
        <p:blipFill>
          <a:blip r:embed="rId5"/>
          <a:stretch>
            <a:fillRect/>
          </a:stretch>
        </p:blipFill>
        <p:spPr>
          <a:xfrm>
            <a:off x="1994406" y="2074716"/>
            <a:ext cx="7989826" cy="3843591"/>
          </a:xfrm>
          <a:prstGeom prst="rect">
            <a:avLst/>
          </a:prstGeom>
        </p:spPr>
      </p:pic>
      <p:sp>
        <p:nvSpPr>
          <p:cNvPr id="6" name="Arrow: Left 5">
            <a:extLst>
              <a:ext uri="{FF2B5EF4-FFF2-40B4-BE49-F238E27FC236}">
                <a16:creationId xmlns:a16="http://schemas.microsoft.com/office/drawing/2014/main" id="{12096760-BBD6-86A8-8A44-CF9CA874D94F}"/>
              </a:ext>
            </a:extLst>
          </p:cNvPr>
          <p:cNvSpPr/>
          <p:nvPr/>
        </p:nvSpPr>
        <p:spPr>
          <a:xfrm>
            <a:off x="5467350" y="4143375"/>
            <a:ext cx="1466850" cy="619125"/>
          </a:xfrm>
          <a:prstGeom prst="leftArrow">
            <a:avLst/>
          </a:prstGeom>
          <a:solidFill>
            <a:srgbClr val="B54325"/>
          </a:solidFill>
          <a:ln>
            <a:solidFill>
              <a:srgbClr val="B54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E8F0AF-1B5C-90A7-CCF3-105057B0793E}"/>
              </a:ext>
            </a:extLst>
          </p:cNvPr>
          <p:cNvSpPr txBox="1"/>
          <p:nvPr/>
        </p:nvSpPr>
        <p:spPr>
          <a:xfrm>
            <a:off x="1914525" y="1459748"/>
            <a:ext cx="3029997" cy="461665"/>
          </a:xfrm>
          <a:prstGeom prst="rect">
            <a:avLst/>
          </a:prstGeom>
          <a:noFill/>
        </p:spPr>
        <p:txBody>
          <a:bodyPr wrap="none" rtlCol="0">
            <a:spAutoFit/>
          </a:bodyPr>
          <a:lstStyle/>
          <a:p>
            <a:r>
              <a:rPr lang="en-US" sz="2400" dirty="0">
                <a:solidFill>
                  <a:srgbClr val="B54325"/>
                </a:solidFill>
                <a:latin typeface="Lato" panose="020F0502020204030203" pitchFamily="34" charset="0"/>
                <a:ea typeface="Lato" panose="020F0502020204030203" pitchFamily="34" charset="0"/>
                <a:cs typeface="Lato" panose="020F0502020204030203" pitchFamily="34" charset="0"/>
              </a:rPr>
              <a:t>Explain other income</a:t>
            </a:r>
          </a:p>
        </p:txBody>
      </p:sp>
    </p:spTree>
    <p:extLst>
      <p:ext uri="{BB962C8B-B14F-4D97-AF65-F5344CB8AC3E}">
        <p14:creationId xmlns:p14="http://schemas.microsoft.com/office/powerpoint/2010/main" val="1162779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Schedule C – Operating Expense Budget (Tab 5a)</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3" name="Picture 2">
            <a:extLst>
              <a:ext uri="{FF2B5EF4-FFF2-40B4-BE49-F238E27FC236}">
                <a16:creationId xmlns:a16="http://schemas.microsoft.com/office/drawing/2014/main" id="{316251BB-0625-38E5-D0D2-61D8939FC4F7}"/>
              </a:ext>
            </a:extLst>
          </p:cNvPr>
          <p:cNvPicPr>
            <a:picLocks noChangeAspect="1"/>
          </p:cNvPicPr>
          <p:nvPr/>
        </p:nvPicPr>
        <p:blipFill>
          <a:blip r:embed="rId5"/>
          <a:stretch>
            <a:fillRect/>
          </a:stretch>
        </p:blipFill>
        <p:spPr>
          <a:xfrm>
            <a:off x="804903" y="1869294"/>
            <a:ext cx="7992549" cy="3846909"/>
          </a:xfrm>
          <a:prstGeom prst="rect">
            <a:avLst/>
          </a:prstGeom>
        </p:spPr>
      </p:pic>
      <p:sp>
        <p:nvSpPr>
          <p:cNvPr id="5" name="TextBox 4">
            <a:extLst>
              <a:ext uri="{FF2B5EF4-FFF2-40B4-BE49-F238E27FC236}">
                <a16:creationId xmlns:a16="http://schemas.microsoft.com/office/drawing/2014/main" id="{FE0085B3-68BD-A879-9DB9-9DA0BEBD0A3C}"/>
              </a:ext>
            </a:extLst>
          </p:cNvPr>
          <p:cNvSpPr txBox="1"/>
          <p:nvPr/>
        </p:nvSpPr>
        <p:spPr>
          <a:xfrm>
            <a:off x="804903" y="1330977"/>
            <a:ext cx="10201832" cy="461665"/>
          </a:xfrm>
          <a:prstGeom prst="rect">
            <a:avLst/>
          </a:prstGeom>
          <a:noFill/>
        </p:spPr>
        <p:txBody>
          <a:bodyPr wrap="none" rtlCol="0">
            <a:spAutoFit/>
          </a:bodyPr>
          <a:lstStyle/>
          <a:p>
            <a:r>
              <a:rPr lang="en-US" sz="2400" dirty="0">
                <a:solidFill>
                  <a:srgbClr val="B54325"/>
                </a:solidFill>
                <a:latin typeface="Lato" panose="020F0502020204030203" pitchFamily="34" charset="0"/>
                <a:ea typeface="Lato" panose="020F0502020204030203" pitchFamily="34" charset="0"/>
                <a:cs typeface="Lato" panose="020F0502020204030203" pitchFamily="34" charset="0"/>
              </a:rPr>
              <a:t>Must show reduction in eligible basis if including parking income in budget.</a:t>
            </a:r>
          </a:p>
        </p:txBody>
      </p:sp>
      <p:pic>
        <p:nvPicPr>
          <p:cNvPr id="9" name="Picture 8">
            <a:extLst>
              <a:ext uri="{FF2B5EF4-FFF2-40B4-BE49-F238E27FC236}">
                <a16:creationId xmlns:a16="http://schemas.microsoft.com/office/drawing/2014/main" id="{932A3412-1871-4B61-7472-F50DC9301562}"/>
              </a:ext>
            </a:extLst>
          </p:cNvPr>
          <p:cNvPicPr>
            <a:picLocks noChangeAspect="1"/>
          </p:cNvPicPr>
          <p:nvPr/>
        </p:nvPicPr>
        <p:blipFill>
          <a:blip r:embed="rId6"/>
          <a:stretch>
            <a:fillRect/>
          </a:stretch>
        </p:blipFill>
        <p:spPr>
          <a:xfrm>
            <a:off x="1861493" y="4057077"/>
            <a:ext cx="9231013" cy="2400635"/>
          </a:xfrm>
          <a:prstGeom prst="rect">
            <a:avLst/>
          </a:prstGeom>
        </p:spPr>
      </p:pic>
      <p:sp>
        <p:nvSpPr>
          <p:cNvPr id="10" name="Rectangle: Rounded Corners 9">
            <a:extLst>
              <a:ext uri="{FF2B5EF4-FFF2-40B4-BE49-F238E27FC236}">
                <a16:creationId xmlns:a16="http://schemas.microsoft.com/office/drawing/2014/main" id="{3E7EE706-2DEB-5383-C791-1235460E03CC}"/>
              </a:ext>
            </a:extLst>
          </p:cNvPr>
          <p:cNvSpPr/>
          <p:nvPr/>
        </p:nvSpPr>
        <p:spPr>
          <a:xfrm>
            <a:off x="6096000" y="3571875"/>
            <a:ext cx="1323975" cy="304799"/>
          </a:xfrm>
          <a:prstGeom prst="roundRect">
            <a:avLst/>
          </a:prstGeom>
          <a:noFill/>
          <a:ln w="38100">
            <a:solidFill>
              <a:srgbClr val="B54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E73E924-FB18-09F1-1AB6-B1440188B102}"/>
              </a:ext>
            </a:extLst>
          </p:cNvPr>
          <p:cNvSpPr/>
          <p:nvPr/>
        </p:nvSpPr>
        <p:spPr>
          <a:xfrm>
            <a:off x="2257425" y="5716203"/>
            <a:ext cx="8835081" cy="153303"/>
          </a:xfrm>
          <a:prstGeom prst="roundRect">
            <a:avLst/>
          </a:prstGeom>
          <a:noFill/>
          <a:ln w="38100">
            <a:solidFill>
              <a:srgbClr val="B54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5917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49F7E77-4F1A-204E-A926-CD208F750462}"/>
              </a:ext>
            </a:extLst>
          </p:cNvPr>
          <p:cNvSpPr>
            <a:spLocks noGrp="1"/>
          </p:cNvSpPr>
          <p:nvPr>
            <p:ph type="subTitle" idx="4294967295"/>
          </p:nvPr>
        </p:nvSpPr>
        <p:spPr>
          <a:xfrm>
            <a:off x="2847975" y="1609725"/>
            <a:ext cx="9344025" cy="4430713"/>
          </a:xfrm>
          <a:prstGeom prst="rect">
            <a:avLst/>
          </a:prstGeom>
        </p:spPr>
        <p:txBody>
          <a:bodyPr>
            <a:noAutofit/>
          </a:bodyPr>
          <a:lstStyle/>
          <a:p>
            <a:pPr>
              <a:spcBef>
                <a:spcPts val="0"/>
              </a:spcBef>
            </a:pPr>
            <a:r>
              <a:rPr lang="en-US" sz="2000" dirty="0">
                <a:solidFill>
                  <a:schemeClr val="tx1">
                    <a:lumMod val="50000"/>
                  </a:schemeClr>
                </a:solidFill>
                <a:cs typeface="Arial" panose="020B0604020202020204" pitchFamily="34" charset="0"/>
              </a:rPr>
              <a:t>What in this pro-forma is unacceptable?</a:t>
            </a:r>
          </a:p>
        </p:txBody>
      </p:sp>
      <p:pic>
        <p:nvPicPr>
          <p:cNvPr id="5" name="Picture 4">
            <a:extLst>
              <a:ext uri="{FF2B5EF4-FFF2-40B4-BE49-F238E27FC236}">
                <a16:creationId xmlns:a16="http://schemas.microsoft.com/office/drawing/2014/main" id="{7007995B-CCA6-5450-9070-C9843918D1BE}"/>
              </a:ext>
            </a:extLst>
          </p:cNvPr>
          <p:cNvPicPr>
            <a:picLocks noChangeAspect="1"/>
          </p:cNvPicPr>
          <p:nvPr/>
        </p:nvPicPr>
        <p:blipFill>
          <a:blip r:embed="rId3"/>
          <a:stretch>
            <a:fillRect/>
          </a:stretch>
        </p:blipFill>
        <p:spPr>
          <a:xfrm>
            <a:off x="228014" y="2094694"/>
            <a:ext cx="11794733" cy="2668615"/>
          </a:xfrm>
          <a:prstGeom prst="rect">
            <a:avLst/>
          </a:prstGeom>
        </p:spPr>
      </p:pic>
      <p:sp>
        <p:nvSpPr>
          <p:cNvPr id="2" name="Rectangle: Rounded Corners 1">
            <a:extLst>
              <a:ext uri="{FF2B5EF4-FFF2-40B4-BE49-F238E27FC236}">
                <a16:creationId xmlns:a16="http://schemas.microsoft.com/office/drawing/2014/main" id="{2005B3DC-A882-5973-4649-21B49F4AC7EF}"/>
              </a:ext>
            </a:extLst>
          </p:cNvPr>
          <p:cNvSpPr/>
          <p:nvPr/>
        </p:nvSpPr>
        <p:spPr>
          <a:xfrm>
            <a:off x="228014" y="4358936"/>
            <a:ext cx="11794733" cy="475488"/>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46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Architect Certification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19784ADE-3B2C-F501-A0D6-A962571F1C50}"/>
              </a:ext>
            </a:extLst>
          </p:cNvPr>
          <p:cNvPicPr>
            <a:picLocks noChangeAspect="1"/>
          </p:cNvPicPr>
          <p:nvPr/>
        </p:nvPicPr>
        <p:blipFill>
          <a:blip r:embed="rId5"/>
          <a:stretch>
            <a:fillRect/>
          </a:stretch>
        </p:blipFill>
        <p:spPr>
          <a:xfrm>
            <a:off x="804903" y="1623234"/>
            <a:ext cx="6644829" cy="4339029"/>
          </a:xfrm>
          <a:prstGeom prst="rect">
            <a:avLst/>
          </a:prstGeom>
        </p:spPr>
      </p:pic>
      <p:sp>
        <p:nvSpPr>
          <p:cNvPr id="6" name="TextBox 5">
            <a:extLst>
              <a:ext uri="{FF2B5EF4-FFF2-40B4-BE49-F238E27FC236}">
                <a16:creationId xmlns:a16="http://schemas.microsoft.com/office/drawing/2014/main" id="{007FA401-E023-260B-F737-E76A80230D2D}"/>
              </a:ext>
            </a:extLst>
          </p:cNvPr>
          <p:cNvSpPr txBox="1"/>
          <p:nvPr/>
        </p:nvSpPr>
        <p:spPr>
          <a:xfrm>
            <a:off x="8020050" y="2628900"/>
            <a:ext cx="3584507" cy="923330"/>
          </a:xfrm>
          <a:prstGeom prst="rect">
            <a:avLst/>
          </a:prstGeom>
          <a:noFill/>
        </p:spPr>
        <p:txBody>
          <a:bodyPr wrap="none" rtlCol="0">
            <a:spAutoFit/>
          </a:bodyPr>
          <a:lstStyle/>
          <a:p>
            <a:pPr marL="285750" indent="-285750">
              <a:buFont typeface="Wingdings" panose="05000000000000000000" pitchFamily="2" charset="2"/>
              <a:buChar char="Ø"/>
            </a:pPr>
            <a:r>
              <a:rPr lang="en-US" b="1" dirty="0">
                <a:solidFill>
                  <a:srgbClr val="231F20"/>
                </a:solidFill>
              </a:rPr>
              <a:t>Fill in information at top</a:t>
            </a:r>
          </a:p>
          <a:p>
            <a:pPr marL="285750" indent="-285750">
              <a:buFont typeface="Wingdings" panose="05000000000000000000" pitchFamily="2" charset="2"/>
              <a:buChar char="Ø"/>
            </a:pPr>
            <a:endParaRPr lang="en-US" b="1" dirty="0">
              <a:solidFill>
                <a:srgbClr val="231F20"/>
              </a:solidFill>
            </a:endParaRPr>
          </a:p>
          <a:p>
            <a:pPr marL="285750" indent="-285750">
              <a:buFont typeface="Wingdings" panose="05000000000000000000" pitchFamily="2" charset="2"/>
              <a:buChar char="Ø"/>
            </a:pPr>
            <a:r>
              <a:rPr lang="en-US" b="1" dirty="0">
                <a:solidFill>
                  <a:srgbClr val="231F20"/>
                </a:solidFill>
              </a:rPr>
              <a:t>Sign bottom with architect’s seal</a:t>
            </a:r>
          </a:p>
        </p:txBody>
      </p:sp>
    </p:spTree>
    <p:extLst>
      <p:ext uri="{BB962C8B-B14F-4D97-AF65-F5344CB8AC3E}">
        <p14:creationId xmlns:p14="http://schemas.microsoft.com/office/powerpoint/2010/main" val="14000168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Waiver Requests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A286BD4F-15FE-027E-D0C0-6823CC0F75D6}"/>
              </a:ext>
            </a:extLst>
          </p:cNvPr>
          <p:cNvPicPr>
            <a:picLocks noChangeAspect="1"/>
          </p:cNvPicPr>
          <p:nvPr/>
        </p:nvPicPr>
        <p:blipFill>
          <a:blip r:embed="rId5"/>
          <a:stretch>
            <a:fillRect/>
          </a:stretch>
        </p:blipFill>
        <p:spPr>
          <a:xfrm>
            <a:off x="1001520" y="1250937"/>
            <a:ext cx="6042658" cy="4981575"/>
          </a:xfrm>
          <a:prstGeom prst="rect">
            <a:avLst/>
          </a:prstGeom>
        </p:spPr>
      </p:pic>
      <p:pic>
        <p:nvPicPr>
          <p:cNvPr id="9" name="Picture 8">
            <a:extLst>
              <a:ext uri="{FF2B5EF4-FFF2-40B4-BE49-F238E27FC236}">
                <a16:creationId xmlns:a16="http://schemas.microsoft.com/office/drawing/2014/main" id="{6BE28E43-3C53-A2A4-DB9D-D469F1A699A9}"/>
              </a:ext>
            </a:extLst>
          </p:cNvPr>
          <p:cNvPicPr>
            <a:picLocks noChangeAspect="1"/>
          </p:cNvPicPr>
          <p:nvPr/>
        </p:nvPicPr>
        <p:blipFill>
          <a:blip r:embed="rId6"/>
          <a:stretch>
            <a:fillRect/>
          </a:stretch>
        </p:blipFill>
        <p:spPr>
          <a:xfrm>
            <a:off x="849601" y="5136759"/>
            <a:ext cx="6194577" cy="1320954"/>
          </a:xfrm>
          <a:prstGeom prst="rect">
            <a:avLst/>
          </a:prstGeom>
        </p:spPr>
      </p:pic>
      <p:sp>
        <p:nvSpPr>
          <p:cNvPr id="10" name="TextBox 9">
            <a:extLst>
              <a:ext uri="{FF2B5EF4-FFF2-40B4-BE49-F238E27FC236}">
                <a16:creationId xmlns:a16="http://schemas.microsoft.com/office/drawing/2014/main" id="{535FACCF-A501-7835-0C3C-5F44FD0EF89F}"/>
              </a:ext>
            </a:extLst>
          </p:cNvPr>
          <p:cNvSpPr txBox="1"/>
          <p:nvPr/>
        </p:nvSpPr>
        <p:spPr>
          <a:xfrm>
            <a:off x="7788660" y="2362200"/>
            <a:ext cx="3400425" cy="2031325"/>
          </a:xfrm>
          <a:prstGeom prst="rect">
            <a:avLst/>
          </a:prstGeom>
          <a:noFill/>
        </p:spPr>
        <p:txBody>
          <a:bodyPr wrap="square" rtlCol="0">
            <a:spAutoFit/>
          </a:bodyPr>
          <a:lstStyle/>
          <a:p>
            <a:pPr marL="285750" indent="-285750">
              <a:buFont typeface="Wingdings" panose="05000000000000000000" pitchFamily="2" charset="2"/>
              <a:buChar char="Ø"/>
            </a:pPr>
            <a:r>
              <a:rPr lang="en-US" b="1" dirty="0">
                <a:solidFill>
                  <a:srgbClr val="231F20"/>
                </a:solidFill>
                <a:latin typeface="Lato" panose="020F0502020204030203" pitchFamily="34" charset="0"/>
                <a:ea typeface="Lato" panose="020F0502020204030203" pitchFamily="34" charset="0"/>
                <a:cs typeface="Lato" panose="020F0502020204030203" pitchFamily="34" charset="0"/>
              </a:rPr>
              <a:t>No waivers approved in advance of Application</a:t>
            </a:r>
          </a:p>
          <a:p>
            <a:endParaRPr lang="en-US"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b="1" dirty="0">
                <a:solidFill>
                  <a:srgbClr val="231F20"/>
                </a:solidFill>
                <a:latin typeface="Lato" panose="020F0502020204030203" pitchFamily="34" charset="0"/>
                <a:ea typeface="Lato" panose="020F0502020204030203" pitchFamily="34" charset="0"/>
                <a:cs typeface="Lato" panose="020F0502020204030203" pitchFamily="34" charset="0"/>
              </a:rPr>
              <a:t>Submit with Initial Application, or if later, with $500 change fee after award</a:t>
            </a:r>
          </a:p>
        </p:txBody>
      </p:sp>
    </p:spTree>
    <p:extLst>
      <p:ext uri="{BB962C8B-B14F-4D97-AF65-F5344CB8AC3E}">
        <p14:creationId xmlns:p14="http://schemas.microsoft.com/office/powerpoint/2010/main" val="3293132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Capital Needs Assessment Certification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8A8B9B13-7D5E-4266-0C71-8A6152B75165}"/>
              </a:ext>
            </a:extLst>
          </p:cNvPr>
          <p:cNvPicPr>
            <a:picLocks noChangeAspect="1"/>
          </p:cNvPicPr>
          <p:nvPr/>
        </p:nvPicPr>
        <p:blipFill>
          <a:blip r:embed="rId5"/>
          <a:stretch>
            <a:fillRect/>
          </a:stretch>
        </p:blipFill>
        <p:spPr>
          <a:xfrm>
            <a:off x="1682731" y="1073502"/>
            <a:ext cx="5361447" cy="5391150"/>
          </a:xfrm>
          <a:prstGeom prst="rect">
            <a:avLst/>
          </a:prstGeom>
        </p:spPr>
      </p:pic>
      <p:sp>
        <p:nvSpPr>
          <p:cNvPr id="6" name="TextBox 5">
            <a:extLst>
              <a:ext uri="{FF2B5EF4-FFF2-40B4-BE49-F238E27FC236}">
                <a16:creationId xmlns:a16="http://schemas.microsoft.com/office/drawing/2014/main" id="{4BAC054F-1703-5978-BD2B-92E39CE7C40A}"/>
              </a:ext>
            </a:extLst>
          </p:cNvPr>
          <p:cNvSpPr txBox="1"/>
          <p:nvPr/>
        </p:nvSpPr>
        <p:spPr>
          <a:xfrm>
            <a:off x="7972426" y="2314575"/>
            <a:ext cx="3219450" cy="923330"/>
          </a:xfrm>
          <a:prstGeom prst="rect">
            <a:avLst/>
          </a:prstGeom>
          <a:noFill/>
        </p:spPr>
        <p:txBody>
          <a:bodyPr wrap="square" rtlCol="0">
            <a:spAutoFit/>
          </a:bodyPr>
          <a:lstStyle/>
          <a:p>
            <a:pPr marL="285750" indent="-285750">
              <a:buFont typeface="Wingdings" panose="05000000000000000000" pitchFamily="2" charset="2"/>
              <a:buChar char="Ø"/>
            </a:pPr>
            <a:r>
              <a:rPr lang="en-US" b="1" dirty="0">
                <a:solidFill>
                  <a:srgbClr val="231F20"/>
                </a:solidFill>
                <a:latin typeface="Lato" panose="020F0502020204030203" pitchFamily="34" charset="0"/>
                <a:ea typeface="Lato" panose="020F0502020204030203" pitchFamily="34" charset="0"/>
                <a:cs typeface="Lato" panose="020F0502020204030203" pitchFamily="34" charset="0"/>
              </a:rPr>
              <a:t>Complete and insert into front of capital needs assessment.</a:t>
            </a:r>
          </a:p>
        </p:txBody>
      </p:sp>
    </p:spTree>
    <p:extLst>
      <p:ext uri="{BB962C8B-B14F-4D97-AF65-F5344CB8AC3E}">
        <p14:creationId xmlns:p14="http://schemas.microsoft.com/office/powerpoint/2010/main" val="8022661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Energy Credits Calculations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pic>
        <p:nvPicPr>
          <p:cNvPr id="9" name="Picture 8">
            <a:extLst>
              <a:ext uri="{FF2B5EF4-FFF2-40B4-BE49-F238E27FC236}">
                <a16:creationId xmlns:a16="http://schemas.microsoft.com/office/drawing/2014/main" id="{353B39BD-51E0-D81E-A26A-F398EEDC733C}"/>
              </a:ext>
            </a:extLst>
          </p:cNvPr>
          <p:cNvPicPr>
            <a:picLocks noChangeAspect="1"/>
          </p:cNvPicPr>
          <p:nvPr/>
        </p:nvPicPr>
        <p:blipFill>
          <a:blip r:embed="rId5"/>
          <a:stretch>
            <a:fillRect/>
          </a:stretch>
        </p:blipFill>
        <p:spPr>
          <a:xfrm>
            <a:off x="1595511" y="1438037"/>
            <a:ext cx="5096258" cy="5019675"/>
          </a:xfrm>
          <a:prstGeom prst="rect">
            <a:avLst/>
          </a:prstGeom>
        </p:spPr>
      </p:pic>
      <p:sp>
        <p:nvSpPr>
          <p:cNvPr id="10" name="TextBox 9">
            <a:extLst>
              <a:ext uri="{FF2B5EF4-FFF2-40B4-BE49-F238E27FC236}">
                <a16:creationId xmlns:a16="http://schemas.microsoft.com/office/drawing/2014/main" id="{AF51475C-D65A-9AD9-1565-2496A4482A7B}"/>
              </a:ext>
            </a:extLst>
          </p:cNvPr>
          <p:cNvSpPr txBox="1"/>
          <p:nvPr/>
        </p:nvSpPr>
        <p:spPr>
          <a:xfrm>
            <a:off x="7620000" y="2409825"/>
            <a:ext cx="3390900" cy="3693319"/>
          </a:xfrm>
          <a:prstGeom prst="rect">
            <a:avLst/>
          </a:prstGeom>
          <a:noFill/>
        </p:spPr>
        <p:txBody>
          <a:bodyPr wrap="square" rtlCol="0">
            <a:spAutoFit/>
          </a:bodyPr>
          <a:lstStyle/>
          <a:p>
            <a:pPr marL="285750" indent="-285750">
              <a:buFont typeface="Wingdings" panose="05000000000000000000" pitchFamily="2" charset="2"/>
              <a:buChar char="Ø"/>
            </a:pPr>
            <a:r>
              <a:rPr lang="en-US" b="1" dirty="0">
                <a:solidFill>
                  <a:srgbClr val="231F20"/>
                </a:solidFill>
                <a:latin typeface="Lato" panose="020F0502020204030203" pitchFamily="34" charset="0"/>
                <a:ea typeface="Lato" panose="020F0502020204030203" pitchFamily="34" charset="0"/>
                <a:cs typeface="Lato" panose="020F0502020204030203" pitchFamily="34" charset="0"/>
              </a:rPr>
              <a:t>Complete and insert at Tab 14b, if applicable.</a:t>
            </a:r>
          </a:p>
          <a:p>
            <a:pPr marL="285750" indent="-285750">
              <a:buFont typeface="Wingdings" panose="05000000000000000000" pitchFamily="2" charset="2"/>
              <a:buChar char="Ø"/>
            </a:pPr>
            <a:endParaRPr lang="en-US"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endParaRPr lang="en-US"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endParaRPr lang="en-US"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endParaRPr lang="en-US"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endParaRPr lang="en-US"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endParaRPr lang="en-US"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endParaRPr lang="en-US"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endParaRPr lang="en-US"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endParaRPr lang="en-US"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b="1" dirty="0">
                <a:solidFill>
                  <a:srgbClr val="231F20"/>
                </a:solidFill>
                <a:latin typeface="Lato" panose="020F0502020204030203" pitchFamily="34" charset="0"/>
                <a:ea typeface="Lato" panose="020F0502020204030203" pitchFamily="34" charset="0"/>
                <a:cs typeface="Lato" panose="020F0502020204030203" pitchFamily="34" charset="0"/>
              </a:rPr>
              <a:t>Note link to data base for more programs</a:t>
            </a:r>
          </a:p>
        </p:txBody>
      </p:sp>
      <p:sp>
        <p:nvSpPr>
          <p:cNvPr id="11" name="Oval 10">
            <a:extLst>
              <a:ext uri="{FF2B5EF4-FFF2-40B4-BE49-F238E27FC236}">
                <a16:creationId xmlns:a16="http://schemas.microsoft.com/office/drawing/2014/main" id="{9D23B550-84AF-80D3-66FB-B074F8AAC8CA}"/>
              </a:ext>
            </a:extLst>
          </p:cNvPr>
          <p:cNvSpPr/>
          <p:nvPr/>
        </p:nvSpPr>
        <p:spPr>
          <a:xfrm>
            <a:off x="1595511" y="6163386"/>
            <a:ext cx="2100189" cy="339950"/>
          </a:xfrm>
          <a:prstGeom prst="ellipse">
            <a:avLst/>
          </a:prstGeom>
          <a:noFill/>
          <a:ln w="38100">
            <a:solidFill>
              <a:srgbClr val="FBB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9779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9ECF7-C4FD-DCCA-A2B1-14876A612BA2}"/>
              </a:ext>
            </a:extLst>
          </p:cNvPr>
          <p:cNvPicPr>
            <a:picLocks noChangeAspect="1"/>
          </p:cNvPicPr>
          <p:nvPr/>
        </p:nvPicPr>
        <p:blipFill>
          <a:blip r:embed="rId3"/>
          <a:stretch>
            <a:fillRect/>
          </a:stretch>
        </p:blipFill>
        <p:spPr>
          <a:xfrm>
            <a:off x="0" y="292608"/>
            <a:ext cx="12192000" cy="6272784"/>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Hybrid Projects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TextBox 2">
            <a:extLst>
              <a:ext uri="{FF2B5EF4-FFF2-40B4-BE49-F238E27FC236}">
                <a16:creationId xmlns:a16="http://schemas.microsoft.com/office/drawing/2014/main" id="{8E8CF348-4668-473F-4871-2A752E78D441}"/>
              </a:ext>
            </a:extLst>
          </p:cNvPr>
          <p:cNvSpPr txBox="1"/>
          <p:nvPr/>
        </p:nvSpPr>
        <p:spPr>
          <a:xfrm>
            <a:off x="971550" y="1343741"/>
            <a:ext cx="9339416" cy="369332"/>
          </a:xfrm>
          <a:prstGeom prst="rect">
            <a:avLst/>
          </a:prstGeom>
          <a:noFill/>
        </p:spPr>
        <p:txBody>
          <a:bodyPr wrap="none" rtlCol="0">
            <a:spAutoFit/>
          </a:bodyPr>
          <a:lstStyle/>
          <a:p>
            <a:r>
              <a:rPr lang="en-US" b="1" dirty="0">
                <a:solidFill>
                  <a:srgbClr val="231F20"/>
                </a:solidFill>
                <a:latin typeface="Lato" panose="020F0502020204030203" pitchFamily="34" charset="0"/>
                <a:ea typeface="Lato" panose="020F0502020204030203" pitchFamily="34" charset="0"/>
                <a:cs typeface="Lato" panose="020F0502020204030203" pitchFamily="34" charset="0"/>
              </a:rPr>
              <a:t>Private Activity Bond Volume Cap Information Form required for Hybrid 4%/9% Projects</a:t>
            </a:r>
          </a:p>
        </p:txBody>
      </p:sp>
      <p:pic>
        <p:nvPicPr>
          <p:cNvPr id="6" name="Picture 5">
            <a:extLst>
              <a:ext uri="{FF2B5EF4-FFF2-40B4-BE49-F238E27FC236}">
                <a16:creationId xmlns:a16="http://schemas.microsoft.com/office/drawing/2014/main" id="{0C899933-A6F8-6918-8DE0-82F33F8C3807}"/>
              </a:ext>
            </a:extLst>
          </p:cNvPr>
          <p:cNvPicPr>
            <a:picLocks noChangeAspect="1"/>
          </p:cNvPicPr>
          <p:nvPr/>
        </p:nvPicPr>
        <p:blipFill>
          <a:blip r:embed="rId5"/>
          <a:stretch>
            <a:fillRect/>
          </a:stretch>
        </p:blipFill>
        <p:spPr>
          <a:xfrm>
            <a:off x="3066552" y="1819081"/>
            <a:ext cx="5296397" cy="4652049"/>
          </a:xfrm>
          <a:prstGeom prst="rect">
            <a:avLst/>
          </a:prstGeom>
        </p:spPr>
      </p:pic>
    </p:spTree>
    <p:extLst>
      <p:ext uri="{BB962C8B-B14F-4D97-AF65-F5344CB8AC3E}">
        <p14:creationId xmlns:p14="http://schemas.microsoft.com/office/powerpoint/2010/main" val="42665744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DB724-4B26-F16E-08BF-4077E265719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8115170-C518-9949-A976-2D7221F4CC29}"/>
              </a:ext>
            </a:extLst>
          </p:cNvPr>
          <p:cNvPicPr>
            <a:picLocks noChangeAspect="1"/>
          </p:cNvPicPr>
          <p:nvPr/>
        </p:nvPicPr>
        <p:blipFill>
          <a:blip r:embed="rId3">
            <a:alphaModFix amt="30000"/>
          </a:blip>
          <a:stretch>
            <a:fillRect/>
          </a:stretch>
        </p:blipFill>
        <p:spPr>
          <a:xfrm>
            <a:off x="0" y="256032"/>
            <a:ext cx="12192000" cy="6345936"/>
          </a:xfrm>
          <a:prstGeom prst="rect">
            <a:avLst/>
          </a:prstGeom>
        </p:spPr>
      </p:pic>
      <p:sp>
        <p:nvSpPr>
          <p:cNvPr id="8" name="Rectangle 7">
            <a:extLst>
              <a:ext uri="{FF2B5EF4-FFF2-40B4-BE49-F238E27FC236}">
                <a16:creationId xmlns:a16="http://schemas.microsoft.com/office/drawing/2014/main" id="{9CC8224E-2128-DFFA-6798-F92165A714FF}"/>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394ACBA-F30B-42B7-5161-E4F5E0F80AF6}"/>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D2D8195-2073-3B47-F6C7-773991802675}"/>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2025 Qualified Allocation Plan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BD6EFE7D-A6FF-0DBD-9A11-533168EC3053}"/>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Rectangle 2">
            <a:extLst>
              <a:ext uri="{FF2B5EF4-FFF2-40B4-BE49-F238E27FC236}">
                <a16:creationId xmlns:a16="http://schemas.microsoft.com/office/drawing/2014/main" id="{C4AEE0D8-CB03-972D-A1DE-4FE4135292FC}"/>
              </a:ext>
            </a:extLst>
          </p:cNvPr>
          <p:cNvSpPr/>
          <p:nvPr/>
        </p:nvSpPr>
        <p:spPr>
          <a:xfrm>
            <a:off x="0" y="1731197"/>
            <a:ext cx="1232926"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800" dirty="0">
              <a:highlight>
                <a:srgbClr val="009A96"/>
              </a:highlight>
            </a:endParaRPr>
          </a:p>
        </p:txBody>
      </p:sp>
      <p:sp>
        <p:nvSpPr>
          <p:cNvPr id="5" name="Oval 4">
            <a:extLst>
              <a:ext uri="{FF2B5EF4-FFF2-40B4-BE49-F238E27FC236}">
                <a16:creationId xmlns:a16="http://schemas.microsoft.com/office/drawing/2014/main" id="{746C7160-A4AA-2442-948C-89D4050F8F8B}"/>
              </a:ext>
            </a:extLst>
          </p:cNvPr>
          <p:cNvSpPr/>
          <p:nvPr/>
        </p:nvSpPr>
        <p:spPr>
          <a:xfrm>
            <a:off x="839225" y="166003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1</a:t>
            </a:r>
          </a:p>
        </p:txBody>
      </p:sp>
      <p:sp>
        <p:nvSpPr>
          <p:cNvPr id="9" name="Rectangle 8">
            <a:extLst>
              <a:ext uri="{FF2B5EF4-FFF2-40B4-BE49-F238E27FC236}">
                <a16:creationId xmlns:a16="http://schemas.microsoft.com/office/drawing/2014/main" id="{5B322102-CF5A-6823-E150-278BD251CBC9}"/>
              </a:ext>
            </a:extLst>
          </p:cNvPr>
          <p:cNvSpPr/>
          <p:nvPr/>
        </p:nvSpPr>
        <p:spPr>
          <a:xfrm>
            <a:off x="2" y="2423986"/>
            <a:ext cx="1709788"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0" name="Oval 9">
            <a:extLst>
              <a:ext uri="{FF2B5EF4-FFF2-40B4-BE49-F238E27FC236}">
                <a16:creationId xmlns:a16="http://schemas.microsoft.com/office/drawing/2014/main" id="{33202A25-F9AD-A55B-9A60-C3534A3FC04F}"/>
              </a:ext>
            </a:extLst>
          </p:cNvPr>
          <p:cNvSpPr/>
          <p:nvPr/>
        </p:nvSpPr>
        <p:spPr>
          <a:xfrm>
            <a:off x="1316089" y="235282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2</a:t>
            </a:r>
          </a:p>
        </p:txBody>
      </p:sp>
      <p:sp>
        <p:nvSpPr>
          <p:cNvPr id="11" name="Rectangle 10">
            <a:extLst>
              <a:ext uri="{FF2B5EF4-FFF2-40B4-BE49-F238E27FC236}">
                <a16:creationId xmlns:a16="http://schemas.microsoft.com/office/drawing/2014/main" id="{C1DED95D-946E-5F2B-0031-2570698F7D98}"/>
              </a:ext>
            </a:extLst>
          </p:cNvPr>
          <p:cNvSpPr/>
          <p:nvPr/>
        </p:nvSpPr>
        <p:spPr>
          <a:xfrm>
            <a:off x="2" y="3116777"/>
            <a:ext cx="2243187"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2" name="Oval 11">
            <a:extLst>
              <a:ext uri="{FF2B5EF4-FFF2-40B4-BE49-F238E27FC236}">
                <a16:creationId xmlns:a16="http://schemas.microsoft.com/office/drawing/2014/main" id="{DAF50B05-604C-1D8C-366B-7BFDA9F5BAFF}"/>
              </a:ext>
            </a:extLst>
          </p:cNvPr>
          <p:cNvSpPr/>
          <p:nvPr/>
        </p:nvSpPr>
        <p:spPr>
          <a:xfrm>
            <a:off x="1849489" y="304561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3</a:t>
            </a:r>
          </a:p>
        </p:txBody>
      </p:sp>
      <p:sp>
        <p:nvSpPr>
          <p:cNvPr id="13" name="Rectangle 12">
            <a:extLst>
              <a:ext uri="{FF2B5EF4-FFF2-40B4-BE49-F238E27FC236}">
                <a16:creationId xmlns:a16="http://schemas.microsoft.com/office/drawing/2014/main" id="{C832F822-24B1-9F01-02F9-5451E3655B42}"/>
              </a:ext>
            </a:extLst>
          </p:cNvPr>
          <p:cNvSpPr/>
          <p:nvPr/>
        </p:nvSpPr>
        <p:spPr>
          <a:xfrm>
            <a:off x="0" y="3809566"/>
            <a:ext cx="2776589"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4" name="Oval 13">
            <a:extLst>
              <a:ext uri="{FF2B5EF4-FFF2-40B4-BE49-F238E27FC236}">
                <a16:creationId xmlns:a16="http://schemas.microsoft.com/office/drawing/2014/main" id="{FC22E685-56B1-7995-E8A1-2882AB95728A}"/>
              </a:ext>
            </a:extLst>
          </p:cNvPr>
          <p:cNvSpPr/>
          <p:nvPr/>
        </p:nvSpPr>
        <p:spPr>
          <a:xfrm>
            <a:off x="2382889" y="373840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4</a:t>
            </a:r>
          </a:p>
        </p:txBody>
      </p:sp>
      <p:sp>
        <p:nvSpPr>
          <p:cNvPr id="15" name="Rectangle 14">
            <a:extLst>
              <a:ext uri="{FF2B5EF4-FFF2-40B4-BE49-F238E27FC236}">
                <a16:creationId xmlns:a16="http://schemas.microsoft.com/office/drawing/2014/main" id="{228C833C-01BE-294A-B301-6DC444534367}"/>
              </a:ext>
            </a:extLst>
          </p:cNvPr>
          <p:cNvSpPr/>
          <p:nvPr/>
        </p:nvSpPr>
        <p:spPr>
          <a:xfrm>
            <a:off x="-1" y="4502354"/>
            <a:ext cx="3274553"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6" name="Oval 15">
            <a:extLst>
              <a:ext uri="{FF2B5EF4-FFF2-40B4-BE49-F238E27FC236}">
                <a16:creationId xmlns:a16="http://schemas.microsoft.com/office/drawing/2014/main" id="{6029D549-DF41-61AC-A453-316A45045395}"/>
              </a:ext>
            </a:extLst>
          </p:cNvPr>
          <p:cNvSpPr/>
          <p:nvPr/>
        </p:nvSpPr>
        <p:spPr>
          <a:xfrm>
            <a:off x="2880852" y="4431190"/>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5</a:t>
            </a:r>
          </a:p>
        </p:txBody>
      </p:sp>
      <p:sp>
        <p:nvSpPr>
          <p:cNvPr id="17" name="Inhaltsplatzhalter 4">
            <a:extLst>
              <a:ext uri="{FF2B5EF4-FFF2-40B4-BE49-F238E27FC236}">
                <a16:creationId xmlns:a16="http://schemas.microsoft.com/office/drawing/2014/main" id="{F3980136-24C7-BD21-F059-50712D56F7C4}"/>
              </a:ext>
            </a:extLst>
          </p:cNvPr>
          <p:cNvSpPr txBox="1">
            <a:spLocks/>
          </p:cNvSpPr>
          <p:nvPr/>
        </p:nvSpPr>
        <p:spPr>
          <a:xfrm>
            <a:off x="1600506" y="1828758"/>
            <a:ext cx="7218157"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4% Threshold Requirements</a:t>
            </a:r>
            <a:endParaRPr lang="en-US" sz="12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9" name="Inhaltsplatzhalter 4">
            <a:extLst>
              <a:ext uri="{FF2B5EF4-FFF2-40B4-BE49-F238E27FC236}">
                <a16:creationId xmlns:a16="http://schemas.microsoft.com/office/drawing/2014/main" id="{92F6958A-55E9-0D4D-DBD4-D606FFA5C1DA}"/>
              </a:ext>
            </a:extLst>
          </p:cNvPr>
          <p:cNvSpPr txBox="1">
            <a:spLocks/>
          </p:cNvSpPr>
          <p:nvPr/>
        </p:nvSpPr>
        <p:spPr>
          <a:xfrm>
            <a:off x="1972933" y="2490447"/>
            <a:ext cx="62331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2025 QAP Review</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1" name="Inhaltsplatzhalter 4">
            <a:extLst>
              <a:ext uri="{FF2B5EF4-FFF2-40B4-BE49-F238E27FC236}">
                <a16:creationId xmlns:a16="http://schemas.microsoft.com/office/drawing/2014/main" id="{46DEE468-3BB8-8A89-094E-F1F4E570ADB1}"/>
              </a:ext>
            </a:extLst>
          </p:cNvPr>
          <p:cNvSpPr txBox="1">
            <a:spLocks/>
          </p:cNvSpPr>
          <p:nvPr/>
        </p:nvSpPr>
        <p:spPr>
          <a:xfrm>
            <a:off x="2488690" y="3171307"/>
            <a:ext cx="5717432"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2025 Application Process</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2" name="Inhaltsplatzhalter 4">
            <a:extLst>
              <a:ext uri="{FF2B5EF4-FFF2-40B4-BE49-F238E27FC236}">
                <a16:creationId xmlns:a16="http://schemas.microsoft.com/office/drawing/2014/main" id="{AD645BFC-8F50-5593-CCFF-51C57549C12E}"/>
              </a:ext>
            </a:extLst>
          </p:cNvPr>
          <p:cNvSpPr txBox="1">
            <a:spLocks/>
          </p:cNvSpPr>
          <p:nvPr/>
        </p:nvSpPr>
        <p:spPr>
          <a:xfrm>
            <a:off x="3039733" y="3882975"/>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B54325"/>
                </a:solidFill>
                <a:latin typeface="Lato" panose="020F0502020204030203" pitchFamily="34" charset="0"/>
                <a:ea typeface="Lato" panose="020F0502020204030203" pitchFamily="34" charset="0"/>
                <a:cs typeface="Lato" panose="020F0502020204030203" pitchFamily="34" charset="0"/>
              </a:rPr>
              <a:t>Other Housing New Mexico Financing</a:t>
            </a:r>
            <a:endParaRPr lang="en-US" sz="1200" dirty="0">
              <a:solidFill>
                <a:srgbClr val="B54325"/>
              </a:solidFill>
              <a:latin typeface="Lato" panose="020F0502020204030203" pitchFamily="34" charset="0"/>
              <a:ea typeface="Lato" panose="020F0502020204030203" pitchFamily="34" charset="0"/>
              <a:cs typeface="Lato" panose="020F0502020204030203" pitchFamily="34" charset="0"/>
            </a:endParaRPr>
          </a:p>
        </p:txBody>
      </p:sp>
      <p:sp>
        <p:nvSpPr>
          <p:cNvPr id="23" name="Rectangle 22">
            <a:extLst>
              <a:ext uri="{FF2B5EF4-FFF2-40B4-BE49-F238E27FC236}">
                <a16:creationId xmlns:a16="http://schemas.microsoft.com/office/drawing/2014/main" id="{CB8554C5-E0C1-E86E-7250-D49328806741}"/>
              </a:ext>
            </a:extLst>
          </p:cNvPr>
          <p:cNvSpPr/>
          <p:nvPr/>
        </p:nvSpPr>
        <p:spPr>
          <a:xfrm>
            <a:off x="-1" y="5194587"/>
            <a:ext cx="3777112"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25" name="Oval 24">
            <a:extLst>
              <a:ext uri="{FF2B5EF4-FFF2-40B4-BE49-F238E27FC236}">
                <a16:creationId xmlns:a16="http://schemas.microsoft.com/office/drawing/2014/main" id="{27984608-30C6-ABFC-31D7-7C123ECC1BCC}"/>
              </a:ext>
            </a:extLst>
          </p:cNvPr>
          <p:cNvSpPr/>
          <p:nvPr/>
        </p:nvSpPr>
        <p:spPr>
          <a:xfrm>
            <a:off x="3383410" y="512342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6</a:t>
            </a:r>
          </a:p>
        </p:txBody>
      </p:sp>
      <p:sp>
        <p:nvSpPr>
          <p:cNvPr id="26" name="Inhaltsplatzhalter 4">
            <a:extLst>
              <a:ext uri="{FF2B5EF4-FFF2-40B4-BE49-F238E27FC236}">
                <a16:creationId xmlns:a16="http://schemas.microsoft.com/office/drawing/2014/main" id="{85B9C5DE-39A7-C099-BBFB-7284F9A60352}"/>
              </a:ext>
            </a:extLst>
          </p:cNvPr>
          <p:cNvSpPr txBox="1">
            <a:spLocks/>
          </p:cNvSpPr>
          <p:nvPr/>
        </p:nvSpPr>
        <p:spPr>
          <a:xfrm>
            <a:off x="3572209" y="4515217"/>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Environmental Review Process</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9" name="Inhaltsplatzhalter 4">
            <a:extLst>
              <a:ext uri="{FF2B5EF4-FFF2-40B4-BE49-F238E27FC236}">
                <a16:creationId xmlns:a16="http://schemas.microsoft.com/office/drawing/2014/main" id="{03710FC0-6443-D67D-CA67-BFDBAB0CCBA5}"/>
              </a:ext>
            </a:extLst>
          </p:cNvPr>
          <p:cNvSpPr txBox="1">
            <a:spLocks/>
          </p:cNvSpPr>
          <p:nvPr/>
        </p:nvSpPr>
        <p:spPr>
          <a:xfrm>
            <a:off x="4094795" y="5224519"/>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Tax Credit Compliance &amp; Monitoring</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915574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9095B-9628-2BA3-2495-E7C365E79214}"/>
              </a:ext>
            </a:extLst>
          </p:cNvPr>
          <p:cNvPicPr>
            <a:picLocks noChangeAspect="1"/>
          </p:cNvPicPr>
          <p:nvPr/>
        </p:nvPicPr>
        <p:blipFill>
          <a:blip r:embed="rId3"/>
          <a:stretch>
            <a:fillRect/>
          </a:stretch>
        </p:blipFill>
        <p:spPr>
          <a:xfrm>
            <a:off x="5711390" y="910521"/>
            <a:ext cx="6480610" cy="5669771"/>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707366" y="1287672"/>
            <a:ext cx="4606506" cy="5199350"/>
          </a:xfrm>
        </p:spPr>
        <p:txBody>
          <a:bodyPr>
            <a:noAutofit/>
          </a:bodyPr>
          <a:lstStyle/>
          <a:p>
            <a:pPr algn="l"/>
            <a:r>
              <a:rPr lang="en-US" sz="1800" b="1" dirty="0">
                <a:solidFill>
                  <a:srgbClr val="231F20"/>
                </a:solidFill>
                <a:latin typeface="Lato" panose="020F0502020204030203" pitchFamily="34" charset="0"/>
                <a:ea typeface="Lato" panose="020F0502020204030203" pitchFamily="34" charset="0"/>
                <a:cs typeface="Lato" panose="020F0502020204030203" pitchFamily="34" charset="0"/>
              </a:rPr>
              <a:t>Housing New Mexico offers:</a:t>
            </a:r>
          </a:p>
          <a:p>
            <a:pPr marL="395478" indent="-285750" algn="l">
              <a:lnSpc>
                <a:spcPct val="100000"/>
              </a:lnSpc>
              <a:buFont typeface="Arial" panose="020B0604020202020204" pitchFamily="34" charset="0"/>
              <a:buChar char="•"/>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HOME Investment Partnerships (federal)</a:t>
            </a:r>
          </a:p>
          <a:p>
            <a:pPr marL="395478" indent="-285750" algn="l">
              <a:lnSpc>
                <a:spcPct val="100000"/>
              </a:lnSpc>
              <a:buFont typeface="Arial" panose="020B0604020202020204" pitchFamily="34" charset="0"/>
              <a:buChar char="•"/>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National Housing Trust Fund (federal)</a:t>
            </a:r>
          </a:p>
          <a:p>
            <a:pPr marL="395478" indent="-285750" algn="l">
              <a:lnSpc>
                <a:spcPct val="100000"/>
              </a:lnSpc>
              <a:buFont typeface="Arial" panose="020B0604020202020204" pitchFamily="34" charset="0"/>
              <a:buChar char="•"/>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Ventana Fund</a:t>
            </a:r>
          </a:p>
          <a:p>
            <a:pPr marL="395478" indent="-285750" algn="l">
              <a:lnSpc>
                <a:spcPct val="100000"/>
              </a:lnSpc>
              <a:buFont typeface="Arial" panose="020B0604020202020204" pitchFamily="34" charset="0"/>
              <a:buChar char="•"/>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Primero Investment Fund</a:t>
            </a:r>
          </a:p>
          <a:p>
            <a:pPr marL="395478" indent="-285750" algn="l">
              <a:lnSpc>
                <a:spcPct val="100000"/>
              </a:lnSpc>
              <a:buFont typeface="Arial" panose="020B0604020202020204" pitchFamily="34" charset="0"/>
              <a:buChar char="•"/>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New Mexico Housing Trust Fund</a:t>
            </a:r>
          </a:p>
          <a:p>
            <a:pPr marL="395478" indent="-285750" algn="l">
              <a:lnSpc>
                <a:spcPct val="100000"/>
              </a:lnSpc>
              <a:buFont typeface="Arial" panose="020B0604020202020204" pitchFamily="34" charset="0"/>
              <a:buChar char="•"/>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542(c) FHA-Insured Multifamily (Risk Share)</a:t>
            </a:r>
          </a:p>
          <a:p>
            <a:pPr marL="395478" indent="-285750" algn="l">
              <a:lnSpc>
                <a:spcPct val="100000"/>
              </a:lnSpc>
              <a:buFont typeface="Arial" panose="020B0604020202020204" pitchFamily="34" charset="0"/>
              <a:buChar char="•"/>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State Tax Credit (Donation based)</a:t>
            </a:r>
          </a:p>
          <a:p>
            <a:pPr marL="109728" algn="l">
              <a:lnSpc>
                <a:spcPct val="100000"/>
              </a:lnSpc>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Universal Rental Development Application </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for most sources; apply for all Housing New Mexico financing concurrently</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Housing New Mexico Financing Sources</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1680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57784" y="1294475"/>
            <a:ext cx="11051510" cy="4996545"/>
          </a:xfrm>
        </p:spPr>
        <p:txBody>
          <a:bodyPr>
            <a:noAutofit/>
          </a:bodyPr>
          <a:lstStyle/>
          <a:p>
            <a:pPr marL="285750" indent="-285750" algn="l">
              <a:buFont typeface="Wingdings" panose="05000000000000000000" pitchFamily="2" charset="2"/>
              <a:buChar char="Ø"/>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Serve a targeted population (Households with Special Housing Needs, Households with Children, or Projects Reserved for Seniors) and meet the applicable threshold requirements OR meet the requirements for the Underserved Populations set-aside, as described in Section III.D.  </a:t>
            </a:r>
          </a:p>
          <a:p>
            <a:pPr marL="285750" indent="-285750" algn="l">
              <a:buFont typeface="Wingdings" panose="05000000000000000000" pitchFamily="2" charset="2"/>
              <a:buChar char="Ø"/>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Achieve a Smoke-Free at Home Certification of Platinum or Gold; </a:t>
            </a:r>
          </a:p>
          <a:p>
            <a:pPr marL="285750" indent="-285750" algn="l">
              <a:buFont typeface="Wingdings" panose="05000000000000000000" pitchFamily="2" charset="2"/>
              <a:buChar char="Ø"/>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Meet all of 2025 Mandatory Design Standards for Multifamily Housing (including HERS ratings), unless granted a waiver; </a:t>
            </a:r>
          </a:p>
          <a:p>
            <a:pPr marL="285750" indent="-285750" algn="l">
              <a:buFont typeface="Wingdings" panose="05000000000000000000" pitchFamily="2" charset="2"/>
              <a:buChar char="Ø"/>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Must be located within a 15-minute drive (as demonstrated through Google Maps) to a facility in which fresh produce is available (or demonstrate that a full-scale supermarket within a 15-minute drive is part of an approved master plan to be developed); </a:t>
            </a:r>
          </a:p>
          <a:p>
            <a:pPr marL="285750" indent="-285750" algn="l">
              <a:buFont typeface="Wingdings" panose="05000000000000000000" pitchFamily="2" charset="2"/>
              <a:buChar char="Ø"/>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Market Study must indicate a vacancy rate in the Primary Market Area of less than 10%; </a:t>
            </a:r>
          </a:p>
          <a:p>
            <a:pPr marL="285750" indent="-285750" algn="l">
              <a:buFont typeface="Wingdings" panose="05000000000000000000" pitchFamily="2" charset="2"/>
              <a:buChar char="Ø"/>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Must market to local Public Housing Authorities; </a:t>
            </a:r>
          </a:p>
          <a:p>
            <a:pPr marL="285750" indent="-285750" algn="l">
              <a:buFont typeface="Wingdings" panose="05000000000000000000" pitchFamily="2" charset="2"/>
              <a:buChar char="Ø"/>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Include a preference for Veterans in the Tenant Selection Criteria. </a:t>
            </a:r>
          </a:p>
          <a:p>
            <a:pPr marL="285750" indent="-285750" algn="l">
              <a:buFont typeface="Wingdings" panose="05000000000000000000" pitchFamily="2" charset="2"/>
              <a:buChar char="Ø"/>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The level of rehabilitation (as applicable) must be at least a Moderate Rehabilitation as defined in the Glossary (Section XI of this QAP.) </a:t>
            </a:r>
          </a:p>
          <a:p>
            <a:pPr marL="285750" indent="-285750" algn="l">
              <a:buFont typeface="Wingdings" panose="05000000000000000000" pitchFamily="2" charset="2"/>
              <a:buChar char="Ø"/>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Project must meet all Housing New Mexico/MFA underwriting standards in this QAP and the current Housing New Mexico/MFA Underwriting Supplement for Multifamily </a:t>
            </a:r>
          </a:p>
          <a:p>
            <a:pPr marL="285750" indent="-285750" algn="l">
              <a:buFont typeface="Wingdings" panose="05000000000000000000" pitchFamily="2" charset="2"/>
              <a:buChar char="Ø"/>
            </a:pP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Complete Application with De Minimis Errors</a:t>
            </a: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i="1" dirty="0">
                <a:solidFill>
                  <a:schemeClr val="lt1"/>
                </a:solidFill>
                <a:latin typeface="Lato" panose="020F0502020204030203" pitchFamily="34" charset="0"/>
                <a:ea typeface="Lato" panose="020F0502020204030203" pitchFamily="34" charset="0"/>
                <a:cs typeface="Lato" panose="020F0502020204030203" pitchFamily="34" charset="0"/>
              </a:rPr>
              <a:t>Specific 4% Threshold Items</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5095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6AE71-62E8-BFD9-F688-D47E2F007FBC}"/>
              </a:ext>
            </a:extLst>
          </p:cNvPr>
          <p:cNvPicPr>
            <a:picLocks noChangeAspect="1"/>
          </p:cNvPicPr>
          <p:nvPr/>
        </p:nvPicPr>
        <p:blipFill>
          <a:blip r:embed="rId3"/>
          <a:stretch>
            <a:fillRect/>
          </a:stretch>
        </p:blipFill>
        <p:spPr>
          <a:xfrm>
            <a:off x="5843449" y="1051133"/>
            <a:ext cx="6348551" cy="5643826"/>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08958" y="1285773"/>
            <a:ext cx="5063705" cy="4692333"/>
          </a:xfrm>
        </p:spPr>
        <p:txBody>
          <a:bodyPr>
            <a:noAutofit/>
          </a:bodyPr>
          <a:lstStyle/>
          <a:p>
            <a:pPr algn="l"/>
            <a:r>
              <a:rPr lang="en-US" sz="1800" b="1" dirty="0">
                <a:solidFill>
                  <a:srgbClr val="231F20"/>
                </a:solidFill>
                <a:latin typeface="Lato" panose="020F0502020204030203" pitchFamily="34" charset="0"/>
                <a:ea typeface="Lato" panose="020F0502020204030203" pitchFamily="34" charset="0"/>
                <a:cs typeface="Lato" panose="020F0502020204030203" pitchFamily="34" charset="0"/>
              </a:rPr>
              <a:t>Loan Terms:</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Maximum award with 9% LIHTC </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is lowest of:</a:t>
            </a:r>
          </a:p>
          <a:p>
            <a:pPr marL="852678" lvl="1" indent="-285750" algn="l">
              <a:lnSpc>
                <a:spcPct val="100000"/>
              </a:lnSpc>
              <a:buFont typeface="Arial" panose="020B0604020202020204" pitchFamily="34" charset="0"/>
              <a:buChar char="•"/>
            </a:pPr>
            <a:r>
              <a:rPr lang="en-US" sz="1400" dirty="0">
                <a:solidFill>
                  <a:srgbClr val="231F20"/>
                </a:solidFill>
                <a:latin typeface="Lato" panose="020F0502020204030203" pitchFamily="34" charset="0"/>
                <a:ea typeface="Lato" panose="020F0502020204030203" pitchFamily="34" charset="0"/>
                <a:cs typeface="Lato" panose="020F0502020204030203" pitchFamily="34" charset="0"/>
              </a:rPr>
              <a:t>Per Project - $500K  ($1.25M for CHDO)</a:t>
            </a:r>
          </a:p>
          <a:p>
            <a:pPr marL="395478" indent="-285750" algn="l">
              <a:lnSpc>
                <a:spcPct val="100000"/>
              </a:lnSpc>
              <a:buFont typeface="Arial" panose="020B0604020202020204" pitchFamily="34" charset="0"/>
              <a:buChar char="•"/>
            </a:pPr>
            <a:r>
              <a:rPr lang="en-US" sz="1600" b="1" dirty="0">
                <a:solidFill>
                  <a:srgbClr val="231F20"/>
                </a:solidFill>
                <a:highlight>
                  <a:srgbClr val="FFFF00"/>
                </a:highlight>
                <a:latin typeface="Lato" panose="020F0502020204030203" pitchFamily="34" charset="0"/>
                <a:ea typeface="Lato" panose="020F0502020204030203" pitchFamily="34" charset="0"/>
                <a:cs typeface="Lato" panose="020F0502020204030203" pitchFamily="34" charset="0"/>
              </a:rPr>
              <a:t>Maximum award if no 9% LIHTC </a:t>
            </a:r>
            <a:r>
              <a:rPr lang="en-US" sz="1600" dirty="0">
                <a:solidFill>
                  <a:srgbClr val="231F20"/>
                </a:solidFill>
                <a:highlight>
                  <a:srgbClr val="FFFF00"/>
                </a:highlight>
                <a:latin typeface="Lato" panose="020F0502020204030203" pitchFamily="34" charset="0"/>
                <a:ea typeface="Lato" panose="020F0502020204030203" pitchFamily="34" charset="0"/>
                <a:cs typeface="Lato" panose="020F0502020204030203" pitchFamily="34" charset="0"/>
              </a:rPr>
              <a:t>is lowest of:</a:t>
            </a:r>
          </a:p>
          <a:p>
            <a:pPr marL="852678" lvl="1" indent="-285750" algn="l">
              <a:lnSpc>
                <a:spcPct val="100000"/>
              </a:lnSpc>
              <a:buFont typeface="Arial" panose="020B0604020202020204" pitchFamily="34" charset="0"/>
              <a:buChar char="•"/>
            </a:pPr>
            <a:r>
              <a:rPr lang="en-US" sz="1400" dirty="0">
                <a:solidFill>
                  <a:srgbClr val="231F20"/>
                </a:solidFill>
                <a:latin typeface="Lato" panose="020F0502020204030203" pitchFamily="34" charset="0"/>
                <a:ea typeface="Lato" panose="020F0502020204030203" pitchFamily="34" charset="0"/>
                <a:cs typeface="Lato" panose="020F0502020204030203" pitchFamily="34" charset="0"/>
              </a:rPr>
              <a:t>Per Project - $1M ($1.25M for CHDO)</a:t>
            </a:r>
          </a:p>
          <a:p>
            <a:pPr marL="852678" lvl="1" indent="-285750" algn="l">
              <a:lnSpc>
                <a:spcPct val="100000"/>
              </a:lnSpc>
              <a:buFont typeface="Arial" panose="020B0604020202020204" pitchFamily="34" charset="0"/>
              <a:buChar char="•"/>
            </a:pPr>
            <a:r>
              <a:rPr lang="en-US" sz="1400" dirty="0">
                <a:solidFill>
                  <a:srgbClr val="231F20"/>
                </a:solidFill>
                <a:latin typeface="Lato" panose="020F0502020204030203" pitchFamily="34" charset="0"/>
                <a:ea typeface="Lato" panose="020F0502020204030203" pitchFamily="34" charset="0"/>
                <a:cs typeface="Lato" panose="020F0502020204030203" pitchFamily="34" charset="0"/>
              </a:rPr>
              <a:t>80% of approved total development cost</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Hard Debt </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 Principal only</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Interest</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 - 0% - 3%</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Term</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 – 2 Years Construction + 40 Year Perm</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Environmental review </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process required</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Davis Bacon </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wages may apply</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HOME Investment Partnership</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88831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EDAF9D-1592-9DB1-85FD-1A870A4C2329}"/>
              </a:ext>
            </a:extLst>
          </p:cNvPr>
          <p:cNvPicPr>
            <a:picLocks noChangeAspect="1"/>
          </p:cNvPicPr>
          <p:nvPr/>
        </p:nvPicPr>
        <p:blipFill>
          <a:blip r:embed="rId3"/>
          <a:stretch>
            <a:fillRect/>
          </a:stretch>
        </p:blipFill>
        <p:spPr>
          <a:xfrm>
            <a:off x="5833558" y="1051133"/>
            <a:ext cx="6358441" cy="5494300"/>
          </a:xfrm>
          <a:prstGeom prst="rect">
            <a:avLst/>
          </a:prstGeom>
        </p:spPr>
      </p:pic>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National Housing Trust Fund</a:t>
            </a:r>
            <a:endParaRPr lang="en-US" sz="36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5">
            <a:extLst>
              <a:ext uri="{FF2B5EF4-FFF2-40B4-BE49-F238E27FC236}">
                <a16:creationId xmlns:a16="http://schemas.microsoft.com/office/drawing/2014/main" id="{5852758F-F8E1-8018-9B66-019C2EEA2143}"/>
              </a:ext>
            </a:extLst>
          </p:cNvPr>
          <p:cNvSpPr txBox="1">
            <a:spLocks/>
          </p:cNvSpPr>
          <p:nvPr/>
        </p:nvSpPr>
        <p:spPr>
          <a:xfrm>
            <a:off x="366632" y="1285773"/>
            <a:ext cx="5206031" cy="50681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solidFill>
                  <a:srgbClr val="231F20"/>
                </a:solidFill>
                <a:latin typeface="Lato" panose="020F0502020204030203" pitchFamily="34" charset="0"/>
                <a:ea typeface="Lato" panose="020F0502020204030203" pitchFamily="34" charset="0"/>
                <a:cs typeface="Lato" panose="020F0502020204030203" pitchFamily="34" charset="0"/>
              </a:rPr>
              <a:t>Loan Terms:</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Extremely Low-Income Households</a:t>
            </a:r>
          </a:p>
          <a:p>
            <a:pPr marL="852678" lvl="1" indent="-285750" algn="l">
              <a:lnSpc>
                <a:spcPct val="100000"/>
              </a:lnSpc>
              <a:buFont typeface="Arial" panose="020B0604020202020204" pitchFamily="34" charset="0"/>
              <a:buChar char="•"/>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30% AMI or federal poverty line</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Maximum award with 9% LIHTC </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 $400K /Project</a:t>
            </a:r>
          </a:p>
          <a:p>
            <a:pPr marL="395478" indent="-285750" algn="l">
              <a:lnSpc>
                <a:spcPct val="100000"/>
              </a:lnSpc>
              <a:buFont typeface="Arial" panose="020B0604020202020204" pitchFamily="34" charset="0"/>
              <a:buChar char="•"/>
            </a:pPr>
            <a:r>
              <a:rPr lang="en-US" sz="1600" b="1" dirty="0">
                <a:solidFill>
                  <a:srgbClr val="231F20"/>
                </a:solidFill>
                <a:highlight>
                  <a:srgbClr val="FFFF00"/>
                </a:highlight>
                <a:latin typeface="Lato" panose="020F0502020204030203" pitchFamily="34" charset="0"/>
                <a:ea typeface="Lato" panose="020F0502020204030203" pitchFamily="34" charset="0"/>
                <a:cs typeface="Lato" panose="020F0502020204030203" pitchFamily="34" charset="0"/>
              </a:rPr>
              <a:t>Maximum award if no 9% LIHTC </a:t>
            </a:r>
            <a:r>
              <a:rPr lang="en-US" sz="1600" dirty="0">
                <a:solidFill>
                  <a:srgbClr val="231F20"/>
                </a:solidFill>
                <a:highlight>
                  <a:srgbClr val="FFFF00"/>
                </a:highlight>
                <a:latin typeface="Lato" panose="020F0502020204030203" pitchFamily="34" charset="0"/>
                <a:ea typeface="Lato" panose="020F0502020204030203" pitchFamily="34" charset="0"/>
                <a:cs typeface="Lato" panose="020F0502020204030203" pitchFamily="34" charset="0"/>
              </a:rPr>
              <a:t>– $1.5M/Project</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Maximum per Unit subsidy </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 See NOFA</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Cash Flow Payment</a:t>
            </a:r>
          </a:p>
          <a:p>
            <a:pPr marL="852678" lvl="1" indent="-285750" algn="l">
              <a:lnSpc>
                <a:spcPct val="100000"/>
              </a:lnSpc>
              <a:buFont typeface="Arial" panose="020B0604020202020204" pitchFamily="34" charset="0"/>
              <a:buChar char="•"/>
            </a:pPr>
            <a:r>
              <a:rPr lang="en-US" sz="1200" dirty="0">
                <a:solidFill>
                  <a:srgbClr val="231F20"/>
                </a:solidFill>
                <a:latin typeface="Lato" panose="020F0502020204030203" pitchFamily="34" charset="0"/>
                <a:ea typeface="Lato" panose="020F0502020204030203" pitchFamily="34" charset="0"/>
                <a:cs typeface="Lato" panose="020F0502020204030203" pitchFamily="34" charset="0"/>
              </a:rPr>
              <a:t>Or $500 per annum</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Interest</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 - 0%</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Term</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 – Minimum 30 Years</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Eligible Costs</a:t>
            </a:r>
            <a:r>
              <a:rPr lang="en-US" sz="1600" dirty="0">
                <a:solidFill>
                  <a:srgbClr val="231F20"/>
                </a:solidFill>
                <a:latin typeface="Lato" panose="020F0502020204030203" pitchFamily="34" charset="0"/>
                <a:ea typeface="Lato" panose="020F0502020204030203" pitchFamily="34" charset="0"/>
                <a:cs typeface="Lato" panose="020F0502020204030203" pitchFamily="34" charset="0"/>
              </a:rPr>
              <a:t>: Development Hard Costs, Refinancing, Acquisition, Related Soft Costs, and Rehabilitation</a:t>
            </a:r>
          </a:p>
          <a:p>
            <a:pPr marL="395478" indent="-285750" algn="l">
              <a:lnSpc>
                <a:spcPct val="100000"/>
              </a:lnSpc>
              <a:buFont typeface="Arial" panose="020B0604020202020204" pitchFamily="34" charset="0"/>
              <a:buChar char="•"/>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Environmental Review</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734439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357826-B86B-EF7B-0F82-6190999B5093}"/>
              </a:ext>
            </a:extLst>
          </p:cNvPr>
          <p:cNvPicPr>
            <a:picLocks noChangeAspect="1"/>
          </p:cNvPicPr>
          <p:nvPr/>
        </p:nvPicPr>
        <p:blipFill>
          <a:blip r:embed="rId3"/>
          <a:srcRect t="3236" b="3236"/>
          <a:stretch/>
        </p:blipFill>
        <p:spPr>
          <a:xfrm>
            <a:off x="5843452" y="1051133"/>
            <a:ext cx="6348549" cy="5494300"/>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03613" y="1618361"/>
            <a:ext cx="5000040" cy="4359843"/>
          </a:xfrm>
        </p:spPr>
        <p:txBody>
          <a:bodyPr>
            <a:noAutofit/>
          </a:bodyPr>
          <a:lstStyle/>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Eligible Costs: </a:t>
            </a:r>
            <a:r>
              <a:rPr lang="en-US" sz="1800" dirty="0">
                <a:latin typeface="Lato" panose="020F0502020204030203" pitchFamily="34" charset="0"/>
                <a:ea typeface="Lato" panose="020F0502020204030203" pitchFamily="34" charset="0"/>
                <a:cs typeface="Lato" panose="020F0502020204030203" pitchFamily="34" charset="0"/>
              </a:rPr>
              <a:t>New construction or acquisition/ rehabilitation with firm take-out financing</a:t>
            </a: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Income Restrictions:</a:t>
            </a:r>
            <a:r>
              <a:rPr lang="en-US" sz="1800" dirty="0">
                <a:latin typeface="Lato" panose="020F0502020204030203" pitchFamily="34" charset="0"/>
                <a:ea typeface="Lato" panose="020F0502020204030203" pitchFamily="34" charset="0"/>
                <a:cs typeface="Lato" panose="020F0502020204030203" pitchFamily="34" charset="0"/>
              </a:rPr>
              <a:t> at or below 80% AMI</a:t>
            </a: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Term:</a:t>
            </a:r>
            <a:r>
              <a:rPr lang="en-US" sz="1800" dirty="0">
                <a:latin typeface="Lato" panose="020F0502020204030203" pitchFamily="34" charset="0"/>
                <a:ea typeface="Lato" panose="020F0502020204030203" pitchFamily="34" charset="0"/>
                <a:cs typeface="Lato" panose="020F0502020204030203" pitchFamily="34" charset="0"/>
              </a:rPr>
              <a:t> 12-24 months</a:t>
            </a:r>
            <a:endParaRPr lang="en-US" sz="2000" dirty="0">
              <a:latin typeface="Lato" panose="020F0502020204030203" pitchFamily="34" charset="0"/>
              <a:ea typeface="Lato" panose="020F0502020204030203" pitchFamily="34" charset="0"/>
              <a:cs typeface="Lato" panose="020F0502020204030203" pitchFamily="34" charset="0"/>
            </a:endParaRP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Maximum Loan: </a:t>
            </a:r>
            <a:r>
              <a:rPr lang="en-US" sz="1800" dirty="0">
                <a:latin typeface="Lato" panose="020F0502020204030203" pitchFamily="34" charset="0"/>
                <a:ea typeface="Lato" panose="020F0502020204030203" pitchFamily="34" charset="0"/>
                <a:cs typeface="Lato" panose="020F0502020204030203" pitchFamily="34" charset="0"/>
              </a:rPr>
              <a:t>$1M</a:t>
            </a: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LTV</a:t>
            </a:r>
            <a:r>
              <a:rPr lang="en-US" sz="1800" dirty="0">
                <a:latin typeface="Lato" panose="020F0502020204030203" pitchFamily="34" charset="0"/>
                <a:ea typeface="Lato" panose="020F0502020204030203" pitchFamily="34" charset="0"/>
                <a:cs typeface="Lato" panose="020F0502020204030203" pitchFamily="34" charset="0"/>
              </a:rPr>
              <a:t>: 80%; may consider subordinate lien position</a:t>
            </a: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Interest: </a:t>
            </a:r>
            <a:r>
              <a:rPr lang="en-US" sz="1800" dirty="0">
                <a:latin typeface="Lato" panose="020F0502020204030203" pitchFamily="34" charset="0"/>
                <a:ea typeface="Lato" panose="020F0502020204030203" pitchFamily="34" charset="0"/>
                <a:cs typeface="Lato" panose="020F0502020204030203" pitchFamily="34" charset="0"/>
              </a:rPr>
              <a:t>below market rate (check their website)  </a:t>
            </a:r>
            <a:r>
              <a:rPr lang="en-US" sz="1600" dirty="0">
                <a:latin typeface="Lato" panose="020F0502020204030203" pitchFamily="34" charset="0"/>
                <a:ea typeface="Lato" panose="020F0502020204030203" pitchFamily="34" charset="0"/>
                <a:cs typeface="Lato" panose="020F0502020204030203" pitchFamily="34" charset="0"/>
                <a:hlinkClick r:id="rId4"/>
              </a:rPr>
              <a:t>www.ventanafund.org</a:t>
            </a:r>
            <a:endParaRPr lang="en-US" sz="1600" dirty="0">
              <a:latin typeface="Lato" panose="020F0502020204030203" pitchFamily="34" charset="0"/>
              <a:ea typeface="Lato" panose="020F0502020204030203" pitchFamily="34" charset="0"/>
              <a:cs typeface="Lato" panose="020F0502020204030203" pitchFamily="34" charset="0"/>
            </a:endParaRP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Payment: </a:t>
            </a:r>
            <a:r>
              <a:rPr lang="en-US" sz="1800" dirty="0">
                <a:latin typeface="Lato" panose="020F0502020204030203" pitchFamily="34" charset="0"/>
                <a:ea typeface="Lato" panose="020F0502020204030203" pitchFamily="34" charset="0"/>
                <a:cs typeface="Lato" panose="020F0502020204030203" pitchFamily="34" charset="0"/>
              </a:rPr>
              <a:t>monthly interest only</a:t>
            </a:r>
            <a:endParaRPr lang="en-US" sz="1800" b="1" dirty="0">
              <a:latin typeface="Lato" panose="020F0502020204030203" pitchFamily="34" charset="0"/>
              <a:ea typeface="Lato" panose="020F0502020204030203" pitchFamily="34" charset="0"/>
              <a:cs typeface="Lato" panose="020F0502020204030203" pitchFamily="34" charset="0"/>
            </a:endParaRPr>
          </a:p>
          <a:p>
            <a:pPr marL="109728"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Ventana Fund Construction Loan</a:t>
            </a:r>
            <a:endParaRPr lang="en-US" sz="36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5"/>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92114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4E2491-D3EC-7A09-A2D2-8F65123DAF19}"/>
              </a:ext>
            </a:extLst>
          </p:cNvPr>
          <p:cNvPicPr>
            <a:picLocks noChangeAspect="1"/>
          </p:cNvPicPr>
          <p:nvPr/>
        </p:nvPicPr>
        <p:blipFill>
          <a:blip r:embed="rId3"/>
          <a:stretch>
            <a:fillRect/>
          </a:stretch>
        </p:blipFill>
        <p:spPr>
          <a:xfrm>
            <a:off x="5775121" y="952539"/>
            <a:ext cx="6416879" cy="5587161"/>
          </a:xfrm>
          <a:prstGeom prst="rect">
            <a:avLst/>
          </a:prstGeom>
        </p:spPr>
      </p:pic>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Primero Loan Fund</a:t>
            </a:r>
            <a:endParaRPr lang="en-US" sz="36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5">
            <a:extLst>
              <a:ext uri="{FF2B5EF4-FFF2-40B4-BE49-F238E27FC236}">
                <a16:creationId xmlns:a16="http://schemas.microsoft.com/office/drawing/2014/main" id="{B1DFDF37-3172-2617-EBA7-1AEAC32E5023}"/>
              </a:ext>
            </a:extLst>
          </p:cNvPr>
          <p:cNvSpPr txBox="1">
            <a:spLocks/>
          </p:cNvSpPr>
          <p:nvPr/>
        </p:nvSpPr>
        <p:spPr>
          <a:xfrm>
            <a:off x="366632" y="1285773"/>
            <a:ext cx="5234549" cy="50681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latin typeface="Lato" panose="020F0502020204030203" pitchFamily="34" charset="0"/>
                <a:ea typeface="Lato" panose="020F0502020204030203" pitchFamily="34" charset="0"/>
                <a:cs typeface="Lato" panose="020F0502020204030203" pitchFamily="34" charset="0"/>
              </a:rPr>
              <a:t>Funded through Housing Opportunity Fund</a:t>
            </a:r>
          </a:p>
          <a:p>
            <a:pPr algn="l"/>
            <a:r>
              <a:rPr lang="en-US" sz="1600" b="1" dirty="0">
                <a:latin typeface="Lato" panose="020F0502020204030203" pitchFamily="34" charset="0"/>
                <a:ea typeface="Lato" panose="020F0502020204030203" pitchFamily="34" charset="0"/>
                <a:cs typeface="Lato" panose="020F0502020204030203" pitchFamily="34" charset="0"/>
              </a:rPr>
              <a:t>Funding high-risk projects and priority is given to MFA’s Primero Selection Preference:</a:t>
            </a:r>
          </a:p>
          <a:p>
            <a:pPr marL="285750" indent="-285750" algn="l">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Tribal Housing, Colonias Housing, Housing Rehabilitation, and Manufactured Housing Assistance</a:t>
            </a:r>
          </a:p>
          <a:p>
            <a:pPr algn="l"/>
            <a:r>
              <a:rPr lang="en-US" sz="1600" b="1" dirty="0">
                <a:latin typeface="Lato" panose="020F0502020204030203" pitchFamily="34" charset="0"/>
                <a:ea typeface="Lato" panose="020F0502020204030203" pitchFamily="34" charset="0"/>
                <a:cs typeface="Lato" panose="020F0502020204030203" pitchFamily="34" charset="0"/>
              </a:rPr>
              <a:t>Eligible Costs:</a:t>
            </a:r>
          </a:p>
          <a:p>
            <a:pPr marL="395478" indent="-285750" algn="l">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Predevelopment – third party reports such as: environmental assessments, appraisals, title search/insurance, architecture/ engineering fees, market studies</a:t>
            </a:r>
          </a:p>
          <a:p>
            <a:pPr marL="395478" indent="-285750" algn="l">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Development – multifamily rental acquisition, construction, conversion or rehabilitation</a:t>
            </a:r>
          </a:p>
          <a:p>
            <a:pPr marL="109728" algn="l">
              <a:lnSpc>
                <a:spcPct val="100000"/>
              </a:lnSpc>
            </a:pPr>
            <a:r>
              <a:rPr lang="en-US" sz="1600" b="1" dirty="0">
                <a:latin typeface="Lato" panose="020F0502020204030203" pitchFamily="34" charset="0"/>
                <a:ea typeface="Lato" panose="020F0502020204030203" pitchFamily="34" charset="0"/>
                <a:cs typeface="Lato" panose="020F0502020204030203" pitchFamily="34" charset="0"/>
              </a:rPr>
              <a:t>Interest</a:t>
            </a:r>
            <a:r>
              <a:rPr lang="en-US" sz="1600" dirty="0">
                <a:latin typeface="Lato" panose="020F0502020204030203" pitchFamily="34" charset="0"/>
                <a:ea typeface="Lato" panose="020F0502020204030203" pitchFamily="34" charset="0"/>
                <a:cs typeface="Lato" panose="020F0502020204030203" pitchFamily="34" charset="0"/>
              </a:rPr>
              <a:t> – Typically 3%/annum; 1% loan fee at closing</a:t>
            </a:r>
          </a:p>
          <a:p>
            <a:pPr marL="109728" algn="l">
              <a:lnSpc>
                <a:spcPct val="100000"/>
              </a:lnSpc>
            </a:pPr>
            <a:r>
              <a:rPr lang="en-US" sz="1600" b="1" dirty="0">
                <a:latin typeface="Lato" panose="020F0502020204030203" pitchFamily="34" charset="0"/>
                <a:ea typeface="Lato" panose="020F0502020204030203" pitchFamily="34" charset="0"/>
                <a:cs typeface="Lato" panose="020F0502020204030203" pitchFamily="34" charset="0"/>
              </a:rPr>
              <a:t>Loan Fee at Closing </a:t>
            </a:r>
            <a:r>
              <a:rPr lang="en-US" sz="1600" dirty="0">
                <a:latin typeface="Lato" panose="020F0502020204030203" pitchFamily="34" charset="0"/>
                <a:ea typeface="Lato" panose="020F0502020204030203" pitchFamily="34" charset="0"/>
                <a:cs typeface="Lato" panose="020F0502020204030203" pitchFamily="34" charset="0"/>
              </a:rPr>
              <a:t>– 1%</a:t>
            </a:r>
          </a:p>
          <a:p>
            <a:pPr marL="109728" algn="l">
              <a:lnSpc>
                <a:spcPct val="100000"/>
              </a:lnSpc>
            </a:pPr>
            <a:r>
              <a:rPr lang="en-US" sz="1600" b="1" dirty="0">
                <a:latin typeface="Lato" panose="020F0502020204030203" pitchFamily="34" charset="0"/>
                <a:ea typeface="Lato" panose="020F0502020204030203" pitchFamily="34" charset="0"/>
                <a:cs typeface="Lato" panose="020F0502020204030203" pitchFamily="34" charset="0"/>
              </a:rPr>
              <a:t>Term</a:t>
            </a:r>
            <a:r>
              <a:rPr lang="en-US" sz="1600" dirty="0">
                <a:latin typeface="Lato" panose="020F0502020204030203" pitchFamily="34" charset="0"/>
                <a:ea typeface="Lato" panose="020F0502020204030203" pitchFamily="34" charset="0"/>
                <a:cs typeface="Lato" panose="020F0502020204030203" pitchFamily="34" charset="0"/>
              </a:rPr>
              <a:t> – Up to 5 years for pre-development</a:t>
            </a:r>
          </a:p>
          <a:p>
            <a:pPr marL="109728" algn="l">
              <a:lnSpc>
                <a:spcPct val="100000"/>
              </a:lnSpc>
            </a:pPr>
            <a:r>
              <a:rPr lang="en-US" sz="1600" b="1" dirty="0">
                <a:latin typeface="Lato" panose="020F0502020204030203" pitchFamily="34" charset="0"/>
                <a:ea typeface="Lato" panose="020F0502020204030203" pitchFamily="34" charset="0"/>
                <a:cs typeface="Lato" panose="020F0502020204030203" pitchFamily="34" charset="0"/>
              </a:rPr>
              <a:t>Maximum loan </a:t>
            </a:r>
            <a:r>
              <a:rPr lang="en-US" sz="1600" dirty="0">
                <a:latin typeface="Lato" panose="020F0502020204030203" pitchFamily="34" charset="0"/>
                <a:ea typeface="Lato" panose="020F0502020204030203" pitchFamily="34" charset="0"/>
                <a:cs typeface="Lato" panose="020F0502020204030203" pitchFamily="34" charset="0"/>
              </a:rPr>
              <a:t>- $3M per Project or funds available</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536071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63D91A-DA5D-60DF-27CF-3C836DF010C9}"/>
              </a:ext>
            </a:extLst>
          </p:cNvPr>
          <p:cNvPicPr>
            <a:picLocks noChangeAspect="1"/>
          </p:cNvPicPr>
          <p:nvPr/>
        </p:nvPicPr>
        <p:blipFill>
          <a:blip r:embed="rId3"/>
          <a:stretch>
            <a:fillRect/>
          </a:stretch>
        </p:blipFill>
        <p:spPr>
          <a:xfrm>
            <a:off x="6261001" y="1109702"/>
            <a:ext cx="5930999" cy="5197267"/>
          </a:xfrm>
          <a:prstGeom prst="rect">
            <a:avLst/>
          </a:prstGeom>
        </p:spPr>
      </p:pic>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New Mexico Housing Trust Fund</a:t>
            </a:r>
            <a:endParaRPr lang="en-US" sz="36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5">
            <a:extLst>
              <a:ext uri="{FF2B5EF4-FFF2-40B4-BE49-F238E27FC236}">
                <a16:creationId xmlns:a16="http://schemas.microsoft.com/office/drawing/2014/main" id="{A596D414-992E-C458-A933-33416DD81F47}"/>
              </a:ext>
            </a:extLst>
          </p:cNvPr>
          <p:cNvSpPr txBox="1">
            <a:spLocks/>
          </p:cNvSpPr>
          <p:nvPr/>
        </p:nvSpPr>
        <p:spPr>
          <a:xfrm>
            <a:off x="389874" y="1051132"/>
            <a:ext cx="5234549" cy="54358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Eligible Costs</a:t>
            </a:r>
            <a:r>
              <a:rPr lang="en-US" sz="1800" dirty="0">
                <a:latin typeface="Lato" panose="020F0502020204030203" pitchFamily="34" charset="0"/>
                <a:ea typeface="Lato" panose="020F0502020204030203" pitchFamily="34" charset="0"/>
                <a:cs typeface="Lato" panose="020F0502020204030203" pitchFamily="34" charset="0"/>
              </a:rPr>
              <a:t>: Infrastructure, construction, acquisition &amp; rehabilitation for single-family or rental housing as outlined in NOFA</a:t>
            </a: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Interest</a:t>
            </a:r>
            <a:r>
              <a:rPr lang="en-US" sz="1800" dirty="0">
                <a:latin typeface="Lato" panose="020F0502020204030203" pitchFamily="34" charset="0"/>
                <a:ea typeface="Lato" panose="020F0502020204030203" pitchFamily="34" charset="0"/>
                <a:cs typeface="Lato" panose="020F0502020204030203" pitchFamily="34" charset="0"/>
              </a:rPr>
              <a:t> – Rural, Senior, Tribal, PSH, underserved areas may be eligible for discount from the base rate:</a:t>
            </a:r>
          </a:p>
          <a:p>
            <a:pPr marL="566928" lvl="1" algn="l">
              <a:lnSpc>
                <a:spcPct val="100000"/>
              </a:lnSpc>
            </a:pPr>
            <a:r>
              <a:rPr lang="en-US" sz="1600" dirty="0">
                <a:latin typeface="Lato" panose="020F0502020204030203" pitchFamily="34" charset="0"/>
                <a:ea typeface="Lato" panose="020F0502020204030203" pitchFamily="34" charset="0"/>
                <a:cs typeface="Lato" panose="020F0502020204030203" pitchFamily="34" charset="0"/>
              </a:rPr>
              <a:t>9% LIHTC – 3% base rate</a:t>
            </a:r>
          </a:p>
          <a:p>
            <a:pPr marL="566928" lvl="1" algn="l">
              <a:lnSpc>
                <a:spcPct val="100000"/>
              </a:lnSpc>
            </a:pPr>
            <a:r>
              <a:rPr lang="en-US" sz="1600" dirty="0">
                <a:latin typeface="Lato" panose="020F0502020204030203" pitchFamily="34" charset="0"/>
                <a:ea typeface="Lato" panose="020F0502020204030203" pitchFamily="34" charset="0"/>
                <a:cs typeface="Lato" panose="020F0502020204030203" pitchFamily="34" charset="0"/>
              </a:rPr>
              <a:t>4% LIHTC – 2% base rate</a:t>
            </a:r>
          </a:p>
          <a:p>
            <a:pPr marL="566928" lvl="1" algn="l">
              <a:lnSpc>
                <a:spcPct val="100000"/>
              </a:lnSpc>
            </a:pPr>
            <a:r>
              <a:rPr lang="en-US" sz="1600" dirty="0">
                <a:latin typeface="Lato" panose="020F0502020204030203" pitchFamily="34" charset="0"/>
                <a:ea typeface="Lato" panose="020F0502020204030203" pitchFamily="34" charset="0"/>
                <a:cs typeface="Lato" panose="020F0502020204030203" pitchFamily="34" charset="0"/>
              </a:rPr>
              <a:t>Non-LIHTC – 1% base rate</a:t>
            </a: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Income Limits</a:t>
            </a:r>
            <a:r>
              <a:rPr lang="en-US" sz="1800" dirty="0">
                <a:latin typeface="Lato" panose="020F0502020204030203" pitchFamily="34" charset="0"/>
                <a:ea typeface="Lato" panose="020F0502020204030203" pitchFamily="34" charset="0"/>
                <a:cs typeface="Lato" panose="020F0502020204030203" pitchFamily="34" charset="0"/>
              </a:rPr>
              <a:t>: Households at or below 60% AMI</a:t>
            </a: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Maximum loan during construction</a:t>
            </a:r>
            <a:r>
              <a:rPr lang="en-US" sz="1800" dirty="0">
                <a:latin typeface="Lato" panose="020F0502020204030203" pitchFamily="34" charset="0"/>
                <a:ea typeface="Lato" panose="020F0502020204030203" pitchFamily="34" charset="0"/>
                <a:cs typeface="Lato" panose="020F0502020204030203" pitchFamily="34" charset="0"/>
              </a:rPr>
              <a:t>: $3M </a:t>
            </a: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Maximum long-term permanent loan</a:t>
            </a:r>
            <a:r>
              <a:rPr lang="en-US" sz="1800" dirty="0">
                <a:latin typeface="Lato" panose="020F0502020204030203" pitchFamily="34" charset="0"/>
                <a:ea typeface="Lato" panose="020F0502020204030203" pitchFamily="34" charset="0"/>
                <a:cs typeface="Lato" panose="020F0502020204030203" pitchFamily="34" charset="0"/>
              </a:rPr>
              <a:t>: $2M</a:t>
            </a: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Hard Payment </a:t>
            </a:r>
            <a:r>
              <a:rPr lang="en-US" sz="1800" dirty="0">
                <a:latin typeface="Lato" panose="020F0502020204030203" pitchFamily="34" charset="0"/>
                <a:ea typeface="Lato" panose="020F0502020204030203" pitchFamily="34" charset="0"/>
                <a:cs typeface="Lato" panose="020F0502020204030203" pitchFamily="34" charset="0"/>
              </a:rPr>
              <a:t>– fully amortizing over 40 years</a:t>
            </a:r>
            <a:endParaRPr lang="en-US" sz="1400" dirty="0">
              <a:latin typeface="Lato" panose="020F0502020204030203" pitchFamily="34" charset="0"/>
              <a:ea typeface="Lato" panose="020F0502020204030203" pitchFamily="34" charset="0"/>
              <a:cs typeface="Lato" panose="020F0502020204030203" pitchFamily="34" charset="0"/>
            </a:endParaRPr>
          </a:p>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Loan Term </a:t>
            </a:r>
            <a:r>
              <a:rPr lang="en-US" sz="1800" dirty="0">
                <a:latin typeface="Lato" panose="020F0502020204030203" pitchFamily="34" charset="0"/>
                <a:ea typeface="Lato" panose="020F0502020204030203" pitchFamily="34" charset="0"/>
                <a:cs typeface="Lato" panose="020F0502020204030203" pitchFamily="34" charset="0"/>
              </a:rPr>
              <a:t>– 2-year construction period and up to a 40-year term</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385294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0B8C62-4999-2EB9-F760-2B10B0660B08}"/>
              </a:ext>
            </a:extLst>
          </p:cNvPr>
          <p:cNvPicPr>
            <a:picLocks noChangeAspect="1"/>
          </p:cNvPicPr>
          <p:nvPr/>
        </p:nvPicPr>
        <p:blipFill>
          <a:blip r:embed="rId3"/>
          <a:stretch>
            <a:fillRect/>
          </a:stretch>
        </p:blipFill>
        <p:spPr>
          <a:xfrm>
            <a:off x="5725165" y="898618"/>
            <a:ext cx="6466834" cy="5667562"/>
          </a:xfrm>
          <a:prstGeom prst="rect">
            <a:avLst/>
          </a:prstGeom>
        </p:spPr>
      </p:pic>
      <p:sp>
        <p:nvSpPr>
          <p:cNvPr id="8" name="Rectangle 7">
            <a:extLst>
              <a:ext uri="{FF2B5EF4-FFF2-40B4-BE49-F238E27FC236}">
                <a16:creationId xmlns:a16="http://schemas.microsoft.com/office/drawing/2014/main" id="{C6B47DEB-37EC-C6E6-4B53-13FB3826BA71}"/>
              </a:ext>
            </a:extLst>
          </p:cNvPr>
          <p:cNvSpPr/>
          <p:nvPr/>
        </p:nvSpPr>
        <p:spPr>
          <a:xfrm>
            <a:off x="-2" y="33889"/>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354348" y="139305"/>
            <a:ext cx="10739604"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542(c) FHA-Insured Multifamily (Risk Share)</a:t>
            </a:r>
            <a:endParaRPr lang="en-US" sz="36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5">
            <a:extLst>
              <a:ext uri="{FF2B5EF4-FFF2-40B4-BE49-F238E27FC236}">
                <a16:creationId xmlns:a16="http://schemas.microsoft.com/office/drawing/2014/main" id="{7440A327-4736-0AC1-FDDD-7CBEB8EE6A86}"/>
              </a:ext>
            </a:extLst>
          </p:cNvPr>
          <p:cNvSpPr txBox="1">
            <a:spLocks/>
          </p:cNvSpPr>
          <p:nvPr/>
        </p:nvSpPr>
        <p:spPr>
          <a:xfrm>
            <a:off x="366632" y="1279402"/>
            <a:ext cx="5234549" cy="52076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latin typeface="Lato" panose="020F0502020204030203" pitchFamily="34" charset="0"/>
                <a:ea typeface="Lato" panose="020F0502020204030203" pitchFamily="34" charset="0"/>
                <a:cs typeface="Lato" panose="020F0502020204030203" pitchFamily="34" charset="0"/>
              </a:rPr>
              <a:t>Eligible Projects: </a:t>
            </a:r>
            <a:r>
              <a:rPr lang="en-US" sz="1800" dirty="0">
                <a:latin typeface="Lato" panose="020F0502020204030203" pitchFamily="34" charset="0"/>
                <a:ea typeface="Lato" panose="020F0502020204030203" pitchFamily="34" charset="0"/>
                <a:cs typeface="Lato" panose="020F0502020204030203" pitchFamily="34" charset="0"/>
              </a:rPr>
              <a:t>New Construction, substantial rehabilitation, refinancing or acquisition</a:t>
            </a:r>
          </a:p>
          <a:p>
            <a:pPr algn="l"/>
            <a:r>
              <a:rPr lang="en-US" sz="1800" dirty="0">
                <a:latin typeface="Lato" panose="020F0502020204030203" pitchFamily="34" charset="0"/>
                <a:ea typeface="Lato" panose="020F0502020204030203" pitchFamily="34" charset="0"/>
                <a:cs typeface="Lato" panose="020F0502020204030203" pitchFamily="34" charset="0"/>
              </a:rPr>
              <a:t>Maximum Loan – Up to $2M (LTV restrictions apply)</a:t>
            </a:r>
          </a:p>
          <a:p>
            <a:pPr algn="l"/>
            <a:r>
              <a:rPr lang="en-US" sz="1800" b="1" dirty="0">
                <a:latin typeface="Lato" panose="020F0502020204030203" pitchFamily="34" charset="0"/>
                <a:ea typeface="Lato" panose="020F0502020204030203" pitchFamily="34" charset="0"/>
                <a:cs typeface="Lato" panose="020F0502020204030203" pitchFamily="34" charset="0"/>
              </a:rPr>
              <a:t>Term</a:t>
            </a:r>
            <a:r>
              <a:rPr lang="en-US" sz="1800" dirty="0">
                <a:latin typeface="Lato" panose="020F0502020204030203" pitchFamily="34" charset="0"/>
                <a:ea typeface="Lato" panose="020F0502020204030203" pitchFamily="34" charset="0"/>
                <a:cs typeface="Lato" panose="020F0502020204030203" pitchFamily="34" charset="0"/>
              </a:rPr>
              <a:t>: up to 35 years (existing) and 40 years (new const) plus up to 24 months for construction</a:t>
            </a:r>
          </a:p>
          <a:p>
            <a:pPr algn="l"/>
            <a:r>
              <a:rPr lang="en-US" sz="1800" b="1" dirty="0">
                <a:latin typeface="Lato" panose="020F0502020204030203" pitchFamily="34" charset="0"/>
                <a:ea typeface="Lato" panose="020F0502020204030203" pitchFamily="34" charset="0"/>
                <a:cs typeface="Lato" panose="020F0502020204030203" pitchFamily="34" charset="0"/>
              </a:rPr>
              <a:t>Interest</a:t>
            </a:r>
            <a:r>
              <a:rPr lang="en-US" sz="1800" dirty="0">
                <a:latin typeface="Lato" panose="020F0502020204030203" pitchFamily="34" charset="0"/>
                <a:ea typeface="Lato" panose="020F0502020204030203" pitchFamily="34" charset="0"/>
                <a:cs typeface="Lato" panose="020F0502020204030203" pitchFamily="34" charset="0"/>
              </a:rPr>
              <a:t>: (10 Year Treasury Rate + current HUD-approved total MIP + 25 bps MFA Servicing Fee + 2.00%)</a:t>
            </a:r>
          </a:p>
          <a:p>
            <a:pPr algn="l"/>
            <a:r>
              <a:rPr lang="en-US" sz="1800" b="1" dirty="0">
                <a:latin typeface="Lato" panose="020F0502020204030203" pitchFamily="34" charset="0"/>
                <a:ea typeface="Lato" panose="020F0502020204030203" pitchFamily="34" charset="0"/>
                <a:cs typeface="Lato" panose="020F0502020204030203" pitchFamily="34" charset="0"/>
              </a:rPr>
              <a:t>Fully amortizing </a:t>
            </a:r>
            <a:r>
              <a:rPr lang="en-US" sz="1800" dirty="0">
                <a:latin typeface="Lato" panose="020F0502020204030203" pitchFamily="34" charset="0"/>
                <a:ea typeface="Lato" panose="020F0502020204030203" pitchFamily="34" charset="0"/>
                <a:cs typeface="Lato" panose="020F0502020204030203" pitchFamily="34" charset="0"/>
              </a:rPr>
              <a:t>after interest only during construction</a:t>
            </a:r>
          </a:p>
          <a:p>
            <a:pPr algn="l"/>
            <a:r>
              <a:rPr lang="en-US" sz="1800" b="1" dirty="0">
                <a:latin typeface="Lato" panose="020F0502020204030203" pitchFamily="34" charset="0"/>
                <a:ea typeface="Lato" panose="020F0502020204030203" pitchFamily="34" charset="0"/>
                <a:cs typeface="Lato" panose="020F0502020204030203" pitchFamily="34" charset="0"/>
              </a:rPr>
              <a:t>First Lien Position</a:t>
            </a:r>
          </a:p>
          <a:p>
            <a:pPr algn="l"/>
            <a:r>
              <a:rPr lang="en-US" sz="1800" b="1" dirty="0">
                <a:latin typeface="Lato" panose="020F0502020204030203" pitchFamily="34" charset="0"/>
                <a:ea typeface="Lato" panose="020F0502020204030203" pitchFamily="34" charset="0"/>
                <a:cs typeface="Lato" panose="020F0502020204030203" pitchFamily="34" charset="0"/>
              </a:rPr>
              <a:t>Prepayment prohibited</a:t>
            </a:r>
            <a:r>
              <a:rPr lang="en-US" sz="1800" dirty="0">
                <a:latin typeface="Lato" panose="020F0502020204030203" pitchFamily="34" charset="0"/>
                <a:ea typeface="Lato" panose="020F0502020204030203" pitchFamily="34" charset="0"/>
                <a:cs typeface="Lato" panose="020F0502020204030203" pitchFamily="34" charset="0"/>
              </a:rPr>
              <a:t> for minimum 10 years of amortization period (longer if required for bond transactions)</a:t>
            </a:r>
          </a:p>
          <a:p>
            <a:pPr algn="l"/>
            <a:endParaRPr lang="en-US" sz="1600" dirty="0">
              <a:latin typeface="Lato" panose="020F0502020204030203" pitchFamily="34" charset="0"/>
              <a:ea typeface="Lato" panose="020F0502020204030203" pitchFamily="34" charset="0"/>
              <a:cs typeface="Lato" panose="020F0502020204030203" pitchFamily="34" charset="0"/>
            </a:endParaRPr>
          </a:p>
          <a:p>
            <a:pPr marL="109728"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676364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NM State Tax Credit Program</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0397E6C-CE2D-3E82-D7E5-BCBD874B57E1}"/>
              </a:ext>
            </a:extLst>
          </p:cNvPr>
          <p:cNvSpPr txBox="1"/>
          <p:nvPr/>
        </p:nvSpPr>
        <p:spPr>
          <a:xfrm>
            <a:off x="1243175" y="1390548"/>
            <a:ext cx="8286750" cy="4401205"/>
          </a:xfrm>
          <a:prstGeom prst="rect">
            <a:avLst/>
          </a:prstGeom>
          <a:noFill/>
        </p:spPr>
        <p:txBody>
          <a:bodyPr wrap="square">
            <a:spAutoFit/>
          </a:bodyPr>
          <a:lstStyle/>
          <a:p>
            <a:pPr lvl="1" algn="l"/>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Program Basics:</a:t>
            </a:r>
          </a:p>
          <a:p>
            <a:pPr marL="1056132" lvl="2"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Used to fund affordable housing for low to moderate income occupants</a:t>
            </a:r>
          </a:p>
          <a:p>
            <a:pPr marL="1056132" lvl="2"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Provides tax credits to eligible individuals and businesses that provide donations to MFA-approved affordable housing projects approved by MFA, or to the charitable trust administered by MFA</a:t>
            </a:r>
          </a:p>
          <a:p>
            <a:pPr marL="1056132" lvl="2"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Credits on income taxes, gross receipts taxes (GRT) and compensating taxes (excluding local option GRT imposed by a municipality or county, or the government GRT) </a:t>
            </a:r>
          </a:p>
          <a:p>
            <a:pPr marL="1056132" lvl="2"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Donations can include land, buildings, cash or services </a:t>
            </a:r>
          </a:p>
          <a:p>
            <a:pPr marL="1056132" lvl="2"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Credit is equal to up to 50% of the value of the donation  (i.e. $2,000 donation = $1,000 tax credit)</a:t>
            </a:r>
          </a:p>
          <a:p>
            <a:pPr marL="1056132" lvl="2"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Minimum accepted donation is $200; maximum is $2,000,000</a:t>
            </a:r>
          </a:p>
        </p:txBody>
      </p:sp>
    </p:spTree>
    <p:extLst>
      <p:ext uri="{BB962C8B-B14F-4D97-AF65-F5344CB8AC3E}">
        <p14:creationId xmlns:p14="http://schemas.microsoft.com/office/powerpoint/2010/main" val="30961402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NM State Tax Credit Program</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5BE6A1B-FDD9-EC41-A105-FB0A212898C9}"/>
              </a:ext>
            </a:extLst>
          </p:cNvPr>
          <p:cNvSpPr txBox="1"/>
          <p:nvPr/>
        </p:nvSpPr>
        <p:spPr>
          <a:xfrm>
            <a:off x="1371600" y="1190438"/>
            <a:ext cx="8334375" cy="4847481"/>
          </a:xfrm>
          <a:prstGeom prst="rect">
            <a:avLst/>
          </a:prstGeom>
          <a:noFill/>
        </p:spPr>
        <p:txBody>
          <a:bodyPr wrap="square">
            <a:spAutoFit/>
          </a:bodyPr>
          <a:lstStyle/>
          <a:p>
            <a:pPr lvl="1" algn="l"/>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How much is available?</a:t>
            </a:r>
          </a:p>
          <a:p>
            <a:pPr marL="1056132" lvl="2"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Amount equal to a base rate of $1.85, adjusted annually for inflation, multiplied by the state population </a:t>
            </a:r>
          </a:p>
          <a:p>
            <a:pPr marL="1056132" lvl="2" indent="-342900" algn="l">
              <a:buFont typeface="Arial" panose="020B0604020202020204" pitchFamily="34" charset="0"/>
              <a:buChar char="•"/>
            </a:pPr>
            <a:endParaRPr lang="en-US" sz="900" dirty="0">
              <a:solidFill>
                <a:srgbClr val="231F20"/>
              </a:solidFill>
              <a:latin typeface="Lato" panose="020F0502020204030203" pitchFamily="34" charset="0"/>
              <a:ea typeface="Lato" panose="020F0502020204030203" pitchFamily="34" charset="0"/>
              <a:cs typeface="Lato" panose="020F0502020204030203" pitchFamily="34" charset="0"/>
            </a:endParaRPr>
          </a:p>
          <a:p>
            <a:pPr lvl="1" algn="l"/>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How does it work?</a:t>
            </a:r>
          </a:p>
          <a:p>
            <a:pPr marL="1056132" lvl="2"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Once an award is approved, eligible project applicants solicit </a:t>
            </a:r>
            <a:r>
              <a:rPr lang="en-US" sz="2000" spc="-40" dirty="0">
                <a:solidFill>
                  <a:srgbClr val="231F20"/>
                </a:solidFill>
                <a:latin typeface="Lato" panose="020F0502020204030203" pitchFamily="34" charset="0"/>
                <a:ea typeface="Lato" panose="020F0502020204030203" pitchFamily="34" charset="0"/>
                <a:cs typeface="Lato" panose="020F0502020204030203" pitchFamily="34" charset="0"/>
              </a:rPr>
              <a:t>donations for the development of an eligible affordable housing project</a:t>
            </a:r>
          </a:p>
          <a:p>
            <a:pPr marL="1412748" lvl="3" indent="-342900" algn="l">
              <a:buFont typeface="Courier New" panose="02070309020205020404" pitchFamily="49" charset="0"/>
              <a:buChar char="o"/>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includes non-profit or for-profit developers and governmental or tribal instrumentalities</a:t>
            </a:r>
          </a:p>
          <a:p>
            <a:pPr marL="1056132" lvl="2"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Qualified affordable housing activities include land or building acquisition, new construction, rehabilitation, weatherization, etc. for an eligible affordable housing project </a:t>
            </a:r>
          </a:p>
          <a:p>
            <a:pPr marL="1056132" lvl="2" indent="-342900" algn="l">
              <a:buFont typeface="Arial" panose="020B0604020202020204" pitchFamily="34" charset="0"/>
              <a:buChar char="•"/>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Eligible projects include single family or multifamily housing</a:t>
            </a:r>
          </a:p>
          <a:p>
            <a:pPr marL="1412748" lvl="3" indent="-342900" algn="l">
              <a:buFont typeface="Courier New" panose="02070309020205020404" pitchFamily="49" charset="0"/>
              <a:buChar char="o"/>
            </a:pPr>
            <a:r>
              <a:rPr lang="en-US" sz="2000" dirty="0">
                <a:solidFill>
                  <a:srgbClr val="231F20"/>
                </a:solidFill>
                <a:latin typeface="Lato" panose="020F0502020204030203" pitchFamily="34" charset="0"/>
                <a:ea typeface="Lato" panose="020F0502020204030203" pitchFamily="34" charset="0"/>
                <a:cs typeface="Lato" panose="020F0502020204030203" pitchFamily="34" charset="0"/>
              </a:rPr>
              <a:t>Project must remain affordable for a minimum of 5 years (single family) or 10 years (multifamily)</a:t>
            </a:r>
            <a:endParaRPr kumimoji="0" lang="en-US" sz="20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151099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1CCA6C-578A-52B4-E7E3-618BC1C371F1}"/>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5743253"/>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85234" y="641787"/>
            <a:ext cx="3628160" cy="523220"/>
          </a:xfrm>
          <a:prstGeom prst="rect">
            <a:avLst/>
          </a:prstGeom>
          <a:noFill/>
        </p:spPr>
        <p:txBody>
          <a:bodyPr wrap="square">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Questions?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5" y="1482309"/>
            <a:ext cx="4497747" cy="1897202"/>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 name="Subtitle 2">
            <a:extLst>
              <a:ext uri="{FF2B5EF4-FFF2-40B4-BE49-F238E27FC236}">
                <a16:creationId xmlns:a16="http://schemas.microsoft.com/office/drawing/2014/main" id="{10762308-C5E6-D44B-9E78-D34E66C5EF3E}"/>
              </a:ext>
            </a:extLst>
          </p:cNvPr>
          <p:cNvSpPr>
            <a:spLocks noGrp="1"/>
          </p:cNvSpPr>
          <p:nvPr>
            <p:ph type="subTitle" idx="1"/>
          </p:nvPr>
        </p:nvSpPr>
        <p:spPr>
          <a:xfrm>
            <a:off x="1585234" y="1696679"/>
            <a:ext cx="3516356" cy="1500985"/>
          </a:xfrm>
        </p:spPr>
        <p:txBody>
          <a:bodyPr>
            <a:normAutofit fontScale="62500" lnSpcReduction="20000"/>
          </a:body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Jacobo Martinez</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Assistant Director</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Housing Development Department</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Tel: 505-767-2285</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Email: jmartinez1@housingnm.org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E77CCE4A-7F94-26C5-A9FB-0B5C0F513F77}"/>
              </a:ext>
            </a:extLst>
          </p:cNvPr>
          <p:cNvSpPr txBox="1"/>
          <p:nvPr/>
        </p:nvSpPr>
        <p:spPr>
          <a:xfrm>
            <a:off x="7544751" y="5343143"/>
            <a:ext cx="3385004" cy="400110"/>
          </a:xfrm>
          <a:prstGeom prst="rect">
            <a:avLst/>
          </a:prstGeom>
          <a:noFill/>
          <a:effectLst>
            <a:outerShdw blurRad="50800" dist="38100" dir="2700000" algn="tl" rotWithShape="0">
              <a:prstClr val="black">
                <a:alpha val="40000"/>
              </a:prstClr>
            </a:outerShdw>
          </a:effectLst>
        </p:spPr>
        <p:txBody>
          <a:bodyPr wrap="square">
            <a:spAutoFit/>
          </a:bodyPr>
          <a:lstStyle/>
          <a:p>
            <a:r>
              <a:rPr lang="en-US" sz="2000" i="1"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We Are Housing New Mexico</a:t>
            </a:r>
          </a:p>
        </p:txBody>
      </p:sp>
      <p:sp>
        <p:nvSpPr>
          <p:cNvPr id="7" name="Subtitle 2">
            <a:extLst>
              <a:ext uri="{FF2B5EF4-FFF2-40B4-BE49-F238E27FC236}">
                <a16:creationId xmlns:a16="http://schemas.microsoft.com/office/drawing/2014/main" id="{A08FFA09-45F5-54C1-581D-B442BFE12818}"/>
              </a:ext>
            </a:extLst>
          </p:cNvPr>
          <p:cNvSpPr txBox="1">
            <a:spLocks/>
          </p:cNvSpPr>
          <p:nvPr/>
        </p:nvSpPr>
        <p:spPr>
          <a:xfrm>
            <a:off x="1585234" y="3638382"/>
            <a:ext cx="3516356" cy="15009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Tim Martinez</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Assistant Director</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Housing Development Department</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Tel: 505-767-2258</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Email: tmartinez@housingnm.org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6B61D6EB-46B4-A621-AC15-02E512666284}"/>
              </a:ext>
            </a:extLst>
          </p:cNvPr>
          <p:cNvSpPr/>
          <p:nvPr/>
        </p:nvSpPr>
        <p:spPr>
          <a:xfrm>
            <a:off x="1262245" y="5130772"/>
            <a:ext cx="4497747" cy="1727228"/>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 name="Subtitle 2">
            <a:extLst>
              <a:ext uri="{FF2B5EF4-FFF2-40B4-BE49-F238E27FC236}">
                <a16:creationId xmlns:a16="http://schemas.microsoft.com/office/drawing/2014/main" id="{BBE9C825-6EF4-4EBA-E6AF-2C857FA37534}"/>
              </a:ext>
            </a:extLst>
          </p:cNvPr>
          <p:cNvSpPr txBox="1">
            <a:spLocks/>
          </p:cNvSpPr>
          <p:nvPr/>
        </p:nvSpPr>
        <p:spPr>
          <a:xfrm>
            <a:off x="1697038" y="5540161"/>
            <a:ext cx="3628160" cy="90844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7425 Jefferson St. NE, Albuquerque, NM 87109</a:t>
            </a:r>
          </a:p>
          <a:p>
            <a:pPr algn="l">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Tel: 505-843-6880</a:t>
            </a:r>
          </a:p>
          <a:p>
            <a:pPr algn="l">
              <a:lnSpc>
                <a:spcPct val="100000"/>
              </a:lnSpc>
            </a:pPr>
            <a:r>
              <a:rPr lang="en-US" sz="1400" b="1" i="1" dirty="0">
                <a:solidFill>
                  <a:schemeClr val="bg1"/>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www.housingnm.org</a:t>
            </a:r>
            <a:endParaRPr lang="en-US" sz="1400" b="1"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575850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788BF-782E-1695-A8B1-02FFAC762FD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9C10223-4B0A-1F82-9D82-7EAC9B8DD1D3}"/>
              </a:ext>
            </a:extLst>
          </p:cNvPr>
          <p:cNvPicPr>
            <a:picLocks noChangeAspect="1"/>
          </p:cNvPicPr>
          <p:nvPr/>
        </p:nvPicPr>
        <p:blipFill>
          <a:blip r:embed="rId3">
            <a:alphaModFix amt="30000"/>
          </a:blip>
          <a:stretch>
            <a:fillRect/>
          </a:stretch>
        </p:blipFill>
        <p:spPr>
          <a:xfrm>
            <a:off x="0" y="256032"/>
            <a:ext cx="12192000" cy="6345936"/>
          </a:xfrm>
          <a:prstGeom prst="rect">
            <a:avLst/>
          </a:prstGeom>
        </p:spPr>
      </p:pic>
      <p:sp>
        <p:nvSpPr>
          <p:cNvPr id="8" name="Rectangle 7">
            <a:extLst>
              <a:ext uri="{FF2B5EF4-FFF2-40B4-BE49-F238E27FC236}">
                <a16:creationId xmlns:a16="http://schemas.microsoft.com/office/drawing/2014/main" id="{B4BAEF44-17F0-FAEB-D15F-D03301B9C264}"/>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DF77A26-7756-9435-1160-1791BCB37F8B}"/>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90303CDA-6E4F-DEC8-7195-EA7A9FC6D2EB}"/>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2025 Qualified Allocation Plan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F84BB989-4ED6-EC25-3C16-C5AD7E78AFCF}"/>
              </a:ext>
            </a:extLst>
          </p:cNvPr>
          <p:cNvPicPr>
            <a:picLocks noChangeAspect="1"/>
          </p:cNvPicPr>
          <p:nvPr/>
        </p:nvPicPr>
        <p:blipFill>
          <a:blip r:embed="rId4"/>
          <a:stretch>
            <a:fillRect/>
          </a:stretch>
        </p:blipFill>
        <p:spPr>
          <a:xfrm>
            <a:off x="366632" y="234640"/>
            <a:ext cx="876543" cy="514641"/>
          </a:xfrm>
          <a:prstGeom prst="rect">
            <a:avLst/>
          </a:prstGeom>
        </p:spPr>
      </p:pic>
      <p:sp>
        <p:nvSpPr>
          <p:cNvPr id="3" name="Rectangle 2">
            <a:extLst>
              <a:ext uri="{FF2B5EF4-FFF2-40B4-BE49-F238E27FC236}">
                <a16:creationId xmlns:a16="http://schemas.microsoft.com/office/drawing/2014/main" id="{EDCAD66C-8235-F18D-1C40-97E57B2A3387}"/>
              </a:ext>
            </a:extLst>
          </p:cNvPr>
          <p:cNvSpPr/>
          <p:nvPr/>
        </p:nvSpPr>
        <p:spPr>
          <a:xfrm>
            <a:off x="0" y="1731197"/>
            <a:ext cx="1232926"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800" dirty="0">
              <a:highlight>
                <a:srgbClr val="009A96"/>
              </a:highlight>
            </a:endParaRPr>
          </a:p>
        </p:txBody>
      </p:sp>
      <p:sp>
        <p:nvSpPr>
          <p:cNvPr id="5" name="Oval 4">
            <a:extLst>
              <a:ext uri="{FF2B5EF4-FFF2-40B4-BE49-F238E27FC236}">
                <a16:creationId xmlns:a16="http://schemas.microsoft.com/office/drawing/2014/main" id="{F9B53D29-E811-09F2-F4BD-0D38238FBF73}"/>
              </a:ext>
            </a:extLst>
          </p:cNvPr>
          <p:cNvSpPr/>
          <p:nvPr/>
        </p:nvSpPr>
        <p:spPr>
          <a:xfrm>
            <a:off x="839225" y="166003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1</a:t>
            </a:r>
          </a:p>
        </p:txBody>
      </p:sp>
      <p:sp>
        <p:nvSpPr>
          <p:cNvPr id="9" name="Rectangle 8">
            <a:extLst>
              <a:ext uri="{FF2B5EF4-FFF2-40B4-BE49-F238E27FC236}">
                <a16:creationId xmlns:a16="http://schemas.microsoft.com/office/drawing/2014/main" id="{C3A4F608-D3A5-4D51-F056-B3328FEA71A1}"/>
              </a:ext>
            </a:extLst>
          </p:cNvPr>
          <p:cNvSpPr/>
          <p:nvPr/>
        </p:nvSpPr>
        <p:spPr>
          <a:xfrm>
            <a:off x="2" y="2423986"/>
            <a:ext cx="1709788"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0" name="Oval 9">
            <a:extLst>
              <a:ext uri="{FF2B5EF4-FFF2-40B4-BE49-F238E27FC236}">
                <a16:creationId xmlns:a16="http://schemas.microsoft.com/office/drawing/2014/main" id="{96FC07B4-D610-0B64-5E1A-02B3DE974FC0}"/>
              </a:ext>
            </a:extLst>
          </p:cNvPr>
          <p:cNvSpPr/>
          <p:nvPr/>
        </p:nvSpPr>
        <p:spPr>
          <a:xfrm>
            <a:off x="1316089" y="235282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2</a:t>
            </a:r>
          </a:p>
        </p:txBody>
      </p:sp>
      <p:sp>
        <p:nvSpPr>
          <p:cNvPr id="11" name="Rectangle 10">
            <a:extLst>
              <a:ext uri="{FF2B5EF4-FFF2-40B4-BE49-F238E27FC236}">
                <a16:creationId xmlns:a16="http://schemas.microsoft.com/office/drawing/2014/main" id="{1E5CEBD6-4C88-AD66-2D3E-C5EB22092E03}"/>
              </a:ext>
            </a:extLst>
          </p:cNvPr>
          <p:cNvSpPr/>
          <p:nvPr/>
        </p:nvSpPr>
        <p:spPr>
          <a:xfrm>
            <a:off x="2" y="3116777"/>
            <a:ext cx="2243187"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2" name="Oval 11">
            <a:extLst>
              <a:ext uri="{FF2B5EF4-FFF2-40B4-BE49-F238E27FC236}">
                <a16:creationId xmlns:a16="http://schemas.microsoft.com/office/drawing/2014/main" id="{0B76A066-0B42-9007-6F0D-28D95B523C64}"/>
              </a:ext>
            </a:extLst>
          </p:cNvPr>
          <p:cNvSpPr/>
          <p:nvPr/>
        </p:nvSpPr>
        <p:spPr>
          <a:xfrm>
            <a:off x="1849489" y="304561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3</a:t>
            </a:r>
          </a:p>
        </p:txBody>
      </p:sp>
      <p:sp>
        <p:nvSpPr>
          <p:cNvPr id="13" name="Rectangle 12">
            <a:extLst>
              <a:ext uri="{FF2B5EF4-FFF2-40B4-BE49-F238E27FC236}">
                <a16:creationId xmlns:a16="http://schemas.microsoft.com/office/drawing/2014/main" id="{276F5A6B-650E-3147-6E22-6DF141BCF32E}"/>
              </a:ext>
            </a:extLst>
          </p:cNvPr>
          <p:cNvSpPr/>
          <p:nvPr/>
        </p:nvSpPr>
        <p:spPr>
          <a:xfrm>
            <a:off x="0" y="3809566"/>
            <a:ext cx="2776589"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4" name="Oval 13">
            <a:extLst>
              <a:ext uri="{FF2B5EF4-FFF2-40B4-BE49-F238E27FC236}">
                <a16:creationId xmlns:a16="http://schemas.microsoft.com/office/drawing/2014/main" id="{BE951344-6AB2-2854-2398-65A35A4573A6}"/>
              </a:ext>
            </a:extLst>
          </p:cNvPr>
          <p:cNvSpPr/>
          <p:nvPr/>
        </p:nvSpPr>
        <p:spPr>
          <a:xfrm>
            <a:off x="2382889" y="3738402"/>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4</a:t>
            </a:r>
          </a:p>
        </p:txBody>
      </p:sp>
      <p:sp>
        <p:nvSpPr>
          <p:cNvPr id="15" name="Rectangle 14">
            <a:extLst>
              <a:ext uri="{FF2B5EF4-FFF2-40B4-BE49-F238E27FC236}">
                <a16:creationId xmlns:a16="http://schemas.microsoft.com/office/drawing/2014/main" id="{0BA5C0E2-63D9-171A-3943-402311302E9A}"/>
              </a:ext>
            </a:extLst>
          </p:cNvPr>
          <p:cNvSpPr/>
          <p:nvPr/>
        </p:nvSpPr>
        <p:spPr>
          <a:xfrm>
            <a:off x="-1" y="4502354"/>
            <a:ext cx="3274553"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16" name="Oval 15">
            <a:extLst>
              <a:ext uri="{FF2B5EF4-FFF2-40B4-BE49-F238E27FC236}">
                <a16:creationId xmlns:a16="http://schemas.microsoft.com/office/drawing/2014/main" id="{50F27905-3D83-712C-BFE3-B5CC6435A97A}"/>
              </a:ext>
            </a:extLst>
          </p:cNvPr>
          <p:cNvSpPr/>
          <p:nvPr/>
        </p:nvSpPr>
        <p:spPr>
          <a:xfrm>
            <a:off x="2880852" y="4431190"/>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5</a:t>
            </a:r>
          </a:p>
        </p:txBody>
      </p:sp>
      <p:sp>
        <p:nvSpPr>
          <p:cNvPr id="17" name="Inhaltsplatzhalter 4">
            <a:extLst>
              <a:ext uri="{FF2B5EF4-FFF2-40B4-BE49-F238E27FC236}">
                <a16:creationId xmlns:a16="http://schemas.microsoft.com/office/drawing/2014/main" id="{352B3349-5941-73E9-7DE6-6867E00220E3}"/>
              </a:ext>
            </a:extLst>
          </p:cNvPr>
          <p:cNvSpPr txBox="1">
            <a:spLocks/>
          </p:cNvSpPr>
          <p:nvPr/>
        </p:nvSpPr>
        <p:spPr>
          <a:xfrm>
            <a:off x="1600506" y="1828758"/>
            <a:ext cx="7218157"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4% Threshold Requirements</a:t>
            </a:r>
            <a:endParaRPr lang="en-US" sz="12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9" name="Inhaltsplatzhalter 4">
            <a:extLst>
              <a:ext uri="{FF2B5EF4-FFF2-40B4-BE49-F238E27FC236}">
                <a16:creationId xmlns:a16="http://schemas.microsoft.com/office/drawing/2014/main" id="{8762090B-76C0-6484-B448-0E694ABC8E61}"/>
              </a:ext>
            </a:extLst>
          </p:cNvPr>
          <p:cNvSpPr txBox="1">
            <a:spLocks/>
          </p:cNvSpPr>
          <p:nvPr/>
        </p:nvSpPr>
        <p:spPr>
          <a:xfrm>
            <a:off x="1972933" y="2490447"/>
            <a:ext cx="62331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2025 QAP Review</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1" name="Inhaltsplatzhalter 4">
            <a:extLst>
              <a:ext uri="{FF2B5EF4-FFF2-40B4-BE49-F238E27FC236}">
                <a16:creationId xmlns:a16="http://schemas.microsoft.com/office/drawing/2014/main" id="{2F56769A-3097-7368-9097-0657CE4C840C}"/>
              </a:ext>
            </a:extLst>
          </p:cNvPr>
          <p:cNvSpPr txBox="1">
            <a:spLocks/>
          </p:cNvSpPr>
          <p:nvPr/>
        </p:nvSpPr>
        <p:spPr>
          <a:xfrm>
            <a:off x="2488690" y="3171307"/>
            <a:ext cx="5717432"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2025 Application Process</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2" name="Inhaltsplatzhalter 4">
            <a:extLst>
              <a:ext uri="{FF2B5EF4-FFF2-40B4-BE49-F238E27FC236}">
                <a16:creationId xmlns:a16="http://schemas.microsoft.com/office/drawing/2014/main" id="{8D5EA838-D60C-B830-CC58-DC66EE74888E}"/>
              </a:ext>
            </a:extLst>
          </p:cNvPr>
          <p:cNvSpPr txBox="1">
            <a:spLocks/>
          </p:cNvSpPr>
          <p:nvPr/>
        </p:nvSpPr>
        <p:spPr>
          <a:xfrm>
            <a:off x="3039733" y="3882975"/>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Other Housing New Mexico Financing</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
        <p:nvSpPr>
          <p:cNvPr id="23" name="Rectangle 22">
            <a:extLst>
              <a:ext uri="{FF2B5EF4-FFF2-40B4-BE49-F238E27FC236}">
                <a16:creationId xmlns:a16="http://schemas.microsoft.com/office/drawing/2014/main" id="{BBD7ED3E-5AD2-07AE-CC22-1BFDDD2A7204}"/>
              </a:ext>
            </a:extLst>
          </p:cNvPr>
          <p:cNvSpPr/>
          <p:nvPr/>
        </p:nvSpPr>
        <p:spPr>
          <a:xfrm>
            <a:off x="-1" y="5194587"/>
            <a:ext cx="3777112" cy="424235"/>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highlight>
                <a:srgbClr val="009A96"/>
              </a:highlight>
            </a:endParaRPr>
          </a:p>
        </p:txBody>
      </p:sp>
      <p:sp>
        <p:nvSpPr>
          <p:cNvPr id="25" name="Oval 24">
            <a:extLst>
              <a:ext uri="{FF2B5EF4-FFF2-40B4-BE49-F238E27FC236}">
                <a16:creationId xmlns:a16="http://schemas.microsoft.com/office/drawing/2014/main" id="{882C6139-BE0A-8204-7B05-91375A35BF5B}"/>
              </a:ext>
            </a:extLst>
          </p:cNvPr>
          <p:cNvSpPr/>
          <p:nvPr/>
        </p:nvSpPr>
        <p:spPr>
          <a:xfrm>
            <a:off x="3383410" y="5123423"/>
            <a:ext cx="568837" cy="566563"/>
          </a:xfrm>
          <a:prstGeom prst="ellipse">
            <a:avLst/>
          </a:prstGeom>
          <a:solidFill>
            <a:srgbClr val="009A96"/>
          </a:solidFill>
          <a:ln w="38100">
            <a:solidFill>
              <a:srgbClr val="CCEB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a:latin typeface="+mj-lt"/>
              </a:rPr>
              <a:t>6</a:t>
            </a:r>
          </a:p>
        </p:txBody>
      </p:sp>
      <p:sp>
        <p:nvSpPr>
          <p:cNvPr id="26" name="Inhaltsplatzhalter 4">
            <a:extLst>
              <a:ext uri="{FF2B5EF4-FFF2-40B4-BE49-F238E27FC236}">
                <a16:creationId xmlns:a16="http://schemas.microsoft.com/office/drawing/2014/main" id="{ECF68014-BF6C-63D2-63D9-840A8AEC4FB6}"/>
              </a:ext>
            </a:extLst>
          </p:cNvPr>
          <p:cNvSpPr txBox="1">
            <a:spLocks/>
          </p:cNvSpPr>
          <p:nvPr/>
        </p:nvSpPr>
        <p:spPr>
          <a:xfrm>
            <a:off x="3572209" y="4515217"/>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B54325"/>
                </a:solidFill>
                <a:latin typeface="Lato" panose="020F0502020204030203" pitchFamily="34" charset="0"/>
                <a:ea typeface="Lato" panose="020F0502020204030203" pitchFamily="34" charset="0"/>
                <a:cs typeface="Lato" panose="020F0502020204030203" pitchFamily="34" charset="0"/>
              </a:rPr>
              <a:t>Environmental Review Process</a:t>
            </a:r>
            <a:endParaRPr lang="en-US" sz="1200" dirty="0">
              <a:solidFill>
                <a:srgbClr val="B54325"/>
              </a:solidFill>
              <a:latin typeface="Lato" panose="020F0502020204030203" pitchFamily="34" charset="0"/>
              <a:ea typeface="Lato" panose="020F0502020204030203" pitchFamily="34" charset="0"/>
              <a:cs typeface="Lato" panose="020F0502020204030203" pitchFamily="34" charset="0"/>
            </a:endParaRPr>
          </a:p>
        </p:txBody>
      </p:sp>
      <p:sp>
        <p:nvSpPr>
          <p:cNvPr id="29" name="Inhaltsplatzhalter 4">
            <a:extLst>
              <a:ext uri="{FF2B5EF4-FFF2-40B4-BE49-F238E27FC236}">
                <a16:creationId xmlns:a16="http://schemas.microsoft.com/office/drawing/2014/main" id="{21B23F71-AC6E-5A6C-827D-EC0B7619B310}"/>
              </a:ext>
            </a:extLst>
          </p:cNvPr>
          <p:cNvSpPr txBox="1">
            <a:spLocks/>
          </p:cNvSpPr>
          <p:nvPr/>
        </p:nvSpPr>
        <p:spPr>
          <a:xfrm>
            <a:off x="4094795" y="5224519"/>
            <a:ext cx="5166389" cy="221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solidFill>
                  <a:srgbClr val="231F20"/>
                </a:solidFill>
                <a:latin typeface="Lato" panose="020F0502020204030203" pitchFamily="34" charset="0"/>
                <a:ea typeface="Lato" panose="020F0502020204030203" pitchFamily="34" charset="0"/>
                <a:cs typeface="Lato" panose="020F0502020204030203" pitchFamily="34" charset="0"/>
              </a:rPr>
              <a:t>Tax Credit Compliance &amp; Monitoring</a:t>
            </a:r>
            <a:endParaRPr lang="en-US" sz="1200" dirty="0">
              <a:solidFill>
                <a:srgbClr val="231F2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62886634"/>
      </p:ext>
    </p:extLst>
  </p:cSld>
  <p:clrMapOvr>
    <a:masterClrMapping/>
  </p:clrMapOvr>
</p:sld>
</file>

<file path=ppt/theme/theme1.xml><?xml version="1.0" encoding="utf-8"?>
<a:theme xmlns:a="http://schemas.openxmlformats.org/drawingml/2006/main" name="Office Theme">
  <a:themeElements>
    <a:clrScheme name="MFA Colors (TextBackground Dark 1, Accent 1 and 2)">
      <a:dk1>
        <a:srgbClr val="535554"/>
      </a:dk1>
      <a:lt1>
        <a:srgbClr val="FFFFFF"/>
      </a:lt1>
      <a:dk2>
        <a:srgbClr val="44546A"/>
      </a:dk2>
      <a:lt2>
        <a:srgbClr val="E7E6E6"/>
      </a:lt2>
      <a:accent1>
        <a:srgbClr val="0193B3"/>
      </a:accent1>
      <a:accent2>
        <a:srgbClr val="FDE18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NSP Board Pesentation.potx" id="{9479A31F-45CA-49CD-A65F-F6DB06461F57}" vid="{F6F79B4C-5419-4D87-8F79-3F74B4894C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Draft NSP Board Pesentation</Template>
  <TotalTime>22332</TotalTime>
  <Words>11528</Words>
  <Application>Microsoft Office PowerPoint</Application>
  <PresentationFormat>Widescreen</PresentationFormat>
  <Paragraphs>1291</Paragraphs>
  <Slides>112</Slides>
  <Notes>112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112</vt:i4>
      </vt:variant>
    </vt:vector>
  </HeadingPairs>
  <TitlesOfParts>
    <vt:vector size="123" baseType="lpstr">
      <vt:lpstr>Arial</vt:lpstr>
      <vt:lpstr>Calibri</vt:lpstr>
      <vt:lpstr>Calibri Light</vt:lpstr>
      <vt:lpstr>Courier New</vt:lpstr>
      <vt:lpstr>GillSans</vt:lpstr>
      <vt:lpstr>Lato</vt:lpstr>
      <vt:lpstr>Lato Black</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Form 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Development Cost Budget Cost Caps by Line Item</vt:lpstr>
      <vt:lpstr>PowerPoint Presentation</vt:lpstr>
      <vt:lpstr>PowerPoint Presentation</vt:lpstr>
      <vt:lpstr>Schedule A-1 Interest Rate</vt:lpstr>
      <vt:lpstr>PowerPoint Presentation</vt:lpstr>
      <vt:lpstr>PowerPoint Presentation</vt:lpstr>
      <vt:lpstr>PowerPoint Presentation</vt:lpstr>
      <vt:lpstr>Schedule B Manager’s Unit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III: Financing Low Income Housing Tax Credit (LIHTC) (Continued)</vt:lpstr>
      <vt:lpstr>Part III: Financing Low Income Housing Tax Credit (LIHTC) (Continued)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Neighborhood Stabilization Program (NSP)</dc:title>
  <dc:creator>Donna Maestas-De Vries</dc:creator>
  <cp:lastModifiedBy>Christi Wheelock</cp:lastModifiedBy>
  <cp:revision>183</cp:revision>
  <dcterms:created xsi:type="dcterms:W3CDTF">2020-06-30T23:12:12Z</dcterms:created>
  <dcterms:modified xsi:type="dcterms:W3CDTF">2024-11-24T23:35:43Z</dcterms:modified>
</cp:coreProperties>
</file>