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sldIdLst>
    <p:sldId id="256" r:id="rId2"/>
    <p:sldId id="265" r:id="rId3"/>
    <p:sldId id="297" r:id="rId4"/>
    <p:sldId id="298" r:id="rId5"/>
    <p:sldId id="299" r:id="rId6"/>
    <p:sldId id="300" r:id="rId7"/>
    <p:sldId id="301" r:id="rId8"/>
    <p:sldId id="296" r:id="rId9"/>
    <p:sldId id="303" r:id="rId10"/>
    <p:sldId id="304" r:id="rId11"/>
    <p:sldId id="305" r:id="rId12"/>
    <p:sldId id="306" r:id="rId13"/>
    <p:sldId id="307" r:id="rId14"/>
    <p:sldId id="308" r:id="rId15"/>
    <p:sldId id="294" r:id="rId16"/>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E78EDE-9D6F-AE98-D1DF-A9177675552A}" name="Justin Carmona" initials="JC" userId="S::JCARMONA@housingnm.org::7aaacf70-50ff-4309-8b93-0b7b75516ac4"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Theresa Laredo-Garcia" initials="TL" lastIdx="1" clrIdx="0">
    <p:extLst>
      <p:ext uri="{19B8F6BF-5375-455C-9EA6-DF929625EA0E}">
        <p15:presenceInfo xmlns:p15="http://schemas.microsoft.com/office/powerpoint/2012/main" userId="S::tgarcia@housingnm.org::d28f79f7-4b03-4f2a-a015-a89deb0d508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FBB040"/>
    <a:srgbClr val="00A8A4"/>
    <a:srgbClr val="F5F3E5"/>
    <a:srgbClr val="EDE9D7"/>
    <a:srgbClr val="009A96"/>
    <a:srgbClr val="00918F"/>
    <a:srgbClr val="FDE18F"/>
    <a:srgbClr val="0193B4"/>
    <a:srgbClr val="53555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831" autoAdjust="0"/>
    <p:restoredTop sz="96357" autoAdjust="0"/>
  </p:normalViewPr>
  <p:slideViewPr>
    <p:cSldViewPr snapToGrid="0" snapToObjects="1">
      <p:cViewPr varScale="1">
        <p:scale>
          <a:sx n="122" d="100"/>
          <a:sy n="122" d="100"/>
        </p:scale>
        <p:origin x="102" y="22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8/10/relationships/authors" Target="authors.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dirty="0"/>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3438024B-85C5-45A8-BD99-217CEE636612}" type="datetimeFigureOut">
              <a:rPr lang="en-US" smtClean="0"/>
              <a:t>7/22/2025</a:t>
            </a:fld>
            <a:endParaRPr lang="en-US" dirty="0"/>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dirty="0"/>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F19D1742-2807-427C-BA02-93734A09E355}" type="slidenum">
              <a:rPr lang="en-US" smtClean="0"/>
              <a:t>‹#›</a:t>
            </a:fld>
            <a:endParaRPr lang="en-US" dirty="0"/>
          </a:p>
        </p:txBody>
      </p:sp>
    </p:spTree>
    <p:extLst>
      <p:ext uri="{BB962C8B-B14F-4D97-AF65-F5344CB8AC3E}">
        <p14:creationId xmlns:p14="http://schemas.microsoft.com/office/powerpoint/2010/main" val="22094227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19D1742-2807-427C-BA02-93734A09E355}" type="slidenum">
              <a:rPr lang="en-US" smtClean="0"/>
              <a:t>1</a:t>
            </a:fld>
            <a:endParaRPr lang="en-US" dirty="0"/>
          </a:p>
        </p:txBody>
      </p:sp>
    </p:spTree>
    <p:extLst>
      <p:ext uri="{BB962C8B-B14F-4D97-AF65-F5344CB8AC3E}">
        <p14:creationId xmlns:p14="http://schemas.microsoft.com/office/powerpoint/2010/main" val="18626409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398340-84BD-4334-34E8-F3453DBE596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7B96597-D667-DEA7-F6BE-477A85C3922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E63E7E5-6452-7E4C-56CB-C26639C4644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EFCAE88-B506-D7A2-460F-4ECB99ADB076}"/>
              </a:ext>
            </a:extLst>
          </p:cNvPr>
          <p:cNvSpPr>
            <a:spLocks noGrp="1"/>
          </p:cNvSpPr>
          <p:nvPr>
            <p:ph type="sldNum" sz="quarter" idx="5"/>
          </p:nvPr>
        </p:nvSpPr>
        <p:spPr/>
        <p:txBody>
          <a:bodyPr/>
          <a:lstStyle/>
          <a:p>
            <a:fld id="{F19D1742-2807-427C-BA02-93734A09E355}" type="slidenum">
              <a:rPr lang="en-US" smtClean="0"/>
              <a:t>10</a:t>
            </a:fld>
            <a:endParaRPr lang="en-US" dirty="0"/>
          </a:p>
        </p:txBody>
      </p:sp>
    </p:spTree>
    <p:extLst>
      <p:ext uri="{BB962C8B-B14F-4D97-AF65-F5344CB8AC3E}">
        <p14:creationId xmlns:p14="http://schemas.microsoft.com/office/powerpoint/2010/main" val="12646137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FAFD4A-6BAE-A62D-F220-72377E9A6C8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1D82FAB-F835-FC24-04BC-D21D1B353DE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65A8BAC-F049-ECAB-2DAA-300913963B8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C7C2634-E8F6-6C71-79F8-05ACFDA82C5C}"/>
              </a:ext>
            </a:extLst>
          </p:cNvPr>
          <p:cNvSpPr>
            <a:spLocks noGrp="1"/>
          </p:cNvSpPr>
          <p:nvPr>
            <p:ph type="sldNum" sz="quarter" idx="5"/>
          </p:nvPr>
        </p:nvSpPr>
        <p:spPr/>
        <p:txBody>
          <a:bodyPr/>
          <a:lstStyle/>
          <a:p>
            <a:fld id="{F19D1742-2807-427C-BA02-93734A09E355}" type="slidenum">
              <a:rPr lang="en-US" smtClean="0"/>
              <a:t>11</a:t>
            </a:fld>
            <a:endParaRPr lang="en-US" dirty="0"/>
          </a:p>
        </p:txBody>
      </p:sp>
    </p:spTree>
    <p:extLst>
      <p:ext uri="{BB962C8B-B14F-4D97-AF65-F5344CB8AC3E}">
        <p14:creationId xmlns:p14="http://schemas.microsoft.com/office/powerpoint/2010/main" val="34684890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BD286F-E3D2-70FE-927B-5EF5EE6E2A3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124B12D-4B53-977F-2231-77E34D0D466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298F49A-DB3D-695F-B8DE-3791630E999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FF367DA-07EB-6783-FCA5-18914E3E378F}"/>
              </a:ext>
            </a:extLst>
          </p:cNvPr>
          <p:cNvSpPr>
            <a:spLocks noGrp="1"/>
          </p:cNvSpPr>
          <p:nvPr>
            <p:ph type="sldNum" sz="quarter" idx="5"/>
          </p:nvPr>
        </p:nvSpPr>
        <p:spPr/>
        <p:txBody>
          <a:bodyPr/>
          <a:lstStyle/>
          <a:p>
            <a:fld id="{F19D1742-2807-427C-BA02-93734A09E355}" type="slidenum">
              <a:rPr lang="en-US" smtClean="0"/>
              <a:t>12</a:t>
            </a:fld>
            <a:endParaRPr lang="en-US" dirty="0"/>
          </a:p>
        </p:txBody>
      </p:sp>
    </p:spTree>
    <p:extLst>
      <p:ext uri="{BB962C8B-B14F-4D97-AF65-F5344CB8AC3E}">
        <p14:creationId xmlns:p14="http://schemas.microsoft.com/office/powerpoint/2010/main" val="15143435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D6607C-2A0F-1E32-96A2-2F4DE537CFF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783F3EC-77D9-C1F9-E7E3-8D6492B5F22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910750F-C693-F760-8721-444F2BF0859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AF95B0E-49EB-F507-CADC-AA68BE563307}"/>
              </a:ext>
            </a:extLst>
          </p:cNvPr>
          <p:cNvSpPr>
            <a:spLocks noGrp="1"/>
          </p:cNvSpPr>
          <p:nvPr>
            <p:ph type="sldNum" sz="quarter" idx="5"/>
          </p:nvPr>
        </p:nvSpPr>
        <p:spPr/>
        <p:txBody>
          <a:bodyPr/>
          <a:lstStyle/>
          <a:p>
            <a:fld id="{F19D1742-2807-427C-BA02-93734A09E355}" type="slidenum">
              <a:rPr lang="en-US" smtClean="0"/>
              <a:t>13</a:t>
            </a:fld>
            <a:endParaRPr lang="en-US" dirty="0"/>
          </a:p>
        </p:txBody>
      </p:sp>
    </p:spTree>
    <p:extLst>
      <p:ext uri="{BB962C8B-B14F-4D97-AF65-F5344CB8AC3E}">
        <p14:creationId xmlns:p14="http://schemas.microsoft.com/office/powerpoint/2010/main" val="24703555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0D9F5D-B1C2-7990-C505-85F06835212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53D2925-7690-DB9A-3E37-909A6FAD346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4822A74-33DF-922F-8E7D-7D8D9E2F43F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6BFE410-306F-06AD-89F2-4454A33D3BCA}"/>
              </a:ext>
            </a:extLst>
          </p:cNvPr>
          <p:cNvSpPr>
            <a:spLocks noGrp="1"/>
          </p:cNvSpPr>
          <p:nvPr>
            <p:ph type="sldNum" sz="quarter" idx="5"/>
          </p:nvPr>
        </p:nvSpPr>
        <p:spPr/>
        <p:txBody>
          <a:bodyPr/>
          <a:lstStyle/>
          <a:p>
            <a:fld id="{F19D1742-2807-427C-BA02-93734A09E355}" type="slidenum">
              <a:rPr lang="en-US" smtClean="0"/>
              <a:t>14</a:t>
            </a:fld>
            <a:endParaRPr lang="en-US" dirty="0"/>
          </a:p>
        </p:txBody>
      </p:sp>
    </p:spTree>
    <p:extLst>
      <p:ext uri="{BB962C8B-B14F-4D97-AF65-F5344CB8AC3E}">
        <p14:creationId xmlns:p14="http://schemas.microsoft.com/office/powerpoint/2010/main" val="30611698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19D1742-2807-427C-BA02-93734A09E355}" type="slidenum">
              <a:rPr lang="en-US" smtClean="0"/>
              <a:t>15</a:t>
            </a:fld>
            <a:endParaRPr lang="en-US" dirty="0"/>
          </a:p>
        </p:txBody>
      </p:sp>
    </p:spTree>
    <p:extLst>
      <p:ext uri="{BB962C8B-B14F-4D97-AF65-F5344CB8AC3E}">
        <p14:creationId xmlns:p14="http://schemas.microsoft.com/office/powerpoint/2010/main" val="22664203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19D1742-2807-427C-BA02-93734A09E355}" type="slidenum">
              <a:rPr lang="en-US" smtClean="0"/>
              <a:t>2</a:t>
            </a:fld>
            <a:endParaRPr lang="en-US" dirty="0"/>
          </a:p>
        </p:txBody>
      </p:sp>
    </p:spTree>
    <p:extLst>
      <p:ext uri="{BB962C8B-B14F-4D97-AF65-F5344CB8AC3E}">
        <p14:creationId xmlns:p14="http://schemas.microsoft.com/office/powerpoint/2010/main" val="2331285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E433CD-330D-CD2A-820D-EB26FD7F1CC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DEBC8FC-E0ED-E9D7-02BF-214FCEB60DE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7C0BDE5-1919-5E5E-1CB4-4CE4AA1E939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EF007E6-2C48-A933-64C8-3FFD34CBCBC8}"/>
              </a:ext>
            </a:extLst>
          </p:cNvPr>
          <p:cNvSpPr>
            <a:spLocks noGrp="1"/>
          </p:cNvSpPr>
          <p:nvPr>
            <p:ph type="sldNum" sz="quarter" idx="5"/>
          </p:nvPr>
        </p:nvSpPr>
        <p:spPr/>
        <p:txBody>
          <a:bodyPr/>
          <a:lstStyle/>
          <a:p>
            <a:fld id="{F19D1742-2807-427C-BA02-93734A09E355}" type="slidenum">
              <a:rPr lang="en-US" smtClean="0"/>
              <a:t>3</a:t>
            </a:fld>
            <a:endParaRPr lang="en-US" dirty="0"/>
          </a:p>
        </p:txBody>
      </p:sp>
    </p:spTree>
    <p:extLst>
      <p:ext uri="{BB962C8B-B14F-4D97-AF65-F5344CB8AC3E}">
        <p14:creationId xmlns:p14="http://schemas.microsoft.com/office/powerpoint/2010/main" val="23827688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20EA40-45E1-52F4-5CF0-4A2D04081EF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E1D7D35-8F5D-B958-C2A4-1F34A7D5D3C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EA36380-51B8-F3F0-4758-D0263DEEB9B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5D62093-D60E-2A67-3F02-1157687D4296}"/>
              </a:ext>
            </a:extLst>
          </p:cNvPr>
          <p:cNvSpPr>
            <a:spLocks noGrp="1"/>
          </p:cNvSpPr>
          <p:nvPr>
            <p:ph type="sldNum" sz="quarter" idx="5"/>
          </p:nvPr>
        </p:nvSpPr>
        <p:spPr/>
        <p:txBody>
          <a:bodyPr/>
          <a:lstStyle/>
          <a:p>
            <a:fld id="{F19D1742-2807-427C-BA02-93734A09E355}" type="slidenum">
              <a:rPr lang="en-US" smtClean="0"/>
              <a:t>4</a:t>
            </a:fld>
            <a:endParaRPr lang="en-US" dirty="0"/>
          </a:p>
        </p:txBody>
      </p:sp>
    </p:spTree>
    <p:extLst>
      <p:ext uri="{BB962C8B-B14F-4D97-AF65-F5344CB8AC3E}">
        <p14:creationId xmlns:p14="http://schemas.microsoft.com/office/powerpoint/2010/main" val="564330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BED957-2E9F-55A4-28AF-43520B46A03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181CABC-485B-24B2-3397-B51CB389A36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89CFFDE-B605-F6EA-B00C-58E138BBDE4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DCC785B-0778-BCFA-57D0-CD273CAFED26}"/>
              </a:ext>
            </a:extLst>
          </p:cNvPr>
          <p:cNvSpPr>
            <a:spLocks noGrp="1"/>
          </p:cNvSpPr>
          <p:nvPr>
            <p:ph type="sldNum" sz="quarter" idx="5"/>
          </p:nvPr>
        </p:nvSpPr>
        <p:spPr/>
        <p:txBody>
          <a:bodyPr/>
          <a:lstStyle/>
          <a:p>
            <a:fld id="{F19D1742-2807-427C-BA02-93734A09E355}" type="slidenum">
              <a:rPr lang="en-US" smtClean="0"/>
              <a:t>5</a:t>
            </a:fld>
            <a:endParaRPr lang="en-US" dirty="0"/>
          </a:p>
        </p:txBody>
      </p:sp>
    </p:spTree>
    <p:extLst>
      <p:ext uri="{BB962C8B-B14F-4D97-AF65-F5344CB8AC3E}">
        <p14:creationId xmlns:p14="http://schemas.microsoft.com/office/powerpoint/2010/main" val="23343247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EE682D-2CB6-8C49-4985-5351BA9AFB9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6B3DF68-1DE7-E1E6-D07E-21195FF8568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B54AC8A-369C-5E95-4B12-9B1CA82A5C7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10F5F4F-667B-42B7-D80F-2C3CF5A338CE}"/>
              </a:ext>
            </a:extLst>
          </p:cNvPr>
          <p:cNvSpPr>
            <a:spLocks noGrp="1"/>
          </p:cNvSpPr>
          <p:nvPr>
            <p:ph type="sldNum" sz="quarter" idx="5"/>
          </p:nvPr>
        </p:nvSpPr>
        <p:spPr/>
        <p:txBody>
          <a:bodyPr/>
          <a:lstStyle/>
          <a:p>
            <a:fld id="{F19D1742-2807-427C-BA02-93734A09E355}" type="slidenum">
              <a:rPr lang="en-US" smtClean="0"/>
              <a:t>6</a:t>
            </a:fld>
            <a:endParaRPr lang="en-US" dirty="0"/>
          </a:p>
        </p:txBody>
      </p:sp>
    </p:spTree>
    <p:extLst>
      <p:ext uri="{BB962C8B-B14F-4D97-AF65-F5344CB8AC3E}">
        <p14:creationId xmlns:p14="http://schemas.microsoft.com/office/powerpoint/2010/main" val="35554831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2DFF8C-5371-D3E9-E48B-FD7DD30181A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F2DE820-7F7D-D86C-BF7A-CB6AC1F1388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A314D77-BF61-11C2-EE55-DCAAD93D0E8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9070CEE-0443-0679-671D-81436D81D901}"/>
              </a:ext>
            </a:extLst>
          </p:cNvPr>
          <p:cNvSpPr>
            <a:spLocks noGrp="1"/>
          </p:cNvSpPr>
          <p:nvPr>
            <p:ph type="sldNum" sz="quarter" idx="5"/>
          </p:nvPr>
        </p:nvSpPr>
        <p:spPr/>
        <p:txBody>
          <a:bodyPr/>
          <a:lstStyle/>
          <a:p>
            <a:fld id="{F19D1742-2807-427C-BA02-93734A09E355}" type="slidenum">
              <a:rPr lang="en-US" smtClean="0"/>
              <a:t>7</a:t>
            </a:fld>
            <a:endParaRPr lang="en-US" dirty="0"/>
          </a:p>
        </p:txBody>
      </p:sp>
    </p:spTree>
    <p:extLst>
      <p:ext uri="{BB962C8B-B14F-4D97-AF65-F5344CB8AC3E}">
        <p14:creationId xmlns:p14="http://schemas.microsoft.com/office/powerpoint/2010/main" val="31520548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19D1742-2807-427C-BA02-93734A09E355}" type="slidenum">
              <a:rPr lang="en-US" smtClean="0"/>
              <a:t>8</a:t>
            </a:fld>
            <a:endParaRPr lang="en-US" dirty="0"/>
          </a:p>
        </p:txBody>
      </p:sp>
    </p:spTree>
    <p:extLst>
      <p:ext uri="{BB962C8B-B14F-4D97-AF65-F5344CB8AC3E}">
        <p14:creationId xmlns:p14="http://schemas.microsoft.com/office/powerpoint/2010/main" val="10947489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D2B625-3864-48B2-3527-253908D2E45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89940DD-CFE9-F8D0-6479-B6A9DC64061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34AAECD-C2D6-BE6D-A3CC-77FFAE7BE7B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0556095-15E6-C95A-B675-7A2C4DEBDF04}"/>
              </a:ext>
            </a:extLst>
          </p:cNvPr>
          <p:cNvSpPr>
            <a:spLocks noGrp="1"/>
          </p:cNvSpPr>
          <p:nvPr>
            <p:ph type="sldNum" sz="quarter" idx="5"/>
          </p:nvPr>
        </p:nvSpPr>
        <p:spPr/>
        <p:txBody>
          <a:bodyPr/>
          <a:lstStyle/>
          <a:p>
            <a:fld id="{F19D1742-2807-427C-BA02-93734A09E355}" type="slidenum">
              <a:rPr lang="en-US" smtClean="0"/>
              <a:t>9</a:t>
            </a:fld>
            <a:endParaRPr lang="en-US" dirty="0"/>
          </a:p>
        </p:txBody>
      </p:sp>
    </p:spTree>
    <p:extLst>
      <p:ext uri="{BB962C8B-B14F-4D97-AF65-F5344CB8AC3E}">
        <p14:creationId xmlns:p14="http://schemas.microsoft.com/office/powerpoint/2010/main" val="30610311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79BF8C-9B62-4F48-8AEE-218492D4161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AA0D2C1-1CF0-944B-98D9-957CDDADB9E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86A79DD-103F-104D-B067-D269EDDBC2FA}"/>
              </a:ext>
            </a:extLst>
          </p:cNvPr>
          <p:cNvSpPr>
            <a:spLocks noGrp="1"/>
          </p:cNvSpPr>
          <p:nvPr>
            <p:ph type="dt" sz="half" idx="10"/>
          </p:nvPr>
        </p:nvSpPr>
        <p:spPr/>
        <p:txBody>
          <a:bodyPr/>
          <a:lstStyle/>
          <a:p>
            <a:fld id="{AF213489-1943-4718-B822-BDEF7C2CDB0A}" type="datetime1">
              <a:rPr lang="en-US" smtClean="0"/>
              <a:t>7/22/2025</a:t>
            </a:fld>
            <a:endParaRPr lang="en-US" dirty="0"/>
          </a:p>
        </p:txBody>
      </p:sp>
      <p:sp>
        <p:nvSpPr>
          <p:cNvPr id="5" name="Footer Placeholder 4">
            <a:extLst>
              <a:ext uri="{FF2B5EF4-FFF2-40B4-BE49-F238E27FC236}">
                <a16:creationId xmlns:a16="http://schemas.microsoft.com/office/drawing/2014/main" id="{40DA8783-1F70-2F4E-A7FA-144FB737969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FE6FA74-EF0E-7B4E-B780-8BF265F3FEBC}"/>
              </a:ext>
            </a:extLst>
          </p:cNvPr>
          <p:cNvSpPr>
            <a:spLocks noGrp="1"/>
          </p:cNvSpPr>
          <p:nvPr>
            <p:ph type="sldNum" sz="quarter" idx="12"/>
          </p:nvPr>
        </p:nvSpPr>
        <p:spPr/>
        <p:txBody>
          <a:bodyPr/>
          <a:lstStyle/>
          <a:p>
            <a:fld id="{BBAD0B49-A86C-8748-BF15-74C4CC03D1D4}" type="slidenum">
              <a:rPr lang="en-US" smtClean="0"/>
              <a:t>‹#›</a:t>
            </a:fld>
            <a:endParaRPr lang="en-US" dirty="0"/>
          </a:p>
        </p:txBody>
      </p:sp>
    </p:spTree>
    <p:extLst>
      <p:ext uri="{BB962C8B-B14F-4D97-AF65-F5344CB8AC3E}">
        <p14:creationId xmlns:p14="http://schemas.microsoft.com/office/powerpoint/2010/main" val="35332756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9CC4A7-F2CE-E64D-8BBF-D90CE4F7CD8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8515FFF-028A-5845-BC9D-45C05CDEB2A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B8DB89B-D9E7-094D-8A01-AE55B46DE106}"/>
              </a:ext>
            </a:extLst>
          </p:cNvPr>
          <p:cNvSpPr>
            <a:spLocks noGrp="1"/>
          </p:cNvSpPr>
          <p:nvPr>
            <p:ph type="dt" sz="half" idx="10"/>
          </p:nvPr>
        </p:nvSpPr>
        <p:spPr/>
        <p:txBody>
          <a:bodyPr/>
          <a:lstStyle/>
          <a:p>
            <a:fld id="{9227AC61-A805-4662-8C6A-0931E07598CB}" type="datetime1">
              <a:rPr lang="en-US" smtClean="0"/>
              <a:t>7/22/2025</a:t>
            </a:fld>
            <a:endParaRPr lang="en-US" dirty="0"/>
          </a:p>
        </p:txBody>
      </p:sp>
      <p:sp>
        <p:nvSpPr>
          <p:cNvPr id="5" name="Footer Placeholder 4">
            <a:extLst>
              <a:ext uri="{FF2B5EF4-FFF2-40B4-BE49-F238E27FC236}">
                <a16:creationId xmlns:a16="http://schemas.microsoft.com/office/drawing/2014/main" id="{D70284A4-23E8-5A4D-B393-DC412BC688F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D281DE4-9139-4846-8137-67F888A89C1D}"/>
              </a:ext>
            </a:extLst>
          </p:cNvPr>
          <p:cNvSpPr>
            <a:spLocks noGrp="1"/>
          </p:cNvSpPr>
          <p:nvPr>
            <p:ph type="sldNum" sz="quarter" idx="12"/>
          </p:nvPr>
        </p:nvSpPr>
        <p:spPr/>
        <p:txBody>
          <a:bodyPr/>
          <a:lstStyle/>
          <a:p>
            <a:fld id="{BBAD0B49-A86C-8748-BF15-74C4CC03D1D4}" type="slidenum">
              <a:rPr lang="en-US" smtClean="0"/>
              <a:t>‹#›</a:t>
            </a:fld>
            <a:endParaRPr lang="en-US" dirty="0"/>
          </a:p>
        </p:txBody>
      </p:sp>
    </p:spTree>
    <p:extLst>
      <p:ext uri="{BB962C8B-B14F-4D97-AF65-F5344CB8AC3E}">
        <p14:creationId xmlns:p14="http://schemas.microsoft.com/office/powerpoint/2010/main" val="12340787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4861E03-778F-A54D-AEB1-44B90C3459B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426F2A9-B019-6D4B-97FA-4AC82E207F0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166ACF7-DE3D-2E4E-A3C1-A421BEE53D4D}"/>
              </a:ext>
            </a:extLst>
          </p:cNvPr>
          <p:cNvSpPr>
            <a:spLocks noGrp="1"/>
          </p:cNvSpPr>
          <p:nvPr>
            <p:ph type="dt" sz="half" idx="10"/>
          </p:nvPr>
        </p:nvSpPr>
        <p:spPr/>
        <p:txBody>
          <a:bodyPr/>
          <a:lstStyle/>
          <a:p>
            <a:fld id="{CFEED9BC-2F7A-4374-9815-7A4772AE31B4}" type="datetime1">
              <a:rPr lang="en-US" smtClean="0"/>
              <a:t>7/22/2025</a:t>
            </a:fld>
            <a:endParaRPr lang="en-US" dirty="0"/>
          </a:p>
        </p:txBody>
      </p:sp>
      <p:sp>
        <p:nvSpPr>
          <p:cNvPr id="5" name="Footer Placeholder 4">
            <a:extLst>
              <a:ext uri="{FF2B5EF4-FFF2-40B4-BE49-F238E27FC236}">
                <a16:creationId xmlns:a16="http://schemas.microsoft.com/office/drawing/2014/main" id="{69A0EF84-07D8-5344-B0BE-40D5D3F625F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3B376C9-B172-6943-93E7-DB283AD1DB07}"/>
              </a:ext>
            </a:extLst>
          </p:cNvPr>
          <p:cNvSpPr>
            <a:spLocks noGrp="1"/>
          </p:cNvSpPr>
          <p:nvPr>
            <p:ph type="sldNum" sz="quarter" idx="12"/>
          </p:nvPr>
        </p:nvSpPr>
        <p:spPr/>
        <p:txBody>
          <a:bodyPr/>
          <a:lstStyle/>
          <a:p>
            <a:fld id="{BBAD0B49-A86C-8748-BF15-74C4CC03D1D4}" type="slidenum">
              <a:rPr lang="en-US" smtClean="0"/>
              <a:t>‹#›</a:t>
            </a:fld>
            <a:endParaRPr lang="en-US" dirty="0"/>
          </a:p>
        </p:txBody>
      </p:sp>
    </p:spTree>
    <p:extLst>
      <p:ext uri="{BB962C8B-B14F-4D97-AF65-F5344CB8AC3E}">
        <p14:creationId xmlns:p14="http://schemas.microsoft.com/office/powerpoint/2010/main" val="4574674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D65F9C-FB9F-114F-AA09-175579C20DB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7F190D4-2FB5-6F49-9EC6-ECF72F64FEA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04286C1-2B90-274B-AFD1-AAC892C8B6AA}"/>
              </a:ext>
            </a:extLst>
          </p:cNvPr>
          <p:cNvSpPr>
            <a:spLocks noGrp="1"/>
          </p:cNvSpPr>
          <p:nvPr>
            <p:ph type="dt" sz="half" idx="10"/>
          </p:nvPr>
        </p:nvSpPr>
        <p:spPr/>
        <p:txBody>
          <a:bodyPr/>
          <a:lstStyle/>
          <a:p>
            <a:fld id="{0B9745C5-149D-4F6C-9989-E335BA4365F0}" type="datetime1">
              <a:rPr lang="en-US" smtClean="0"/>
              <a:t>7/22/2025</a:t>
            </a:fld>
            <a:endParaRPr lang="en-US" dirty="0"/>
          </a:p>
        </p:txBody>
      </p:sp>
      <p:sp>
        <p:nvSpPr>
          <p:cNvPr id="5" name="Footer Placeholder 4">
            <a:extLst>
              <a:ext uri="{FF2B5EF4-FFF2-40B4-BE49-F238E27FC236}">
                <a16:creationId xmlns:a16="http://schemas.microsoft.com/office/drawing/2014/main" id="{4E4CE867-038B-7A4B-838F-DA93470D8F8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A504486-C75F-2543-ADAE-E6E0D3873AA3}"/>
              </a:ext>
            </a:extLst>
          </p:cNvPr>
          <p:cNvSpPr>
            <a:spLocks noGrp="1"/>
          </p:cNvSpPr>
          <p:nvPr>
            <p:ph type="sldNum" sz="quarter" idx="12"/>
          </p:nvPr>
        </p:nvSpPr>
        <p:spPr/>
        <p:txBody>
          <a:bodyPr/>
          <a:lstStyle/>
          <a:p>
            <a:fld id="{BBAD0B49-A86C-8748-BF15-74C4CC03D1D4}" type="slidenum">
              <a:rPr lang="en-US" smtClean="0"/>
              <a:t>‹#›</a:t>
            </a:fld>
            <a:endParaRPr lang="en-US" dirty="0"/>
          </a:p>
        </p:txBody>
      </p:sp>
    </p:spTree>
    <p:extLst>
      <p:ext uri="{BB962C8B-B14F-4D97-AF65-F5344CB8AC3E}">
        <p14:creationId xmlns:p14="http://schemas.microsoft.com/office/powerpoint/2010/main" val="23707806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6EAE60-3C9D-C54F-938E-DCFF2B5FEC1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520FA9B-253B-E848-BDCF-1900E6BE619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8F9207E-E7A1-8942-8059-AC68457EEB36}"/>
              </a:ext>
            </a:extLst>
          </p:cNvPr>
          <p:cNvSpPr>
            <a:spLocks noGrp="1"/>
          </p:cNvSpPr>
          <p:nvPr>
            <p:ph type="dt" sz="half" idx="10"/>
          </p:nvPr>
        </p:nvSpPr>
        <p:spPr/>
        <p:txBody>
          <a:bodyPr/>
          <a:lstStyle/>
          <a:p>
            <a:fld id="{4EB27CAA-081A-4098-B5B0-3E91BC76F3CA}" type="datetime1">
              <a:rPr lang="en-US" smtClean="0"/>
              <a:t>7/22/2025</a:t>
            </a:fld>
            <a:endParaRPr lang="en-US" dirty="0"/>
          </a:p>
        </p:txBody>
      </p:sp>
      <p:sp>
        <p:nvSpPr>
          <p:cNvPr id="5" name="Footer Placeholder 4">
            <a:extLst>
              <a:ext uri="{FF2B5EF4-FFF2-40B4-BE49-F238E27FC236}">
                <a16:creationId xmlns:a16="http://schemas.microsoft.com/office/drawing/2014/main" id="{028086A9-615E-9B46-9076-892217ED297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97F9286-FE51-7047-A203-C8D86A2A44CE}"/>
              </a:ext>
            </a:extLst>
          </p:cNvPr>
          <p:cNvSpPr>
            <a:spLocks noGrp="1"/>
          </p:cNvSpPr>
          <p:nvPr>
            <p:ph type="sldNum" sz="quarter" idx="12"/>
          </p:nvPr>
        </p:nvSpPr>
        <p:spPr/>
        <p:txBody>
          <a:bodyPr/>
          <a:lstStyle/>
          <a:p>
            <a:fld id="{BBAD0B49-A86C-8748-BF15-74C4CC03D1D4}" type="slidenum">
              <a:rPr lang="en-US" smtClean="0"/>
              <a:t>‹#›</a:t>
            </a:fld>
            <a:endParaRPr lang="en-US" dirty="0"/>
          </a:p>
        </p:txBody>
      </p:sp>
    </p:spTree>
    <p:extLst>
      <p:ext uri="{BB962C8B-B14F-4D97-AF65-F5344CB8AC3E}">
        <p14:creationId xmlns:p14="http://schemas.microsoft.com/office/powerpoint/2010/main" val="28137015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FE5BF5-8E1C-9A47-82AB-782C463464A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FDD0C6E-AD4A-E447-93C4-AD0792BB29B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F6DD692-77E5-014B-B0FD-E613A545E9A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F9AF1CD-2BC0-1243-8B3F-2D1C1D29B406}"/>
              </a:ext>
            </a:extLst>
          </p:cNvPr>
          <p:cNvSpPr>
            <a:spLocks noGrp="1"/>
          </p:cNvSpPr>
          <p:nvPr>
            <p:ph type="dt" sz="half" idx="10"/>
          </p:nvPr>
        </p:nvSpPr>
        <p:spPr/>
        <p:txBody>
          <a:bodyPr/>
          <a:lstStyle/>
          <a:p>
            <a:fld id="{BA779FCA-3629-4A27-B9B7-B61FD1A943C4}" type="datetime1">
              <a:rPr lang="en-US" smtClean="0"/>
              <a:t>7/22/2025</a:t>
            </a:fld>
            <a:endParaRPr lang="en-US" dirty="0"/>
          </a:p>
        </p:txBody>
      </p:sp>
      <p:sp>
        <p:nvSpPr>
          <p:cNvPr id="6" name="Footer Placeholder 5">
            <a:extLst>
              <a:ext uri="{FF2B5EF4-FFF2-40B4-BE49-F238E27FC236}">
                <a16:creationId xmlns:a16="http://schemas.microsoft.com/office/drawing/2014/main" id="{66AB489E-7ED6-CF46-9448-88AA64560128}"/>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B5940AC-78F4-6046-8AB2-F8B902FBD530}"/>
              </a:ext>
            </a:extLst>
          </p:cNvPr>
          <p:cNvSpPr>
            <a:spLocks noGrp="1"/>
          </p:cNvSpPr>
          <p:nvPr>
            <p:ph type="sldNum" sz="quarter" idx="12"/>
          </p:nvPr>
        </p:nvSpPr>
        <p:spPr/>
        <p:txBody>
          <a:bodyPr/>
          <a:lstStyle/>
          <a:p>
            <a:fld id="{BBAD0B49-A86C-8748-BF15-74C4CC03D1D4}" type="slidenum">
              <a:rPr lang="en-US" smtClean="0"/>
              <a:t>‹#›</a:t>
            </a:fld>
            <a:endParaRPr lang="en-US" dirty="0"/>
          </a:p>
        </p:txBody>
      </p:sp>
    </p:spTree>
    <p:extLst>
      <p:ext uri="{BB962C8B-B14F-4D97-AF65-F5344CB8AC3E}">
        <p14:creationId xmlns:p14="http://schemas.microsoft.com/office/powerpoint/2010/main" val="5199924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6FF516-40D1-704A-9843-336DA44B958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AAFB09D-C35A-134A-9DA4-63B2DD4998B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F105AEE-89A1-D54D-ABEE-A165D9397DA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C80AB81-C593-444F-839F-BBB1C0F0C2E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3341E29-19CE-0F40-83C6-26662D06212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9D1FEB4-53E7-D245-84F5-A2B5E74A99DF}"/>
              </a:ext>
            </a:extLst>
          </p:cNvPr>
          <p:cNvSpPr>
            <a:spLocks noGrp="1"/>
          </p:cNvSpPr>
          <p:nvPr>
            <p:ph type="dt" sz="half" idx="10"/>
          </p:nvPr>
        </p:nvSpPr>
        <p:spPr/>
        <p:txBody>
          <a:bodyPr/>
          <a:lstStyle/>
          <a:p>
            <a:fld id="{223D46D0-EB99-4D45-A429-5819340F9436}" type="datetime1">
              <a:rPr lang="en-US" smtClean="0"/>
              <a:t>7/22/2025</a:t>
            </a:fld>
            <a:endParaRPr lang="en-US" dirty="0"/>
          </a:p>
        </p:txBody>
      </p:sp>
      <p:sp>
        <p:nvSpPr>
          <p:cNvPr id="8" name="Footer Placeholder 7">
            <a:extLst>
              <a:ext uri="{FF2B5EF4-FFF2-40B4-BE49-F238E27FC236}">
                <a16:creationId xmlns:a16="http://schemas.microsoft.com/office/drawing/2014/main" id="{F52F5333-33EB-E84B-9DC0-F1ED85B3FCDB}"/>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577DB0D9-C947-324C-8043-31CFFA56FC30}"/>
              </a:ext>
            </a:extLst>
          </p:cNvPr>
          <p:cNvSpPr>
            <a:spLocks noGrp="1"/>
          </p:cNvSpPr>
          <p:nvPr>
            <p:ph type="sldNum" sz="quarter" idx="12"/>
          </p:nvPr>
        </p:nvSpPr>
        <p:spPr/>
        <p:txBody>
          <a:bodyPr/>
          <a:lstStyle/>
          <a:p>
            <a:fld id="{BBAD0B49-A86C-8748-BF15-74C4CC03D1D4}" type="slidenum">
              <a:rPr lang="en-US" smtClean="0"/>
              <a:t>‹#›</a:t>
            </a:fld>
            <a:endParaRPr lang="en-US" dirty="0"/>
          </a:p>
        </p:txBody>
      </p:sp>
    </p:spTree>
    <p:extLst>
      <p:ext uri="{BB962C8B-B14F-4D97-AF65-F5344CB8AC3E}">
        <p14:creationId xmlns:p14="http://schemas.microsoft.com/office/powerpoint/2010/main" val="41971455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2A447D-8960-EF43-9652-6286E9042B2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5B3D9A6-A9EF-5F47-A675-5F70B542F72E}"/>
              </a:ext>
            </a:extLst>
          </p:cNvPr>
          <p:cNvSpPr>
            <a:spLocks noGrp="1"/>
          </p:cNvSpPr>
          <p:nvPr>
            <p:ph type="dt" sz="half" idx="10"/>
          </p:nvPr>
        </p:nvSpPr>
        <p:spPr/>
        <p:txBody>
          <a:bodyPr/>
          <a:lstStyle/>
          <a:p>
            <a:fld id="{99F5695F-171F-445A-865C-AD454FBC0898}" type="datetime1">
              <a:rPr lang="en-US" smtClean="0"/>
              <a:t>7/22/2025</a:t>
            </a:fld>
            <a:endParaRPr lang="en-US" dirty="0"/>
          </a:p>
        </p:txBody>
      </p:sp>
      <p:sp>
        <p:nvSpPr>
          <p:cNvPr id="4" name="Footer Placeholder 3">
            <a:extLst>
              <a:ext uri="{FF2B5EF4-FFF2-40B4-BE49-F238E27FC236}">
                <a16:creationId xmlns:a16="http://schemas.microsoft.com/office/drawing/2014/main" id="{0DAC1950-66ED-9644-A587-345945A75811}"/>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99BDB4ED-89D4-7D47-BA3D-EEA34806BE98}"/>
              </a:ext>
            </a:extLst>
          </p:cNvPr>
          <p:cNvSpPr>
            <a:spLocks noGrp="1"/>
          </p:cNvSpPr>
          <p:nvPr>
            <p:ph type="sldNum" sz="quarter" idx="12"/>
          </p:nvPr>
        </p:nvSpPr>
        <p:spPr/>
        <p:txBody>
          <a:bodyPr/>
          <a:lstStyle/>
          <a:p>
            <a:fld id="{BBAD0B49-A86C-8748-BF15-74C4CC03D1D4}" type="slidenum">
              <a:rPr lang="en-US" smtClean="0"/>
              <a:t>‹#›</a:t>
            </a:fld>
            <a:endParaRPr lang="en-US" dirty="0"/>
          </a:p>
        </p:txBody>
      </p:sp>
    </p:spTree>
    <p:extLst>
      <p:ext uri="{BB962C8B-B14F-4D97-AF65-F5344CB8AC3E}">
        <p14:creationId xmlns:p14="http://schemas.microsoft.com/office/powerpoint/2010/main" val="25511783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EC5FDD2-841D-BF4F-923F-BA24699DDCED}"/>
              </a:ext>
            </a:extLst>
          </p:cNvPr>
          <p:cNvSpPr>
            <a:spLocks noGrp="1"/>
          </p:cNvSpPr>
          <p:nvPr>
            <p:ph type="dt" sz="half" idx="10"/>
          </p:nvPr>
        </p:nvSpPr>
        <p:spPr/>
        <p:txBody>
          <a:bodyPr/>
          <a:lstStyle/>
          <a:p>
            <a:fld id="{B1430F7E-BBF4-43E0-8A6A-C5BF6B0A15CF}" type="datetime1">
              <a:rPr lang="en-US" smtClean="0"/>
              <a:t>7/22/2025</a:t>
            </a:fld>
            <a:endParaRPr lang="en-US" dirty="0"/>
          </a:p>
        </p:txBody>
      </p:sp>
      <p:sp>
        <p:nvSpPr>
          <p:cNvPr id="3" name="Footer Placeholder 2">
            <a:extLst>
              <a:ext uri="{FF2B5EF4-FFF2-40B4-BE49-F238E27FC236}">
                <a16:creationId xmlns:a16="http://schemas.microsoft.com/office/drawing/2014/main" id="{775F00D4-BE06-DB4A-AD58-83D65FE12BD2}"/>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DC1ABA66-9376-F94E-9966-416CBF1C7976}"/>
              </a:ext>
            </a:extLst>
          </p:cNvPr>
          <p:cNvSpPr>
            <a:spLocks noGrp="1"/>
          </p:cNvSpPr>
          <p:nvPr>
            <p:ph type="sldNum" sz="quarter" idx="12"/>
          </p:nvPr>
        </p:nvSpPr>
        <p:spPr/>
        <p:txBody>
          <a:bodyPr/>
          <a:lstStyle/>
          <a:p>
            <a:fld id="{BBAD0B49-A86C-8748-BF15-74C4CC03D1D4}" type="slidenum">
              <a:rPr lang="en-US" smtClean="0"/>
              <a:t>‹#›</a:t>
            </a:fld>
            <a:endParaRPr lang="en-US" dirty="0"/>
          </a:p>
        </p:txBody>
      </p:sp>
    </p:spTree>
    <p:extLst>
      <p:ext uri="{BB962C8B-B14F-4D97-AF65-F5344CB8AC3E}">
        <p14:creationId xmlns:p14="http://schemas.microsoft.com/office/powerpoint/2010/main" val="7816111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7C8FB9-13D9-484F-818E-AC651747C84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227A138-A778-7346-87D8-E0F6F8EF1FA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AE42585-7906-3E4D-9DF8-2FE2D010FCB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3287BDB-8612-224B-8E42-1833C51B55E3}"/>
              </a:ext>
            </a:extLst>
          </p:cNvPr>
          <p:cNvSpPr>
            <a:spLocks noGrp="1"/>
          </p:cNvSpPr>
          <p:nvPr>
            <p:ph type="dt" sz="half" idx="10"/>
          </p:nvPr>
        </p:nvSpPr>
        <p:spPr/>
        <p:txBody>
          <a:bodyPr/>
          <a:lstStyle/>
          <a:p>
            <a:fld id="{59A110EC-7A9A-43AE-B49C-11C8556A334A}" type="datetime1">
              <a:rPr lang="en-US" smtClean="0"/>
              <a:t>7/22/2025</a:t>
            </a:fld>
            <a:endParaRPr lang="en-US" dirty="0"/>
          </a:p>
        </p:txBody>
      </p:sp>
      <p:sp>
        <p:nvSpPr>
          <p:cNvPr id="6" name="Footer Placeholder 5">
            <a:extLst>
              <a:ext uri="{FF2B5EF4-FFF2-40B4-BE49-F238E27FC236}">
                <a16:creationId xmlns:a16="http://schemas.microsoft.com/office/drawing/2014/main" id="{77F3C8FE-D1C4-E148-91AD-47A3FD3ED4F8}"/>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0441868F-A119-4740-B66F-6617E5CF1025}"/>
              </a:ext>
            </a:extLst>
          </p:cNvPr>
          <p:cNvSpPr>
            <a:spLocks noGrp="1"/>
          </p:cNvSpPr>
          <p:nvPr>
            <p:ph type="sldNum" sz="quarter" idx="12"/>
          </p:nvPr>
        </p:nvSpPr>
        <p:spPr/>
        <p:txBody>
          <a:bodyPr/>
          <a:lstStyle/>
          <a:p>
            <a:fld id="{BBAD0B49-A86C-8748-BF15-74C4CC03D1D4}" type="slidenum">
              <a:rPr lang="en-US" smtClean="0"/>
              <a:t>‹#›</a:t>
            </a:fld>
            <a:endParaRPr lang="en-US" dirty="0"/>
          </a:p>
        </p:txBody>
      </p:sp>
    </p:spTree>
    <p:extLst>
      <p:ext uri="{BB962C8B-B14F-4D97-AF65-F5344CB8AC3E}">
        <p14:creationId xmlns:p14="http://schemas.microsoft.com/office/powerpoint/2010/main" val="770357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39FCAA-33B9-D84D-AAD3-25457BE1684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6EE128D-D4D4-9046-A4D6-4FAF3B671BA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37A321FF-3A10-764D-B229-8741C8F8877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E41AD71-14B1-0F46-9E7E-94CEDC9A085F}"/>
              </a:ext>
            </a:extLst>
          </p:cNvPr>
          <p:cNvSpPr>
            <a:spLocks noGrp="1"/>
          </p:cNvSpPr>
          <p:nvPr>
            <p:ph type="dt" sz="half" idx="10"/>
          </p:nvPr>
        </p:nvSpPr>
        <p:spPr/>
        <p:txBody>
          <a:bodyPr/>
          <a:lstStyle/>
          <a:p>
            <a:fld id="{EA19993C-0201-49BC-9967-0A4E91636686}" type="datetime1">
              <a:rPr lang="en-US" smtClean="0"/>
              <a:t>7/22/2025</a:t>
            </a:fld>
            <a:endParaRPr lang="en-US" dirty="0"/>
          </a:p>
        </p:txBody>
      </p:sp>
      <p:sp>
        <p:nvSpPr>
          <p:cNvPr id="6" name="Footer Placeholder 5">
            <a:extLst>
              <a:ext uri="{FF2B5EF4-FFF2-40B4-BE49-F238E27FC236}">
                <a16:creationId xmlns:a16="http://schemas.microsoft.com/office/drawing/2014/main" id="{E095B924-4DB1-FA43-8440-162D7DB9C55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14B21AD3-FE61-454E-B3D6-0490ECA58338}"/>
              </a:ext>
            </a:extLst>
          </p:cNvPr>
          <p:cNvSpPr>
            <a:spLocks noGrp="1"/>
          </p:cNvSpPr>
          <p:nvPr>
            <p:ph type="sldNum" sz="quarter" idx="12"/>
          </p:nvPr>
        </p:nvSpPr>
        <p:spPr/>
        <p:txBody>
          <a:bodyPr/>
          <a:lstStyle/>
          <a:p>
            <a:fld id="{BBAD0B49-A86C-8748-BF15-74C4CC03D1D4}" type="slidenum">
              <a:rPr lang="en-US" smtClean="0"/>
              <a:t>‹#›</a:t>
            </a:fld>
            <a:endParaRPr lang="en-US" dirty="0"/>
          </a:p>
        </p:txBody>
      </p:sp>
    </p:spTree>
    <p:extLst>
      <p:ext uri="{BB962C8B-B14F-4D97-AF65-F5344CB8AC3E}">
        <p14:creationId xmlns:p14="http://schemas.microsoft.com/office/powerpoint/2010/main" val="14010079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F80591C-124F-CB47-BCC5-8D12B4D6061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B72EF67-701F-E44F-885C-3C4C3E4082D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F3DE78-983D-DF40-8488-78FA8A13448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DB252A-779A-4D4B-9C6E-8D368FD82416}" type="datetime1">
              <a:rPr lang="en-US" smtClean="0"/>
              <a:t>7/22/2025</a:t>
            </a:fld>
            <a:endParaRPr lang="en-US" dirty="0"/>
          </a:p>
        </p:txBody>
      </p:sp>
      <p:sp>
        <p:nvSpPr>
          <p:cNvPr id="5" name="Footer Placeholder 4">
            <a:extLst>
              <a:ext uri="{FF2B5EF4-FFF2-40B4-BE49-F238E27FC236}">
                <a16:creationId xmlns:a16="http://schemas.microsoft.com/office/drawing/2014/main" id="{7EC46DB3-20C2-AF45-8DBA-59DF8C20833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32748A2C-7E26-4E4E-8E6E-7503948A00F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AD0B49-A86C-8748-BF15-74C4CC03D1D4}" type="slidenum">
              <a:rPr lang="en-US" smtClean="0"/>
              <a:t>‹#›</a:t>
            </a:fld>
            <a:endParaRPr lang="en-US" dirty="0"/>
          </a:p>
        </p:txBody>
      </p:sp>
    </p:spTree>
    <p:extLst>
      <p:ext uri="{BB962C8B-B14F-4D97-AF65-F5344CB8AC3E}">
        <p14:creationId xmlns:p14="http://schemas.microsoft.com/office/powerpoint/2010/main" val="1152592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hyperlink" Target="http://www.housingnm.org/"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hyperlink" Target="https://pxhere.com/en/photo/863334" TargetMode="External"/><Relationship Id="rId4" Type="http://schemas.openxmlformats.org/officeDocument/2006/relationships/image" Target="../media/image3.jp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hyperlink" Target="https://pxhere.com/en/photo/1361794" TargetMode="External"/><Relationship Id="rId4" Type="http://schemas.openxmlformats.org/officeDocument/2006/relationships/image" Target="../media/image4.jp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hyperlink" Target="https://www.nist.gov/mep/supply-chain/supplier-scouting" TargetMode="External"/><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BB040"/>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6247C71-5A5E-4E81-895B-297312C0C0C0}"/>
              </a:ext>
            </a:extLst>
          </p:cNvPr>
          <p:cNvSpPr/>
          <p:nvPr/>
        </p:nvSpPr>
        <p:spPr>
          <a:xfrm>
            <a:off x="1262245" y="0"/>
            <a:ext cx="4497747" cy="6102849"/>
          </a:xfrm>
          <a:prstGeom prst="rect">
            <a:avLst/>
          </a:prstGeom>
          <a:solidFill>
            <a:srgbClr val="009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descr="A logo of a house with a hand and a keyhole&#10;&#10;Description automatically generated">
            <a:extLst>
              <a:ext uri="{FF2B5EF4-FFF2-40B4-BE49-F238E27FC236}">
                <a16:creationId xmlns:a16="http://schemas.microsoft.com/office/drawing/2014/main" id="{5AE40973-287A-B6E2-815C-04F12F35A59B}"/>
              </a:ext>
            </a:extLst>
          </p:cNvPr>
          <p:cNvPicPr>
            <a:picLocks noChangeAspect="1"/>
          </p:cNvPicPr>
          <p:nvPr/>
        </p:nvPicPr>
        <p:blipFill>
          <a:blip r:embed="rId3"/>
          <a:stretch>
            <a:fillRect/>
          </a:stretch>
        </p:blipFill>
        <p:spPr>
          <a:xfrm>
            <a:off x="7281292" y="1482309"/>
            <a:ext cx="3648463" cy="3648463"/>
          </a:xfrm>
          <a:prstGeom prst="rect">
            <a:avLst/>
          </a:prstGeom>
        </p:spPr>
      </p:pic>
      <p:sp>
        <p:nvSpPr>
          <p:cNvPr id="13" name="TextBox 12">
            <a:extLst>
              <a:ext uri="{FF2B5EF4-FFF2-40B4-BE49-F238E27FC236}">
                <a16:creationId xmlns:a16="http://schemas.microsoft.com/office/drawing/2014/main" id="{3A5FFD29-270E-E49E-3025-8705CAB75F87}"/>
              </a:ext>
            </a:extLst>
          </p:cNvPr>
          <p:cNvSpPr txBox="1"/>
          <p:nvPr/>
        </p:nvSpPr>
        <p:spPr>
          <a:xfrm>
            <a:off x="1592262" y="416122"/>
            <a:ext cx="4062955" cy="707886"/>
          </a:xfrm>
          <a:prstGeom prst="rect">
            <a:avLst/>
          </a:prstGeom>
          <a:noFill/>
        </p:spPr>
        <p:txBody>
          <a:bodyPr wrap="square">
            <a:spAutoFit/>
          </a:bodyPr>
          <a:lstStyle/>
          <a:p>
            <a:r>
              <a:rPr lang="en-US" sz="2000" dirty="0">
                <a:solidFill>
                  <a:schemeClr val="bg1"/>
                </a:solidFill>
                <a:latin typeface="Lato" panose="020F0502020204030203" pitchFamily="34" charset="0"/>
                <a:ea typeface="Lato" panose="020F0502020204030203" pitchFamily="34" charset="0"/>
                <a:cs typeface="Lato" panose="020F0502020204030203" pitchFamily="34" charset="0"/>
              </a:rPr>
              <a:t>Housing New Mexico</a:t>
            </a:r>
          </a:p>
          <a:p>
            <a:r>
              <a:rPr lang="en-US" sz="2000" dirty="0">
                <a:solidFill>
                  <a:schemeClr val="bg1"/>
                </a:solidFill>
                <a:latin typeface="Lato" panose="020F0502020204030203" pitchFamily="34" charset="0"/>
                <a:ea typeface="Lato" panose="020F0502020204030203" pitchFamily="34" charset="0"/>
                <a:cs typeface="Lato" panose="020F0502020204030203" pitchFamily="34" charset="0"/>
              </a:rPr>
              <a:t>MFA</a:t>
            </a:r>
            <a:endParaRPr lang="en-US" sz="2000" dirty="0">
              <a:latin typeface="Lato" panose="020F0502020204030203" pitchFamily="34" charset="0"/>
              <a:ea typeface="Lato" panose="020F0502020204030203" pitchFamily="34" charset="0"/>
              <a:cs typeface="Lato" panose="020F0502020204030203" pitchFamily="34" charset="0"/>
            </a:endParaRPr>
          </a:p>
        </p:txBody>
      </p:sp>
      <p:sp>
        <p:nvSpPr>
          <p:cNvPr id="16" name="Rectangle 15">
            <a:extLst>
              <a:ext uri="{FF2B5EF4-FFF2-40B4-BE49-F238E27FC236}">
                <a16:creationId xmlns:a16="http://schemas.microsoft.com/office/drawing/2014/main" id="{8A76B8A1-2C7F-1866-985A-EAEA713B9845}"/>
              </a:ext>
            </a:extLst>
          </p:cNvPr>
          <p:cNvSpPr/>
          <p:nvPr/>
        </p:nvSpPr>
        <p:spPr>
          <a:xfrm>
            <a:off x="1262245" y="4742544"/>
            <a:ext cx="4497747" cy="1194196"/>
          </a:xfrm>
          <a:prstGeom prst="rect">
            <a:avLst/>
          </a:prstGeom>
          <a:solidFill>
            <a:srgbClr val="00A8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15" name="TextBox 14">
            <a:extLst>
              <a:ext uri="{FF2B5EF4-FFF2-40B4-BE49-F238E27FC236}">
                <a16:creationId xmlns:a16="http://schemas.microsoft.com/office/drawing/2014/main" id="{A9E7E6FA-10C4-997E-0BC5-D075D5454DAF}"/>
              </a:ext>
            </a:extLst>
          </p:cNvPr>
          <p:cNvSpPr txBox="1"/>
          <p:nvPr/>
        </p:nvSpPr>
        <p:spPr>
          <a:xfrm>
            <a:off x="1592262" y="1486120"/>
            <a:ext cx="3628160" cy="1384995"/>
          </a:xfrm>
          <a:prstGeom prst="rect">
            <a:avLst/>
          </a:prstGeom>
          <a:noFill/>
        </p:spPr>
        <p:txBody>
          <a:bodyPr wrap="square">
            <a:spAutoFit/>
          </a:bodyPr>
          <a:lstStyle/>
          <a:p>
            <a:r>
              <a:rPr lang="en-US" sz="2800" dirty="0">
                <a:solidFill>
                  <a:schemeClr val="bg1"/>
                </a:solidFill>
                <a:latin typeface="Lato" panose="020F0502020204030203" pitchFamily="34" charset="0"/>
                <a:ea typeface="Lato" panose="020F0502020204030203" pitchFamily="34" charset="0"/>
                <a:cs typeface="Lato" panose="020F0502020204030203" pitchFamily="34" charset="0"/>
              </a:rPr>
              <a:t>Build America, Buy America (BABA) Overview</a:t>
            </a:r>
            <a:endParaRPr lang="en-US" sz="2800" dirty="0">
              <a:latin typeface="Lato" panose="020F0502020204030203" pitchFamily="34" charset="0"/>
              <a:ea typeface="Lato" panose="020F0502020204030203" pitchFamily="34" charset="0"/>
              <a:cs typeface="Lato" panose="020F0502020204030203" pitchFamily="34" charset="0"/>
            </a:endParaRPr>
          </a:p>
        </p:txBody>
      </p:sp>
      <p:sp>
        <p:nvSpPr>
          <p:cNvPr id="3" name="Subtitle 2">
            <a:extLst>
              <a:ext uri="{FF2B5EF4-FFF2-40B4-BE49-F238E27FC236}">
                <a16:creationId xmlns:a16="http://schemas.microsoft.com/office/drawing/2014/main" id="{10762308-C5E6-D44B-9E78-D34E66C5EF3E}"/>
              </a:ext>
            </a:extLst>
          </p:cNvPr>
          <p:cNvSpPr>
            <a:spLocks noGrp="1"/>
          </p:cNvSpPr>
          <p:nvPr>
            <p:ph type="subTitle" idx="1"/>
          </p:nvPr>
        </p:nvSpPr>
        <p:spPr>
          <a:xfrm>
            <a:off x="1592262" y="4898759"/>
            <a:ext cx="3516356" cy="949596"/>
          </a:xfrm>
        </p:spPr>
        <p:txBody>
          <a:bodyPr>
            <a:normAutofit fontScale="62500" lnSpcReduction="20000"/>
          </a:bodyPr>
          <a:lstStyle/>
          <a:p>
            <a:pPr algn="l"/>
            <a:r>
              <a:rPr lang="en-US" b="1" dirty="0">
                <a:solidFill>
                  <a:schemeClr val="bg1"/>
                </a:solidFill>
                <a:latin typeface="Lato" panose="020F0502020204030203" pitchFamily="34" charset="0"/>
                <a:ea typeface="Lato" panose="020F0502020204030203" pitchFamily="34" charset="0"/>
                <a:cs typeface="Lato" panose="020F0502020204030203" pitchFamily="34" charset="0"/>
              </a:rPr>
              <a:t>Justin Carmona</a:t>
            </a:r>
          </a:p>
          <a:p>
            <a:pPr algn="l"/>
            <a:r>
              <a:rPr lang="en-US" i="1" dirty="0">
                <a:solidFill>
                  <a:schemeClr val="bg1"/>
                </a:solidFill>
                <a:latin typeface="Lato" panose="020F0502020204030203" pitchFamily="34" charset="0"/>
                <a:ea typeface="Lato" panose="020F0502020204030203" pitchFamily="34" charset="0"/>
                <a:cs typeface="Lato" panose="020F0502020204030203" pitchFamily="34" charset="0"/>
              </a:rPr>
              <a:t>Development Loan Manager</a:t>
            </a:r>
          </a:p>
          <a:p>
            <a:pPr algn="l"/>
            <a:r>
              <a:rPr lang="en-US" dirty="0">
                <a:solidFill>
                  <a:schemeClr val="bg1"/>
                </a:solidFill>
                <a:latin typeface="Lato" panose="020F0502020204030203" pitchFamily="34" charset="0"/>
                <a:ea typeface="Lato" panose="020F0502020204030203" pitchFamily="34" charset="0"/>
                <a:cs typeface="Lato" panose="020F0502020204030203" pitchFamily="34" charset="0"/>
              </a:rPr>
              <a:t>Housing Development Department</a:t>
            </a:r>
          </a:p>
          <a:p>
            <a:pPr algn="l"/>
            <a:endParaRPr lang="en-US" i="1" dirty="0">
              <a:solidFill>
                <a:schemeClr val="bg1"/>
              </a:solidFill>
              <a:latin typeface="Lato" panose="020F0502020204030203" pitchFamily="34" charset="0"/>
              <a:ea typeface="Lato" panose="020F0502020204030203" pitchFamily="34" charset="0"/>
              <a:cs typeface="Lato" panose="020F0502020204030203" pitchFamily="34" charset="0"/>
            </a:endParaRPr>
          </a:p>
        </p:txBody>
      </p:sp>
      <p:sp>
        <p:nvSpPr>
          <p:cNvPr id="6" name="Rectangle 5">
            <a:extLst>
              <a:ext uri="{FF2B5EF4-FFF2-40B4-BE49-F238E27FC236}">
                <a16:creationId xmlns:a16="http://schemas.microsoft.com/office/drawing/2014/main" id="{7AB43EA2-A0FC-DEFB-0117-3B96B4F9261E}"/>
              </a:ext>
            </a:extLst>
          </p:cNvPr>
          <p:cNvSpPr/>
          <p:nvPr/>
        </p:nvSpPr>
        <p:spPr>
          <a:xfrm>
            <a:off x="1262245" y="3367166"/>
            <a:ext cx="4497747" cy="1194196"/>
          </a:xfrm>
          <a:prstGeom prst="rect">
            <a:avLst/>
          </a:prstGeom>
          <a:solidFill>
            <a:srgbClr val="00A8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7" name="Subtitle 2">
            <a:extLst>
              <a:ext uri="{FF2B5EF4-FFF2-40B4-BE49-F238E27FC236}">
                <a16:creationId xmlns:a16="http://schemas.microsoft.com/office/drawing/2014/main" id="{9721E47F-480A-BC1B-AD6D-4A58234BF131}"/>
              </a:ext>
            </a:extLst>
          </p:cNvPr>
          <p:cNvSpPr txBox="1">
            <a:spLocks/>
          </p:cNvSpPr>
          <p:nvPr/>
        </p:nvSpPr>
        <p:spPr>
          <a:xfrm>
            <a:off x="1592262" y="3523381"/>
            <a:ext cx="3516356" cy="949596"/>
          </a:xfrm>
          <a:prstGeom prst="rect">
            <a:avLst/>
          </a:prstGeom>
        </p:spPr>
        <p:txBody>
          <a:bodyPr vert="horz" lIns="91440" tIns="45720" rIns="91440" bIns="45720" rtlCol="0">
            <a:normAutofit fontScale="62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b="1" dirty="0">
                <a:solidFill>
                  <a:schemeClr val="bg1"/>
                </a:solidFill>
                <a:latin typeface="Lato" panose="020F0502020204030203" pitchFamily="34" charset="0"/>
                <a:ea typeface="Lato" panose="020F0502020204030203" pitchFamily="34" charset="0"/>
                <a:cs typeface="Lato" panose="020F0502020204030203" pitchFamily="34" charset="0"/>
              </a:rPr>
              <a:t>Tim Martinez</a:t>
            </a:r>
          </a:p>
          <a:p>
            <a:pPr algn="l"/>
            <a:r>
              <a:rPr lang="en-US" i="1" dirty="0">
                <a:solidFill>
                  <a:schemeClr val="bg1"/>
                </a:solidFill>
                <a:latin typeface="Lato" panose="020F0502020204030203" pitchFamily="34" charset="0"/>
                <a:ea typeface="Lato" panose="020F0502020204030203" pitchFamily="34" charset="0"/>
                <a:cs typeface="Lato" panose="020F0502020204030203" pitchFamily="34" charset="0"/>
              </a:rPr>
              <a:t>Assistant Director</a:t>
            </a:r>
          </a:p>
          <a:p>
            <a:pPr algn="l"/>
            <a:r>
              <a:rPr lang="en-US" dirty="0">
                <a:solidFill>
                  <a:schemeClr val="bg1"/>
                </a:solidFill>
                <a:latin typeface="Lato" panose="020F0502020204030203" pitchFamily="34" charset="0"/>
                <a:ea typeface="Lato" panose="020F0502020204030203" pitchFamily="34" charset="0"/>
                <a:cs typeface="Lato" panose="020F0502020204030203" pitchFamily="34" charset="0"/>
              </a:rPr>
              <a:t>Housing Development Department</a:t>
            </a:r>
          </a:p>
          <a:p>
            <a:pPr algn="l"/>
            <a:endParaRPr lang="en-US" i="1" dirty="0">
              <a:solidFill>
                <a:schemeClr val="bg1"/>
              </a:solidFill>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13153949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3F85CF-E7A2-9654-8466-B06ADA7879A6}"/>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252A79EB-47B8-628B-7B04-353BF30DE30C}"/>
              </a:ext>
            </a:extLst>
          </p:cNvPr>
          <p:cNvSpPr/>
          <p:nvPr/>
        </p:nvSpPr>
        <p:spPr>
          <a:xfrm>
            <a:off x="0" y="6534364"/>
            <a:ext cx="12192001" cy="370978"/>
          </a:xfrm>
          <a:prstGeom prst="rect">
            <a:avLst/>
          </a:prstGeom>
          <a:solidFill>
            <a:srgbClr val="FBB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DA439B80-8D8A-147C-1100-9E8A84EBDA27}"/>
              </a:ext>
            </a:extLst>
          </p:cNvPr>
          <p:cNvSpPr/>
          <p:nvPr/>
        </p:nvSpPr>
        <p:spPr>
          <a:xfrm>
            <a:off x="0" y="0"/>
            <a:ext cx="12192001" cy="1051133"/>
          </a:xfrm>
          <a:prstGeom prst="rect">
            <a:avLst/>
          </a:prstGeom>
          <a:solidFill>
            <a:srgbClr val="009A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ubtitle 5">
            <a:extLst>
              <a:ext uri="{FF2B5EF4-FFF2-40B4-BE49-F238E27FC236}">
                <a16:creationId xmlns:a16="http://schemas.microsoft.com/office/drawing/2014/main" id="{851C22A0-BCA8-8AAF-FF54-1278405E6513}"/>
              </a:ext>
            </a:extLst>
          </p:cNvPr>
          <p:cNvSpPr>
            <a:spLocks noGrp="1"/>
          </p:cNvSpPr>
          <p:nvPr>
            <p:ph type="subTitle" idx="1"/>
          </p:nvPr>
        </p:nvSpPr>
        <p:spPr>
          <a:xfrm>
            <a:off x="85458" y="1051134"/>
            <a:ext cx="12008493" cy="5483230"/>
          </a:xfrm>
        </p:spPr>
        <p:txBody>
          <a:bodyPr>
            <a:noAutofit/>
          </a:bodyPr>
          <a:lstStyle/>
          <a:p>
            <a:pPr marR="0" lvl="0" algn="l">
              <a:lnSpc>
                <a:spcPct val="115000"/>
              </a:lnSpc>
            </a:pPr>
            <a:r>
              <a:rPr lang="en-US" sz="2800" b="1" dirty="0">
                <a:latin typeface="Lato" panose="020F0502020204030203" pitchFamily="34" charset="0"/>
                <a:ea typeface="Lato" panose="020F0502020204030203" pitchFamily="34" charset="0"/>
                <a:cs typeface="Lato" panose="020F0502020204030203" pitchFamily="34" charset="0"/>
              </a:rPr>
              <a:t>New Exhibit in HOME &amp; NHTF Loan Agreements</a:t>
            </a:r>
          </a:p>
          <a:p>
            <a:pPr marL="914400" lvl="1" indent="-457200" algn="l">
              <a:lnSpc>
                <a:spcPct val="115000"/>
              </a:lnSpc>
              <a:buFont typeface="Arial" panose="020B0604020202020204" pitchFamily="34" charset="0"/>
              <a:buChar char="•"/>
            </a:pPr>
            <a:r>
              <a:rPr lang="en-US" dirty="0">
                <a:latin typeface="Lato" panose="020F0502020204030203" pitchFamily="34" charset="0"/>
                <a:ea typeface="Lato" panose="020F0502020204030203" pitchFamily="34" charset="0"/>
                <a:cs typeface="Lato" panose="020F0502020204030203" pitchFamily="34" charset="0"/>
              </a:rPr>
              <a:t>The below exhibit from the Loan Agreement will need to be signed by the General Contractor</a:t>
            </a:r>
          </a:p>
          <a:p>
            <a:pPr marL="1371600" lvl="2" indent="-457200" algn="l">
              <a:lnSpc>
                <a:spcPct val="115000"/>
              </a:lnSpc>
              <a:buFont typeface="Arial" panose="020B0604020202020204" pitchFamily="34" charset="0"/>
              <a:buChar char="•"/>
            </a:pPr>
            <a:endParaRPr lang="en-US" dirty="0">
              <a:latin typeface="Lato" panose="020F0502020204030203" pitchFamily="34" charset="0"/>
              <a:ea typeface="Lato" panose="020F0502020204030203" pitchFamily="34" charset="0"/>
              <a:cs typeface="Lato" panose="020F0502020204030203" pitchFamily="34" charset="0"/>
            </a:endParaRPr>
          </a:p>
          <a:p>
            <a:pPr marL="1371600" lvl="2" indent="-457200" algn="l">
              <a:lnSpc>
                <a:spcPct val="115000"/>
              </a:lnSpc>
              <a:buFont typeface="Arial" panose="020B0604020202020204" pitchFamily="34" charset="0"/>
              <a:buChar char="•"/>
            </a:pPr>
            <a:endParaRPr lang="en-US" dirty="0">
              <a:latin typeface="Lato" panose="020F0502020204030203" pitchFamily="34" charset="0"/>
              <a:ea typeface="Lato" panose="020F0502020204030203" pitchFamily="34" charset="0"/>
              <a:cs typeface="Lato" panose="020F0502020204030203" pitchFamily="34" charset="0"/>
            </a:endParaRPr>
          </a:p>
        </p:txBody>
      </p:sp>
      <p:sp>
        <p:nvSpPr>
          <p:cNvPr id="4" name="Title 1">
            <a:extLst>
              <a:ext uri="{FF2B5EF4-FFF2-40B4-BE49-F238E27FC236}">
                <a16:creationId xmlns:a16="http://schemas.microsoft.com/office/drawing/2014/main" id="{013D9D0E-17E1-1AAF-6B88-39B87E38AAA1}"/>
              </a:ext>
            </a:extLst>
          </p:cNvPr>
          <p:cNvSpPr txBox="1">
            <a:spLocks/>
          </p:cNvSpPr>
          <p:nvPr/>
        </p:nvSpPr>
        <p:spPr>
          <a:xfrm>
            <a:off x="1994406" y="139305"/>
            <a:ext cx="10099545" cy="73142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3200" b="1" dirty="0">
                <a:solidFill>
                  <a:schemeClr val="lt1"/>
                </a:solidFill>
                <a:latin typeface="Lato" panose="020F0502020204030203" pitchFamily="34" charset="0"/>
                <a:ea typeface="Lato" panose="020F0502020204030203" pitchFamily="34" charset="0"/>
                <a:cs typeface="Lato" panose="020F0502020204030203" pitchFamily="34" charset="0"/>
              </a:rPr>
              <a:t>How HNM Will Implement BABA (Continued)</a:t>
            </a:r>
            <a:endParaRPr lang="en-US" sz="3200" dirty="0">
              <a:solidFill>
                <a:schemeClr val="lt1"/>
              </a:solidFill>
              <a:latin typeface="Lato" panose="020F0502020204030203" pitchFamily="34" charset="0"/>
              <a:ea typeface="Lato" panose="020F0502020204030203" pitchFamily="34" charset="0"/>
              <a:cs typeface="Lato" panose="020F0502020204030203" pitchFamily="34" charset="0"/>
            </a:endParaRPr>
          </a:p>
        </p:txBody>
      </p:sp>
      <p:pic>
        <p:nvPicPr>
          <p:cNvPr id="7" name="Picture 6" descr="A logo with a sun and a keyhole&#10;&#10;Description automatically generated">
            <a:extLst>
              <a:ext uri="{FF2B5EF4-FFF2-40B4-BE49-F238E27FC236}">
                <a16:creationId xmlns:a16="http://schemas.microsoft.com/office/drawing/2014/main" id="{A7999950-98DB-3946-4FEF-C1E4F2042677}"/>
              </a:ext>
            </a:extLst>
          </p:cNvPr>
          <p:cNvPicPr>
            <a:picLocks noChangeAspect="1"/>
          </p:cNvPicPr>
          <p:nvPr/>
        </p:nvPicPr>
        <p:blipFill>
          <a:blip r:embed="rId3"/>
          <a:stretch>
            <a:fillRect/>
          </a:stretch>
        </p:blipFill>
        <p:spPr>
          <a:xfrm>
            <a:off x="366632" y="234640"/>
            <a:ext cx="876543" cy="514641"/>
          </a:xfrm>
          <a:prstGeom prst="rect">
            <a:avLst/>
          </a:prstGeom>
        </p:spPr>
      </p:pic>
      <p:pic>
        <p:nvPicPr>
          <p:cNvPr id="3" name="Picture 2">
            <a:extLst>
              <a:ext uri="{FF2B5EF4-FFF2-40B4-BE49-F238E27FC236}">
                <a16:creationId xmlns:a16="http://schemas.microsoft.com/office/drawing/2014/main" id="{CE0327A9-BF71-0EB5-195F-8DA23883AE3B}"/>
              </a:ext>
            </a:extLst>
          </p:cNvPr>
          <p:cNvPicPr>
            <a:picLocks noChangeAspect="1"/>
          </p:cNvPicPr>
          <p:nvPr/>
        </p:nvPicPr>
        <p:blipFill>
          <a:blip r:embed="rId4"/>
          <a:srcRect l="10196" t="20031" r="69019" b="6698"/>
          <a:stretch/>
        </p:blipFill>
        <p:spPr>
          <a:xfrm>
            <a:off x="3959545" y="2129961"/>
            <a:ext cx="4260317" cy="4223999"/>
          </a:xfrm>
          <a:prstGeom prst="rect">
            <a:avLst/>
          </a:prstGeom>
          <a:ln>
            <a:solidFill>
              <a:srgbClr val="000000"/>
            </a:solidFill>
          </a:ln>
        </p:spPr>
      </p:pic>
    </p:spTree>
    <p:extLst>
      <p:ext uri="{BB962C8B-B14F-4D97-AF65-F5344CB8AC3E}">
        <p14:creationId xmlns:p14="http://schemas.microsoft.com/office/powerpoint/2010/main" val="39439077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7421FE-0020-3536-D5B0-63380657E2F2}"/>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3516C0D7-C5EB-65F3-155A-E9C1F33C3321}"/>
              </a:ext>
            </a:extLst>
          </p:cNvPr>
          <p:cNvSpPr/>
          <p:nvPr/>
        </p:nvSpPr>
        <p:spPr>
          <a:xfrm>
            <a:off x="0" y="6534364"/>
            <a:ext cx="12192001" cy="370978"/>
          </a:xfrm>
          <a:prstGeom prst="rect">
            <a:avLst/>
          </a:prstGeom>
          <a:solidFill>
            <a:srgbClr val="FBB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E53ED069-2D32-EEFA-6B22-FAF7F69D1A42}"/>
              </a:ext>
            </a:extLst>
          </p:cNvPr>
          <p:cNvSpPr/>
          <p:nvPr/>
        </p:nvSpPr>
        <p:spPr>
          <a:xfrm>
            <a:off x="0" y="0"/>
            <a:ext cx="12192001" cy="1051133"/>
          </a:xfrm>
          <a:prstGeom prst="rect">
            <a:avLst/>
          </a:prstGeom>
          <a:solidFill>
            <a:srgbClr val="009A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ubtitle 5">
            <a:extLst>
              <a:ext uri="{FF2B5EF4-FFF2-40B4-BE49-F238E27FC236}">
                <a16:creationId xmlns:a16="http://schemas.microsoft.com/office/drawing/2014/main" id="{D9DFEB1B-5391-7311-DCB8-59156BE8B893}"/>
              </a:ext>
            </a:extLst>
          </p:cNvPr>
          <p:cNvSpPr>
            <a:spLocks noGrp="1"/>
          </p:cNvSpPr>
          <p:nvPr>
            <p:ph type="subTitle" idx="1"/>
          </p:nvPr>
        </p:nvSpPr>
        <p:spPr>
          <a:xfrm>
            <a:off x="85458" y="1051134"/>
            <a:ext cx="12008493" cy="5483230"/>
          </a:xfrm>
        </p:spPr>
        <p:txBody>
          <a:bodyPr>
            <a:noAutofit/>
          </a:bodyPr>
          <a:lstStyle/>
          <a:p>
            <a:pPr marR="0" lvl="0" algn="just">
              <a:lnSpc>
                <a:spcPct val="115000"/>
              </a:lnSpc>
            </a:pPr>
            <a:r>
              <a:rPr lang="en-US" sz="2800" b="1" dirty="0">
                <a:latin typeface="Lato" panose="020F0502020204030203" pitchFamily="34" charset="0"/>
                <a:ea typeface="Lato" panose="020F0502020204030203" pitchFamily="34" charset="0"/>
                <a:cs typeface="Lato" panose="020F0502020204030203" pitchFamily="34" charset="0"/>
              </a:rPr>
              <a:t>New Clause &amp; Exhibit in HOME &amp; NHTF Loan Agreements</a:t>
            </a:r>
          </a:p>
          <a:p>
            <a:pPr marL="914400" lvl="1" indent="-457200" algn="just">
              <a:lnSpc>
                <a:spcPct val="115000"/>
              </a:lnSpc>
              <a:buFont typeface="Arial" panose="020B0604020202020204" pitchFamily="34" charset="0"/>
              <a:buChar char="•"/>
            </a:pPr>
            <a:r>
              <a:rPr lang="en-US" dirty="0">
                <a:latin typeface="Lato" panose="020F0502020204030203" pitchFamily="34" charset="0"/>
                <a:ea typeface="Lato" panose="020F0502020204030203" pitchFamily="34" charset="0"/>
                <a:cs typeface="Lato" panose="020F0502020204030203" pitchFamily="34" charset="0"/>
              </a:rPr>
              <a:t>Requires the Borrower &amp; General Contractor to collect and retain documentation showing all materials used in the project complied with BABA</a:t>
            </a:r>
          </a:p>
          <a:p>
            <a:pPr marL="914400" lvl="1" indent="-457200" algn="just">
              <a:lnSpc>
                <a:spcPct val="115000"/>
              </a:lnSpc>
              <a:buFont typeface="Arial" panose="020B0604020202020204" pitchFamily="34" charset="0"/>
              <a:buChar char="•"/>
            </a:pPr>
            <a:r>
              <a:rPr lang="en-US" dirty="0">
                <a:latin typeface="Lato" panose="020F0502020204030203" pitchFamily="34" charset="0"/>
                <a:ea typeface="Lato" panose="020F0502020204030203" pitchFamily="34" charset="0"/>
                <a:cs typeface="Lato" panose="020F0502020204030203" pitchFamily="34" charset="0"/>
              </a:rPr>
              <a:t>We recommend that the Borrower &amp; General Contractor retain these documents for at least five years after the project completion date</a:t>
            </a:r>
          </a:p>
          <a:p>
            <a:pPr lvl="1" algn="just">
              <a:lnSpc>
                <a:spcPct val="115000"/>
              </a:lnSpc>
            </a:pPr>
            <a:endParaRPr lang="en-US" dirty="0">
              <a:latin typeface="Lato" panose="020F0502020204030203" pitchFamily="34" charset="0"/>
              <a:ea typeface="Lato" panose="020F0502020204030203" pitchFamily="34" charset="0"/>
              <a:cs typeface="Lato" panose="020F0502020204030203" pitchFamily="34" charset="0"/>
            </a:endParaRPr>
          </a:p>
          <a:p>
            <a:pPr algn="just">
              <a:lnSpc>
                <a:spcPct val="115000"/>
              </a:lnSpc>
            </a:pPr>
            <a:r>
              <a:rPr lang="en-US" sz="2800" b="1" dirty="0">
                <a:latin typeface="Lato" panose="020F0502020204030203" pitchFamily="34" charset="0"/>
                <a:ea typeface="Lato" panose="020F0502020204030203" pitchFamily="34" charset="0"/>
                <a:cs typeface="Lato" panose="020F0502020204030203" pitchFamily="34" charset="0"/>
              </a:rPr>
              <a:t>Housing New Mexico will collect BABA compliance documentation at the 50% construction completion draw and the final draw of HOME and/or NHTF</a:t>
            </a:r>
          </a:p>
        </p:txBody>
      </p:sp>
      <p:sp>
        <p:nvSpPr>
          <p:cNvPr id="4" name="Title 1">
            <a:extLst>
              <a:ext uri="{FF2B5EF4-FFF2-40B4-BE49-F238E27FC236}">
                <a16:creationId xmlns:a16="http://schemas.microsoft.com/office/drawing/2014/main" id="{CD4C0A05-8DDD-6D82-A5AC-63B7C80E6454}"/>
              </a:ext>
            </a:extLst>
          </p:cNvPr>
          <p:cNvSpPr txBox="1">
            <a:spLocks/>
          </p:cNvSpPr>
          <p:nvPr/>
        </p:nvSpPr>
        <p:spPr>
          <a:xfrm>
            <a:off x="1994406" y="139305"/>
            <a:ext cx="10099545" cy="73142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3200" b="1" dirty="0">
                <a:solidFill>
                  <a:schemeClr val="lt1"/>
                </a:solidFill>
                <a:latin typeface="Lato" panose="020F0502020204030203" pitchFamily="34" charset="0"/>
                <a:ea typeface="Lato" panose="020F0502020204030203" pitchFamily="34" charset="0"/>
                <a:cs typeface="Lato" panose="020F0502020204030203" pitchFamily="34" charset="0"/>
              </a:rPr>
              <a:t>How HNM Will Implement BABA (Continued)</a:t>
            </a:r>
            <a:endParaRPr lang="en-US" sz="3200" dirty="0">
              <a:solidFill>
                <a:schemeClr val="lt1"/>
              </a:solidFill>
              <a:latin typeface="Lato" panose="020F0502020204030203" pitchFamily="34" charset="0"/>
              <a:ea typeface="Lato" panose="020F0502020204030203" pitchFamily="34" charset="0"/>
              <a:cs typeface="Lato" panose="020F0502020204030203" pitchFamily="34" charset="0"/>
            </a:endParaRPr>
          </a:p>
        </p:txBody>
      </p:sp>
      <p:pic>
        <p:nvPicPr>
          <p:cNvPr id="7" name="Picture 6" descr="A logo with a sun and a keyhole&#10;&#10;Description automatically generated">
            <a:extLst>
              <a:ext uri="{FF2B5EF4-FFF2-40B4-BE49-F238E27FC236}">
                <a16:creationId xmlns:a16="http://schemas.microsoft.com/office/drawing/2014/main" id="{E46D72C0-49D4-8299-06F3-683CD3428E76}"/>
              </a:ext>
            </a:extLst>
          </p:cNvPr>
          <p:cNvPicPr>
            <a:picLocks noChangeAspect="1"/>
          </p:cNvPicPr>
          <p:nvPr/>
        </p:nvPicPr>
        <p:blipFill>
          <a:blip r:embed="rId3"/>
          <a:stretch>
            <a:fillRect/>
          </a:stretch>
        </p:blipFill>
        <p:spPr>
          <a:xfrm>
            <a:off x="366632" y="234640"/>
            <a:ext cx="876543" cy="514641"/>
          </a:xfrm>
          <a:prstGeom prst="rect">
            <a:avLst/>
          </a:prstGeom>
        </p:spPr>
      </p:pic>
    </p:spTree>
    <p:extLst>
      <p:ext uri="{BB962C8B-B14F-4D97-AF65-F5344CB8AC3E}">
        <p14:creationId xmlns:p14="http://schemas.microsoft.com/office/powerpoint/2010/main" val="1786824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C19257-7744-E709-349B-44AFF3F5C11E}"/>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CAFCC4E4-7464-06B6-76C2-964028AEA4E0}"/>
              </a:ext>
            </a:extLst>
          </p:cNvPr>
          <p:cNvSpPr/>
          <p:nvPr/>
        </p:nvSpPr>
        <p:spPr>
          <a:xfrm>
            <a:off x="0" y="6534364"/>
            <a:ext cx="12192001" cy="370978"/>
          </a:xfrm>
          <a:prstGeom prst="rect">
            <a:avLst/>
          </a:prstGeom>
          <a:solidFill>
            <a:srgbClr val="FBB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75835718-D883-F672-562D-077288001E4D}"/>
              </a:ext>
            </a:extLst>
          </p:cNvPr>
          <p:cNvSpPr/>
          <p:nvPr/>
        </p:nvSpPr>
        <p:spPr>
          <a:xfrm>
            <a:off x="0" y="0"/>
            <a:ext cx="12192001" cy="1051133"/>
          </a:xfrm>
          <a:prstGeom prst="rect">
            <a:avLst/>
          </a:prstGeom>
          <a:solidFill>
            <a:srgbClr val="009A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ubtitle 5">
            <a:extLst>
              <a:ext uri="{FF2B5EF4-FFF2-40B4-BE49-F238E27FC236}">
                <a16:creationId xmlns:a16="http://schemas.microsoft.com/office/drawing/2014/main" id="{BF1E06A9-F1E7-7521-D692-45AE9A19031B}"/>
              </a:ext>
            </a:extLst>
          </p:cNvPr>
          <p:cNvSpPr>
            <a:spLocks noGrp="1"/>
          </p:cNvSpPr>
          <p:nvPr>
            <p:ph type="subTitle" idx="1"/>
          </p:nvPr>
        </p:nvSpPr>
        <p:spPr>
          <a:xfrm>
            <a:off x="85458" y="1051134"/>
            <a:ext cx="12008493" cy="5483230"/>
          </a:xfrm>
        </p:spPr>
        <p:txBody>
          <a:bodyPr>
            <a:noAutofit/>
          </a:bodyPr>
          <a:lstStyle/>
          <a:p>
            <a:pPr marR="0" lvl="0" algn="just">
              <a:lnSpc>
                <a:spcPct val="115000"/>
              </a:lnSpc>
            </a:pPr>
            <a:r>
              <a:rPr lang="en-US" sz="2800" b="1" dirty="0">
                <a:latin typeface="Lato" panose="020F0502020204030203" pitchFamily="34" charset="0"/>
                <a:ea typeface="Lato" panose="020F0502020204030203" pitchFamily="34" charset="0"/>
                <a:cs typeface="Lato" panose="020F0502020204030203" pitchFamily="34" charset="0"/>
              </a:rPr>
              <a:t>HUD General Waivers - </a:t>
            </a:r>
            <a:r>
              <a:rPr lang="en-US" sz="2800" dirty="0">
                <a:latin typeface="Lato" panose="020F0502020204030203" pitchFamily="34" charset="0"/>
                <a:ea typeface="Lato" panose="020F0502020204030203" pitchFamily="34" charset="0"/>
                <a:cs typeface="Lato" panose="020F0502020204030203" pitchFamily="34" charset="0"/>
              </a:rPr>
              <a:t>these waivers can be granted at HNM’s discretion without sending a formal request to HUD</a:t>
            </a:r>
            <a:endParaRPr lang="en-US" sz="2800" dirty="0">
              <a:solidFill>
                <a:srgbClr val="FF0000"/>
              </a:solidFill>
              <a:latin typeface="Lato" panose="020F0502020204030203" pitchFamily="34" charset="0"/>
              <a:ea typeface="Lato" panose="020F0502020204030203" pitchFamily="34" charset="0"/>
              <a:cs typeface="Lato" panose="020F0502020204030203" pitchFamily="34" charset="0"/>
            </a:endParaRPr>
          </a:p>
          <a:p>
            <a:pPr marL="971550" lvl="1" indent="-514350" algn="just">
              <a:lnSpc>
                <a:spcPct val="115000"/>
              </a:lnSpc>
              <a:buFont typeface="+mj-lt"/>
              <a:buAutoNum type="arabicPeriod"/>
            </a:pPr>
            <a:r>
              <a:rPr lang="en-US" sz="2400" dirty="0">
                <a:latin typeface="Lato" panose="020F0502020204030203" pitchFamily="34" charset="0"/>
                <a:ea typeface="Lato" panose="020F0502020204030203" pitchFamily="34" charset="0"/>
                <a:cs typeface="Lato" panose="020F0502020204030203" pitchFamily="34" charset="0"/>
              </a:rPr>
              <a:t>Tribal Recipients Waiver</a:t>
            </a:r>
          </a:p>
          <a:p>
            <a:pPr marL="1428750" lvl="2" indent="-514350" algn="just">
              <a:lnSpc>
                <a:spcPct val="115000"/>
              </a:lnSpc>
              <a:buFont typeface="Arial" panose="020B0604020202020204" pitchFamily="34" charset="0"/>
              <a:buChar char="•"/>
            </a:pPr>
            <a:r>
              <a:rPr lang="en-US" sz="2200" dirty="0">
                <a:latin typeface="Lato" panose="020F0502020204030203" pitchFamily="34" charset="0"/>
                <a:ea typeface="Lato" panose="020F0502020204030203" pitchFamily="34" charset="0"/>
                <a:cs typeface="Lato" panose="020F0502020204030203" pitchFamily="34" charset="0"/>
              </a:rPr>
              <a:t>Awards of federal funds to tribes of $2.5 million or less</a:t>
            </a:r>
          </a:p>
          <a:p>
            <a:pPr marL="1428750" lvl="2" indent="-514350" algn="just">
              <a:lnSpc>
                <a:spcPct val="115000"/>
              </a:lnSpc>
              <a:buFont typeface="Arial" panose="020B0604020202020204" pitchFamily="34" charset="0"/>
              <a:buChar char="•"/>
            </a:pPr>
            <a:r>
              <a:rPr lang="en-US" sz="2200" dirty="0">
                <a:latin typeface="Lato" panose="020F0502020204030203" pitchFamily="34" charset="0"/>
                <a:ea typeface="Lato" panose="020F0502020204030203" pitchFamily="34" charset="0"/>
                <a:cs typeface="Lato" panose="020F0502020204030203" pitchFamily="34" charset="0"/>
              </a:rPr>
              <a:t>Expires January 10, 2030</a:t>
            </a:r>
          </a:p>
          <a:p>
            <a:pPr marL="971550" lvl="1" indent="-514350" algn="just">
              <a:lnSpc>
                <a:spcPct val="115000"/>
              </a:lnSpc>
              <a:buFont typeface="+mj-lt"/>
              <a:buAutoNum type="arabicPeriod"/>
            </a:pPr>
            <a:r>
              <a:rPr lang="en-US" sz="2400" dirty="0">
                <a:latin typeface="Lato" panose="020F0502020204030203" pitchFamily="34" charset="0"/>
                <a:ea typeface="Lato" panose="020F0502020204030203" pitchFamily="34" charset="0"/>
                <a:cs typeface="Lato" panose="020F0502020204030203" pitchFamily="34" charset="0"/>
              </a:rPr>
              <a:t>De Minimis Waiver</a:t>
            </a:r>
          </a:p>
          <a:p>
            <a:pPr marL="1428750" lvl="2" indent="-514350" algn="just">
              <a:lnSpc>
                <a:spcPct val="115000"/>
              </a:lnSpc>
              <a:buFont typeface="Arial" panose="020B0604020202020204" pitchFamily="34" charset="0"/>
              <a:buChar char="•"/>
            </a:pPr>
            <a:r>
              <a:rPr lang="en-US" sz="2200" dirty="0">
                <a:latin typeface="Lato" panose="020F0502020204030203" pitchFamily="34" charset="0"/>
                <a:ea typeface="Lato" panose="020F0502020204030203" pitchFamily="34" charset="0"/>
                <a:cs typeface="Lato" panose="020F0502020204030203" pitchFamily="34" charset="0"/>
              </a:rPr>
              <a:t>Waive BABA’s applicability to materials whose cost is less than or equal to 5% of the total cost of materials used in a project, up to $1,000,000</a:t>
            </a:r>
          </a:p>
          <a:p>
            <a:pPr marL="1428750" lvl="2" indent="-514350" algn="just">
              <a:lnSpc>
                <a:spcPct val="115000"/>
              </a:lnSpc>
              <a:buFont typeface="Arial" panose="020B0604020202020204" pitchFamily="34" charset="0"/>
              <a:buChar char="•"/>
            </a:pPr>
            <a:r>
              <a:rPr lang="en-US" sz="2200" dirty="0">
                <a:latin typeface="Lato" panose="020F0502020204030203" pitchFamily="34" charset="0"/>
                <a:ea typeface="Lato" panose="020F0502020204030203" pitchFamily="34" charset="0"/>
                <a:cs typeface="Lato" panose="020F0502020204030203" pitchFamily="34" charset="0"/>
              </a:rPr>
              <a:t>Expires November 23, 2027</a:t>
            </a:r>
          </a:p>
          <a:p>
            <a:pPr marL="1428750" lvl="2" indent="-514350" algn="just">
              <a:lnSpc>
                <a:spcPct val="115000"/>
              </a:lnSpc>
              <a:buFont typeface="Arial" panose="020B0604020202020204" pitchFamily="34" charset="0"/>
              <a:buChar char="•"/>
            </a:pPr>
            <a:endParaRPr lang="en-US" sz="2200" dirty="0">
              <a:latin typeface="Lato" panose="020F0502020204030203" pitchFamily="34" charset="0"/>
              <a:ea typeface="Lato" panose="020F0502020204030203" pitchFamily="34" charset="0"/>
              <a:cs typeface="Lato" panose="020F0502020204030203" pitchFamily="34" charset="0"/>
            </a:endParaRPr>
          </a:p>
          <a:p>
            <a:pPr marL="457200" marR="0" lvl="0" indent="-457200" algn="just">
              <a:lnSpc>
                <a:spcPct val="115000"/>
              </a:lnSpc>
              <a:buFont typeface="Arial" panose="020B0604020202020204" pitchFamily="34" charset="0"/>
              <a:buChar char="•"/>
            </a:pPr>
            <a:endParaRPr lang="en-US" sz="2800" dirty="0">
              <a:latin typeface="Lato" panose="020F0502020204030203" pitchFamily="34" charset="0"/>
              <a:ea typeface="Lato" panose="020F0502020204030203" pitchFamily="34" charset="0"/>
              <a:cs typeface="Lato" panose="020F0502020204030203" pitchFamily="34" charset="0"/>
            </a:endParaRPr>
          </a:p>
        </p:txBody>
      </p:sp>
      <p:sp>
        <p:nvSpPr>
          <p:cNvPr id="4" name="Title 1">
            <a:extLst>
              <a:ext uri="{FF2B5EF4-FFF2-40B4-BE49-F238E27FC236}">
                <a16:creationId xmlns:a16="http://schemas.microsoft.com/office/drawing/2014/main" id="{A23D168E-A186-77BF-A122-77A53D99F0CD}"/>
              </a:ext>
            </a:extLst>
          </p:cNvPr>
          <p:cNvSpPr txBox="1">
            <a:spLocks/>
          </p:cNvSpPr>
          <p:nvPr/>
        </p:nvSpPr>
        <p:spPr>
          <a:xfrm>
            <a:off x="1994406" y="139305"/>
            <a:ext cx="10099545" cy="73142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3200" b="1" dirty="0">
                <a:solidFill>
                  <a:schemeClr val="lt1"/>
                </a:solidFill>
                <a:latin typeface="Lato" panose="020F0502020204030203" pitchFamily="34" charset="0"/>
                <a:ea typeface="Lato" panose="020F0502020204030203" pitchFamily="34" charset="0"/>
                <a:cs typeface="Lato" panose="020F0502020204030203" pitchFamily="34" charset="0"/>
              </a:rPr>
              <a:t>BABA Waivers</a:t>
            </a:r>
            <a:endParaRPr lang="en-US" sz="3200" dirty="0">
              <a:solidFill>
                <a:schemeClr val="lt1"/>
              </a:solidFill>
              <a:latin typeface="Lato" panose="020F0502020204030203" pitchFamily="34" charset="0"/>
              <a:ea typeface="Lato" panose="020F0502020204030203" pitchFamily="34" charset="0"/>
              <a:cs typeface="Lato" panose="020F0502020204030203" pitchFamily="34" charset="0"/>
            </a:endParaRPr>
          </a:p>
        </p:txBody>
      </p:sp>
      <p:pic>
        <p:nvPicPr>
          <p:cNvPr id="7" name="Picture 6" descr="A logo with a sun and a keyhole&#10;&#10;Description automatically generated">
            <a:extLst>
              <a:ext uri="{FF2B5EF4-FFF2-40B4-BE49-F238E27FC236}">
                <a16:creationId xmlns:a16="http://schemas.microsoft.com/office/drawing/2014/main" id="{E8D704DA-6A66-1D3B-7B22-FF1C6F024FB4}"/>
              </a:ext>
            </a:extLst>
          </p:cNvPr>
          <p:cNvPicPr>
            <a:picLocks noChangeAspect="1"/>
          </p:cNvPicPr>
          <p:nvPr/>
        </p:nvPicPr>
        <p:blipFill>
          <a:blip r:embed="rId3"/>
          <a:stretch>
            <a:fillRect/>
          </a:stretch>
        </p:blipFill>
        <p:spPr>
          <a:xfrm>
            <a:off x="366632" y="234640"/>
            <a:ext cx="876543" cy="514641"/>
          </a:xfrm>
          <a:prstGeom prst="rect">
            <a:avLst/>
          </a:prstGeom>
        </p:spPr>
      </p:pic>
    </p:spTree>
    <p:extLst>
      <p:ext uri="{BB962C8B-B14F-4D97-AF65-F5344CB8AC3E}">
        <p14:creationId xmlns:p14="http://schemas.microsoft.com/office/powerpoint/2010/main" val="35849818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E06398-F9FF-FCFE-A80D-8AE9C69F8405}"/>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0A9B6EFE-0EF6-25CF-5208-92AE4FFD16B4}"/>
              </a:ext>
            </a:extLst>
          </p:cNvPr>
          <p:cNvSpPr/>
          <p:nvPr/>
        </p:nvSpPr>
        <p:spPr>
          <a:xfrm>
            <a:off x="0" y="6534364"/>
            <a:ext cx="12192001" cy="370978"/>
          </a:xfrm>
          <a:prstGeom prst="rect">
            <a:avLst/>
          </a:prstGeom>
          <a:solidFill>
            <a:srgbClr val="FBB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5C487813-0A47-0B56-48C9-10A9D31B2F71}"/>
              </a:ext>
            </a:extLst>
          </p:cNvPr>
          <p:cNvSpPr/>
          <p:nvPr/>
        </p:nvSpPr>
        <p:spPr>
          <a:xfrm>
            <a:off x="0" y="0"/>
            <a:ext cx="12192001" cy="1051133"/>
          </a:xfrm>
          <a:prstGeom prst="rect">
            <a:avLst/>
          </a:prstGeom>
          <a:solidFill>
            <a:srgbClr val="009A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ubtitle 5">
            <a:extLst>
              <a:ext uri="{FF2B5EF4-FFF2-40B4-BE49-F238E27FC236}">
                <a16:creationId xmlns:a16="http://schemas.microsoft.com/office/drawing/2014/main" id="{80EA23C7-C10A-5B4F-37BF-53550C9ACD9A}"/>
              </a:ext>
            </a:extLst>
          </p:cNvPr>
          <p:cNvSpPr>
            <a:spLocks noGrp="1"/>
          </p:cNvSpPr>
          <p:nvPr>
            <p:ph type="subTitle" idx="1"/>
          </p:nvPr>
        </p:nvSpPr>
        <p:spPr>
          <a:xfrm>
            <a:off x="85458" y="1051134"/>
            <a:ext cx="12008493" cy="5483230"/>
          </a:xfrm>
        </p:spPr>
        <p:txBody>
          <a:bodyPr>
            <a:noAutofit/>
          </a:bodyPr>
          <a:lstStyle/>
          <a:p>
            <a:pPr marR="0" lvl="0" algn="just">
              <a:lnSpc>
                <a:spcPct val="115000"/>
              </a:lnSpc>
            </a:pPr>
            <a:r>
              <a:rPr lang="en-US" sz="2800" b="1" dirty="0">
                <a:latin typeface="Lato" panose="020F0502020204030203" pitchFamily="34" charset="0"/>
                <a:ea typeface="Lato" panose="020F0502020204030203" pitchFamily="34" charset="0"/>
                <a:cs typeface="Lato" panose="020F0502020204030203" pitchFamily="34" charset="0"/>
              </a:rPr>
              <a:t>Project Specific Waivers - </a:t>
            </a:r>
            <a:r>
              <a:rPr lang="en-US" sz="2800" dirty="0">
                <a:latin typeface="Lato" panose="020F0502020204030203" pitchFamily="34" charset="0"/>
                <a:ea typeface="Lato" panose="020F0502020204030203" pitchFamily="34" charset="0"/>
                <a:cs typeface="Lato" panose="020F0502020204030203" pitchFamily="34" charset="0"/>
              </a:rPr>
              <a:t>these waivers must be formally requested from HUD by HNM</a:t>
            </a:r>
            <a:endParaRPr lang="en-US" sz="2800" dirty="0">
              <a:solidFill>
                <a:srgbClr val="FF0000"/>
              </a:solidFill>
              <a:latin typeface="Lato" panose="020F0502020204030203" pitchFamily="34" charset="0"/>
              <a:ea typeface="Lato" panose="020F0502020204030203" pitchFamily="34" charset="0"/>
              <a:cs typeface="Lato" panose="020F0502020204030203" pitchFamily="34" charset="0"/>
            </a:endParaRPr>
          </a:p>
          <a:p>
            <a:pPr marL="971550" lvl="1" indent="-514350" algn="just">
              <a:lnSpc>
                <a:spcPct val="115000"/>
              </a:lnSpc>
              <a:buFont typeface="+mj-lt"/>
              <a:buAutoNum type="arabicPeriod"/>
            </a:pPr>
            <a:r>
              <a:rPr lang="en-US" sz="2400" dirty="0">
                <a:latin typeface="Lato" panose="020F0502020204030203" pitchFamily="34" charset="0"/>
                <a:ea typeface="Lato" panose="020F0502020204030203" pitchFamily="34" charset="0"/>
                <a:cs typeface="Lato" panose="020F0502020204030203" pitchFamily="34" charset="0"/>
              </a:rPr>
              <a:t>Unreasonable Cost Waiver</a:t>
            </a:r>
          </a:p>
          <a:p>
            <a:pPr marL="1428750" lvl="2" indent="-514350" algn="just">
              <a:lnSpc>
                <a:spcPct val="115000"/>
              </a:lnSpc>
              <a:buFont typeface="Arial" panose="020B0604020202020204" pitchFamily="34" charset="0"/>
              <a:buChar char="•"/>
            </a:pPr>
            <a:r>
              <a:rPr lang="en-US" sz="2000" dirty="0">
                <a:latin typeface="Lato" panose="020F0502020204030203" pitchFamily="34" charset="0"/>
                <a:ea typeface="Lato" panose="020F0502020204030203" pitchFamily="34" charset="0"/>
                <a:cs typeface="Lato" panose="020F0502020204030203" pitchFamily="34" charset="0"/>
              </a:rPr>
              <a:t>Project’s compliance with BABA would increase the overall cost of the project by more than 25% compared to the project using non-BABA compliant products and materials</a:t>
            </a:r>
            <a:endParaRPr lang="en-US" sz="2400" dirty="0">
              <a:latin typeface="Lato" panose="020F0502020204030203" pitchFamily="34" charset="0"/>
              <a:ea typeface="Lato" panose="020F0502020204030203" pitchFamily="34" charset="0"/>
              <a:cs typeface="Lato" panose="020F0502020204030203" pitchFamily="34" charset="0"/>
            </a:endParaRPr>
          </a:p>
          <a:p>
            <a:pPr marL="971550" lvl="1" indent="-514350" algn="just">
              <a:lnSpc>
                <a:spcPct val="115000"/>
              </a:lnSpc>
              <a:buFont typeface="+mj-lt"/>
              <a:buAutoNum type="arabicPeriod"/>
            </a:pPr>
            <a:r>
              <a:rPr lang="en-US" sz="2400" dirty="0">
                <a:latin typeface="Lato" panose="020F0502020204030203" pitchFamily="34" charset="0"/>
                <a:ea typeface="Lato" panose="020F0502020204030203" pitchFamily="34" charset="0"/>
                <a:cs typeface="Lato" panose="020F0502020204030203" pitchFamily="34" charset="0"/>
              </a:rPr>
              <a:t>Non-availability Waiver</a:t>
            </a:r>
          </a:p>
          <a:p>
            <a:pPr marL="1428750" lvl="2" indent="-514350" algn="just">
              <a:lnSpc>
                <a:spcPct val="115000"/>
              </a:lnSpc>
              <a:buFont typeface="Arial" panose="020B0604020202020204" pitchFamily="34" charset="0"/>
              <a:buChar char="•"/>
            </a:pPr>
            <a:r>
              <a:rPr lang="en-US" sz="2000" dirty="0">
                <a:latin typeface="Lato" panose="020F0502020204030203" pitchFamily="34" charset="0"/>
                <a:ea typeface="Lato" panose="020F0502020204030203" pitchFamily="34" charset="0"/>
                <a:cs typeface="Lato" panose="020F0502020204030203" pitchFamily="34" charset="0"/>
              </a:rPr>
              <a:t>Specific product(s) cannot be sourced in the United States</a:t>
            </a:r>
          </a:p>
          <a:p>
            <a:pPr marL="457200" marR="0" lvl="0" indent="-457200" algn="just">
              <a:lnSpc>
                <a:spcPct val="115000"/>
              </a:lnSpc>
              <a:buFont typeface="Arial" panose="020B0604020202020204" pitchFamily="34" charset="0"/>
              <a:buChar char="•"/>
            </a:pPr>
            <a:endParaRPr lang="en-US" sz="2800" dirty="0">
              <a:latin typeface="Lato" panose="020F0502020204030203" pitchFamily="34" charset="0"/>
              <a:ea typeface="Lato" panose="020F0502020204030203" pitchFamily="34" charset="0"/>
              <a:cs typeface="Lato" panose="020F0502020204030203" pitchFamily="34" charset="0"/>
            </a:endParaRPr>
          </a:p>
        </p:txBody>
      </p:sp>
      <p:sp>
        <p:nvSpPr>
          <p:cNvPr id="4" name="Title 1">
            <a:extLst>
              <a:ext uri="{FF2B5EF4-FFF2-40B4-BE49-F238E27FC236}">
                <a16:creationId xmlns:a16="http://schemas.microsoft.com/office/drawing/2014/main" id="{8454F907-AA4C-86D5-85DA-ED9BD3B44737}"/>
              </a:ext>
            </a:extLst>
          </p:cNvPr>
          <p:cNvSpPr txBox="1">
            <a:spLocks/>
          </p:cNvSpPr>
          <p:nvPr/>
        </p:nvSpPr>
        <p:spPr>
          <a:xfrm>
            <a:off x="1994406" y="139305"/>
            <a:ext cx="10099545" cy="73142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3200" b="1" dirty="0">
                <a:solidFill>
                  <a:schemeClr val="lt1"/>
                </a:solidFill>
                <a:latin typeface="Lato" panose="020F0502020204030203" pitchFamily="34" charset="0"/>
                <a:ea typeface="Lato" panose="020F0502020204030203" pitchFamily="34" charset="0"/>
                <a:cs typeface="Lato" panose="020F0502020204030203" pitchFamily="34" charset="0"/>
              </a:rPr>
              <a:t>BABA Waivers (Continued)</a:t>
            </a:r>
            <a:endParaRPr lang="en-US" sz="3200" dirty="0">
              <a:solidFill>
                <a:schemeClr val="lt1"/>
              </a:solidFill>
              <a:latin typeface="Lato" panose="020F0502020204030203" pitchFamily="34" charset="0"/>
              <a:ea typeface="Lato" panose="020F0502020204030203" pitchFamily="34" charset="0"/>
              <a:cs typeface="Lato" panose="020F0502020204030203" pitchFamily="34" charset="0"/>
            </a:endParaRPr>
          </a:p>
        </p:txBody>
      </p:sp>
      <p:pic>
        <p:nvPicPr>
          <p:cNvPr id="7" name="Picture 6" descr="A logo with a sun and a keyhole&#10;&#10;Description automatically generated">
            <a:extLst>
              <a:ext uri="{FF2B5EF4-FFF2-40B4-BE49-F238E27FC236}">
                <a16:creationId xmlns:a16="http://schemas.microsoft.com/office/drawing/2014/main" id="{FDDDCB9A-BDA0-D09A-3E60-8729B1158700}"/>
              </a:ext>
            </a:extLst>
          </p:cNvPr>
          <p:cNvPicPr>
            <a:picLocks noChangeAspect="1"/>
          </p:cNvPicPr>
          <p:nvPr/>
        </p:nvPicPr>
        <p:blipFill>
          <a:blip r:embed="rId3"/>
          <a:stretch>
            <a:fillRect/>
          </a:stretch>
        </p:blipFill>
        <p:spPr>
          <a:xfrm>
            <a:off x="366632" y="234640"/>
            <a:ext cx="876543" cy="514641"/>
          </a:xfrm>
          <a:prstGeom prst="rect">
            <a:avLst/>
          </a:prstGeom>
        </p:spPr>
      </p:pic>
    </p:spTree>
    <p:extLst>
      <p:ext uri="{BB962C8B-B14F-4D97-AF65-F5344CB8AC3E}">
        <p14:creationId xmlns:p14="http://schemas.microsoft.com/office/powerpoint/2010/main" val="17141339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9E5DCC-C69E-D1F0-9432-3781446A501D}"/>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FA72CF34-0471-C997-57D5-42D1CEEA5821}"/>
              </a:ext>
            </a:extLst>
          </p:cNvPr>
          <p:cNvSpPr/>
          <p:nvPr/>
        </p:nvSpPr>
        <p:spPr>
          <a:xfrm>
            <a:off x="0" y="6534364"/>
            <a:ext cx="12192001" cy="370978"/>
          </a:xfrm>
          <a:prstGeom prst="rect">
            <a:avLst/>
          </a:prstGeom>
          <a:solidFill>
            <a:srgbClr val="FBB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4BC1DABB-5951-A7B8-1563-1A96D28F3291}"/>
              </a:ext>
            </a:extLst>
          </p:cNvPr>
          <p:cNvSpPr/>
          <p:nvPr/>
        </p:nvSpPr>
        <p:spPr>
          <a:xfrm>
            <a:off x="0" y="0"/>
            <a:ext cx="12192001" cy="1051133"/>
          </a:xfrm>
          <a:prstGeom prst="rect">
            <a:avLst/>
          </a:prstGeom>
          <a:solidFill>
            <a:srgbClr val="009A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ubtitle 5">
            <a:extLst>
              <a:ext uri="{FF2B5EF4-FFF2-40B4-BE49-F238E27FC236}">
                <a16:creationId xmlns:a16="http://schemas.microsoft.com/office/drawing/2014/main" id="{7BBE98DF-C8E4-6886-29D9-7AA0CDC85EB9}"/>
              </a:ext>
            </a:extLst>
          </p:cNvPr>
          <p:cNvSpPr>
            <a:spLocks noGrp="1"/>
          </p:cNvSpPr>
          <p:nvPr>
            <p:ph type="subTitle" idx="1"/>
          </p:nvPr>
        </p:nvSpPr>
        <p:spPr>
          <a:xfrm>
            <a:off x="85458" y="1051134"/>
            <a:ext cx="12008493" cy="5483230"/>
          </a:xfrm>
        </p:spPr>
        <p:txBody>
          <a:bodyPr>
            <a:noAutofit/>
          </a:bodyPr>
          <a:lstStyle/>
          <a:p>
            <a:pPr marR="0" lvl="0" algn="just">
              <a:lnSpc>
                <a:spcPct val="115000"/>
              </a:lnSpc>
            </a:pPr>
            <a:r>
              <a:rPr lang="en-US" sz="2600" b="1" dirty="0">
                <a:latin typeface="Lato" panose="020F0502020204030203" pitchFamily="34" charset="0"/>
                <a:ea typeface="Lato" panose="020F0502020204030203" pitchFamily="34" charset="0"/>
                <a:cs typeface="Lato" panose="020F0502020204030203" pitchFamily="34" charset="0"/>
              </a:rPr>
              <a:t>HUD General Waiver Application Process</a:t>
            </a:r>
          </a:p>
          <a:p>
            <a:pPr marL="514350" marR="0" lvl="0" indent="-514350" algn="just">
              <a:lnSpc>
                <a:spcPct val="115000"/>
              </a:lnSpc>
              <a:buFont typeface="+mj-lt"/>
              <a:buAutoNum type="arabicPeriod"/>
            </a:pPr>
            <a:r>
              <a:rPr lang="en-US" sz="2000" dirty="0">
                <a:latin typeface="Lato" panose="020F0502020204030203" pitchFamily="34" charset="0"/>
                <a:ea typeface="Lato" panose="020F0502020204030203" pitchFamily="34" charset="0"/>
                <a:cs typeface="Lato" panose="020F0502020204030203" pitchFamily="34" charset="0"/>
              </a:rPr>
              <a:t>Developer submitted HUD General Waiver Request Form to HNM</a:t>
            </a:r>
          </a:p>
          <a:p>
            <a:pPr marL="514350" marR="0" lvl="0" indent="-514350" algn="just">
              <a:lnSpc>
                <a:spcPct val="115000"/>
              </a:lnSpc>
              <a:buFont typeface="+mj-lt"/>
              <a:buAutoNum type="arabicPeriod"/>
            </a:pPr>
            <a:r>
              <a:rPr lang="en-US" sz="2000" dirty="0">
                <a:latin typeface="Lato" panose="020F0502020204030203" pitchFamily="34" charset="0"/>
                <a:ea typeface="Lato" panose="020F0502020204030203" pitchFamily="34" charset="0"/>
                <a:cs typeface="Lato" panose="020F0502020204030203" pitchFamily="34" charset="0"/>
              </a:rPr>
              <a:t>HNM reviews and approves waiver application</a:t>
            </a:r>
          </a:p>
          <a:p>
            <a:pPr marR="0" lvl="0" algn="just">
              <a:lnSpc>
                <a:spcPct val="115000"/>
              </a:lnSpc>
            </a:pPr>
            <a:r>
              <a:rPr lang="en-US" sz="2600" b="1" dirty="0">
                <a:latin typeface="Lato" panose="020F0502020204030203" pitchFamily="34" charset="0"/>
                <a:ea typeface="Lato" panose="020F0502020204030203" pitchFamily="34" charset="0"/>
                <a:cs typeface="Lato" panose="020F0502020204030203" pitchFamily="34" charset="0"/>
              </a:rPr>
              <a:t>Project Specific Waiver Application Process</a:t>
            </a:r>
          </a:p>
          <a:p>
            <a:pPr marL="457200" marR="0" lvl="0" indent="-457200" algn="just">
              <a:lnSpc>
                <a:spcPct val="115000"/>
              </a:lnSpc>
              <a:buFont typeface="+mj-lt"/>
              <a:buAutoNum type="arabicPeriod"/>
            </a:pPr>
            <a:r>
              <a:rPr lang="en-US" sz="2000" dirty="0">
                <a:latin typeface="Lato" panose="020F0502020204030203" pitchFamily="34" charset="0"/>
                <a:ea typeface="Lato" panose="020F0502020204030203" pitchFamily="34" charset="0"/>
                <a:cs typeface="Lato" panose="020F0502020204030203" pitchFamily="34" charset="0"/>
              </a:rPr>
              <a:t>Developer submits Project Specific Waiver Request Form to HNM</a:t>
            </a:r>
          </a:p>
          <a:p>
            <a:pPr marL="457200" marR="0" lvl="0" indent="-457200" algn="just">
              <a:lnSpc>
                <a:spcPct val="115000"/>
              </a:lnSpc>
              <a:buFont typeface="+mj-lt"/>
              <a:buAutoNum type="arabicPeriod"/>
            </a:pPr>
            <a:r>
              <a:rPr lang="en-US" sz="2000" dirty="0">
                <a:latin typeface="Lato" panose="020F0502020204030203" pitchFamily="34" charset="0"/>
                <a:ea typeface="Lato" panose="020F0502020204030203" pitchFamily="34" charset="0"/>
                <a:cs typeface="Lato" panose="020F0502020204030203" pitchFamily="34" charset="0"/>
              </a:rPr>
              <a:t>HNM submits online waiver application to HUD</a:t>
            </a:r>
          </a:p>
          <a:p>
            <a:pPr marL="457200" marR="0" lvl="0" indent="-457200" algn="just">
              <a:lnSpc>
                <a:spcPct val="115000"/>
              </a:lnSpc>
              <a:buFont typeface="+mj-lt"/>
              <a:buAutoNum type="arabicPeriod"/>
            </a:pPr>
            <a:r>
              <a:rPr lang="en-US" sz="2000" dirty="0">
                <a:latin typeface="Lato" panose="020F0502020204030203" pitchFamily="34" charset="0"/>
                <a:ea typeface="Lato" panose="020F0502020204030203" pitchFamily="34" charset="0"/>
                <a:cs typeface="Lato" panose="020F0502020204030203" pitchFamily="34" charset="0"/>
              </a:rPr>
              <a:t>HUD approves waiver application, submits it to the Office of Management and Budget’s Made in America Office (MIAO)</a:t>
            </a:r>
          </a:p>
          <a:p>
            <a:pPr marL="457200" marR="0" lvl="0" indent="-457200" algn="just">
              <a:lnSpc>
                <a:spcPct val="115000"/>
              </a:lnSpc>
              <a:buFont typeface="+mj-lt"/>
              <a:buAutoNum type="arabicPeriod"/>
            </a:pPr>
            <a:r>
              <a:rPr lang="en-US" sz="2000" dirty="0">
                <a:latin typeface="Lato" panose="020F0502020204030203" pitchFamily="34" charset="0"/>
                <a:ea typeface="Lato" panose="020F0502020204030203" pitchFamily="34" charset="0"/>
                <a:cs typeface="Lato" panose="020F0502020204030203" pitchFamily="34" charset="0"/>
              </a:rPr>
              <a:t>MIAO makes final decision approving waiver</a:t>
            </a:r>
          </a:p>
          <a:p>
            <a:pPr marR="0" lvl="0">
              <a:lnSpc>
                <a:spcPct val="115000"/>
              </a:lnSpc>
            </a:pPr>
            <a:r>
              <a:rPr lang="en-US" sz="2000" i="1" dirty="0">
                <a:latin typeface="Lato" panose="020F0502020204030203" pitchFamily="34" charset="0"/>
                <a:ea typeface="Lato" panose="020F0502020204030203" pitchFamily="34" charset="0"/>
                <a:cs typeface="Lato" panose="020F0502020204030203" pitchFamily="34" charset="0"/>
              </a:rPr>
              <a:t>HUD estimates the Project </a:t>
            </a:r>
            <a:r>
              <a:rPr lang="en-US" sz="2000" i="1">
                <a:latin typeface="Lato" panose="020F0502020204030203" pitchFamily="34" charset="0"/>
                <a:ea typeface="Lato" panose="020F0502020204030203" pitchFamily="34" charset="0"/>
                <a:cs typeface="Lato" panose="020F0502020204030203" pitchFamily="34" charset="0"/>
              </a:rPr>
              <a:t>Specific waiver </a:t>
            </a:r>
            <a:r>
              <a:rPr lang="en-US" sz="2000" i="1" dirty="0">
                <a:latin typeface="Lato" panose="020F0502020204030203" pitchFamily="34" charset="0"/>
                <a:ea typeface="Lato" panose="020F0502020204030203" pitchFamily="34" charset="0"/>
                <a:cs typeface="Lato" panose="020F0502020204030203" pitchFamily="34" charset="0"/>
              </a:rPr>
              <a:t>process will take at least 8 weeks.</a:t>
            </a:r>
          </a:p>
          <a:p>
            <a:pPr marR="0" lvl="0">
              <a:lnSpc>
                <a:spcPct val="115000"/>
              </a:lnSpc>
            </a:pPr>
            <a:r>
              <a:rPr lang="en-US" sz="2000" i="1" dirty="0">
                <a:latin typeface="Lato" panose="020F0502020204030203" pitchFamily="34" charset="0"/>
                <a:ea typeface="Lato" panose="020F0502020204030203" pitchFamily="34" charset="0"/>
                <a:cs typeface="Lato" panose="020F0502020204030203" pitchFamily="34" charset="0"/>
              </a:rPr>
              <a:t>Any BABA waiver request must be approved prior to committing federal funds to a project.</a:t>
            </a:r>
          </a:p>
          <a:p>
            <a:pPr marL="457200" marR="0" lvl="0" indent="-457200" algn="just">
              <a:lnSpc>
                <a:spcPct val="115000"/>
              </a:lnSpc>
              <a:buFont typeface="Arial" panose="020B0604020202020204" pitchFamily="34" charset="0"/>
              <a:buChar char="•"/>
            </a:pPr>
            <a:endParaRPr lang="en-US" sz="2800" dirty="0">
              <a:latin typeface="Lato" panose="020F0502020204030203" pitchFamily="34" charset="0"/>
              <a:ea typeface="Lato" panose="020F0502020204030203" pitchFamily="34" charset="0"/>
              <a:cs typeface="Lato" panose="020F0502020204030203" pitchFamily="34" charset="0"/>
            </a:endParaRPr>
          </a:p>
        </p:txBody>
      </p:sp>
      <p:sp>
        <p:nvSpPr>
          <p:cNvPr id="4" name="Title 1">
            <a:extLst>
              <a:ext uri="{FF2B5EF4-FFF2-40B4-BE49-F238E27FC236}">
                <a16:creationId xmlns:a16="http://schemas.microsoft.com/office/drawing/2014/main" id="{18166DE8-D357-3BF1-5D09-DA7146E5E73C}"/>
              </a:ext>
            </a:extLst>
          </p:cNvPr>
          <p:cNvSpPr txBox="1">
            <a:spLocks/>
          </p:cNvSpPr>
          <p:nvPr/>
        </p:nvSpPr>
        <p:spPr>
          <a:xfrm>
            <a:off x="1994406" y="139305"/>
            <a:ext cx="10099545" cy="73142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3200" b="1" dirty="0">
                <a:solidFill>
                  <a:schemeClr val="lt1"/>
                </a:solidFill>
                <a:latin typeface="Lato" panose="020F0502020204030203" pitchFamily="34" charset="0"/>
                <a:ea typeface="Lato" panose="020F0502020204030203" pitchFamily="34" charset="0"/>
                <a:cs typeface="Lato" panose="020F0502020204030203" pitchFamily="34" charset="0"/>
              </a:rPr>
              <a:t>BABA Waivers (Continued)</a:t>
            </a:r>
            <a:endParaRPr lang="en-US" sz="3200" dirty="0">
              <a:solidFill>
                <a:schemeClr val="lt1"/>
              </a:solidFill>
              <a:latin typeface="Lato" panose="020F0502020204030203" pitchFamily="34" charset="0"/>
              <a:ea typeface="Lato" panose="020F0502020204030203" pitchFamily="34" charset="0"/>
              <a:cs typeface="Lato" panose="020F0502020204030203" pitchFamily="34" charset="0"/>
            </a:endParaRPr>
          </a:p>
        </p:txBody>
      </p:sp>
      <p:pic>
        <p:nvPicPr>
          <p:cNvPr id="7" name="Picture 6" descr="A logo with a sun and a keyhole&#10;&#10;Description automatically generated">
            <a:extLst>
              <a:ext uri="{FF2B5EF4-FFF2-40B4-BE49-F238E27FC236}">
                <a16:creationId xmlns:a16="http://schemas.microsoft.com/office/drawing/2014/main" id="{990CF34C-02B2-4256-FE4E-30FC24CF0340}"/>
              </a:ext>
            </a:extLst>
          </p:cNvPr>
          <p:cNvPicPr>
            <a:picLocks noChangeAspect="1"/>
          </p:cNvPicPr>
          <p:nvPr/>
        </p:nvPicPr>
        <p:blipFill>
          <a:blip r:embed="rId3"/>
          <a:stretch>
            <a:fillRect/>
          </a:stretch>
        </p:blipFill>
        <p:spPr>
          <a:xfrm>
            <a:off x="366632" y="234640"/>
            <a:ext cx="876543" cy="514641"/>
          </a:xfrm>
          <a:prstGeom prst="rect">
            <a:avLst/>
          </a:prstGeom>
        </p:spPr>
      </p:pic>
    </p:spTree>
    <p:extLst>
      <p:ext uri="{BB962C8B-B14F-4D97-AF65-F5344CB8AC3E}">
        <p14:creationId xmlns:p14="http://schemas.microsoft.com/office/powerpoint/2010/main" val="16947536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BB040"/>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6247C71-5A5E-4E81-895B-297312C0C0C0}"/>
              </a:ext>
            </a:extLst>
          </p:cNvPr>
          <p:cNvSpPr/>
          <p:nvPr/>
        </p:nvSpPr>
        <p:spPr>
          <a:xfrm>
            <a:off x="1262245" y="0"/>
            <a:ext cx="4497747" cy="5743253"/>
          </a:xfrm>
          <a:prstGeom prst="rect">
            <a:avLst/>
          </a:prstGeom>
          <a:solidFill>
            <a:srgbClr val="009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descr="A logo of a house with a hand and a keyhole&#10;&#10;Description automatically generated">
            <a:extLst>
              <a:ext uri="{FF2B5EF4-FFF2-40B4-BE49-F238E27FC236}">
                <a16:creationId xmlns:a16="http://schemas.microsoft.com/office/drawing/2014/main" id="{5AE40973-287A-B6E2-815C-04F12F35A59B}"/>
              </a:ext>
            </a:extLst>
          </p:cNvPr>
          <p:cNvPicPr>
            <a:picLocks noChangeAspect="1"/>
          </p:cNvPicPr>
          <p:nvPr/>
        </p:nvPicPr>
        <p:blipFill>
          <a:blip r:embed="rId3"/>
          <a:stretch>
            <a:fillRect/>
          </a:stretch>
        </p:blipFill>
        <p:spPr>
          <a:xfrm>
            <a:off x="7281292" y="1482309"/>
            <a:ext cx="3648463" cy="3648463"/>
          </a:xfrm>
          <a:prstGeom prst="rect">
            <a:avLst/>
          </a:prstGeom>
        </p:spPr>
      </p:pic>
      <p:sp>
        <p:nvSpPr>
          <p:cNvPr id="13" name="TextBox 12">
            <a:extLst>
              <a:ext uri="{FF2B5EF4-FFF2-40B4-BE49-F238E27FC236}">
                <a16:creationId xmlns:a16="http://schemas.microsoft.com/office/drawing/2014/main" id="{3A5FFD29-270E-E49E-3025-8705CAB75F87}"/>
              </a:ext>
            </a:extLst>
          </p:cNvPr>
          <p:cNvSpPr txBox="1"/>
          <p:nvPr/>
        </p:nvSpPr>
        <p:spPr>
          <a:xfrm>
            <a:off x="1585234" y="259478"/>
            <a:ext cx="3628160" cy="523220"/>
          </a:xfrm>
          <a:prstGeom prst="rect">
            <a:avLst/>
          </a:prstGeom>
          <a:noFill/>
        </p:spPr>
        <p:txBody>
          <a:bodyPr wrap="square">
            <a:spAutoFit/>
          </a:bodyPr>
          <a:lstStyle/>
          <a:p>
            <a:r>
              <a:rPr lang="en-US" sz="2800" b="1" dirty="0">
                <a:solidFill>
                  <a:schemeClr val="bg1"/>
                </a:solidFill>
                <a:latin typeface="Lato" panose="020F0502020204030203" pitchFamily="34" charset="0"/>
                <a:ea typeface="Lato" panose="020F0502020204030203" pitchFamily="34" charset="0"/>
                <a:cs typeface="Lato" panose="020F0502020204030203" pitchFamily="34" charset="0"/>
              </a:rPr>
              <a:t>Questions?</a:t>
            </a:r>
            <a:endParaRPr lang="en-US" dirty="0">
              <a:latin typeface="Lato" panose="020F0502020204030203" pitchFamily="34" charset="0"/>
              <a:ea typeface="Lato" panose="020F0502020204030203" pitchFamily="34" charset="0"/>
              <a:cs typeface="Lato" panose="020F0502020204030203" pitchFamily="34" charset="0"/>
            </a:endParaRPr>
          </a:p>
        </p:txBody>
      </p:sp>
      <p:sp>
        <p:nvSpPr>
          <p:cNvPr id="16" name="Rectangle 15">
            <a:extLst>
              <a:ext uri="{FF2B5EF4-FFF2-40B4-BE49-F238E27FC236}">
                <a16:creationId xmlns:a16="http://schemas.microsoft.com/office/drawing/2014/main" id="{8A76B8A1-2C7F-1866-985A-EAEA713B9845}"/>
              </a:ext>
            </a:extLst>
          </p:cNvPr>
          <p:cNvSpPr/>
          <p:nvPr/>
        </p:nvSpPr>
        <p:spPr>
          <a:xfrm>
            <a:off x="1262245" y="2795069"/>
            <a:ext cx="4497747" cy="1598065"/>
          </a:xfrm>
          <a:prstGeom prst="rect">
            <a:avLst/>
          </a:prstGeom>
          <a:solidFill>
            <a:srgbClr val="00A8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00" dirty="0"/>
          </a:p>
        </p:txBody>
      </p:sp>
      <p:sp>
        <p:nvSpPr>
          <p:cNvPr id="3" name="Subtitle 2">
            <a:extLst>
              <a:ext uri="{FF2B5EF4-FFF2-40B4-BE49-F238E27FC236}">
                <a16:creationId xmlns:a16="http://schemas.microsoft.com/office/drawing/2014/main" id="{10762308-C5E6-D44B-9E78-D34E66C5EF3E}"/>
              </a:ext>
            </a:extLst>
          </p:cNvPr>
          <p:cNvSpPr>
            <a:spLocks noGrp="1"/>
          </p:cNvSpPr>
          <p:nvPr>
            <p:ph type="subTitle" idx="1"/>
          </p:nvPr>
        </p:nvSpPr>
        <p:spPr>
          <a:xfrm>
            <a:off x="1585234" y="2888904"/>
            <a:ext cx="3516356" cy="1500985"/>
          </a:xfrm>
        </p:spPr>
        <p:txBody>
          <a:bodyPr>
            <a:normAutofit fontScale="62500" lnSpcReduction="20000"/>
          </a:bodyPr>
          <a:lstStyle/>
          <a:p>
            <a:pPr algn="l"/>
            <a:r>
              <a:rPr lang="en-US" b="1" dirty="0">
                <a:solidFill>
                  <a:schemeClr val="bg1"/>
                </a:solidFill>
                <a:latin typeface="Lato" panose="020F0502020204030203" pitchFamily="34" charset="0"/>
                <a:ea typeface="Lato" panose="020F0502020204030203" pitchFamily="34" charset="0"/>
                <a:cs typeface="Lato" panose="020F0502020204030203" pitchFamily="34" charset="0"/>
              </a:rPr>
              <a:t>Justin Carmona</a:t>
            </a:r>
          </a:p>
          <a:p>
            <a:pPr algn="l"/>
            <a:r>
              <a:rPr lang="en-US" i="1" dirty="0">
                <a:solidFill>
                  <a:schemeClr val="bg1"/>
                </a:solidFill>
                <a:latin typeface="Lato" panose="020F0502020204030203" pitchFamily="34" charset="0"/>
                <a:ea typeface="Lato" panose="020F0502020204030203" pitchFamily="34" charset="0"/>
                <a:cs typeface="Lato" panose="020F0502020204030203" pitchFamily="34" charset="0"/>
              </a:rPr>
              <a:t>Development Loan Manager </a:t>
            </a:r>
          </a:p>
          <a:p>
            <a:pPr algn="l"/>
            <a:r>
              <a:rPr lang="en-US" dirty="0">
                <a:solidFill>
                  <a:schemeClr val="bg1"/>
                </a:solidFill>
                <a:latin typeface="Lato" panose="020F0502020204030203" pitchFamily="34" charset="0"/>
                <a:ea typeface="Lato" panose="020F0502020204030203" pitchFamily="34" charset="0"/>
                <a:cs typeface="Lato" panose="020F0502020204030203" pitchFamily="34" charset="0"/>
              </a:rPr>
              <a:t>Housing Development Department</a:t>
            </a:r>
          </a:p>
          <a:p>
            <a:pPr algn="l"/>
            <a:r>
              <a:rPr lang="en-US" dirty="0">
                <a:solidFill>
                  <a:schemeClr val="bg1"/>
                </a:solidFill>
                <a:latin typeface="Lato" panose="020F0502020204030203" pitchFamily="34" charset="0"/>
                <a:ea typeface="Lato" panose="020F0502020204030203" pitchFamily="34" charset="0"/>
                <a:cs typeface="Lato" panose="020F0502020204030203" pitchFamily="34" charset="0"/>
              </a:rPr>
              <a:t>Tel: 505-767-2211</a:t>
            </a:r>
          </a:p>
          <a:p>
            <a:pPr algn="l"/>
            <a:r>
              <a:rPr lang="en-US" dirty="0">
                <a:solidFill>
                  <a:schemeClr val="bg1"/>
                </a:solidFill>
                <a:latin typeface="Lato" panose="020F0502020204030203" pitchFamily="34" charset="0"/>
                <a:ea typeface="Lato" panose="020F0502020204030203" pitchFamily="34" charset="0"/>
                <a:cs typeface="Lato" panose="020F0502020204030203" pitchFamily="34" charset="0"/>
              </a:rPr>
              <a:t>Email: jcarmona@housingnm.org</a:t>
            </a:r>
          </a:p>
          <a:p>
            <a:pPr algn="l"/>
            <a:endParaRPr lang="en-US" i="1" dirty="0">
              <a:solidFill>
                <a:schemeClr val="bg1"/>
              </a:solidFill>
              <a:latin typeface="Lato" panose="020F0502020204030203" pitchFamily="34" charset="0"/>
              <a:ea typeface="Lato" panose="020F0502020204030203" pitchFamily="34" charset="0"/>
              <a:cs typeface="Lato" panose="020F0502020204030203" pitchFamily="34" charset="0"/>
            </a:endParaRPr>
          </a:p>
        </p:txBody>
      </p:sp>
      <p:sp>
        <p:nvSpPr>
          <p:cNvPr id="5" name="Subtitle 2">
            <a:extLst>
              <a:ext uri="{FF2B5EF4-FFF2-40B4-BE49-F238E27FC236}">
                <a16:creationId xmlns:a16="http://schemas.microsoft.com/office/drawing/2014/main" id="{9BAD3B3B-D1A3-58B7-8895-E4E1B51F7B50}"/>
              </a:ext>
            </a:extLst>
          </p:cNvPr>
          <p:cNvSpPr txBox="1">
            <a:spLocks/>
          </p:cNvSpPr>
          <p:nvPr/>
        </p:nvSpPr>
        <p:spPr>
          <a:xfrm>
            <a:off x="1585234" y="4567121"/>
            <a:ext cx="3628160" cy="908449"/>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pPr>
            <a:r>
              <a:rPr lang="en-US" sz="1200" dirty="0">
                <a:solidFill>
                  <a:schemeClr val="bg1"/>
                </a:solidFill>
                <a:latin typeface="Lato" panose="020F0502020204030203" pitchFamily="34" charset="0"/>
                <a:ea typeface="Lato" panose="020F0502020204030203" pitchFamily="34" charset="0"/>
                <a:cs typeface="Lato" panose="020F0502020204030203" pitchFamily="34" charset="0"/>
              </a:rPr>
              <a:t>7425 Jefferson St. NE, Albuquerque, NM 87109</a:t>
            </a:r>
          </a:p>
          <a:p>
            <a:pPr algn="l">
              <a:lnSpc>
                <a:spcPct val="100000"/>
              </a:lnSpc>
            </a:pPr>
            <a:r>
              <a:rPr lang="en-US" sz="1200" dirty="0">
                <a:solidFill>
                  <a:schemeClr val="bg1"/>
                </a:solidFill>
                <a:latin typeface="Lato" panose="020F0502020204030203" pitchFamily="34" charset="0"/>
                <a:ea typeface="Lato" panose="020F0502020204030203" pitchFamily="34" charset="0"/>
                <a:cs typeface="Lato" panose="020F0502020204030203" pitchFamily="34" charset="0"/>
              </a:rPr>
              <a:t>Tel: 505-843-6880</a:t>
            </a:r>
          </a:p>
          <a:p>
            <a:pPr algn="l">
              <a:lnSpc>
                <a:spcPct val="100000"/>
              </a:lnSpc>
            </a:pPr>
            <a:r>
              <a:rPr lang="en-US" sz="1400" b="1" i="1" dirty="0">
                <a:solidFill>
                  <a:schemeClr val="bg1"/>
                </a:solidFill>
                <a:latin typeface="Lato" panose="020F0502020204030203" pitchFamily="34" charset="0"/>
                <a:ea typeface="Lato" panose="020F0502020204030203" pitchFamily="34" charset="0"/>
                <a:cs typeface="Lato" panose="020F0502020204030203" pitchFamily="34" charset="0"/>
                <a:hlinkClick r:id="rId4">
                  <a:extLst>
                    <a:ext uri="{A12FA001-AC4F-418D-AE19-62706E023703}">
                      <ahyp:hlinkClr xmlns:ahyp="http://schemas.microsoft.com/office/drawing/2018/hyperlinkcolor" val="tx"/>
                    </a:ext>
                  </a:extLst>
                </a:hlinkClick>
              </a:rPr>
              <a:t>www.housingnm.org</a:t>
            </a:r>
            <a:endParaRPr lang="en-US" sz="1400" b="1" i="1" dirty="0">
              <a:solidFill>
                <a:schemeClr val="bg1"/>
              </a:solidFill>
              <a:latin typeface="Lato" panose="020F0502020204030203" pitchFamily="34" charset="0"/>
              <a:ea typeface="Lato" panose="020F0502020204030203" pitchFamily="34" charset="0"/>
              <a:cs typeface="Lato" panose="020F0502020204030203" pitchFamily="34" charset="0"/>
            </a:endParaRPr>
          </a:p>
        </p:txBody>
      </p:sp>
      <p:sp>
        <p:nvSpPr>
          <p:cNvPr id="7" name="Rectangle 6">
            <a:extLst>
              <a:ext uri="{FF2B5EF4-FFF2-40B4-BE49-F238E27FC236}">
                <a16:creationId xmlns:a16="http://schemas.microsoft.com/office/drawing/2014/main" id="{56A4C617-AEC8-440A-FAF8-23525F52AA36}"/>
              </a:ext>
            </a:extLst>
          </p:cNvPr>
          <p:cNvSpPr/>
          <p:nvPr/>
        </p:nvSpPr>
        <p:spPr>
          <a:xfrm>
            <a:off x="1262245" y="962466"/>
            <a:ext cx="4497747" cy="1598065"/>
          </a:xfrm>
          <a:prstGeom prst="rect">
            <a:avLst/>
          </a:prstGeom>
          <a:solidFill>
            <a:srgbClr val="00A8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00" dirty="0"/>
          </a:p>
        </p:txBody>
      </p:sp>
      <p:sp>
        <p:nvSpPr>
          <p:cNvPr id="8" name="Subtitle 2">
            <a:extLst>
              <a:ext uri="{FF2B5EF4-FFF2-40B4-BE49-F238E27FC236}">
                <a16:creationId xmlns:a16="http://schemas.microsoft.com/office/drawing/2014/main" id="{FFFA59C6-33DB-6917-DA9C-AA0B6D51AD82}"/>
              </a:ext>
            </a:extLst>
          </p:cNvPr>
          <p:cNvSpPr txBox="1">
            <a:spLocks/>
          </p:cNvSpPr>
          <p:nvPr/>
        </p:nvSpPr>
        <p:spPr>
          <a:xfrm>
            <a:off x="1585234" y="1056301"/>
            <a:ext cx="3516356" cy="1500985"/>
          </a:xfrm>
          <a:prstGeom prst="rect">
            <a:avLst/>
          </a:prstGeom>
        </p:spPr>
        <p:txBody>
          <a:bodyPr vert="horz" lIns="91440" tIns="45720" rIns="91440" bIns="45720" rtlCol="0">
            <a:normAutofit fontScale="62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b="1" dirty="0">
                <a:solidFill>
                  <a:schemeClr val="bg1"/>
                </a:solidFill>
                <a:latin typeface="Lato" panose="020F0502020204030203" pitchFamily="34" charset="0"/>
                <a:ea typeface="Lato" panose="020F0502020204030203" pitchFamily="34" charset="0"/>
                <a:cs typeface="Lato" panose="020F0502020204030203" pitchFamily="34" charset="0"/>
              </a:rPr>
              <a:t>Tim Martinez</a:t>
            </a:r>
          </a:p>
          <a:p>
            <a:pPr algn="l"/>
            <a:r>
              <a:rPr lang="en-US" i="1" dirty="0">
                <a:solidFill>
                  <a:schemeClr val="bg1"/>
                </a:solidFill>
                <a:latin typeface="Lato" panose="020F0502020204030203" pitchFamily="34" charset="0"/>
                <a:ea typeface="Lato" panose="020F0502020204030203" pitchFamily="34" charset="0"/>
                <a:cs typeface="Lato" panose="020F0502020204030203" pitchFamily="34" charset="0"/>
              </a:rPr>
              <a:t>Assistant Director</a:t>
            </a:r>
          </a:p>
          <a:p>
            <a:pPr algn="l"/>
            <a:r>
              <a:rPr lang="en-US" dirty="0">
                <a:solidFill>
                  <a:schemeClr val="bg1"/>
                </a:solidFill>
                <a:latin typeface="Lato" panose="020F0502020204030203" pitchFamily="34" charset="0"/>
                <a:ea typeface="Lato" panose="020F0502020204030203" pitchFamily="34" charset="0"/>
                <a:cs typeface="Lato" panose="020F0502020204030203" pitchFamily="34" charset="0"/>
              </a:rPr>
              <a:t>Housing Development Department</a:t>
            </a:r>
          </a:p>
          <a:p>
            <a:pPr algn="l"/>
            <a:r>
              <a:rPr lang="en-US" dirty="0">
                <a:solidFill>
                  <a:schemeClr val="bg1"/>
                </a:solidFill>
                <a:latin typeface="Lato" panose="020F0502020204030203" pitchFamily="34" charset="0"/>
                <a:ea typeface="Lato" panose="020F0502020204030203" pitchFamily="34" charset="0"/>
                <a:cs typeface="Lato" panose="020F0502020204030203" pitchFamily="34" charset="0"/>
              </a:rPr>
              <a:t>Tel: 505-767-2258</a:t>
            </a:r>
          </a:p>
          <a:p>
            <a:pPr algn="l"/>
            <a:r>
              <a:rPr lang="en-US" dirty="0">
                <a:solidFill>
                  <a:schemeClr val="bg1"/>
                </a:solidFill>
                <a:latin typeface="Lato" panose="020F0502020204030203" pitchFamily="34" charset="0"/>
                <a:ea typeface="Lato" panose="020F0502020204030203" pitchFamily="34" charset="0"/>
                <a:cs typeface="Lato" panose="020F0502020204030203" pitchFamily="34" charset="0"/>
              </a:rPr>
              <a:t>Email: tmartinez@housingnm.org</a:t>
            </a:r>
          </a:p>
          <a:p>
            <a:pPr algn="l"/>
            <a:endParaRPr lang="en-US" i="1" dirty="0">
              <a:solidFill>
                <a:schemeClr val="bg1"/>
              </a:solidFill>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15467323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4C62A63-5448-4363-D9CA-A7441D7C8549}"/>
              </a:ext>
            </a:extLst>
          </p:cNvPr>
          <p:cNvSpPr/>
          <p:nvPr/>
        </p:nvSpPr>
        <p:spPr>
          <a:xfrm>
            <a:off x="0" y="6534364"/>
            <a:ext cx="12192001" cy="370978"/>
          </a:xfrm>
          <a:prstGeom prst="rect">
            <a:avLst/>
          </a:prstGeom>
          <a:solidFill>
            <a:srgbClr val="FBB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75B66715-5F66-4FFC-B6F5-2A0E14E7BA7D}"/>
              </a:ext>
            </a:extLst>
          </p:cNvPr>
          <p:cNvSpPr/>
          <p:nvPr/>
        </p:nvSpPr>
        <p:spPr>
          <a:xfrm>
            <a:off x="0" y="0"/>
            <a:ext cx="12192001" cy="1051133"/>
          </a:xfrm>
          <a:prstGeom prst="rect">
            <a:avLst/>
          </a:prstGeom>
          <a:solidFill>
            <a:srgbClr val="009A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ubtitle 5">
            <a:extLst>
              <a:ext uri="{FF2B5EF4-FFF2-40B4-BE49-F238E27FC236}">
                <a16:creationId xmlns:a16="http://schemas.microsoft.com/office/drawing/2014/main" id="{F0E28B22-4C5C-3E48-7C75-2E8B75D4F4B4}"/>
              </a:ext>
            </a:extLst>
          </p:cNvPr>
          <p:cNvSpPr>
            <a:spLocks noGrp="1"/>
          </p:cNvSpPr>
          <p:nvPr>
            <p:ph type="subTitle" idx="1"/>
          </p:nvPr>
        </p:nvSpPr>
        <p:spPr>
          <a:xfrm>
            <a:off x="85458" y="1098474"/>
            <a:ext cx="12008493" cy="5388547"/>
          </a:xfrm>
        </p:spPr>
        <p:txBody>
          <a:bodyPr>
            <a:noAutofit/>
          </a:bodyPr>
          <a:lstStyle/>
          <a:p>
            <a:pPr marR="0" lvl="0" algn="just">
              <a:lnSpc>
                <a:spcPct val="115000"/>
              </a:lnSpc>
            </a:pPr>
            <a:r>
              <a:rPr lang="en-US" sz="3600" b="1" u="sng" dirty="0">
                <a:latin typeface="Lato" panose="020F0502020204030203" pitchFamily="34" charset="0"/>
                <a:ea typeface="Lato" panose="020F0502020204030203" pitchFamily="34" charset="0"/>
                <a:cs typeface="Lato" panose="020F0502020204030203" pitchFamily="34" charset="0"/>
              </a:rPr>
              <a:t>Outline</a:t>
            </a:r>
          </a:p>
          <a:p>
            <a:pPr marL="457200" marR="0" lvl="0" indent="-457200" algn="just">
              <a:lnSpc>
                <a:spcPct val="115000"/>
              </a:lnSpc>
              <a:buFont typeface="Arial" panose="020B0604020202020204" pitchFamily="34" charset="0"/>
              <a:buChar char="•"/>
            </a:pPr>
            <a:r>
              <a:rPr lang="en-US" sz="2800" b="1" dirty="0">
                <a:latin typeface="Lato" panose="020F0502020204030203" pitchFamily="34" charset="0"/>
                <a:ea typeface="Lato" panose="020F0502020204030203" pitchFamily="34" charset="0"/>
                <a:cs typeface="Lato" panose="020F0502020204030203" pitchFamily="34" charset="0"/>
              </a:rPr>
              <a:t>Definition of BABA</a:t>
            </a:r>
          </a:p>
          <a:p>
            <a:pPr marL="1200150" lvl="2" indent="-285750" algn="just">
              <a:lnSpc>
                <a:spcPct val="115000"/>
              </a:lnSpc>
              <a:buFont typeface="Arial" panose="020B0604020202020204" pitchFamily="34" charset="0"/>
              <a:buChar char="•"/>
            </a:pPr>
            <a:r>
              <a:rPr lang="en-US" sz="2400" dirty="0">
                <a:latin typeface="Lato" panose="020F0502020204030203" pitchFamily="34" charset="0"/>
                <a:ea typeface="Lato" panose="020F0502020204030203" pitchFamily="34" charset="0"/>
                <a:cs typeface="Lato" panose="020F0502020204030203" pitchFamily="34" charset="0"/>
              </a:rPr>
              <a:t>What Housing New Mexico (HNM) Funds Trigger BABA</a:t>
            </a:r>
          </a:p>
          <a:p>
            <a:pPr marL="457200" indent="-457200" algn="just">
              <a:lnSpc>
                <a:spcPct val="115000"/>
              </a:lnSpc>
              <a:buFont typeface="Arial" panose="020B0604020202020204" pitchFamily="34" charset="0"/>
              <a:buChar char="•"/>
            </a:pPr>
            <a:r>
              <a:rPr lang="en-US" sz="2800" b="1" dirty="0">
                <a:latin typeface="Lato" panose="020F0502020204030203" pitchFamily="34" charset="0"/>
                <a:ea typeface="Lato" panose="020F0502020204030203" pitchFamily="34" charset="0"/>
                <a:cs typeface="Lato" panose="020F0502020204030203" pitchFamily="34" charset="0"/>
              </a:rPr>
              <a:t>Materials Covered by BABA</a:t>
            </a:r>
          </a:p>
          <a:p>
            <a:pPr marL="1200150" lvl="2" indent="-285750" algn="just">
              <a:lnSpc>
                <a:spcPct val="115000"/>
              </a:lnSpc>
              <a:buFont typeface="Arial" panose="020B0604020202020204" pitchFamily="34" charset="0"/>
              <a:buChar char="•"/>
            </a:pPr>
            <a:r>
              <a:rPr lang="en-US" sz="2400" dirty="0">
                <a:latin typeface="Lato" panose="020F0502020204030203" pitchFamily="34" charset="0"/>
                <a:ea typeface="Lato" panose="020F0502020204030203" pitchFamily="34" charset="0"/>
                <a:cs typeface="Lato" panose="020F0502020204030203" pitchFamily="34" charset="0"/>
              </a:rPr>
              <a:t>Help Identifying Suppliers Compliant with BABA</a:t>
            </a:r>
          </a:p>
          <a:p>
            <a:pPr marL="457200" marR="0" lvl="0" indent="-457200" algn="just">
              <a:lnSpc>
                <a:spcPct val="115000"/>
              </a:lnSpc>
              <a:buFont typeface="Arial" panose="020B0604020202020204" pitchFamily="34" charset="0"/>
              <a:buChar char="•"/>
            </a:pPr>
            <a:r>
              <a:rPr lang="en-US" sz="2800" b="1" dirty="0">
                <a:latin typeface="Lato" panose="020F0502020204030203" pitchFamily="34" charset="0"/>
                <a:ea typeface="Lato" panose="020F0502020204030203" pitchFamily="34" charset="0"/>
                <a:cs typeface="Lato" panose="020F0502020204030203" pitchFamily="34" charset="0"/>
              </a:rPr>
              <a:t>How HNM Will Implement BABA</a:t>
            </a:r>
          </a:p>
          <a:p>
            <a:pPr marL="457200" indent="-457200" algn="just">
              <a:lnSpc>
                <a:spcPct val="115000"/>
              </a:lnSpc>
              <a:buFont typeface="Arial" panose="020B0604020202020204" pitchFamily="34" charset="0"/>
              <a:buChar char="•"/>
            </a:pPr>
            <a:r>
              <a:rPr lang="en-US" sz="2800" b="1" dirty="0">
                <a:latin typeface="Lato" panose="020F0502020204030203" pitchFamily="34" charset="0"/>
                <a:ea typeface="Lato" panose="020F0502020204030203" pitchFamily="34" charset="0"/>
                <a:cs typeface="Lato" panose="020F0502020204030203" pitchFamily="34" charset="0"/>
              </a:rPr>
              <a:t>BABA Waivers</a:t>
            </a:r>
          </a:p>
        </p:txBody>
      </p:sp>
      <p:sp>
        <p:nvSpPr>
          <p:cNvPr id="4" name="Title 1">
            <a:extLst>
              <a:ext uri="{FF2B5EF4-FFF2-40B4-BE49-F238E27FC236}">
                <a16:creationId xmlns:a16="http://schemas.microsoft.com/office/drawing/2014/main" id="{126AE2E3-463B-4DAF-1BAA-1C81CA3F1914}"/>
              </a:ext>
            </a:extLst>
          </p:cNvPr>
          <p:cNvSpPr txBox="1">
            <a:spLocks/>
          </p:cNvSpPr>
          <p:nvPr/>
        </p:nvSpPr>
        <p:spPr>
          <a:xfrm>
            <a:off x="1994406" y="139305"/>
            <a:ext cx="10099545" cy="73142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3200" b="1" dirty="0">
                <a:solidFill>
                  <a:schemeClr val="lt1"/>
                </a:solidFill>
                <a:latin typeface="Lato" panose="020F0502020204030203" pitchFamily="34" charset="0"/>
                <a:ea typeface="Lato" panose="020F0502020204030203" pitchFamily="34" charset="0"/>
                <a:cs typeface="Lato" panose="020F0502020204030203" pitchFamily="34" charset="0"/>
              </a:rPr>
              <a:t>Build America, Buy America (BABA) Overview</a:t>
            </a:r>
            <a:endParaRPr lang="en-US" sz="3200" dirty="0">
              <a:solidFill>
                <a:schemeClr val="lt1"/>
              </a:solidFill>
              <a:latin typeface="Lato" panose="020F0502020204030203" pitchFamily="34" charset="0"/>
              <a:ea typeface="Lato" panose="020F0502020204030203" pitchFamily="34" charset="0"/>
              <a:cs typeface="Lato" panose="020F0502020204030203" pitchFamily="34" charset="0"/>
            </a:endParaRPr>
          </a:p>
        </p:txBody>
      </p:sp>
      <p:pic>
        <p:nvPicPr>
          <p:cNvPr id="7" name="Picture 6" descr="A logo with a sun and a keyhole&#10;&#10;Description automatically generated">
            <a:extLst>
              <a:ext uri="{FF2B5EF4-FFF2-40B4-BE49-F238E27FC236}">
                <a16:creationId xmlns:a16="http://schemas.microsoft.com/office/drawing/2014/main" id="{92A581E1-F564-6B53-D022-0CCF3E193E44}"/>
              </a:ext>
            </a:extLst>
          </p:cNvPr>
          <p:cNvPicPr>
            <a:picLocks noChangeAspect="1"/>
          </p:cNvPicPr>
          <p:nvPr/>
        </p:nvPicPr>
        <p:blipFill>
          <a:blip r:embed="rId3"/>
          <a:stretch>
            <a:fillRect/>
          </a:stretch>
        </p:blipFill>
        <p:spPr>
          <a:xfrm>
            <a:off x="366632" y="234640"/>
            <a:ext cx="876543" cy="514641"/>
          </a:xfrm>
          <a:prstGeom prst="rect">
            <a:avLst/>
          </a:prstGeom>
        </p:spPr>
      </p:pic>
    </p:spTree>
    <p:extLst>
      <p:ext uri="{BB962C8B-B14F-4D97-AF65-F5344CB8AC3E}">
        <p14:creationId xmlns:p14="http://schemas.microsoft.com/office/powerpoint/2010/main" val="40788848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691A01-1782-A6A0-64A4-A395579EE014}"/>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C50DB8D3-2CAB-5EC4-E4D6-6CA29FF77E1C}"/>
              </a:ext>
            </a:extLst>
          </p:cNvPr>
          <p:cNvSpPr/>
          <p:nvPr/>
        </p:nvSpPr>
        <p:spPr>
          <a:xfrm>
            <a:off x="0" y="6534364"/>
            <a:ext cx="12192001" cy="370978"/>
          </a:xfrm>
          <a:prstGeom prst="rect">
            <a:avLst/>
          </a:prstGeom>
          <a:solidFill>
            <a:srgbClr val="FBB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6B25AE27-9138-9C5D-F102-FB8D453F6207}"/>
              </a:ext>
            </a:extLst>
          </p:cNvPr>
          <p:cNvSpPr/>
          <p:nvPr/>
        </p:nvSpPr>
        <p:spPr>
          <a:xfrm>
            <a:off x="0" y="0"/>
            <a:ext cx="12192001" cy="1051133"/>
          </a:xfrm>
          <a:prstGeom prst="rect">
            <a:avLst/>
          </a:prstGeom>
          <a:solidFill>
            <a:srgbClr val="009A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ubtitle 5">
            <a:extLst>
              <a:ext uri="{FF2B5EF4-FFF2-40B4-BE49-F238E27FC236}">
                <a16:creationId xmlns:a16="http://schemas.microsoft.com/office/drawing/2014/main" id="{D5667B23-64FB-7B8F-5701-3E354F7369AF}"/>
              </a:ext>
            </a:extLst>
          </p:cNvPr>
          <p:cNvSpPr>
            <a:spLocks noGrp="1"/>
          </p:cNvSpPr>
          <p:nvPr>
            <p:ph type="subTitle" idx="1"/>
          </p:nvPr>
        </p:nvSpPr>
        <p:spPr>
          <a:xfrm>
            <a:off x="85458" y="1098474"/>
            <a:ext cx="12008493" cy="5388547"/>
          </a:xfrm>
        </p:spPr>
        <p:txBody>
          <a:bodyPr>
            <a:noAutofit/>
          </a:bodyPr>
          <a:lstStyle/>
          <a:p>
            <a:pPr marR="0" lvl="0" algn="just">
              <a:lnSpc>
                <a:spcPct val="115000"/>
              </a:lnSpc>
            </a:pPr>
            <a:r>
              <a:rPr lang="en-US" sz="2800" b="1" dirty="0">
                <a:latin typeface="Lato" panose="020F0502020204030203" pitchFamily="34" charset="0"/>
                <a:ea typeface="Lato" panose="020F0502020204030203" pitchFamily="34" charset="0"/>
                <a:cs typeface="Lato" panose="020F0502020204030203" pitchFamily="34" charset="0"/>
              </a:rPr>
              <a:t>BABA stands for the Build America, Buy America Act</a:t>
            </a:r>
          </a:p>
          <a:p>
            <a:pPr marL="914400" lvl="1" indent="-457200" algn="just">
              <a:lnSpc>
                <a:spcPct val="115000"/>
              </a:lnSpc>
              <a:buFont typeface="Arial" panose="020B0604020202020204" pitchFamily="34" charset="0"/>
              <a:buChar char="•"/>
            </a:pPr>
            <a:r>
              <a:rPr lang="en-US" dirty="0">
                <a:latin typeface="Lato" panose="020F0502020204030203" pitchFamily="34" charset="0"/>
                <a:ea typeface="Lato" panose="020F0502020204030203" pitchFamily="34" charset="0"/>
                <a:cs typeface="Lato" panose="020F0502020204030203" pitchFamily="34" charset="0"/>
              </a:rPr>
              <a:t>Passed by Congress as part of the Infrastructure Investment and Jobs Act of 2021 and signed into law by President Biden</a:t>
            </a:r>
            <a:endParaRPr lang="en-US" sz="2200" dirty="0">
              <a:latin typeface="Lato" panose="020F0502020204030203" pitchFamily="34" charset="0"/>
              <a:ea typeface="Lato" panose="020F0502020204030203" pitchFamily="34" charset="0"/>
              <a:cs typeface="Lato" panose="020F0502020204030203" pitchFamily="34" charset="0"/>
            </a:endParaRPr>
          </a:p>
          <a:p>
            <a:pPr algn="just">
              <a:lnSpc>
                <a:spcPct val="115000"/>
              </a:lnSpc>
            </a:pPr>
            <a:r>
              <a:rPr lang="en-US" sz="2800" b="1" dirty="0">
                <a:latin typeface="Lato" panose="020F0502020204030203" pitchFamily="34" charset="0"/>
                <a:ea typeface="Lato" panose="020F0502020204030203" pitchFamily="34" charset="0"/>
                <a:cs typeface="Lato" panose="020F0502020204030203" pitchFamily="34" charset="0"/>
              </a:rPr>
              <a:t>BABA requires </a:t>
            </a:r>
          </a:p>
          <a:p>
            <a:pPr marL="914400" lvl="1" indent="-457200" algn="just">
              <a:lnSpc>
                <a:spcPct val="115000"/>
              </a:lnSpc>
              <a:buFont typeface="Arial" panose="020B0604020202020204" pitchFamily="34" charset="0"/>
              <a:buChar char="•"/>
            </a:pPr>
            <a:r>
              <a:rPr lang="en-US" dirty="0">
                <a:latin typeface="Lato" panose="020F0502020204030203" pitchFamily="34" charset="0"/>
                <a:ea typeface="Lato" panose="020F0502020204030203" pitchFamily="34" charset="0"/>
                <a:cs typeface="Lato" panose="020F0502020204030203" pitchFamily="34" charset="0"/>
              </a:rPr>
              <a:t>All iron and steel products, manufactured products, and construction materials used for federally funded “infrastructure projects”, inclusive of buildings and real property, that are constructed, altered, maintained, or repaired are produced in the United States</a:t>
            </a:r>
          </a:p>
          <a:p>
            <a:pPr marL="1371600" lvl="2" indent="-457200" algn="just">
              <a:lnSpc>
                <a:spcPct val="115000"/>
              </a:lnSpc>
              <a:buFont typeface="Arial" panose="020B0604020202020204" pitchFamily="34" charset="0"/>
              <a:buChar char="•"/>
            </a:pPr>
            <a:r>
              <a:rPr lang="en-US" dirty="0">
                <a:latin typeface="Lato" panose="020F0502020204030203" pitchFamily="34" charset="0"/>
                <a:ea typeface="Lato" panose="020F0502020204030203" pitchFamily="34" charset="0"/>
                <a:cs typeface="Lato" panose="020F0502020204030203" pitchFamily="34" charset="0"/>
              </a:rPr>
              <a:t>A product should only be classified as one of the three kinds of products or materials based on its status at the time it is brought to the project’s work site</a:t>
            </a:r>
          </a:p>
          <a:p>
            <a:pPr marL="1371600" lvl="2" indent="-457200" algn="just">
              <a:lnSpc>
                <a:spcPct val="115000"/>
              </a:lnSpc>
              <a:buFont typeface="Arial" panose="020B0604020202020204" pitchFamily="34" charset="0"/>
              <a:buChar char="•"/>
            </a:pPr>
            <a:r>
              <a:rPr lang="en-US" dirty="0">
                <a:latin typeface="Lato" panose="020F0502020204030203" pitchFamily="34" charset="0"/>
                <a:ea typeface="Lato" panose="020F0502020204030203" pitchFamily="34" charset="0"/>
                <a:cs typeface="Lato" panose="020F0502020204030203" pitchFamily="34" charset="0"/>
              </a:rPr>
              <a:t>If a housing project receives any of our federal funding, all covered materials across the entire project would have to be produced in the United States, not just those costs paid with federal funds</a:t>
            </a:r>
          </a:p>
        </p:txBody>
      </p:sp>
      <p:sp>
        <p:nvSpPr>
          <p:cNvPr id="4" name="Title 1">
            <a:extLst>
              <a:ext uri="{FF2B5EF4-FFF2-40B4-BE49-F238E27FC236}">
                <a16:creationId xmlns:a16="http://schemas.microsoft.com/office/drawing/2014/main" id="{E8DF8948-E9A4-7973-E4E3-45BF04C66C26}"/>
              </a:ext>
            </a:extLst>
          </p:cNvPr>
          <p:cNvSpPr txBox="1">
            <a:spLocks/>
          </p:cNvSpPr>
          <p:nvPr/>
        </p:nvSpPr>
        <p:spPr>
          <a:xfrm>
            <a:off x="1994406" y="139305"/>
            <a:ext cx="10099545" cy="73142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3200" b="1" dirty="0">
                <a:solidFill>
                  <a:schemeClr val="lt1"/>
                </a:solidFill>
                <a:latin typeface="Lato" panose="020F0502020204030203" pitchFamily="34" charset="0"/>
                <a:ea typeface="Lato" panose="020F0502020204030203" pitchFamily="34" charset="0"/>
                <a:cs typeface="Lato" panose="020F0502020204030203" pitchFamily="34" charset="0"/>
              </a:rPr>
              <a:t>Definition of BABA</a:t>
            </a:r>
            <a:endParaRPr lang="en-US" sz="3200" dirty="0">
              <a:solidFill>
                <a:schemeClr val="lt1"/>
              </a:solidFill>
              <a:latin typeface="Lato" panose="020F0502020204030203" pitchFamily="34" charset="0"/>
              <a:ea typeface="Lato" panose="020F0502020204030203" pitchFamily="34" charset="0"/>
              <a:cs typeface="Lato" panose="020F0502020204030203" pitchFamily="34" charset="0"/>
            </a:endParaRPr>
          </a:p>
        </p:txBody>
      </p:sp>
      <p:pic>
        <p:nvPicPr>
          <p:cNvPr id="7" name="Picture 6" descr="A logo with a sun and a keyhole&#10;&#10;Description automatically generated">
            <a:extLst>
              <a:ext uri="{FF2B5EF4-FFF2-40B4-BE49-F238E27FC236}">
                <a16:creationId xmlns:a16="http://schemas.microsoft.com/office/drawing/2014/main" id="{4FA45192-599E-03DD-0DC2-FDD799FADA3A}"/>
              </a:ext>
            </a:extLst>
          </p:cNvPr>
          <p:cNvPicPr>
            <a:picLocks noChangeAspect="1"/>
          </p:cNvPicPr>
          <p:nvPr/>
        </p:nvPicPr>
        <p:blipFill>
          <a:blip r:embed="rId3"/>
          <a:stretch>
            <a:fillRect/>
          </a:stretch>
        </p:blipFill>
        <p:spPr>
          <a:xfrm>
            <a:off x="366632" y="234640"/>
            <a:ext cx="876543" cy="514641"/>
          </a:xfrm>
          <a:prstGeom prst="rect">
            <a:avLst/>
          </a:prstGeom>
        </p:spPr>
      </p:pic>
    </p:spTree>
    <p:extLst>
      <p:ext uri="{BB962C8B-B14F-4D97-AF65-F5344CB8AC3E}">
        <p14:creationId xmlns:p14="http://schemas.microsoft.com/office/powerpoint/2010/main" val="9630183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D77123-BE46-2570-4DEA-0848D1934B2A}"/>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C7922E9C-A8E8-575C-CBA5-56F587F237E6}"/>
              </a:ext>
            </a:extLst>
          </p:cNvPr>
          <p:cNvSpPr/>
          <p:nvPr/>
        </p:nvSpPr>
        <p:spPr>
          <a:xfrm>
            <a:off x="0" y="6534364"/>
            <a:ext cx="12192001" cy="370978"/>
          </a:xfrm>
          <a:prstGeom prst="rect">
            <a:avLst/>
          </a:prstGeom>
          <a:solidFill>
            <a:srgbClr val="FBB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1594C0D6-3B17-76FF-5D22-51792A243FFE}"/>
              </a:ext>
            </a:extLst>
          </p:cNvPr>
          <p:cNvSpPr/>
          <p:nvPr/>
        </p:nvSpPr>
        <p:spPr>
          <a:xfrm>
            <a:off x="0" y="0"/>
            <a:ext cx="12192001" cy="1051133"/>
          </a:xfrm>
          <a:prstGeom prst="rect">
            <a:avLst/>
          </a:prstGeom>
          <a:solidFill>
            <a:srgbClr val="009A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ubtitle 5">
            <a:extLst>
              <a:ext uri="{FF2B5EF4-FFF2-40B4-BE49-F238E27FC236}">
                <a16:creationId xmlns:a16="http://schemas.microsoft.com/office/drawing/2014/main" id="{088A431F-9DC3-9C84-0076-DD1929F1AA8A}"/>
              </a:ext>
            </a:extLst>
          </p:cNvPr>
          <p:cNvSpPr>
            <a:spLocks noGrp="1"/>
          </p:cNvSpPr>
          <p:nvPr>
            <p:ph type="subTitle" idx="1"/>
          </p:nvPr>
        </p:nvSpPr>
        <p:spPr>
          <a:xfrm>
            <a:off x="85458" y="1098474"/>
            <a:ext cx="12008493" cy="5388547"/>
          </a:xfrm>
        </p:spPr>
        <p:txBody>
          <a:bodyPr>
            <a:noAutofit/>
          </a:bodyPr>
          <a:lstStyle/>
          <a:p>
            <a:pPr marL="514350" marR="0" lvl="0" indent="-514350" algn="l">
              <a:lnSpc>
                <a:spcPct val="115000"/>
              </a:lnSpc>
              <a:buFont typeface="+mj-lt"/>
              <a:buAutoNum type="arabicPeriod"/>
            </a:pPr>
            <a:r>
              <a:rPr lang="en-US" sz="2800" b="1" dirty="0">
                <a:latin typeface="Lato" panose="020F0502020204030203" pitchFamily="34" charset="0"/>
                <a:ea typeface="Lato" panose="020F0502020204030203" pitchFamily="34" charset="0"/>
                <a:cs typeface="Lato" panose="020F0502020204030203" pitchFamily="34" charset="0"/>
              </a:rPr>
              <a:t>HOME Investment Partnership Funds (HOME)</a:t>
            </a:r>
          </a:p>
          <a:p>
            <a:pPr marL="514350" indent="-514350" algn="l">
              <a:lnSpc>
                <a:spcPct val="115000"/>
              </a:lnSpc>
              <a:buFont typeface="+mj-lt"/>
              <a:buAutoNum type="arabicPeriod"/>
            </a:pPr>
            <a:r>
              <a:rPr lang="en-US" sz="2800" b="1" dirty="0">
                <a:latin typeface="Lato" panose="020F0502020204030203" pitchFamily="34" charset="0"/>
                <a:ea typeface="Lato" panose="020F0502020204030203" pitchFamily="34" charset="0"/>
                <a:cs typeface="Lato" panose="020F0502020204030203" pitchFamily="34" charset="0"/>
              </a:rPr>
              <a:t>National Housing Trust Fund (NHTF)</a:t>
            </a:r>
          </a:p>
          <a:p>
            <a:pPr algn="just">
              <a:lnSpc>
                <a:spcPct val="115000"/>
              </a:lnSpc>
            </a:pPr>
            <a:endParaRPr lang="en-US" sz="2800" b="1" dirty="0">
              <a:latin typeface="Lato" panose="020F0502020204030203" pitchFamily="34" charset="0"/>
              <a:ea typeface="Lato" panose="020F0502020204030203" pitchFamily="34" charset="0"/>
              <a:cs typeface="Lato" panose="020F0502020204030203" pitchFamily="34" charset="0"/>
            </a:endParaRPr>
          </a:p>
          <a:p>
            <a:pPr marL="457200" indent="-457200" algn="just">
              <a:lnSpc>
                <a:spcPct val="115000"/>
              </a:lnSpc>
              <a:buFont typeface="Arial" panose="020B0604020202020204" pitchFamily="34" charset="0"/>
              <a:buChar char="•"/>
            </a:pPr>
            <a:r>
              <a:rPr lang="en-US" dirty="0">
                <a:latin typeface="Lato" panose="020F0502020204030203" pitchFamily="34" charset="0"/>
                <a:ea typeface="Lato" panose="020F0502020204030203" pitchFamily="34" charset="0"/>
                <a:cs typeface="Lato" panose="020F0502020204030203" pitchFamily="34" charset="0"/>
              </a:rPr>
              <a:t>All HOME &amp; NHTF funds obligated to Housing New Mexico on or after August 23, 2024</a:t>
            </a:r>
          </a:p>
          <a:p>
            <a:pPr marL="457200" indent="-457200" algn="just">
              <a:lnSpc>
                <a:spcPct val="115000"/>
              </a:lnSpc>
              <a:buFont typeface="Arial" panose="020B0604020202020204" pitchFamily="34" charset="0"/>
              <a:buChar char="•"/>
            </a:pPr>
            <a:r>
              <a:rPr lang="en-US" sz="2600" dirty="0">
                <a:latin typeface="Lato" panose="020F0502020204030203" pitchFamily="34" charset="0"/>
                <a:ea typeface="Lato" panose="020F0502020204030203" pitchFamily="34" charset="0"/>
                <a:cs typeface="Lato" panose="020F0502020204030203" pitchFamily="34" charset="0"/>
              </a:rPr>
              <a:t>Going forward, any HOME or NHTF applied for will require the entire project to comply with BABA</a:t>
            </a:r>
          </a:p>
          <a:p>
            <a:pPr marL="914400" lvl="1" indent="-457200" algn="just">
              <a:lnSpc>
                <a:spcPct val="115000"/>
              </a:lnSpc>
              <a:buFont typeface="Arial" panose="020B0604020202020204" pitchFamily="34" charset="0"/>
              <a:buChar char="•"/>
            </a:pPr>
            <a:endParaRPr lang="en-US" sz="2200" dirty="0">
              <a:latin typeface="Lato" panose="020F0502020204030203" pitchFamily="34" charset="0"/>
              <a:ea typeface="Lato" panose="020F0502020204030203" pitchFamily="34" charset="0"/>
              <a:cs typeface="Lato" panose="020F0502020204030203" pitchFamily="34" charset="0"/>
            </a:endParaRPr>
          </a:p>
          <a:p>
            <a:pPr algn="just">
              <a:lnSpc>
                <a:spcPct val="115000"/>
              </a:lnSpc>
            </a:pPr>
            <a:r>
              <a:rPr lang="en-US" i="1" dirty="0">
                <a:latin typeface="Lato" panose="020F0502020204030203" pitchFamily="34" charset="0"/>
                <a:ea typeface="Lato" panose="020F0502020204030203" pitchFamily="34" charset="0"/>
                <a:cs typeface="Lato" panose="020F0502020204030203" pitchFamily="34" charset="0"/>
              </a:rPr>
              <a:t>If you currently have a project awarded one of these sources that has not closed yet, you are welcome to reach out to us for confirmation on whether BABA applies</a:t>
            </a:r>
          </a:p>
        </p:txBody>
      </p:sp>
      <p:sp>
        <p:nvSpPr>
          <p:cNvPr id="4" name="Title 1">
            <a:extLst>
              <a:ext uri="{FF2B5EF4-FFF2-40B4-BE49-F238E27FC236}">
                <a16:creationId xmlns:a16="http://schemas.microsoft.com/office/drawing/2014/main" id="{49463153-A6E9-6C8B-6078-9F7EDC1E4222}"/>
              </a:ext>
            </a:extLst>
          </p:cNvPr>
          <p:cNvSpPr txBox="1">
            <a:spLocks/>
          </p:cNvSpPr>
          <p:nvPr/>
        </p:nvSpPr>
        <p:spPr>
          <a:xfrm>
            <a:off x="1994406" y="139305"/>
            <a:ext cx="10099545" cy="73142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3200" b="1" dirty="0">
                <a:solidFill>
                  <a:schemeClr val="lt1"/>
                </a:solidFill>
                <a:latin typeface="Lato" panose="020F0502020204030203" pitchFamily="34" charset="0"/>
                <a:ea typeface="Lato" panose="020F0502020204030203" pitchFamily="34" charset="0"/>
                <a:cs typeface="Lato" panose="020F0502020204030203" pitchFamily="34" charset="0"/>
              </a:rPr>
              <a:t>What HNM Funds Trigger BABA</a:t>
            </a:r>
          </a:p>
        </p:txBody>
      </p:sp>
      <p:pic>
        <p:nvPicPr>
          <p:cNvPr id="7" name="Picture 6" descr="A logo with a sun and a keyhole&#10;&#10;Description automatically generated">
            <a:extLst>
              <a:ext uri="{FF2B5EF4-FFF2-40B4-BE49-F238E27FC236}">
                <a16:creationId xmlns:a16="http://schemas.microsoft.com/office/drawing/2014/main" id="{4D41D590-A032-1A8E-22EA-3B4DB1E385E2}"/>
              </a:ext>
            </a:extLst>
          </p:cNvPr>
          <p:cNvPicPr>
            <a:picLocks noChangeAspect="1"/>
          </p:cNvPicPr>
          <p:nvPr/>
        </p:nvPicPr>
        <p:blipFill>
          <a:blip r:embed="rId3"/>
          <a:stretch>
            <a:fillRect/>
          </a:stretch>
        </p:blipFill>
        <p:spPr>
          <a:xfrm>
            <a:off x="366632" y="234640"/>
            <a:ext cx="876543" cy="514641"/>
          </a:xfrm>
          <a:prstGeom prst="rect">
            <a:avLst/>
          </a:prstGeom>
        </p:spPr>
      </p:pic>
    </p:spTree>
    <p:extLst>
      <p:ext uri="{BB962C8B-B14F-4D97-AF65-F5344CB8AC3E}">
        <p14:creationId xmlns:p14="http://schemas.microsoft.com/office/powerpoint/2010/main" val="4651803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3F70A1-BBB0-BC99-D656-B4CC84012CA5}"/>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D8905D9B-6DFB-6F6C-9FC7-DEF12B7369E5}"/>
              </a:ext>
            </a:extLst>
          </p:cNvPr>
          <p:cNvSpPr/>
          <p:nvPr/>
        </p:nvSpPr>
        <p:spPr>
          <a:xfrm>
            <a:off x="0" y="6534364"/>
            <a:ext cx="12192001" cy="370978"/>
          </a:xfrm>
          <a:prstGeom prst="rect">
            <a:avLst/>
          </a:prstGeom>
          <a:solidFill>
            <a:srgbClr val="FBB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8A0432A2-FEFA-20D9-A508-2EDE0590444C}"/>
              </a:ext>
            </a:extLst>
          </p:cNvPr>
          <p:cNvSpPr/>
          <p:nvPr/>
        </p:nvSpPr>
        <p:spPr>
          <a:xfrm>
            <a:off x="0" y="0"/>
            <a:ext cx="12192001" cy="1051133"/>
          </a:xfrm>
          <a:prstGeom prst="rect">
            <a:avLst/>
          </a:prstGeom>
          <a:solidFill>
            <a:srgbClr val="009A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ubtitle 5">
            <a:extLst>
              <a:ext uri="{FF2B5EF4-FFF2-40B4-BE49-F238E27FC236}">
                <a16:creationId xmlns:a16="http://schemas.microsoft.com/office/drawing/2014/main" id="{707D6CF0-8A68-033A-0D89-3A6844B56C06}"/>
              </a:ext>
            </a:extLst>
          </p:cNvPr>
          <p:cNvSpPr>
            <a:spLocks noGrp="1"/>
          </p:cNvSpPr>
          <p:nvPr>
            <p:ph type="subTitle" idx="1"/>
          </p:nvPr>
        </p:nvSpPr>
        <p:spPr>
          <a:xfrm>
            <a:off x="85458" y="1098474"/>
            <a:ext cx="12008493" cy="5388547"/>
          </a:xfrm>
        </p:spPr>
        <p:txBody>
          <a:bodyPr>
            <a:noAutofit/>
          </a:bodyPr>
          <a:lstStyle/>
          <a:p>
            <a:pPr marR="0" lvl="0" algn="just">
              <a:lnSpc>
                <a:spcPct val="115000"/>
              </a:lnSpc>
            </a:pPr>
            <a:r>
              <a:rPr lang="en-US" sz="2800" b="1" dirty="0">
                <a:latin typeface="Lato" panose="020F0502020204030203" pitchFamily="34" charset="0"/>
                <a:ea typeface="Lato" panose="020F0502020204030203" pitchFamily="34" charset="0"/>
                <a:cs typeface="Lato" panose="020F0502020204030203" pitchFamily="34" charset="0"/>
              </a:rPr>
              <a:t>Iron and steel products</a:t>
            </a:r>
          </a:p>
          <a:p>
            <a:pPr marL="914400" lvl="1" indent="-457200" algn="just">
              <a:lnSpc>
                <a:spcPct val="115000"/>
              </a:lnSpc>
              <a:buFont typeface="Arial" panose="020B0604020202020204" pitchFamily="34" charset="0"/>
              <a:buChar char="•"/>
            </a:pPr>
            <a:r>
              <a:rPr lang="en-US" dirty="0">
                <a:latin typeface="Lato" panose="020F0502020204030203" pitchFamily="34" charset="0"/>
                <a:ea typeface="Lato" panose="020F0502020204030203" pitchFamily="34" charset="0"/>
                <a:cs typeface="Lato" panose="020F0502020204030203" pitchFamily="34" charset="0"/>
              </a:rPr>
              <a:t>Means “articles, materials, or supplies that consist wholly or predominantly of iron or steel or a combination of both” must be “produced in the United States”</a:t>
            </a:r>
          </a:p>
          <a:p>
            <a:pPr marL="1371600" lvl="2" indent="-457200" algn="just">
              <a:lnSpc>
                <a:spcPct val="115000"/>
              </a:lnSpc>
              <a:buFont typeface="Arial" panose="020B0604020202020204" pitchFamily="34" charset="0"/>
              <a:buChar char="•"/>
            </a:pPr>
            <a:r>
              <a:rPr lang="en-US" dirty="0">
                <a:latin typeface="Lato" panose="020F0502020204030203" pitchFamily="34" charset="0"/>
                <a:ea typeface="Lato" panose="020F0502020204030203" pitchFamily="34" charset="0"/>
                <a:cs typeface="Lato" panose="020F0502020204030203" pitchFamily="34" charset="0"/>
              </a:rPr>
              <a:t>“Predominantly of iron or steel or a combination of both” means that the cost of iron and steel content in a product exceeds 50% of the total cost of all its components</a:t>
            </a:r>
          </a:p>
          <a:p>
            <a:pPr marL="914400" lvl="1" indent="-457200" algn="just">
              <a:lnSpc>
                <a:spcPct val="115000"/>
              </a:lnSpc>
              <a:buFont typeface="Arial" panose="020B0604020202020204" pitchFamily="34" charset="0"/>
              <a:buChar char="•"/>
            </a:pPr>
            <a:r>
              <a:rPr lang="en-US" dirty="0">
                <a:latin typeface="Lato" panose="020F0502020204030203" pitchFamily="34" charset="0"/>
                <a:ea typeface="Lato" panose="020F0502020204030203" pitchFamily="34" charset="0"/>
                <a:cs typeface="Lato" panose="020F0502020204030203" pitchFamily="34" charset="0"/>
              </a:rPr>
              <a:t>“Produced in the United States” means that all manufacturing process, from the initial melting stage through the application of coatings, occurred in the United States</a:t>
            </a:r>
          </a:p>
        </p:txBody>
      </p:sp>
      <p:sp>
        <p:nvSpPr>
          <p:cNvPr id="4" name="Title 1">
            <a:extLst>
              <a:ext uri="{FF2B5EF4-FFF2-40B4-BE49-F238E27FC236}">
                <a16:creationId xmlns:a16="http://schemas.microsoft.com/office/drawing/2014/main" id="{DB34DE6B-2D72-7620-3CD5-39A9A79AC4B6}"/>
              </a:ext>
            </a:extLst>
          </p:cNvPr>
          <p:cNvSpPr txBox="1">
            <a:spLocks/>
          </p:cNvSpPr>
          <p:nvPr/>
        </p:nvSpPr>
        <p:spPr>
          <a:xfrm>
            <a:off x="1994406" y="139305"/>
            <a:ext cx="10099545" cy="73142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3200" b="1" dirty="0">
                <a:solidFill>
                  <a:schemeClr val="lt1"/>
                </a:solidFill>
                <a:latin typeface="Lato" panose="020F0502020204030203" pitchFamily="34" charset="0"/>
                <a:ea typeface="Lato" panose="020F0502020204030203" pitchFamily="34" charset="0"/>
                <a:cs typeface="Lato" panose="020F0502020204030203" pitchFamily="34" charset="0"/>
              </a:rPr>
              <a:t>Materials Covered by BABA</a:t>
            </a:r>
            <a:endParaRPr lang="en-US" sz="3200" dirty="0">
              <a:solidFill>
                <a:schemeClr val="lt1"/>
              </a:solidFill>
              <a:latin typeface="Lato" panose="020F0502020204030203" pitchFamily="34" charset="0"/>
              <a:ea typeface="Lato" panose="020F0502020204030203" pitchFamily="34" charset="0"/>
              <a:cs typeface="Lato" panose="020F0502020204030203" pitchFamily="34" charset="0"/>
            </a:endParaRPr>
          </a:p>
        </p:txBody>
      </p:sp>
      <p:pic>
        <p:nvPicPr>
          <p:cNvPr id="7" name="Picture 6" descr="A logo with a sun and a keyhole&#10;&#10;Description automatically generated">
            <a:extLst>
              <a:ext uri="{FF2B5EF4-FFF2-40B4-BE49-F238E27FC236}">
                <a16:creationId xmlns:a16="http://schemas.microsoft.com/office/drawing/2014/main" id="{740AE8CF-BB8C-CFBC-0739-2649CC56E14D}"/>
              </a:ext>
            </a:extLst>
          </p:cNvPr>
          <p:cNvPicPr>
            <a:picLocks noChangeAspect="1"/>
          </p:cNvPicPr>
          <p:nvPr/>
        </p:nvPicPr>
        <p:blipFill>
          <a:blip r:embed="rId3"/>
          <a:stretch>
            <a:fillRect/>
          </a:stretch>
        </p:blipFill>
        <p:spPr>
          <a:xfrm>
            <a:off x="366632" y="234640"/>
            <a:ext cx="876543" cy="514641"/>
          </a:xfrm>
          <a:prstGeom prst="rect">
            <a:avLst/>
          </a:prstGeom>
        </p:spPr>
      </p:pic>
      <p:pic>
        <p:nvPicPr>
          <p:cNvPr id="3" name="Picture 2" descr="Several metal pipes in a factory&#10;&#10;AI-generated content may be incorrect.">
            <a:extLst>
              <a:ext uri="{FF2B5EF4-FFF2-40B4-BE49-F238E27FC236}">
                <a16:creationId xmlns:a16="http://schemas.microsoft.com/office/drawing/2014/main" id="{6DBE3062-C9FD-E151-EF0A-E78683F3BB2C}"/>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3882567" y="3999595"/>
            <a:ext cx="3772904" cy="2354366"/>
          </a:xfrm>
          <a:prstGeom prst="rect">
            <a:avLst/>
          </a:prstGeom>
        </p:spPr>
      </p:pic>
    </p:spTree>
    <p:extLst>
      <p:ext uri="{BB962C8B-B14F-4D97-AF65-F5344CB8AC3E}">
        <p14:creationId xmlns:p14="http://schemas.microsoft.com/office/powerpoint/2010/main" val="25057726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163246-6E5F-740B-F5CE-623C3893BF65}"/>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B9715B5B-F459-8448-4146-A7FD305BB46A}"/>
              </a:ext>
            </a:extLst>
          </p:cNvPr>
          <p:cNvSpPr/>
          <p:nvPr/>
        </p:nvSpPr>
        <p:spPr>
          <a:xfrm>
            <a:off x="0" y="6534364"/>
            <a:ext cx="12192001" cy="370978"/>
          </a:xfrm>
          <a:prstGeom prst="rect">
            <a:avLst/>
          </a:prstGeom>
          <a:solidFill>
            <a:srgbClr val="FBB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655959C0-7DDF-EB0D-5CB2-5878223AEEFB}"/>
              </a:ext>
            </a:extLst>
          </p:cNvPr>
          <p:cNvSpPr/>
          <p:nvPr/>
        </p:nvSpPr>
        <p:spPr>
          <a:xfrm>
            <a:off x="0" y="0"/>
            <a:ext cx="12192001" cy="1051133"/>
          </a:xfrm>
          <a:prstGeom prst="rect">
            <a:avLst/>
          </a:prstGeom>
          <a:solidFill>
            <a:srgbClr val="009A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ubtitle 5">
            <a:extLst>
              <a:ext uri="{FF2B5EF4-FFF2-40B4-BE49-F238E27FC236}">
                <a16:creationId xmlns:a16="http://schemas.microsoft.com/office/drawing/2014/main" id="{E9DBDA74-BE8F-E54E-DF21-1C46B088E6EF}"/>
              </a:ext>
            </a:extLst>
          </p:cNvPr>
          <p:cNvSpPr>
            <a:spLocks noGrp="1"/>
          </p:cNvSpPr>
          <p:nvPr>
            <p:ph type="subTitle" idx="1"/>
          </p:nvPr>
        </p:nvSpPr>
        <p:spPr>
          <a:xfrm>
            <a:off x="85458" y="1098474"/>
            <a:ext cx="12008493" cy="5388547"/>
          </a:xfrm>
        </p:spPr>
        <p:txBody>
          <a:bodyPr>
            <a:noAutofit/>
          </a:bodyPr>
          <a:lstStyle/>
          <a:p>
            <a:pPr marR="0" lvl="0" algn="just">
              <a:lnSpc>
                <a:spcPct val="115000"/>
              </a:lnSpc>
            </a:pPr>
            <a:r>
              <a:rPr lang="en-US" sz="2800" b="1" dirty="0">
                <a:latin typeface="Lato" panose="020F0502020204030203" pitchFamily="34" charset="0"/>
                <a:ea typeface="Lato" panose="020F0502020204030203" pitchFamily="34" charset="0"/>
                <a:cs typeface="Lato" panose="020F0502020204030203" pitchFamily="34" charset="0"/>
              </a:rPr>
              <a:t>Manufactured products</a:t>
            </a:r>
          </a:p>
          <a:p>
            <a:pPr marL="914400" lvl="1" indent="-457200" algn="just">
              <a:lnSpc>
                <a:spcPct val="115000"/>
              </a:lnSpc>
              <a:buFont typeface="Arial" panose="020B0604020202020204" pitchFamily="34" charset="0"/>
              <a:buChar char="•"/>
            </a:pPr>
            <a:r>
              <a:rPr lang="en-US" dirty="0">
                <a:latin typeface="Lato" panose="020F0502020204030203" pitchFamily="34" charset="0"/>
                <a:ea typeface="Lato" panose="020F0502020204030203" pitchFamily="34" charset="0"/>
                <a:cs typeface="Lato" panose="020F0502020204030203" pitchFamily="34" charset="0"/>
              </a:rPr>
              <a:t>Means “articles, materials, or supplies that have been (</a:t>
            </a:r>
            <a:r>
              <a:rPr lang="en-US" dirty="0" err="1">
                <a:latin typeface="Lato" panose="020F0502020204030203" pitchFamily="34" charset="0"/>
                <a:ea typeface="Lato" panose="020F0502020204030203" pitchFamily="34" charset="0"/>
                <a:cs typeface="Lato" panose="020F0502020204030203" pitchFamily="34" charset="0"/>
              </a:rPr>
              <a:t>i</a:t>
            </a:r>
            <a:r>
              <a:rPr lang="en-US" dirty="0">
                <a:latin typeface="Lato" panose="020F0502020204030203" pitchFamily="34" charset="0"/>
                <a:ea typeface="Lato" panose="020F0502020204030203" pitchFamily="34" charset="0"/>
                <a:cs typeface="Lato" panose="020F0502020204030203" pitchFamily="34" charset="0"/>
              </a:rPr>
              <a:t>) processed into a specific form and shape or (ii) combined with other articles, materials, or supplies to create a product with different properties than the individual articles, materials, or supplies” must be “manufactured in the United States”</a:t>
            </a:r>
          </a:p>
          <a:p>
            <a:pPr marL="914400" lvl="1" indent="-457200" algn="just">
              <a:lnSpc>
                <a:spcPct val="115000"/>
              </a:lnSpc>
              <a:buFont typeface="Arial" panose="020B0604020202020204" pitchFamily="34" charset="0"/>
              <a:buChar char="•"/>
            </a:pPr>
            <a:r>
              <a:rPr lang="en-US" dirty="0">
                <a:latin typeface="Lato" panose="020F0502020204030203" pitchFamily="34" charset="0"/>
                <a:ea typeface="Lato" panose="020F0502020204030203" pitchFamily="34" charset="0"/>
                <a:cs typeface="Lato" panose="020F0502020204030203" pitchFamily="34" charset="0"/>
              </a:rPr>
              <a:t>“Manufactured in the United States” means that the cost of the components of the product that are mined, produced, or manufactured in the United States are greater than 55% of the total cost of all components of the product</a:t>
            </a:r>
          </a:p>
          <a:p>
            <a:pPr marL="914400" lvl="1" indent="-457200" algn="just">
              <a:lnSpc>
                <a:spcPct val="115000"/>
              </a:lnSpc>
              <a:buFont typeface="Arial" panose="020B0604020202020204" pitchFamily="34" charset="0"/>
              <a:buChar char="•"/>
            </a:pPr>
            <a:r>
              <a:rPr lang="en-US" dirty="0">
                <a:latin typeface="Lato" panose="020F0502020204030203" pitchFamily="34" charset="0"/>
                <a:ea typeface="Lato" panose="020F0502020204030203" pitchFamily="34" charset="0"/>
                <a:cs typeface="Lato" panose="020F0502020204030203" pitchFamily="34" charset="0"/>
              </a:rPr>
              <a:t>Examples include:</a:t>
            </a:r>
          </a:p>
          <a:p>
            <a:pPr marL="1371600" lvl="2" indent="-457200" algn="just">
              <a:lnSpc>
                <a:spcPct val="115000"/>
              </a:lnSpc>
              <a:buFont typeface="Arial" panose="020B0604020202020204" pitchFamily="34" charset="0"/>
              <a:buChar char="•"/>
            </a:pPr>
            <a:r>
              <a:rPr lang="en-US" dirty="0">
                <a:latin typeface="Lato" panose="020F0502020204030203" pitchFamily="34" charset="0"/>
                <a:ea typeface="Lato" panose="020F0502020204030203" pitchFamily="34" charset="0"/>
                <a:cs typeface="Lato" panose="020F0502020204030203" pitchFamily="34" charset="0"/>
              </a:rPr>
              <a:t>Windows</a:t>
            </a:r>
          </a:p>
          <a:p>
            <a:pPr marL="1371600" lvl="2" indent="-457200" algn="just">
              <a:lnSpc>
                <a:spcPct val="115000"/>
              </a:lnSpc>
              <a:buFont typeface="Arial" panose="020B0604020202020204" pitchFamily="34" charset="0"/>
              <a:buChar char="•"/>
            </a:pPr>
            <a:r>
              <a:rPr lang="en-US" dirty="0">
                <a:latin typeface="Lato" panose="020F0502020204030203" pitchFamily="34" charset="0"/>
                <a:ea typeface="Lato" panose="020F0502020204030203" pitchFamily="34" charset="0"/>
                <a:cs typeface="Lato" panose="020F0502020204030203" pitchFamily="34" charset="0"/>
              </a:rPr>
              <a:t>Kitchen appliances</a:t>
            </a:r>
          </a:p>
          <a:p>
            <a:pPr marL="1371600" lvl="2" indent="-457200" algn="just">
              <a:lnSpc>
                <a:spcPct val="115000"/>
              </a:lnSpc>
              <a:buFont typeface="Arial" panose="020B0604020202020204" pitchFamily="34" charset="0"/>
              <a:buChar char="•"/>
            </a:pPr>
            <a:r>
              <a:rPr lang="en-US" dirty="0">
                <a:latin typeface="Lato" panose="020F0502020204030203" pitchFamily="34" charset="0"/>
                <a:ea typeface="Lato" panose="020F0502020204030203" pitchFamily="34" charset="0"/>
                <a:cs typeface="Lato" panose="020F0502020204030203" pitchFamily="34" charset="0"/>
              </a:rPr>
              <a:t>HVAC units</a:t>
            </a:r>
          </a:p>
          <a:p>
            <a:pPr marL="1371600" lvl="2" indent="-457200" algn="just">
              <a:lnSpc>
                <a:spcPct val="115000"/>
              </a:lnSpc>
              <a:buFont typeface="Arial" panose="020B0604020202020204" pitchFamily="34" charset="0"/>
              <a:buChar char="•"/>
            </a:pPr>
            <a:r>
              <a:rPr lang="en-US" dirty="0">
                <a:latin typeface="Lato" panose="020F0502020204030203" pitchFamily="34" charset="0"/>
                <a:ea typeface="Lato" panose="020F0502020204030203" pitchFamily="34" charset="0"/>
                <a:cs typeface="Lato" panose="020F0502020204030203" pitchFamily="34" charset="0"/>
              </a:rPr>
              <a:t>Insulation</a:t>
            </a:r>
          </a:p>
        </p:txBody>
      </p:sp>
      <p:sp>
        <p:nvSpPr>
          <p:cNvPr id="4" name="Title 1">
            <a:extLst>
              <a:ext uri="{FF2B5EF4-FFF2-40B4-BE49-F238E27FC236}">
                <a16:creationId xmlns:a16="http://schemas.microsoft.com/office/drawing/2014/main" id="{8FCA3CC5-A65E-552E-BD49-E791ACC0E6E7}"/>
              </a:ext>
            </a:extLst>
          </p:cNvPr>
          <p:cNvSpPr txBox="1">
            <a:spLocks/>
          </p:cNvSpPr>
          <p:nvPr/>
        </p:nvSpPr>
        <p:spPr>
          <a:xfrm>
            <a:off x="1994406" y="139305"/>
            <a:ext cx="10099545" cy="73142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3200" b="1" dirty="0">
                <a:solidFill>
                  <a:schemeClr val="lt1"/>
                </a:solidFill>
                <a:latin typeface="Lato" panose="020F0502020204030203" pitchFamily="34" charset="0"/>
                <a:ea typeface="Lato" panose="020F0502020204030203" pitchFamily="34" charset="0"/>
                <a:cs typeface="Lato" panose="020F0502020204030203" pitchFamily="34" charset="0"/>
              </a:rPr>
              <a:t>Materials Covered by BABA (Continued)</a:t>
            </a:r>
            <a:endParaRPr lang="en-US" sz="3200" dirty="0">
              <a:solidFill>
                <a:schemeClr val="lt1"/>
              </a:solidFill>
              <a:latin typeface="Lato" panose="020F0502020204030203" pitchFamily="34" charset="0"/>
              <a:ea typeface="Lato" panose="020F0502020204030203" pitchFamily="34" charset="0"/>
              <a:cs typeface="Lato" panose="020F0502020204030203" pitchFamily="34" charset="0"/>
            </a:endParaRPr>
          </a:p>
        </p:txBody>
      </p:sp>
      <p:pic>
        <p:nvPicPr>
          <p:cNvPr id="7" name="Picture 6" descr="A logo with a sun and a keyhole&#10;&#10;Description automatically generated">
            <a:extLst>
              <a:ext uri="{FF2B5EF4-FFF2-40B4-BE49-F238E27FC236}">
                <a16:creationId xmlns:a16="http://schemas.microsoft.com/office/drawing/2014/main" id="{4A154358-E421-6AFF-64A3-5B3E9D04E343}"/>
              </a:ext>
            </a:extLst>
          </p:cNvPr>
          <p:cNvPicPr>
            <a:picLocks noChangeAspect="1"/>
          </p:cNvPicPr>
          <p:nvPr/>
        </p:nvPicPr>
        <p:blipFill>
          <a:blip r:embed="rId3"/>
          <a:stretch>
            <a:fillRect/>
          </a:stretch>
        </p:blipFill>
        <p:spPr>
          <a:xfrm>
            <a:off x="366632" y="234640"/>
            <a:ext cx="876543" cy="514641"/>
          </a:xfrm>
          <a:prstGeom prst="rect">
            <a:avLst/>
          </a:prstGeom>
        </p:spPr>
      </p:pic>
      <p:pic>
        <p:nvPicPr>
          <p:cNvPr id="3" name="Picture 2" descr="A machine in a factory&#10;&#10;AI-generated content may be incorrect.">
            <a:extLst>
              <a:ext uri="{FF2B5EF4-FFF2-40B4-BE49-F238E27FC236}">
                <a16:creationId xmlns:a16="http://schemas.microsoft.com/office/drawing/2014/main" id="{886569FF-FE20-DE30-D854-73D3605A9BC8}"/>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6913547" y="3957170"/>
            <a:ext cx="3195722" cy="2396792"/>
          </a:xfrm>
          <a:prstGeom prst="rect">
            <a:avLst/>
          </a:prstGeom>
        </p:spPr>
      </p:pic>
    </p:spTree>
    <p:extLst>
      <p:ext uri="{BB962C8B-B14F-4D97-AF65-F5344CB8AC3E}">
        <p14:creationId xmlns:p14="http://schemas.microsoft.com/office/powerpoint/2010/main" val="10722075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3116EB-BD76-98BB-3F4A-0B9E9CA83B2E}"/>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DCC5FC83-3848-048A-7E55-73BEF1D31520}"/>
              </a:ext>
            </a:extLst>
          </p:cNvPr>
          <p:cNvSpPr/>
          <p:nvPr/>
        </p:nvSpPr>
        <p:spPr>
          <a:xfrm>
            <a:off x="0" y="6534364"/>
            <a:ext cx="12192001" cy="370978"/>
          </a:xfrm>
          <a:prstGeom prst="rect">
            <a:avLst/>
          </a:prstGeom>
          <a:solidFill>
            <a:srgbClr val="FBB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40E935ED-531F-C665-C8E1-BB0D3C60F93F}"/>
              </a:ext>
            </a:extLst>
          </p:cNvPr>
          <p:cNvSpPr/>
          <p:nvPr/>
        </p:nvSpPr>
        <p:spPr>
          <a:xfrm>
            <a:off x="0" y="0"/>
            <a:ext cx="12192001" cy="1051133"/>
          </a:xfrm>
          <a:prstGeom prst="rect">
            <a:avLst/>
          </a:prstGeom>
          <a:solidFill>
            <a:srgbClr val="009A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ubtitle 5">
            <a:extLst>
              <a:ext uri="{FF2B5EF4-FFF2-40B4-BE49-F238E27FC236}">
                <a16:creationId xmlns:a16="http://schemas.microsoft.com/office/drawing/2014/main" id="{B0A5CAA9-FF51-24F3-B8D6-C48102E3A8E4}"/>
              </a:ext>
            </a:extLst>
          </p:cNvPr>
          <p:cNvSpPr>
            <a:spLocks noGrp="1"/>
          </p:cNvSpPr>
          <p:nvPr>
            <p:ph type="subTitle" idx="1"/>
          </p:nvPr>
        </p:nvSpPr>
        <p:spPr>
          <a:xfrm>
            <a:off x="85458" y="1051134"/>
            <a:ext cx="12008493" cy="5483230"/>
          </a:xfrm>
        </p:spPr>
        <p:txBody>
          <a:bodyPr>
            <a:noAutofit/>
          </a:bodyPr>
          <a:lstStyle/>
          <a:p>
            <a:pPr marR="0" lvl="0" algn="just">
              <a:lnSpc>
                <a:spcPct val="115000"/>
              </a:lnSpc>
            </a:pPr>
            <a:r>
              <a:rPr lang="en-US" sz="2800" b="1" dirty="0">
                <a:latin typeface="Lato" panose="020F0502020204030203" pitchFamily="34" charset="0"/>
                <a:ea typeface="Lato" panose="020F0502020204030203" pitchFamily="34" charset="0"/>
                <a:cs typeface="Lato" panose="020F0502020204030203" pitchFamily="34" charset="0"/>
              </a:rPr>
              <a:t>Construction materials</a:t>
            </a:r>
          </a:p>
          <a:p>
            <a:pPr marL="914400" lvl="1" indent="-457200" algn="just">
              <a:lnSpc>
                <a:spcPct val="115000"/>
              </a:lnSpc>
              <a:buFont typeface="Arial" panose="020B0604020202020204" pitchFamily="34" charset="0"/>
              <a:buChar char="•"/>
            </a:pPr>
            <a:r>
              <a:rPr lang="en-US" dirty="0">
                <a:latin typeface="Lato" panose="020F0502020204030203" pitchFamily="34" charset="0"/>
                <a:ea typeface="Lato" panose="020F0502020204030203" pitchFamily="34" charset="0"/>
                <a:cs typeface="Lato" panose="020F0502020204030203" pitchFamily="34" charset="0"/>
              </a:rPr>
              <a:t>Means articles, materials, or supplies that are listed below must be “produced in the United States”</a:t>
            </a:r>
          </a:p>
          <a:p>
            <a:pPr marL="914400" lvl="1" indent="-457200" algn="just">
              <a:lnSpc>
                <a:spcPct val="115000"/>
              </a:lnSpc>
              <a:buFont typeface="Arial" panose="020B0604020202020204" pitchFamily="34" charset="0"/>
              <a:buChar char="•"/>
            </a:pPr>
            <a:r>
              <a:rPr lang="en-US" dirty="0">
                <a:latin typeface="Lato" panose="020F0502020204030203" pitchFamily="34" charset="0"/>
                <a:ea typeface="Lato" panose="020F0502020204030203" pitchFamily="34" charset="0"/>
                <a:cs typeface="Lato" panose="020F0502020204030203" pitchFamily="34" charset="0"/>
              </a:rPr>
              <a:t>Items specifically listed by HUD as construction materials are:</a:t>
            </a:r>
          </a:p>
          <a:p>
            <a:pPr marL="1371600" lvl="2" indent="-457200" algn="just">
              <a:lnSpc>
                <a:spcPct val="115000"/>
              </a:lnSpc>
              <a:buFont typeface="Arial" panose="020B0604020202020204" pitchFamily="34" charset="0"/>
              <a:buChar char="•"/>
            </a:pPr>
            <a:r>
              <a:rPr lang="en-US" dirty="0">
                <a:latin typeface="Lato" panose="020F0502020204030203" pitchFamily="34" charset="0"/>
                <a:ea typeface="Lato" panose="020F0502020204030203" pitchFamily="34" charset="0"/>
                <a:cs typeface="Lato" panose="020F0502020204030203" pitchFamily="34" charset="0"/>
              </a:rPr>
              <a:t>Non-ferrous metals</a:t>
            </a:r>
          </a:p>
          <a:p>
            <a:pPr marL="1371600" lvl="2" indent="-457200" algn="just">
              <a:lnSpc>
                <a:spcPct val="115000"/>
              </a:lnSpc>
              <a:buFont typeface="Arial" panose="020B0604020202020204" pitchFamily="34" charset="0"/>
              <a:buChar char="•"/>
            </a:pPr>
            <a:r>
              <a:rPr lang="en-US" dirty="0">
                <a:latin typeface="Lato" panose="020F0502020204030203" pitchFamily="34" charset="0"/>
                <a:ea typeface="Lato" panose="020F0502020204030203" pitchFamily="34" charset="0"/>
                <a:cs typeface="Lato" panose="020F0502020204030203" pitchFamily="34" charset="0"/>
              </a:rPr>
              <a:t>Plastic and polymer-based products (including polyvinylchloride and composite building materials)</a:t>
            </a:r>
          </a:p>
          <a:p>
            <a:pPr marL="1371600" lvl="2" indent="-457200" algn="just">
              <a:lnSpc>
                <a:spcPct val="115000"/>
              </a:lnSpc>
              <a:buFont typeface="Arial" panose="020B0604020202020204" pitchFamily="34" charset="0"/>
              <a:buChar char="•"/>
            </a:pPr>
            <a:r>
              <a:rPr lang="en-US" dirty="0">
                <a:latin typeface="Lato" panose="020F0502020204030203" pitchFamily="34" charset="0"/>
                <a:ea typeface="Lato" panose="020F0502020204030203" pitchFamily="34" charset="0"/>
                <a:cs typeface="Lato" panose="020F0502020204030203" pitchFamily="34" charset="0"/>
              </a:rPr>
              <a:t>Glass </a:t>
            </a:r>
          </a:p>
          <a:p>
            <a:pPr marL="1371600" lvl="2" indent="-457200" algn="just">
              <a:lnSpc>
                <a:spcPct val="115000"/>
              </a:lnSpc>
              <a:buFont typeface="Arial" panose="020B0604020202020204" pitchFamily="34" charset="0"/>
              <a:buChar char="•"/>
            </a:pPr>
            <a:r>
              <a:rPr lang="en-US" dirty="0">
                <a:latin typeface="Lato" panose="020F0502020204030203" pitchFamily="34" charset="0"/>
                <a:ea typeface="Lato" panose="020F0502020204030203" pitchFamily="34" charset="0"/>
                <a:cs typeface="Lato" panose="020F0502020204030203" pitchFamily="34" charset="0"/>
              </a:rPr>
              <a:t>Fiber optic cable </a:t>
            </a:r>
          </a:p>
          <a:p>
            <a:pPr marL="1371600" lvl="2" indent="-457200" algn="just">
              <a:lnSpc>
                <a:spcPct val="115000"/>
              </a:lnSpc>
              <a:buFont typeface="Arial" panose="020B0604020202020204" pitchFamily="34" charset="0"/>
              <a:buChar char="•"/>
            </a:pPr>
            <a:r>
              <a:rPr lang="en-US" dirty="0">
                <a:latin typeface="Lato" panose="020F0502020204030203" pitchFamily="34" charset="0"/>
                <a:ea typeface="Lato" panose="020F0502020204030203" pitchFamily="34" charset="0"/>
                <a:cs typeface="Lato" panose="020F0502020204030203" pitchFamily="34" charset="0"/>
              </a:rPr>
              <a:t>Optical fiber</a:t>
            </a:r>
          </a:p>
          <a:p>
            <a:pPr marL="1371600" lvl="2" indent="-457200" algn="just">
              <a:lnSpc>
                <a:spcPct val="115000"/>
              </a:lnSpc>
              <a:buFont typeface="Arial" panose="020B0604020202020204" pitchFamily="34" charset="0"/>
              <a:buChar char="•"/>
            </a:pPr>
            <a:r>
              <a:rPr lang="en-US" dirty="0">
                <a:latin typeface="Lato" panose="020F0502020204030203" pitchFamily="34" charset="0"/>
                <a:ea typeface="Lato" panose="020F0502020204030203" pitchFamily="34" charset="0"/>
                <a:cs typeface="Lato" panose="020F0502020204030203" pitchFamily="34" charset="0"/>
              </a:rPr>
              <a:t>Lumber</a:t>
            </a:r>
          </a:p>
          <a:p>
            <a:pPr marL="1371600" lvl="2" indent="-457200" algn="just">
              <a:lnSpc>
                <a:spcPct val="115000"/>
              </a:lnSpc>
              <a:buFont typeface="Arial" panose="020B0604020202020204" pitchFamily="34" charset="0"/>
              <a:buChar char="•"/>
            </a:pPr>
            <a:r>
              <a:rPr lang="en-US" dirty="0">
                <a:latin typeface="Lato" panose="020F0502020204030203" pitchFamily="34" charset="0"/>
                <a:ea typeface="Lato" panose="020F0502020204030203" pitchFamily="34" charset="0"/>
                <a:cs typeface="Lato" panose="020F0502020204030203" pitchFamily="34" charset="0"/>
              </a:rPr>
              <a:t>Engineered wood</a:t>
            </a:r>
          </a:p>
          <a:p>
            <a:pPr marL="1371600" lvl="2" indent="-457200" algn="just">
              <a:lnSpc>
                <a:spcPct val="115000"/>
              </a:lnSpc>
              <a:buFont typeface="Arial" panose="020B0604020202020204" pitchFamily="34" charset="0"/>
              <a:buChar char="•"/>
            </a:pPr>
            <a:r>
              <a:rPr lang="en-US" dirty="0">
                <a:latin typeface="Lato" panose="020F0502020204030203" pitchFamily="34" charset="0"/>
                <a:ea typeface="Lato" panose="020F0502020204030203" pitchFamily="34" charset="0"/>
                <a:cs typeface="Lato" panose="020F0502020204030203" pitchFamily="34" charset="0"/>
              </a:rPr>
              <a:t>Drywall</a:t>
            </a:r>
          </a:p>
          <a:p>
            <a:pPr marL="914400" lvl="1" indent="-457200" algn="just">
              <a:lnSpc>
                <a:spcPct val="115000"/>
              </a:lnSpc>
              <a:buFont typeface="Arial" panose="020B0604020202020204" pitchFamily="34" charset="0"/>
              <a:buChar char="•"/>
            </a:pPr>
            <a:r>
              <a:rPr lang="en-US" dirty="0">
                <a:latin typeface="Lato" panose="020F0502020204030203" pitchFamily="34" charset="0"/>
                <a:ea typeface="Lato" panose="020F0502020204030203" pitchFamily="34" charset="0"/>
                <a:cs typeface="Lato" panose="020F0502020204030203" pitchFamily="34" charset="0"/>
              </a:rPr>
              <a:t>“Produced in the United States” means that all manufacturing processes for the construction material occurred in the United States</a:t>
            </a:r>
          </a:p>
        </p:txBody>
      </p:sp>
      <p:sp>
        <p:nvSpPr>
          <p:cNvPr id="4" name="Title 1">
            <a:extLst>
              <a:ext uri="{FF2B5EF4-FFF2-40B4-BE49-F238E27FC236}">
                <a16:creationId xmlns:a16="http://schemas.microsoft.com/office/drawing/2014/main" id="{41EBBA79-9321-05B5-F2DC-B49CAF4DE0E2}"/>
              </a:ext>
            </a:extLst>
          </p:cNvPr>
          <p:cNvSpPr txBox="1">
            <a:spLocks/>
          </p:cNvSpPr>
          <p:nvPr/>
        </p:nvSpPr>
        <p:spPr>
          <a:xfrm>
            <a:off x="1994406" y="139305"/>
            <a:ext cx="10099545" cy="73142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3200" b="1" dirty="0">
                <a:solidFill>
                  <a:schemeClr val="lt1"/>
                </a:solidFill>
                <a:latin typeface="Lato" panose="020F0502020204030203" pitchFamily="34" charset="0"/>
                <a:ea typeface="Lato" panose="020F0502020204030203" pitchFamily="34" charset="0"/>
                <a:cs typeface="Lato" panose="020F0502020204030203" pitchFamily="34" charset="0"/>
              </a:rPr>
              <a:t>Materials Covered by BABA (Continued)</a:t>
            </a:r>
            <a:endParaRPr lang="en-US" sz="3200" dirty="0">
              <a:solidFill>
                <a:schemeClr val="lt1"/>
              </a:solidFill>
              <a:latin typeface="Lato" panose="020F0502020204030203" pitchFamily="34" charset="0"/>
              <a:ea typeface="Lato" panose="020F0502020204030203" pitchFamily="34" charset="0"/>
              <a:cs typeface="Lato" panose="020F0502020204030203" pitchFamily="34" charset="0"/>
            </a:endParaRPr>
          </a:p>
        </p:txBody>
      </p:sp>
      <p:pic>
        <p:nvPicPr>
          <p:cNvPr id="7" name="Picture 6" descr="A logo with a sun and a keyhole&#10;&#10;Description automatically generated">
            <a:extLst>
              <a:ext uri="{FF2B5EF4-FFF2-40B4-BE49-F238E27FC236}">
                <a16:creationId xmlns:a16="http://schemas.microsoft.com/office/drawing/2014/main" id="{C16A38C8-177A-377A-FA10-1E031BEF7A00}"/>
              </a:ext>
            </a:extLst>
          </p:cNvPr>
          <p:cNvPicPr>
            <a:picLocks noChangeAspect="1"/>
          </p:cNvPicPr>
          <p:nvPr/>
        </p:nvPicPr>
        <p:blipFill>
          <a:blip r:embed="rId3"/>
          <a:stretch>
            <a:fillRect/>
          </a:stretch>
        </p:blipFill>
        <p:spPr>
          <a:xfrm>
            <a:off x="366632" y="234640"/>
            <a:ext cx="876543" cy="514641"/>
          </a:xfrm>
          <a:prstGeom prst="rect">
            <a:avLst/>
          </a:prstGeom>
        </p:spPr>
      </p:pic>
    </p:spTree>
    <p:extLst>
      <p:ext uri="{BB962C8B-B14F-4D97-AF65-F5344CB8AC3E}">
        <p14:creationId xmlns:p14="http://schemas.microsoft.com/office/powerpoint/2010/main" val="16116730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DB7B6FD-CAF7-961A-4C47-E342773DE410}"/>
              </a:ext>
            </a:extLst>
          </p:cNvPr>
          <p:cNvSpPr/>
          <p:nvPr/>
        </p:nvSpPr>
        <p:spPr>
          <a:xfrm>
            <a:off x="244568" y="2257966"/>
            <a:ext cx="4241846" cy="2728506"/>
          </a:xfrm>
          <a:prstGeom prst="rect">
            <a:avLst/>
          </a:prstGeom>
          <a:solidFill>
            <a:srgbClr val="00A8A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ubtitle 5">
            <a:extLst>
              <a:ext uri="{FF2B5EF4-FFF2-40B4-BE49-F238E27FC236}">
                <a16:creationId xmlns:a16="http://schemas.microsoft.com/office/drawing/2014/main" id="{F0E28B22-4C5C-3E48-7C75-2E8B75D4F4B4}"/>
              </a:ext>
            </a:extLst>
          </p:cNvPr>
          <p:cNvSpPr>
            <a:spLocks noGrp="1"/>
          </p:cNvSpPr>
          <p:nvPr>
            <p:ph type="subTitle" idx="1"/>
          </p:nvPr>
        </p:nvSpPr>
        <p:spPr>
          <a:xfrm>
            <a:off x="456634" y="2707273"/>
            <a:ext cx="4123247" cy="1829893"/>
          </a:xfrm>
        </p:spPr>
        <p:txBody>
          <a:bodyPr>
            <a:noAutofit/>
          </a:bodyPr>
          <a:lstStyle/>
          <a:p>
            <a:pPr algn="l"/>
            <a:r>
              <a:rPr lang="en-US" sz="1800" b="1" dirty="0">
                <a:solidFill>
                  <a:schemeClr val="bg1"/>
                </a:solidFill>
                <a:latin typeface="Lato" panose="020F0502020204030203" pitchFamily="34" charset="0"/>
                <a:ea typeface="Lato" panose="020F0502020204030203" pitchFamily="34" charset="0"/>
                <a:cs typeface="Lato" panose="020F0502020204030203" pitchFamily="34" charset="0"/>
              </a:rPr>
              <a:t>The National Institute of Standards and Technology (NIST) offers a “Supplier Scouting” service that can identify manufacturers </a:t>
            </a:r>
            <a:r>
              <a:rPr lang="en-US" sz="1800" b="1">
                <a:solidFill>
                  <a:schemeClr val="bg1"/>
                </a:solidFill>
                <a:latin typeface="Lato" panose="020F0502020204030203" pitchFamily="34" charset="0"/>
                <a:ea typeface="Lato" panose="020F0502020204030203" pitchFamily="34" charset="0"/>
                <a:cs typeface="Lato" panose="020F0502020204030203" pitchFamily="34" charset="0"/>
              </a:rPr>
              <a:t>of specific products </a:t>
            </a:r>
            <a:r>
              <a:rPr lang="en-US" sz="1800" b="1" dirty="0">
                <a:solidFill>
                  <a:schemeClr val="bg1"/>
                </a:solidFill>
                <a:latin typeface="Lato" panose="020F0502020204030203" pitchFamily="34" charset="0"/>
                <a:ea typeface="Lato" panose="020F0502020204030203" pitchFamily="34" charset="0"/>
                <a:cs typeface="Lato" panose="020F0502020204030203" pitchFamily="34" charset="0"/>
              </a:rPr>
              <a:t>that comply with BABA at </a:t>
            </a:r>
            <a:r>
              <a:rPr lang="en-US" sz="1800" b="1" dirty="0">
                <a:solidFill>
                  <a:schemeClr val="bg1"/>
                </a:solidFill>
                <a:latin typeface="Lato" panose="020F0502020204030203" pitchFamily="34" charset="0"/>
                <a:ea typeface="Lato" panose="020F0502020204030203" pitchFamily="34" charset="0"/>
                <a:cs typeface="Lato" panose="020F0502020204030203" pitchFamily="34" charset="0"/>
                <a:hlinkClick r:id="rId3"/>
              </a:rPr>
              <a:t>https://www.nist.gov/mep/supply-chain/supplier-scouting</a:t>
            </a:r>
            <a:r>
              <a:rPr lang="en-US" sz="1800" b="1" dirty="0">
                <a:solidFill>
                  <a:schemeClr val="bg1"/>
                </a:solidFill>
                <a:latin typeface="Lato" panose="020F0502020204030203" pitchFamily="34" charset="0"/>
                <a:ea typeface="Lato" panose="020F0502020204030203" pitchFamily="34" charset="0"/>
                <a:cs typeface="Lato" panose="020F0502020204030203" pitchFamily="34" charset="0"/>
              </a:rPr>
              <a:t> </a:t>
            </a:r>
            <a:endParaRPr lang="en-US" sz="1600" dirty="0">
              <a:solidFill>
                <a:schemeClr val="bg1"/>
              </a:solidFill>
              <a:latin typeface="Lato" panose="020F0502020204030203" pitchFamily="34" charset="0"/>
              <a:ea typeface="Lato" panose="020F0502020204030203" pitchFamily="34" charset="0"/>
              <a:cs typeface="Lato" panose="020F0502020204030203" pitchFamily="34" charset="0"/>
            </a:endParaRPr>
          </a:p>
        </p:txBody>
      </p:sp>
      <p:sp>
        <p:nvSpPr>
          <p:cNvPr id="8" name="Rectangle 7">
            <a:extLst>
              <a:ext uri="{FF2B5EF4-FFF2-40B4-BE49-F238E27FC236}">
                <a16:creationId xmlns:a16="http://schemas.microsoft.com/office/drawing/2014/main" id="{C6B47DEB-37EC-C6E6-4B53-13FB3826BA71}"/>
              </a:ext>
            </a:extLst>
          </p:cNvPr>
          <p:cNvSpPr/>
          <p:nvPr/>
        </p:nvSpPr>
        <p:spPr>
          <a:xfrm>
            <a:off x="0" y="0"/>
            <a:ext cx="12192001" cy="1051133"/>
          </a:xfrm>
          <a:prstGeom prst="rect">
            <a:avLst/>
          </a:prstGeom>
          <a:solidFill>
            <a:srgbClr val="009A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itle 1">
            <a:extLst>
              <a:ext uri="{FF2B5EF4-FFF2-40B4-BE49-F238E27FC236}">
                <a16:creationId xmlns:a16="http://schemas.microsoft.com/office/drawing/2014/main" id="{76C0D539-D723-7F80-DBA1-2CE598993017}"/>
              </a:ext>
            </a:extLst>
          </p:cNvPr>
          <p:cNvSpPr txBox="1">
            <a:spLocks/>
          </p:cNvSpPr>
          <p:nvPr/>
        </p:nvSpPr>
        <p:spPr>
          <a:xfrm>
            <a:off x="1994406" y="139305"/>
            <a:ext cx="10099545" cy="73142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3200" b="1" dirty="0">
                <a:solidFill>
                  <a:schemeClr val="lt1"/>
                </a:solidFill>
                <a:latin typeface="Lato" panose="020F0502020204030203" pitchFamily="34" charset="0"/>
                <a:ea typeface="Lato" panose="020F0502020204030203" pitchFamily="34" charset="0"/>
                <a:cs typeface="Lato" panose="020F0502020204030203" pitchFamily="34" charset="0"/>
              </a:rPr>
              <a:t>Help Identifying Suppliers Compliant with BABA</a:t>
            </a:r>
          </a:p>
        </p:txBody>
      </p:sp>
      <p:pic>
        <p:nvPicPr>
          <p:cNvPr id="10" name="Picture 9" descr="A logo with a sun and a keyhole&#10;&#10;Description automatically generated">
            <a:extLst>
              <a:ext uri="{FF2B5EF4-FFF2-40B4-BE49-F238E27FC236}">
                <a16:creationId xmlns:a16="http://schemas.microsoft.com/office/drawing/2014/main" id="{2EC5E5B3-403F-7724-7E34-EA7F1CB1D31A}"/>
              </a:ext>
            </a:extLst>
          </p:cNvPr>
          <p:cNvPicPr>
            <a:picLocks noChangeAspect="1"/>
          </p:cNvPicPr>
          <p:nvPr/>
        </p:nvPicPr>
        <p:blipFill>
          <a:blip r:embed="rId4"/>
          <a:stretch>
            <a:fillRect/>
          </a:stretch>
        </p:blipFill>
        <p:spPr>
          <a:xfrm>
            <a:off x="366632" y="234640"/>
            <a:ext cx="876543" cy="514641"/>
          </a:xfrm>
          <a:prstGeom prst="rect">
            <a:avLst/>
          </a:prstGeom>
        </p:spPr>
      </p:pic>
      <p:sp>
        <p:nvSpPr>
          <p:cNvPr id="11" name="Rectangle 10">
            <a:extLst>
              <a:ext uri="{FF2B5EF4-FFF2-40B4-BE49-F238E27FC236}">
                <a16:creationId xmlns:a16="http://schemas.microsoft.com/office/drawing/2014/main" id="{B661F1C0-5B87-87C4-1953-21556D7A68D7}"/>
              </a:ext>
            </a:extLst>
          </p:cNvPr>
          <p:cNvSpPr/>
          <p:nvPr/>
        </p:nvSpPr>
        <p:spPr>
          <a:xfrm>
            <a:off x="0" y="6534364"/>
            <a:ext cx="12192001" cy="370978"/>
          </a:xfrm>
          <a:prstGeom prst="rect">
            <a:avLst/>
          </a:prstGeom>
          <a:solidFill>
            <a:srgbClr val="FBB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22C85986-ABE9-7714-AFEA-40D204D76536}"/>
              </a:ext>
            </a:extLst>
          </p:cNvPr>
          <p:cNvPicPr>
            <a:picLocks noChangeAspect="1"/>
          </p:cNvPicPr>
          <p:nvPr/>
        </p:nvPicPr>
        <p:blipFill>
          <a:blip r:embed="rId5"/>
          <a:srcRect r="50000"/>
          <a:stretch/>
        </p:blipFill>
        <p:spPr>
          <a:xfrm>
            <a:off x="4698480" y="1621049"/>
            <a:ext cx="7358878" cy="4139369"/>
          </a:xfrm>
          <a:prstGeom prst="rect">
            <a:avLst/>
          </a:prstGeom>
        </p:spPr>
      </p:pic>
    </p:spTree>
    <p:extLst>
      <p:ext uri="{BB962C8B-B14F-4D97-AF65-F5344CB8AC3E}">
        <p14:creationId xmlns:p14="http://schemas.microsoft.com/office/powerpoint/2010/main" val="17963266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F23D72-F753-62B8-7FD2-3D2B24583BB0}"/>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BCF0D6C3-2504-1F7C-CE91-0D9AAB6AD25F}"/>
              </a:ext>
            </a:extLst>
          </p:cNvPr>
          <p:cNvSpPr/>
          <p:nvPr/>
        </p:nvSpPr>
        <p:spPr>
          <a:xfrm>
            <a:off x="0" y="6534364"/>
            <a:ext cx="12192001" cy="370978"/>
          </a:xfrm>
          <a:prstGeom prst="rect">
            <a:avLst/>
          </a:prstGeom>
          <a:solidFill>
            <a:srgbClr val="FBB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8E236FF2-8B1B-3CF5-62B7-606193F71F05}"/>
              </a:ext>
            </a:extLst>
          </p:cNvPr>
          <p:cNvSpPr/>
          <p:nvPr/>
        </p:nvSpPr>
        <p:spPr>
          <a:xfrm>
            <a:off x="0" y="0"/>
            <a:ext cx="12192001" cy="1051133"/>
          </a:xfrm>
          <a:prstGeom prst="rect">
            <a:avLst/>
          </a:prstGeom>
          <a:solidFill>
            <a:srgbClr val="009A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ubtitle 5">
            <a:extLst>
              <a:ext uri="{FF2B5EF4-FFF2-40B4-BE49-F238E27FC236}">
                <a16:creationId xmlns:a16="http://schemas.microsoft.com/office/drawing/2014/main" id="{95C5005C-0D3D-2506-AFF8-3E59E608B8A3}"/>
              </a:ext>
            </a:extLst>
          </p:cNvPr>
          <p:cNvSpPr>
            <a:spLocks noGrp="1"/>
          </p:cNvSpPr>
          <p:nvPr>
            <p:ph type="subTitle" idx="1"/>
          </p:nvPr>
        </p:nvSpPr>
        <p:spPr>
          <a:xfrm>
            <a:off x="85458" y="1051134"/>
            <a:ext cx="12008493" cy="5483230"/>
          </a:xfrm>
        </p:spPr>
        <p:txBody>
          <a:bodyPr>
            <a:noAutofit/>
          </a:bodyPr>
          <a:lstStyle/>
          <a:p>
            <a:pPr marR="0" lvl="0" algn="l">
              <a:lnSpc>
                <a:spcPct val="115000"/>
              </a:lnSpc>
            </a:pPr>
            <a:r>
              <a:rPr lang="en-US" sz="2800" b="1" dirty="0">
                <a:latin typeface="Lato" panose="020F0502020204030203" pitchFamily="34" charset="0"/>
                <a:ea typeface="Lato" panose="020F0502020204030203" pitchFamily="34" charset="0"/>
                <a:cs typeface="Lato" panose="020F0502020204030203" pitchFamily="34" charset="0"/>
              </a:rPr>
              <a:t>New Clause in HOME &amp; NHTF Loan Agreements</a:t>
            </a:r>
          </a:p>
          <a:p>
            <a:pPr marL="914400" lvl="1" indent="-457200" algn="l">
              <a:lnSpc>
                <a:spcPct val="115000"/>
              </a:lnSpc>
              <a:buFont typeface="Arial" panose="020B0604020202020204" pitchFamily="34" charset="0"/>
              <a:buChar char="•"/>
            </a:pPr>
            <a:r>
              <a:rPr lang="en-US" dirty="0">
                <a:latin typeface="Lato" panose="020F0502020204030203" pitchFamily="34" charset="0"/>
                <a:ea typeface="Lato" panose="020F0502020204030203" pitchFamily="34" charset="0"/>
                <a:cs typeface="Lato" panose="020F0502020204030203" pitchFamily="34" charset="0"/>
              </a:rPr>
              <a:t>The below clause from the Loan Agreement will need to be included in every subcontract</a:t>
            </a:r>
          </a:p>
          <a:p>
            <a:pPr marL="1371600" lvl="2" indent="-457200" algn="l">
              <a:lnSpc>
                <a:spcPct val="115000"/>
              </a:lnSpc>
              <a:buFont typeface="Arial" panose="020B0604020202020204" pitchFamily="34" charset="0"/>
              <a:buChar char="•"/>
            </a:pPr>
            <a:endParaRPr lang="en-US" dirty="0">
              <a:latin typeface="Lato" panose="020F0502020204030203" pitchFamily="34" charset="0"/>
              <a:ea typeface="Lato" panose="020F0502020204030203" pitchFamily="34" charset="0"/>
              <a:cs typeface="Lato" panose="020F0502020204030203" pitchFamily="34" charset="0"/>
            </a:endParaRPr>
          </a:p>
          <a:p>
            <a:pPr marL="1371600" lvl="2" indent="-457200" algn="l">
              <a:lnSpc>
                <a:spcPct val="115000"/>
              </a:lnSpc>
              <a:buFont typeface="Arial" panose="020B0604020202020204" pitchFamily="34" charset="0"/>
              <a:buChar char="•"/>
            </a:pPr>
            <a:endParaRPr lang="en-US" dirty="0">
              <a:latin typeface="Lato" panose="020F0502020204030203" pitchFamily="34" charset="0"/>
              <a:ea typeface="Lato" panose="020F0502020204030203" pitchFamily="34" charset="0"/>
              <a:cs typeface="Lato" panose="020F0502020204030203" pitchFamily="34" charset="0"/>
            </a:endParaRPr>
          </a:p>
        </p:txBody>
      </p:sp>
      <p:sp>
        <p:nvSpPr>
          <p:cNvPr id="4" name="Title 1">
            <a:extLst>
              <a:ext uri="{FF2B5EF4-FFF2-40B4-BE49-F238E27FC236}">
                <a16:creationId xmlns:a16="http://schemas.microsoft.com/office/drawing/2014/main" id="{8576DD84-24EC-7409-91A8-BF311CAEDECE}"/>
              </a:ext>
            </a:extLst>
          </p:cNvPr>
          <p:cNvSpPr txBox="1">
            <a:spLocks/>
          </p:cNvSpPr>
          <p:nvPr/>
        </p:nvSpPr>
        <p:spPr>
          <a:xfrm>
            <a:off x="1994406" y="139305"/>
            <a:ext cx="10099545" cy="73142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3200" b="1" dirty="0">
                <a:solidFill>
                  <a:schemeClr val="lt1"/>
                </a:solidFill>
                <a:latin typeface="Lato" panose="020F0502020204030203" pitchFamily="34" charset="0"/>
                <a:ea typeface="Lato" panose="020F0502020204030203" pitchFamily="34" charset="0"/>
                <a:cs typeface="Lato" panose="020F0502020204030203" pitchFamily="34" charset="0"/>
              </a:rPr>
              <a:t>How HNM Will Implement BABA</a:t>
            </a:r>
            <a:endParaRPr lang="en-US" sz="3200" dirty="0">
              <a:solidFill>
                <a:schemeClr val="lt1"/>
              </a:solidFill>
              <a:latin typeface="Lato" panose="020F0502020204030203" pitchFamily="34" charset="0"/>
              <a:ea typeface="Lato" panose="020F0502020204030203" pitchFamily="34" charset="0"/>
              <a:cs typeface="Lato" panose="020F0502020204030203" pitchFamily="34" charset="0"/>
            </a:endParaRPr>
          </a:p>
        </p:txBody>
      </p:sp>
      <p:pic>
        <p:nvPicPr>
          <p:cNvPr id="7" name="Picture 6" descr="A logo with a sun and a keyhole&#10;&#10;Description automatically generated">
            <a:extLst>
              <a:ext uri="{FF2B5EF4-FFF2-40B4-BE49-F238E27FC236}">
                <a16:creationId xmlns:a16="http://schemas.microsoft.com/office/drawing/2014/main" id="{D69D0BD0-7C7D-C5B6-0A71-241BD1BB3AA1}"/>
              </a:ext>
            </a:extLst>
          </p:cNvPr>
          <p:cNvPicPr>
            <a:picLocks noChangeAspect="1"/>
          </p:cNvPicPr>
          <p:nvPr/>
        </p:nvPicPr>
        <p:blipFill>
          <a:blip r:embed="rId3"/>
          <a:stretch>
            <a:fillRect/>
          </a:stretch>
        </p:blipFill>
        <p:spPr>
          <a:xfrm>
            <a:off x="366632" y="234640"/>
            <a:ext cx="876543" cy="514641"/>
          </a:xfrm>
          <a:prstGeom prst="rect">
            <a:avLst/>
          </a:prstGeom>
        </p:spPr>
      </p:pic>
      <p:pic>
        <p:nvPicPr>
          <p:cNvPr id="9" name="Picture 8">
            <a:extLst>
              <a:ext uri="{FF2B5EF4-FFF2-40B4-BE49-F238E27FC236}">
                <a16:creationId xmlns:a16="http://schemas.microsoft.com/office/drawing/2014/main" id="{BAEEFB52-1BC6-AA9C-07E2-870BC7448830}"/>
              </a:ext>
            </a:extLst>
          </p:cNvPr>
          <p:cNvPicPr>
            <a:picLocks noChangeAspect="1"/>
          </p:cNvPicPr>
          <p:nvPr/>
        </p:nvPicPr>
        <p:blipFill>
          <a:blip r:embed="rId4"/>
          <a:srcRect l="7430" t="29252" r="67897" b="25639"/>
          <a:stretch/>
        </p:blipFill>
        <p:spPr>
          <a:xfrm>
            <a:off x="2530380" y="2392822"/>
            <a:ext cx="7118647" cy="3660441"/>
          </a:xfrm>
          <a:prstGeom prst="rect">
            <a:avLst/>
          </a:prstGeom>
          <a:ln>
            <a:solidFill>
              <a:srgbClr val="000000"/>
            </a:solidFill>
          </a:ln>
        </p:spPr>
      </p:pic>
    </p:spTree>
    <p:extLst>
      <p:ext uri="{BB962C8B-B14F-4D97-AF65-F5344CB8AC3E}">
        <p14:creationId xmlns:p14="http://schemas.microsoft.com/office/powerpoint/2010/main" val="2358602761"/>
      </p:ext>
    </p:extLst>
  </p:cSld>
  <p:clrMapOvr>
    <a:masterClrMapping/>
  </p:clrMapOvr>
</p:sld>
</file>

<file path=ppt/theme/theme1.xml><?xml version="1.0" encoding="utf-8"?>
<a:theme xmlns:a="http://schemas.openxmlformats.org/drawingml/2006/main" name="Office Theme">
  <a:themeElements>
    <a:clrScheme name="MFA Colors (TextBackground Dark 1, Accent 1 and 2)">
      <a:dk1>
        <a:srgbClr val="535554"/>
      </a:dk1>
      <a:lt1>
        <a:srgbClr val="FFFFFF"/>
      </a:lt1>
      <a:dk2>
        <a:srgbClr val="44546A"/>
      </a:dk2>
      <a:lt2>
        <a:srgbClr val="E7E6E6"/>
      </a:lt2>
      <a:accent1>
        <a:srgbClr val="0193B3"/>
      </a:accent1>
      <a:accent2>
        <a:srgbClr val="FDE18F"/>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raft NSP Board Pesentation.potx" id="{9479A31F-45CA-49CD-A65F-F6DB06461F57}" vid="{F6F79B4C-5419-4D87-8F79-3F74B4894C9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Draft NSP Board Pesentation</Template>
  <TotalTime>4969</TotalTime>
  <Words>1117</Words>
  <Application>Microsoft Office PowerPoint</Application>
  <PresentationFormat>Widescreen</PresentationFormat>
  <Paragraphs>127</Paragraphs>
  <Slides>15</Slides>
  <Notes>15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Calibri Light</vt:lpstr>
      <vt:lpstr>Lato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State Neighborhood Stabilization Program (NSP)</dc:title>
  <dc:creator>Donna Maestas-De Vries</dc:creator>
  <cp:lastModifiedBy>Justin Carmona</cp:lastModifiedBy>
  <cp:revision>185</cp:revision>
  <cp:lastPrinted>2025-04-30T19:35:20Z</cp:lastPrinted>
  <dcterms:created xsi:type="dcterms:W3CDTF">2020-06-30T23:12:12Z</dcterms:created>
  <dcterms:modified xsi:type="dcterms:W3CDTF">2025-07-23T03:24:35Z</dcterms:modified>
</cp:coreProperties>
</file>