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3" r:id="rId3"/>
    <p:sldId id="297" r:id="rId4"/>
    <p:sldId id="296" r:id="rId5"/>
    <p:sldId id="298" r:id="rId6"/>
    <p:sldId id="301" r:id="rId7"/>
    <p:sldId id="302" r:id="rId8"/>
    <p:sldId id="305" r:id="rId9"/>
    <p:sldId id="304" r:id="rId10"/>
    <p:sldId id="303" r:id="rId11"/>
    <p:sldId id="2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a Laredo-Garcia" initials="TL" lastIdx="1" clrIdx="0">
    <p:extLst>
      <p:ext uri="{19B8F6BF-5375-455C-9EA6-DF929625EA0E}">
        <p15:presenceInfo xmlns:p15="http://schemas.microsoft.com/office/powerpoint/2012/main" userId="S::tgarcia@housingnm.org::d28f79f7-4b03-4f2a-a015-a89deb0d50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A4"/>
    <a:srgbClr val="F5F3E5"/>
    <a:srgbClr val="EDE9D7"/>
    <a:srgbClr val="009A96"/>
    <a:srgbClr val="000000"/>
    <a:srgbClr val="FBB040"/>
    <a:srgbClr val="00918F"/>
    <a:srgbClr val="FDE18F"/>
    <a:srgbClr val="0193B4"/>
    <a:srgbClr val="535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6357" autoAdjust="0"/>
  </p:normalViewPr>
  <p:slideViewPr>
    <p:cSldViewPr snapToGrid="0" snapToObjects="1">
      <p:cViewPr varScale="1">
        <p:scale>
          <a:sx n="106" d="100"/>
          <a:sy n="106" d="100"/>
        </p:scale>
        <p:origin x="7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CFD2F1-25CF-BF1A-0477-A4A31E396D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A01D1-51AD-4129-409B-1D9AC99EBE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8E837-01CD-484E-8E5F-3EABFFEF79C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F431A-CD38-11BD-0DC5-EEB1EF923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C8947-9989-6CD3-44EC-B4110E045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D3E8F-BF0C-4756-9944-8D6AE257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53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8024B-85C5-45A8-BD99-217CEE636612}" type="datetimeFigureOut">
              <a:rPr lang="en-US" smtClean="0"/>
              <a:t>3/25/2026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D1742-2807-427C-BA02-93734A09E3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22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40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2149B-E98C-AC32-A71B-4981DCBC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36A2B-7EDC-7360-D76B-C78C5A36B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68C42-5956-587B-E6BB-52E778C5D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58DE-1CC0-C2C2-9BBB-D8514AAC8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4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42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0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65540-4F8F-AAC2-D8F8-61BE590D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9C0F0-95A2-71CC-9E59-C6DAB4101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27B4D-E45B-AEBC-97CC-814AF7CE9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77038-E2D2-8EEB-637B-86F42DE73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BF67-D521-FD50-EB87-BD823FAC6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E0A80-B6C0-4BEC-7E10-B2B54339D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F0A4C-0C4A-E7A5-A01C-B7B3FB4EC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6F54B-1560-4852-1FC6-E6D1AFD7A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7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2ED69-A16F-8DEF-C2C7-B92EC2DBD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1893D-8B96-06BA-D945-7F9461969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ADF3B-A1C5-26B6-AEBA-A884AD6B0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47DCA-7DF6-17EA-F607-B83D12C6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9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BD5DA-3B79-CFBA-ABF8-C289B9BCF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926E0-F2DB-12DA-C2B4-0CC456AEA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809BD-36D6-CF44-8D48-B41F42797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2EF6E-C7E5-24A0-B843-2DA82CFBA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71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CBF22-F698-105D-1918-038538C6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B4A2B-C2B8-A5EB-03E5-72EDAFA98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5E612-9250-648A-B47C-59555A68C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CEDAF-7193-AE23-BE9A-77F3FC18E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3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BD5DA-3B79-CFBA-ABF8-C289B9BCF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926E0-F2DB-12DA-C2B4-0CC456AEA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809BD-36D6-CF44-8D48-B41F42797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2EF6E-C7E5-24A0-B843-2DA82CFBA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71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766C-9EFD-62A3-64BA-27D190CF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159F72-6C64-0CFB-A91C-2A7E92DE1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8EAE0-598F-6CFF-DDF6-B906DA7B6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E2AB6-7FB3-708C-0C24-2676E3FB9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1742-2807-427C-BA02-93734A09E35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1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BF8C-9B62-4F48-8AEE-218492D4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0D2C1-1CF0-944B-98D9-957CDDADB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A79DD-103F-104D-B067-D269EDDBC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36BBE-5052-4CD7-8AE3-454CA34115C8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8783-1F70-2F4E-A7FA-144FB737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6FA74-EF0E-7B4E-B780-8BF265F3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7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C4A7-F2CE-E64D-8BBF-D90CE4F7C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15FFF-028A-5845-BC9D-45C05CDEB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B89B-D9E7-094D-8A01-AE55B46DE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786F4-BC3B-43F7-A712-42CBE4A3D7D6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284A4-23E8-5A4D-B393-DC412BC6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81DE4-9139-4846-8137-67F888A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7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861E03-778F-A54D-AEB1-44B90C345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6F2A9-B019-6D4B-97FA-4AC82E207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6ACF7-DE3D-2E4E-A3C1-A421BEE5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D4271-A44E-4D6E-B7FE-B22117764149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0EF84-07D8-5344-B0BE-40D5D3F6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376C9-B172-6943-93E7-DB283AD1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6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5F9C-FB9F-114F-AA09-175579C2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190D4-2FB5-6F49-9EC6-ECF72F64F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86C1-2B90-274B-AFD1-AAC892C8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5765-32AF-47AF-8B2B-3756B0DABC64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E867-038B-7A4B-838F-DA93470D8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04486-C75F-2543-ADAE-E6E0D387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8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AE60-3C9D-C54F-938E-DCFF2B5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0FA9B-253B-E848-BDCF-1900E6BE6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9207E-E7A1-8942-8059-AC68457E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F3B-7220-4FB3-B5CD-DC58284B4ECF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086A9-615E-9B46-9076-892217ED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F9286-FE51-7047-A203-C8D86A2A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0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5BF5-8E1C-9A47-82AB-782C4634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D0C6E-AD4A-E447-93C4-AD0792BB2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DD692-77E5-014B-B0FD-E613A545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AF1CD-2BC0-1243-8B3F-2D1C1D29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CE661-18DD-4CCB-8481-786FAAF0BCE1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489E-7ED6-CF46-9448-88AA6456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940AC-78F4-6046-8AB2-F8B902FB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9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F516-40D1-704A-9843-336DA44B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FB09D-C35A-134A-9DA4-63B2DD499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05AEE-89A1-D54D-ABEE-A165D9397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0AB81-C593-444F-839F-BBB1C0F0C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41E29-19CE-0F40-83C6-26662D062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1FEB4-53E7-D245-84F5-A2B5E74A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D6A2-498A-421B-854E-91FB75C8D698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F5333-33EB-E84B-9DC0-F1ED85B3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7DB0D9-C947-324C-8043-31CFFA56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4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447D-8960-EF43-9652-6286E904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3D9A6-A9EF-5F47-A675-5F70B542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CAED-72DB-4F7D-A974-5E196D3434E7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C1950-66ED-9644-A587-345945A7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DB4ED-89D4-7D47-BA3D-EEA34806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7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5FDD2-841D-BF4F-923F-BA24699D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914D6-F54E-44AD-8105-C1C0D4EEE0CB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F00D4-BE06-DB4A-AD58-83D65FE1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ABA66-9376-F94E-9966-416CBF1C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1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8FB9-13D9-484F-818E-AC651747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A138-A778-7346-87D8-E0F6F8EF1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42585-7906-3E4D-9DF8-2FE2D010F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7BDB-8612-224B-8E42-1833C51B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E9F3-1ACA-4D31-A988-D45BF4E1901E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C8FE-D1C4-E148-91AD-47A3FD3E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868F-A119-4740-B66F-6617E5CF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FCAA-33B9-D84D-AAD3-25457BE1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E128D-D4D4-9046-A4D6-4FAF3B671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21FF-3A10-764D-B229-8741C8F88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1AD71-14B1-0F46-9E7E-94CEDC9A0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84A2-07BB-4CAE-8766-D288A6D34D0B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5B924-4DB1-FA43-8440-162D7DB9C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21AD3-FE61-454E-B3D6-0490ECA5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0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0591C-124F-CB47-BCC5-8D12B4D6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2EF67-701F-E44F-885C-3C4C3E408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3DE78-983D-DF40-8488-78FA8A134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14BA4-43EB-45C1-B747-736F8CEFEB26}" type="datetime1">
              <a:rPr lang="en-US" smtClean="0"/>
              <a:t>3/25/2026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46DB3-20C2-AF45-8DBA-59DF8C208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48A2C-7E26-4E4E-8E6E-7503948A0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D0B49-A86C-8748-BF15-74C4CC03D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housingnm.org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A552644-C753-9B2A-29E0-2E5C49CB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2593" r="2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247C71-5A5E-4E81-895B-297312C0C0C0}"/>
              </a:ext>
            </a:extLst>
          </p:cNvPr>
          <p:cNvSpPr/>
          <p:nvPr/>
        </p:nvSpPr>
        <p:spPr>
          <a:xfrm>
            <a:off x="1262245" y="0"/>
            <a:ext cx="4497747" cy="6102849"/>
          </a:xfrm>
          <a:prstGeom prst="rect">
            <a:avLst/>
          </a:prstGeom>
          <a:solidFill>
            <a:srgbClr val="009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of a house with a hand and a keyhole&#10;&#10;Description automatically generated">
            <a:extLst>
              <a:ext uri="{FF2B5EF4-FFF2-40B4-BE49-F238E27FC236}">
                <a16:creationId xmlns:a16="http://schemas.microsoft.com/office/drawing/2014/main" id="{5AE40973-287A-B6E2-815C-04F12F35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92" y="1482309"/>
            <a:ext cx="3648463" cy="36484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FFD29-270E-E49E-3025-8705CAB75F87}"/>
              </a:ext>
            </a:extLst>
          </p:cNvPr>
          <p:cNvSpPr txBox="1"/>
          <p:nvPr/>
        </p:nvSpPr>
        <p:spPr>
          <a:xfrm>
            <a:off x="1592262" y="770065"/>
            <a:ext cx="406295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Housing New Mexico</a:t>
            </a:r>
          </a:p>
          <a:p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MFA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76B8A1-2C7F-1866-985A-EAEA713B9845}"/>
              </a:ext>
            </a:extLst>
          </p:cNvPr>
          <p:cNvSpPr/>
          <p:nvPr/>
        </p:nvSpPr>
        <p:spPr>
          <a:xfrm>
            <a:off x="1262245" y="3191367"/>
            <a:ext cx="4497747" cy="1278084"/>
          </a:xfrm>
          <a:prstGeom prst="rect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7E6FA-10C4-997E-0BC5-D075D5454DAF}"/>
              </a:ext>
            </a:extLst>
          </p:cNvPr>
          <p:cNvSpPr txBox="1"/>
          <p:nvPr/>
        </p:nvSpPr>
        <p:spPr>
          <a:xfrm>
            <a:off x="1592261" y="1667519"/>
            <a:ext cx="406295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Single-Family Housing Development Funding Overview</a:t>
            </a:r>
          </a:p>
          <a:p>
            <a:endParaRPr lang="en-US" sz="19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(Infrastructure and Vertical Construction)</a:t>
            </a:r>
            <a:endParaRPr lang="en-US" sz="1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62308-C5E6-D44B-9E78-D34E66C5E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262" y="3298474"/>
            <a:ext cx="3516356" cy="1159001"/>
          </a:xfrm>
        </p:spPr>
        <p:txBody>
          <a:bodyPr>
            <a:normAutofit fontScale="62500" lnSpcReduction="20000"/>
          </a:bodyPr>
          <a:lstStyle/>
          <a:p>
            <a:pPr algn="l"/>
            <a:endParaRPr lang="en-US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Josh Howe</a:t>
            </a:r>
          </a:p>
          <a:p>
            <a:pPr algn="l"/>
            <a:r>
              <a:rPr lang="en-US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Loan Manager II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Housing Development Department</a:t>
            </a:r>
          </a:p>
          <a:p>
            <a:pPr algn="l"/>
            <a:endParaRPr lang="en-US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C39AC-9EDC-AEB6-545B-106EA70CB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262" y="3419854"/>
            <a:ext cx="3956647" cy="60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0C340-BEB7-6A0F-1F2B-4E224E3B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9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988C-B789-51AF-707E-C9A90D0C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39137F-E1FB-F1C2-724B-81A64C3C535C}"/>
              </a:ext>
            </a:extLst>
          </p:cNvPr>
          <p:cNvSpPr/>
          <p:nvPr/>
        </p:nvSpPr>
        <p:spPr>
          <a:xfrm>
            <a:off x="0" y="6418053"/>
            <a:ext cx="12192001" cy="487289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4BBC-5110-AC0A-6B04-0AA0650A433B}"/>
              </a:ext>
            </a:extLst>
          </p:cNvPr>
          <p:cNvSpPr/>
          <p:nvPr/>
        </p:nvSpPr>
        <p:spPr>
          <a:xfrm>
            <a:off x="0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B1DBD1-69E3-EB0F-CDCA-AF39D9360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71" y="1051133"/>
            <a:ext cx="11058258" cy="5270741"/>
          </a:xfrm>
        </p:spPr>
        <p:txBody>
          <a:bodyPr>
            <a:noAutofit/>
          </a:bodyPr>
          <a:lstStyle/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2713"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AF5D24-7BF9-997A-6B45-9ED9675C6A55}"/>
              </a:ext>
            </a:extLst>
          </p:cNvPr>
          <p:cNvSpPr txBox="1">
            <a:spLocks/>
          </p:cNvSpPr>
          <p:nvPr/>
        </p:nvSpPr>
        <p:spPr>
          <a:xfrm>
            <a:off x="1994406" y="139305"/>
            <a:ext cx="10099545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QUESTIONS/FEEDBACK</a:t>
            </a:r>
          </a:p>
        </p:txBody>
      </p:sp>
      <p:pic>
        <p:nvPicPr>
          <p:cNvPr id="7" name="Picture 6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A6EA1B91-DEFB-B160-A683-50603E21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DEFB95-D4B5-60F9-6BE0-9BD6EE2F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406" y="1263623"/>
            <a:ext cx="7956135" cy="50582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0E987-1886-B703-8694-A86ABDE7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0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CCA6C-578A-52B4-E7E3-618BC1C371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2593" r="2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247C71-5A5E-4E81-895B-297312C0C0C0}"/>
              </a:ext>
            </a:extLst>
          </p:cNvPr>
          <p:cNvSpPr/>
          <p:nvPr/>
        </p:nvSpPr>
        <p:spPr>
          <a:xfrm>
            <a:off x="1262245" y="0"/>
            <a:ext cx="4497747" cy="5743253"/>
          </a:xfrm>
          <a:prstGeom prst="rect">
            <a:avLst/>
          </a:prstGeom>
          <a:solidFill>
            <a:srgbClr val="009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of a house with a hand and a keyhole&#10;&#10;Description automatically generated">
            <a:extLst>
              <a:ext uri="{FF2B5EF4-FFF2-40B4-BE49-F238E27FC236}">
                <a16:creationId xmlns:a16="http://schemas.microsoft.com/office/drawing/2014/main" id="{5AE40973-287A-B6E2-815C-04F12F35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92" y="1482309"/>
            <a:ext cx="3648463" cy="36484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FFD29-270E-E49E-3025-8705CAB75F87}"/>
              </a:ext>
            </a:extLst>
          </p:cNvPr>
          <p:cNvSpPr txBox="1"/>
          <p:nvPr/>
        </p:nvSpPr>
        <p:spPr>
          <a:xfrm>
            <a:off x="1585234" y="291412"/>
            <a:ext cx="3628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76B8A1-2C7F-1866-985A-EAEA713B9845}"/>
              </a:ext>
            </a:extLst>
          </p:cNvPr>
          <p:cNvSpPr/>
          <p:nvPr/>
        </p:nvSpPr>
        <p:spPr>
          <a:xfrm>
            <a:off x="1262244" y="913895"/>
            <a:ext cx="4497747" cy="3299181"/>
          </a:xfrm>
          <a:prstGeom prst="rect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62308-C5E6-D44B-9E78-D34E66C5E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136" y="1062501"/>
            <a:ext cx="3516356" cy="150098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Josh Howe</a:t>
            </a:r>
          </a:p>
          <a:p>
            <a:pPr algn="l"/>
            <a:r>
              <a:rPr lang="en-US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Loan Manager II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Tel: 505-308-4223</a:t>
            </a:r>
          </a:p>
          <a:p>
            <a:pPr algn="l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jhowe@housingnm.org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AD3B3B-D1A3-58B7-8895-E4E1B51F7B50}"/>
              </a:ext>
            </a:extLst>
          </p:cNvPr>
          <p:cNvSpPr txBox="1">
            <a:spLocks/>
          </p:cNvSpPr>
          <p:nvPr/>
        </p:nvSpPr>
        <p:spPr>
          <a:xfrm>
            <a:off x="1585234" y="4370366"/>
            <a:ext cx="3628160" cy="9084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7425 Jefferson St. NE, Albuquerque, NM 87109</a:t>
            </a:r>
          </a:p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Tel: 505-843-6880</a:t>
            </a:r>
          </a:p>
          <a:p>
            <a:pPr algn="l">
              <a:lnSpc>
                <a:spcPct val="100000"/>
              </a:lnSpc>
            </a:pPr>
            <a:r>
              <a:rPr lang="en-US" sz="14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www.housingnm.org</a:t>
            </a:r>
            <a:endParaRPr lang="en-US" sz="1400" b="1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CCE4A-7F94-26C5-A9FB-0B5C0F513F77}"/>
              </a:ext>
            </a:extLst>
          </p:cNvPr>
          <p:cNvSpPr txBox="1"/>
          <p:nvPr/>
        </p:nvSpPr>
        <p:spPr>
          <a:xfrm>
            <a:off x="7544751" y="5343143"/>
            <a:ext cx="338500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Are Housing New Mexico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00917F-9D85-59A9-C932-2894DBF3032C}"/>
              </a:ext>
            </a:extLst>
          </p:cNvPr>
          <p:cNvSpPr txBox="1">
            <a:spLocks/>
          </p:cNvSpPr>
          <p:nvPr/>
        </p:nvSpPr>
        <p:spPr>
          <a:xfrm>
            <a:off x="1641136" y="2622100"/>
            <a:ext cx="3516356" cy="1500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197FDA-58B7-16E2-CDF9-2BF0CE74FAD3}"/>
              </a:ext>
            </a:extLst>
          </p:cNvPr>
          <p:cNvCxnSpPr/>
          <p:nvPr/>
        </p:nvCxnSpPr>
        <p:spPr>
          <a:xfrm>
            <a:off x="1563883" y="2573094"/>
            <a:ext cx="39481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4C7FB7E-B1C8-BDD2-FFC1-6EC5E54D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3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F0E28B22-4C5C-3E48-7C75-2E8B75D4F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113"/>
            <a:ext cx="10515600" cy="4737951"/>
          </a:xfrm>
        </p:spPr>
        <p:txBody>
          <a:bodyPr>
            <a:noAutofit/>
          </a:bodyPr>
          <a:lstStyle/>
          <a:p>
            <a:pPr marL="566928" indent="-457200">
              <a:lnSpc>
                <a:spcPct val="100000"/>
              </a:lnSpc>
              <a:buAutoNum type="arabicParenR"/>
            </a:pP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Housing New Mexico SFH Development Loan Basics</a:t>
            </a:r>
          </a:p>
          <a:p>
            <a:pPr marL="566928" indent="-457200">
              <a:lnSpc>
                <a:spcPct val="100000"/>
              </a:lnSpc>
              <a:buAutoNum type="arabicParenR"/>
            </a:pPr>
            <a:endParaRPr lang="en-US" sz="2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66928" indent="-457200">
              <a:lnSpc>
                <a:spcPct val="100000"/>
              </a:lnSpc>
              <a:buAutoNum type="arabicParenR"/>
            </a:pP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Affordability</a:t>
            </a:r>
          </a:p>
          <a:p>
            <a:pPr marL="566928" indent="-457200">
              <a:lnSpc>
                <a:spcPct val="100000"/>
              </a:lnSpc>
              <a:buAutoNum type="arabicParenR"/>
            </a:pPr>
            <a:endParaRPr lang="en-US" sz="2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66928" indent="-457200">
              <a:lnSpc>
                <a:spcPct val="100000"/>
              </a:lnSpc>
              <a:buAutoNum type="arabicParenR"/>
            </a:pP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Applicants &amp; Project Activities</a:t>
            </a:r>
          </a:p>
          <a:p>
            <a:pPr marL="566928" indent="-457200">
              <a:lnSpc>
                <a:spcPct val="100000"/>
              </a:lnSpc>
              <a:buAutoNum type="arabicParenR"/>
            </a:pPr>
            <a:endParaRPr lang="en-US" sz="2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66928" indent="-457200">
              <a:lnSpc>
                <a:spcPct val="100000"/>
              </a:lnSpc>
              <a:buAutoNum type="arabicParenR"/>
            </a:pP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 Improvements</a:t>
            </a:r>
          </a:p>
          <a:p>
            <a:pPr marL="566928" indent="-457200">
              <a:lnSpc>
                <a:spcPct val="100000"/>
              </a:lnSpc>
              <a:buAutoNum type="arabicParenR"/>
            </a:pPr>
            <a:endParaRPr lang="en-US" sz="2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66928" indent="-457200">
              <a:lnSpc>
                <a:spcPct val="100000"/>
              </a:lnSpc>
              <a:buAutoNum type="arabicParenR"/>
            </a:pP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Additional Developer Feedback</a:t>
            </a:r>
          </a:p>
          <a:p>
            <a:pPr marL="566928" indent="-457200">
              <a:lnSpc>
                <a:spcPct val="100000"/>
              </a:lnSpc>
              <a:buAutoNum type="arabicParenR"/>
            </a:pPr>
            <a:endParaRPr lang="en-US" sz="2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66928" indent="-457200">
              <a:lnSpc>
                <a:spcPct val="100000"/>
              </a:lnSpc>
              <a:buAutoNum type="arabicParenR"/>
            </a:pP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Toro Community (Roswell, NM)</a:t>
            </a: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B47DEB-37EC-C6E6-4B53-13FB3826BA71}"/>
              </a:ext>
            </a:extLst>
          </p:cNvPr>
          <p:cNvSpPr/>
          <p:nvPr/>
        </p:nvSpPr>
        <p:spPr>
          <a:xfrm>
            <a:off x="0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C0D539-D723-7F80-DBA1-2CE598993017}"/>
              </a:ext>
            </a:extLst>
          </p:cNvPr>
          <p:cNvSpPr txBox="1">
            <a:spLocks/>
          </p:cNvSpPr>
          <p:nvPr/>
        </p:nvSpPr>
        <p:spPr>
          <a:xfrm>
            <a:off x="1994406" y="139305"/>
            <a:ext cx="10099545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  <a:endParaRPr lang="en-US" sz="32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2EC5E5B3-403F-7724-7E34-EA7F1CB1D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61F1C0-5B87-87C4-1953-21556D7A68D7}"/>
              </a:ext>
            </a:extLst>
          </p:cNvPr>
          <p:cNvSpPr/>
          <p:nvPr/>
        </p:nvSpPr>
        <p:spPr>
          <a:xfrm>
            <a:off x="0" y="6170065"/>
            <a:ext cx="12192001" cy="735278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ABE09-1A62-3363-7EF2-C498C1114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434" y="1556670"/>
            <a:ext cx="4659517" cy="44888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F4D27E-4183-3777-3CFF-C3B42B5F4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0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DD54-C424-7FED-795F-E4937C59A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306671C-6F82-329A-2702-606E4086D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32" y="1333872"/>
            <a:ext cx="11502461" cy="4898639"/>
          </a:xfrm>
        </p:spPr>
        <p:txBody>
          <a:bodyPr>
            <a:noAutofit/>
          </a:bodyPr>
          <a:lstStyle/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Programs (Funding Source)</a:t>
            </a:r>
          </a:p>
          <a:p>
            <a:pPr marL="109728" indent="0" algn="l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a) ZIHP Single Family Development/Construction (New Mexico Housing Trust Fund)</a:t>
            </a:r>
          </a:p>
          <a:p>
            <a:pPr marL="109728" indent="0" algn="l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b)  Single Family Development/Construction (New Mexico Housing Trust Fund/Primero Investment Fund)</a:t>
            </a:r>
          </a:p>
          <a:p>
            <a:pPr marL="109728" indent="0" algn="l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c) HOME Single Family (HOME Investment Partnership Program)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Maximum Term and Repayment</a:t>
            </a:r>
          </a:p>
          <a:p>
            <a:pPr marL="109728" indent="0" algn="l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a) Sixty (60) Months – Draw Down Structure (Infrastructure)</a:t>
            </a:r>
          </a:p>
          <a:p>
            <a:pPr marL="109728" indent="0" algn="l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    Thirty-Six (36) Months – Revolving Line of Credit (Vertical Construction)</a:t>
            </a:r>
          </a:p>
          <a:p>
            <a:pPr marL="109728" indent="0" algn="l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b) Monthly Interest Only / Lot Release Price and/or Sale of Home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Interest Rate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a) Interest Rate Range of 0.00% to 2.50% per Annum Adjusted Upward for Project Specifics and/or Risk Profile</a:t>
            </a:r>
          </a:p>
          <a:p>
            <a:pPr marL="452628" indent="-342900">
              <a:lnSpc>
                <a:spcPct val="1000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Simplified Loan Application Process</a:t>
            </a:r>
          </a:p>
          <a:p>
            <a:pPr marL="452628" indent="-342900">
              <a:lnSpc>
                <a:spcPct val="1000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Maximum Loan Amount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a) $3,000,000</a:t>
            </a:r>
          </a:p>
          <a:p>
            <a:pPr marL="452628" indent="-342900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B67CB6-FFB4-8D04-EB2E-8E6E6745A4B7}"/>
              </a:ext>
            </a:extLst>
          </p:cNvPr>
          <p:cNvSpPr/>
          <p:nvPr/>
        </p:nvSpPr>
        <p:spPr>
          <a:xfrm>
            <a:off x="0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8E66D1-8392-BED5-E9AA-10628B3C75F6}"/>
              </a:ext>
            </a:extLst>
          </p:cNvPr>
          <p:cNvSpPr txBox="1">
            <a:spLocks/>
          </p:cNvSpPr>
          <p:nvPr/>
        </p:nvSpPr>
        <p:spPr>
          <a:xfrm>
            <a:off x="1994406" y="139305"/>
            <a:ext cx="10099545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Housing New Mexico Loan Basics</a:t>
            </a:r>
            <a:endParaRPr lang="en-US" sz="32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288971EE-E002-35DB-F6AD-8B8605F8F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8F5708-D5B9-998C-B020-EA4E6DA6FE23}"/>
              </a:ext>
            </a:extLst>
          </p:cNvPr>
          <p:cNvSpPr/>
          <p:nvPr/>
        </p:nvSpPr>
        <p:spPr>
          <a:xfrm>
            <a:off x="0" y="6232511"/>
            <a:ext cx="12192001" cy="672831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4E924-FB97-9994-1B49-AC23F63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A610-ABCD-BFB3-C836-8E7DA603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A6113-FE3C-AB23-58DD-F88BD9AA4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Income Limits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A967C6A-1154-F939-97D3-4DF5998C53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Household Not to Exceed 150% AMI Income Restriction on Both Primero Investment Fund AND New Mexico Housing Trust Fund (</a:t>
            </a:r>
            <a:r>
              <a:rPr lang="en-US" sz="2400" dirty="0" err="1"/>
              <a:t>Home</a:t>
            </a:r>
            <a:r>
              <a:rPr lang="en-US" sz="2400" i="1" dirty="0" err="1"/>
              <a:t>Forward</a:t>
            </a:r>
            <a:r>
              <a:rPr lang="en-US" sz="2400" dirty="0"/>
              <a:t>) 	</a:t>
            </a:r>
          </a:p>
          <a:p>
            <a:endParaRPr lang="en-US" sz="2400" dirty="0"/>
          </a:p>
          <a:p>
            <a:r>
              <a:rPr lang="en-US" sz="2400" dirty="0"/>
              <a:t>Qualified Income Certification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730B2-B914-FC2C-9783-77DFB5670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/>
              <a:t>Land Use Restriction Agreement (LURA)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AA62EC-8D18-DC40-0FEB-017454317A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en-US" sz="2400" dirty="0"/>
          </a:p>
          <a:p>
            <a:r>
              <a:rPr lang="en-US" sz="2400" dirty="0"/>
              <a:t>Also Referenced as a Deed Restriction</a:t>
            </a:r>
          </a:p>
          <a:p>
            <a:endParaRPr lang="en-US" sz="2400" dirty="0"/>
          </a:p>
          <a:p>
            <a:r>
              <a:rPr lang="en-US" sz="2400" dirty="0"/>
              <a:t>Five (5) Year Master LURA / Deed Restriction</a:t>
            </a:r>
          </a:p>
          <a:p>
            <a:endParaRPr lang="en-US" sz="2400" dirty="0"/>
          </a:p>
          <a:p>
            <a:r>
              <a:rPr lang="en-US" sz="2400" dirty="0"/>
              <a:t>Five (5) Year Individual Homebuyer LURA / Deed Restriction</a:t>
            </a:r>
          </a:p>
          <a:p>
            <a:pPr marL="457200" lvl="1" indent="0">
              <a:buNone/>
            </a:pPr>
            <a:r>
              <a:rPr lang="en-US" sz="2000" dirty="0"/>
              <a:t>- </a:t>
            </a:r>
            <a:r>
              <a:rPr lang="en-US" dirty="0"/>
              <a:t>Tiered Net Profit Penalty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78149-96BD-9FD7-7EAE-F989FE7A1854}"/>
              </a:ext>
            </a:extLst>
          </p:cNvPr>
          <p:cNvSpPr/>
          <p:nvPr/>
        </p:nvSpPr>
        <p:spPr>
          <a:xfrm>
            <a:off x="0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F40222-D0EB-7B7A-5319-A774F5E0C139}"/>
              </a:ext>
            </a:extLst>
          </p:cNvPr>
          <p:cNvSpPr txBox="1">
            <a:spLocks/>
          </p:cNvSpPr>
          <p:nvPr/>
        </p:nvSpPr>
        <p:spPr>
          <a:xfrm>
            <a:off x="1994406" y="139305"/>
            <a:ext cx="10099545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Affordability</a:t>
            </a:r>
            <a:endParaRPr lang="en-US" sz="32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0C3726EA-DD44-3720-3BD5-D07FB72CE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1D3F10-0B6F-18E4-42EB-8A7AF585093C}"/>
              </a:ext>
            </a:extLst>
          </p:cNvPr>
          <p:cNvSpPr/>
          <p:nvPr/>
        </p:nvSpPr>
        <p:spPr>
          <a:xfrm>
            <a:off x="0" y="6189663"/>
            <a:ext cx="12192001" cy="715679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9ADFF-F354-9966-DC0E-FD5343DC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2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5140-12DD-48CC-0242-61D4AFDDB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9F6AD6B7-B65E-1331-B4A0-9CF8831A7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03" y="1190438"/>
            <a:ext cx="10824845" cy="5528257"/>
          </a:xfrm>
        </p:spPr>
        <p:txBody>
          <a:bodyPr>
            <a:noAutofit/>
          </a:bodyPr>
          <a:lstStyle/>
          <a:p>
            <a:pPr marL="395478" indent="-285750">
              <a:lnSpc>
                <a:spcPct val="100000"/>
              </a:lnSpc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Applicants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- For Profit Entities, Non-Profit Entities, Government Housing Agencies &amp; Regional 			Housing Authorities, Governmental Entities and Instrumentalities, Tribal Governments 		and Housing Agencies</a:t>
            </a:r>
          </a:p>
          <a:p>
            <a:pPr marL="452628" indent="-342900">
              <a:lnSpc>
                <a:spcPct val="100000"/>
              </a:lnSpc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Project Activities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a) Infrastructure - All Expense Items Must be Related to ON-SITE (IE Street 				Improvements, Sidewalks, Utilities, Etc. that will be Located within the 				Confines of the Designated Plat)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b) Stick-Built / Manufactured Housing on Permanent Foundation/ Modular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- Minimum Mandatory Design Standard Requirement</a:t>
            </a:r>
          </a:p>
          <a:p>
            <a:pPr marL="452628" indent="-342900">
              <a:lnSpc>
                <a:spcPct val="100000"/>
              </a:lnSpc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Eligibility Requirements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a) Minimum Project Size of 5+ Units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b) Applicable Builder Experience / Financial Feasibility</a:t>
            </a:r>
          </a:p>
          <a:p>
            <a:pPr marL="452628" indent="-342900">
              <a:lnSpc>
                <a:spcPct val="100000"/>
              </a:lnSpc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Construction Lending = High Risk Enterprise…Housing NM Providing a SERVICE</a:t>
            </a:r>
          </a:p>
          <a:p>
            <a:pPr marL="109728" indent="0">
              <a:lnSpc>
                <a:spcPct val="100000"/>
              </a:lnSpc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2628" indent="-342900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E1144A-2541-B575-4CA9-5C2B9FF8A423}"/>
              </a:ext>
            </a:extLst>
          </p:cNvPr>
          <p:cNvSpPr/>
          <p:nvPr/>
        </p:nvSpPr>
        <p:spPr>
          <a:xfrm>
            <a:off x="0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A6ED1C-D78B-948B-F7A6-0EBBBD19B49B}"/>
              </a:ext>
            </a:extLst>
          </p:cNvPr>
          <p:cNvSpPr txBox="1">
            <a:spLocks/>
          </p:cNvSpPr>
          <p:nvPr/>
        </p:nvSpPr>
        <p:spPr>
          <a:xfrm>
            <a:off x="1994406" y="139305"/>
            <a:ext cx="10099545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Business Entities and Project Activities</a:t>
            </a:r>
            <a:endParaRPr lang="en-US" sz="32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453D0135-7295-2868-6549-7D77A0EC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85D083-C4A2-3B89-D943-A9FB43C013F6}"/>
              </a:ext>
            </a:extLst>
          </p:cNvPr>
          <p:cNvSpPr/>
          <p:nvPr/>
        </p:nvSpPr>
        <p:spPr>
          <a:xfrm>
            <a:off x="0" y="6297283"/>
            <a:ext cx="12192001" cy="608059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EF0B21-8669-49DD-2F5F-0E7B0854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0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33D11-1EC5-448C-A5A2-2457328D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6A69FCF6-7EFA-48A5-F160-E8232AE4D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783" y="1285773"/>
            <a:ext cx="5399397" cy="5068187"/>
          </a:xfrm>
        </p:spPr>
        <p:txBody>
          <a:bodyPr>
            <a:noAutofit/>
          </a:bodyPr>
          <a:lstStyle/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Qualifying Income Definitions and 	</a:t>
            </a: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Housing NM Department 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 	Alignment</a:t>
            </a: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Removal of Contractor Profit Restrictions</a:t>
            </a: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Inspection Fees and Draw Process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Zero Interest Homebuilder Program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Application and Reduced Design Review 	Fees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9728" indent="0">
              <a:lnSpc>
                <a:spcPct val="100000"/>
              </a:lnSpc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3D2408-1E32-8143-046E-93DE7828F900}"/>
              </a:ext>
            </a:extLst>
          </p:cNvPr>
          <p:cNvSpPr/>
          <p:nvPr/>
        </p:nvSpPr>
        <p:spPr>
          <a:xfrm>
            <a:off x="-1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B5ABDD-D5DE-252B-13CF-F7BD5D0EC087}"/>
              </a:ext>
            </a:extLst>
          </p:cNvPr>
          <p:cNvSpPr txBox="1">
            <a:spLocks/>
          </p:cNvSpPr>
          <p:nvPr/>
        </p:nvSpPr>
        <p:spPr>
          <a:xfrm>
            <a:off x="1464816" y="139305"/>
            <a:ext cx="10629136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 Improvements</a:t>
            </a:r>
            <a:endParaRPr lang="en-US" sz="28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750D6C0E-03C5-411B-767B-7BE26AB0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7C2B6B-5D9F-F4F8-7F90-8FD60DAFC173}"/>
              </a:ext>
            </a:extLst>
          </p:cNvPr>
          <p:cNvSpPr/>
          <p:nvPr/>
        </p:nvSpPr>
        <p:spPr>
          <a:xfrm>
            <a:off x="0" y="6219645"/>
            <a:ext cx="12192001" cy="685697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20498D-58B1-A2A5-30CA-9FA04E32A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102" y="1524903"/>
            <a:ext cx="6119901" cy="45899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5FCD6-2AF8-98DD-2CDA-BAA72B35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92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F16B-E5A9-D43B-AD64-1824BB515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E56E4B7E-3359-0540-C1C6-3D8E99B8B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8701" y="1416999"/>
            <a:ext cx="6986016" cy="4751497"/>
          </a:xfrm>
        </p:spPr>
        <p:txBody>
          <a:bodyPr>
            <a:noAutofit/>
          </a:bodyPr>
          <a:lstStyle/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Limited Buyer Pool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Shrinking Profit Margins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Income Restrictions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Exit Plan</a:t>
            </a:r>
          </a:p>
          <a:p>
            <a:pPr marL="566928" lvl="1">
              <a:lnSpc>
                <a:spcPct val="100000"/>
              </a:lnSpc>
            </a:pP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52678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52678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66928" lvl="1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9728" indent="0">
              <a:lnSpc>
                <a:spcPct val="100000"/>
              </a:lnSpc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FD3F3-2075-45C5-51B8-4A44BB42ADDB}"/>
              </a:ext>
            </a:extLst>
          </p:cNvPr>
          <p:cNvSpPr/>
          <p:nvPr/>
        </p:nvSpPr>
        <p:spPr>
          <a:xfrm>
            <a:off x="-1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D1BEA7-E853-3AA8-E1CE-89F9366FDC36}"/>
              </a:ext>
            </a:extLst>
          </p:cNvPr>
          <p:cNvSpPr txBox="1">
            <a:spLocks/>
          </p:cNvSpPr>
          <p:nvPr/>
        </p:nvSpPr>
        <p:spPr>
          <a:xfrm>
            <a:off x="1464816" y="139305"/>
            <a:ext cx="10629136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Developer Feedback</a:t>
            </a:r>
            <a:endParaRPr lang="en-US" sz="32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A2583117-0FC7-0404-947B-484775326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0D83BE-22CC-4919-0AF5-4BE57876A885}"/>
              </a:ext>
            </a:extLst>
          </p:cNvPr>
          <p:cNvSpPr/>
          <p:nvPr/>
        </p:nvSpPr>
        <p:spPr>
          <a:xfrm>
            <a:off x="0" y="6168496"/>
            <a:ext cx="12192001" cy="736846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65C8D-9E8E-A4AE-2325-2226D9581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111349"/>
            <a:ext cx="3427570" cy="33594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7D0B7C-A17D-05FB-D702-56192BAB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0B49-A86C-8748-BF15-74C4CC03D1D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2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33D11-1EC5-448C-A5A2-2457328D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38655-1C24-3865-C57B-5271FB05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80" y="276795"/>
            <a:ext cx="3932237" cy="1600200"/>
          </a:xfrm>
        </p:spPr>
        <p:txBody>
          <a:bodyPr/>
          <a:lstStyle/>
          <a:p>
            <a:r>
              <a:rPr lang="en-US" b="1" u="sng" dirty="0"/>
              <a:t>El Toro Community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A69FCF6-7EFA-48A5-F160-E8232AE4D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2990" y="2059662"/>
            <a:ext cx="6986016" cy="4296561"/>
          </a:xfrm>
        </p:spPr>
        <p:txBody>
          <a:bodyPr>
            <a:noAutofit/>
          </a:bodyPr>
          <a:lstStyle/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Single-Family Housing Development Utilizing Housing NM/MFA’s Current Funding Structure</a:t>
            </a: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Location: Roswell, NM</a:t>
            </a:r>
          </a:p>
          <a:p>
            <a:pPr marL="109728" algn="l">
              <a:lnSpc>
                <a:spcPct val="100000"/>
              </a:lnSpc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Twenty-Nine (29) Affordable Housing Units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Vertical Construction 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Insulated Concrete Forms</a:t>
            </a:r>
          </a:p>
          <a:p>
            <a:pPr marL="395478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9728" indent="0">
              <a:lnSpc>
                <a:spcPct val="100000"/>
              </a:lnSpc>
              <a:buNone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3D2408-1E32-8143-046E-93DE7828F900}"/>
              </a:ext>
            </a:extLst>
          </p:cNvPr>
          <p:cNvSpPr/>
          <p:nvPr/>
        </p:nvSpPr>
        <p:spPr>
          <a:xfrm>
            <a:off x="-1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B5ABDD-D5DE-252B-13CF-F7BD5D0EC087}"/>
              </a:ext>
            </a:extLst>
          </p:cNvPr>
          <p:cNvSpPr txBox="1">
            <a:spLocks/>
          </p:cNvSpPr>
          <p:nvPr/>
        </p:nvSpPr>
        <p:spPr>
          <a:xfrm>
            <a:off x="1464816" y="139305"/>
            <a:ext cx="10629136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Toro Community (Roswell, NM)</a:t>
            </a: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750D6C0E-03C5-411B-767B-7BE26AB0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7C2B6B-5D9F-F4F8-7F90-8FD60DAFC173}"/>
              </a:ext>
            </a:extLst>
          </p:cNvPr>
          <p:cNvSpPr/>
          <p:nvPr/>
        </p:nvSpPr>
        <p:spPr>
          <a:xfrm>
            <a:off x="0" y="6534364"/>
            <a:ext cx="12192001" cy="370978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6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5247E-9816-1AF5-9D60-8A1177C5F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FE9C52-57A3-DF8C-1DB7-7496C363AB79}"/>
              </a:ext>
            </a:extLst>
          </p:cNvPr>
          <p:cNvSpPr/>
          <p:nvPr/>
        </p:nvSpPr>
        <p:spPr>
          <a:xfrm>
            <a:off x="-1" y="0"/>
            <a:ext cx="12192001" cy="1051133"/>
          </a:xfrm>
          <a:prstGeom prst="rect">
            <a:avLst/>
          </a:prstGeom>
          <a:solidFill>
            <a:srgbClr val="009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91BB57-275C-D91B-666B-8227CC8122B3}"/>
              </a:ext>
            </a:extLst>
          </p:cNvPr>
          <p:cNvSpPr txBox="1">
            <a:spLocks/>
          </p:cNvSpPr>
          <p:nvPr/>
        </p:nvSpPr>
        <p:spPr>
          <a:xfrm>
            <a:off x="1464816" y="139305"/>
            <a:ext cx="10629136" cy="73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Toro Community (Roswell, NM)</a:t>
            </a:r>
            <a:endParaRPr lang="en-US" sz="3200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logo with a sun and a keyhole&#10;&#10;Description automatically generated">
            <a:extLst>
              <a:ext uri="{FF2B5EF4-FFF2-40B4-BE49-F238E27FC236}">
                <a16:creationId xmlns:a16="http://schemas.microsoft.com/office/drawing/2014/main" id="{1068D2AE-14B1-670B-D2A1-FE4A2F8A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2" y="234640"/>
            <a:ext cx="876543" cy="514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E7613C-E91C-0603-3AF1-D47295D42BA4}"/>
              </a:ext>
            </a:extLst>
          </p:cNvPr>
          <p:cNvSpPr/>
          <p:nvPr/>
        </p:nvSpPr>
        <p:spPr>
          <a:xfrm>
            <a:off x="0" y="6534364"/>
            <a:ext cx="12192001" cy="370978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building under construction with wood beams&#10;&#10;AI-generated content may be incorrect.">
            <a:extLst>
              <a:ext uri="{FF2B5EF4-FFF2-40B4-BE49-F238E27FC236}">
                <a16:creationId xmlns:a16="http://schemas.microsoft.com/office/drawing/2014/main" id="{0174FE81-C56F-A8F2-501A-928F34E0B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0" y="3643336"/>
            <a:ext cx="2938405" cy="2203804"/>
          </a:xfrm>
          <a:prstGeom prst="rect">
            <a:avLst/>
          </a:prstGeom>
        </p:spPr>
      </p:pic>
      <p:pic>
        <p:nvPicPr>
          <p:cNvPr id="14" name="Picture 13" descr="A building under construction with a few people&#10;&#10;AI-generated content may be incorrect.">
            <a:extLst>
              <a:ext uri="{FF2B5EF4-FFF2-40B4-BE49-F238E27FC236}">
                <a16:creationId xmlns:a16="http://schemas.microsoft.com/office/drawing/2014/main" id="{28A5450F-DD9D-936B-2281-BF03C3FC4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03" y="1312713"/>
            <a:ext cx="2535936" cy="1901952"/>
          </a:xfrm>
          <a:prstGeom prst="rect">
            <a:avLst/>
          </a:prstGeom>
        </p:spPr>
      </p:pic>
      <p:pic>
        <p:nvPicPr>
          <p:cNvPr id="16" name="Picture 15" descr="A building under construction with dirt and blue sky&#10;&#10;AI-generated content may be incorrect.">
            <a:extLst>
              <a:ext uri="{FF2B5EF4-FFF2-40B4-BE49-F238E27FC236}">
                <a16:creationId xmlns:a16="http://schemas.microsoft.com/office/drawing/2014/main" id="{10534F82-739F-AD14-0172-4F87D9496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459" y="1312713"/>
            <a:ext cx="2535936" cy="1901952"/>
          </a:xfrm>
          <a:prstGeom prst="rect">
            <a:avLst/>
          </a:prstGeom>
        </p:spPr>
      </p:pic>
      <p:pic>
        <p:nvPicPr>
          <p:cNvPr id="18" name="Picture 17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B81410ED-4870-6D2E-6665-2BB00EB9E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016" y="1312713"/>
            <a:ext cx="2535936" cy="1901952"/>
          </a:xfrm>
          <a:prstGeom prst="rect">
            <a:avLst/>
          </a:prstGeom>
        </p:spPr>
      </p:pic>
      <p:pic>
        <p:nvPicPr>
          <p:cNvPr id="20" name="Picture 19" descr="A person on a ladder on a ladder painting a wall&#10;&#10;AI-generated content may be incorrect.">
            <a:extLst>
              <a:ext uri="{FF2B5EF4-FFF2-40B4-BE49-F238E27FC236}">
                <a16:creationId xmlns:a16="http://schemas.microsoft.com/office/drawing/2014/main" id="{54AE1F5C-B858-C3BE-6A54-18DD0A5C9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3573" y="1312713"/>
            <a:ext cx="2535936" cy="1901952"/>
          </a:xfrm>
          <a:prstGeom prst="rect">
            <a:avLst/>
          </a:prstGeom>
        </p:spPr>
      </p:pic>
      <p:pic>
        <p:nvPicPr>
          <p:cNvPr id="22" name="Picture 21" descr="A construction site with a building and a blue sky&#10;&#10;AI-generated content may be incorrect.">
            <a:extLst>
              <a:ext uri="{FF2B5EF4-FFF2-40B4-BE49-F238E27FC236}">
                <a16:creationId xmlns:a16="http://schemas.microsoft.com/office/drawing/2014/main" id="{94810EAD-B578-5902-F39B-3A961BE25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3573" y="3643336"/>
            <a:ext cx="2938406" cy="2203804"/>
          </a:xfrm>
          <a:prstGeom prst="rect">
            <a:avLst/>
          </a:prstGeom>
        </p:spPr>
      </p:pic>
      <p:pic>
        <p:nvPicPr>
          <p:cNvPr id="24" name="Picture 23" descr="A house with a garage&#10;&#10;AI-generated content may be incorrect.">
            <a:extLst>
              <a:ext uri="{FF2B5EF4-FFF2-40B4-BE49-F238E27FC236}">
                <a16:creationId xmlns:a16="http://schemas.microsoft.com/office/drawing/2014/main" id="{F2EE5DDE-CF1E-2266-4E63-A5765FE56E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6442" y="3538845"/>
            <a:ext cx="5419114" cy="28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77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FA Colors (TextBackground Dark 1, Accent 1 and 2)">
      <a:dk1>
        <a:srgbClr val="535554"/>
      </a:dk1>
      <a:lt1>
        <a:srgbClr val="FFFFFF"/>
      </a:lt1>
      <a:dk2>
        <a:srgbClr val="44546A"/>
      </a:dk2>
      <a:lt2>
        <a:srgbClr val="E7E6E6"/>
      </a:lt2>
      <a:accent1>
        <a:srgbClr val="0193B3"/>
      </a:accent1>
      <a:accent2>
        <a:srgbClr val="FDE18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NSP Board Pesentation.potx" id="{9479A31F-45CA-49CD-A65F-F6DB06461F57}" vid="{F6F79B4C-5419-4D87-8F79-3F74B4894C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Draft NSP Board Pesentation</Template>
  <TotalTime>5148</TotalTime>
  <Words>571</Words>
  <Application>Microsoft Office PowerPoint</Application>
  <PresentationFormat>Widescreen</PresentationFormat>
  <Paragraphs>141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Courier New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Toro Community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Neighborhood Stabilization Program (NSP)</dc:title>
  <dc:creator>Donna Maestas-De Vries</dc:creator>
  <cp:lastModifiedBy>Joshua Howe</cp:lastModifiedBy>
  <cp:revision>169</cp:revision>
  <dcterms:created xsi:type="dcterms:W3CDTF">2020-06-30T23:12:12Z</dcterms:created>
  <dcterms:modified xsi:type="dcterms:W3CDTF">2026-03-25T17:41:57Z</dcterms:modified>
</cp:coreProperties>
</file>