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307" r:id="rId3"/>
    <p:sldId id="326" r:id="rId4"/>
    <p:sldId id="257" r:id="rId5"/>
    <p:sldId id="287" r:id="rId6"/>
    <p:sldId id="288" r:id="rId7"/>
    <p:sldId id="260" r:id="rId8"/>
    <p:sldId id="289" r:id="rId9"/>
    <p:sldId id="290" r:id="rId10"/>
    <p:sldId id="291" r:id="rId11"/>
    <p:sldId id="277" r:id="rId12"/>
    <p:sldId id="293" r:id="rId13"/>
    <p:sldId id="292" r:id="rId14"/>
    <p:sldId id="294" r:id="rId15"/>
    <p:sldId id="295" r:id="rId16"/>
    <p:sldId id="299" r:id="rId17"/>
    <p:sldId id="297" r:id="rId18"/>
    <p:sldId id="296" r:id="rId19"/>
    <p:sldId id="298" r:id="rId20"/>
    <p:sldId id="305" r:id="rId21"/>
    <p:sldId id="306" r:id="rId22"/>
    <p:sldId id="302" r:id="rId23"/>
    <p:sldId id="319" r:id="rId24"/>
    <p:sldId id="308" r:id="rId25"/>
    <p:sldId id="309" r:id="rId26"/>
    <p:sldId id="320" r:id="rId27"/>
    <p:sldId id="322" r:id="rId28"/>
    <p:sldId id="312" r:id="rId29"/>
    <p:sldId id="313" r:id="rId30"/>
    <p:sldId id="316" r:id="rId31"/>
    <p:sldId id="301" r:id="rId32"/>
    <p:sldId id="317" r:id="rId33"/>
    <p:sldId id="324" r:id="rId34"/>
    <p:sldId id="323" r:id="rId35"/>
    <p:sldId id="325" r:id="rId36"/>
    <p:sldId id="28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FD6D0F-E0B7-BE2B-46AF-226930D324CC}" name="Kaitlyn O'Brien" initials="KO" userId="S::kobrien@housingnm.org::2a3fd3b9-0889-45ac-8674-729f51adeb6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eresa Laredo-Garcia" initials="TL" lastIdx="1" clrIdx="0">
    <p:extLst>
      <p:ext uri="{19B8F6BF-5375-455C-9EA6-DF929625EA0E}">
        <p15:presenceInfo xmlns:p15="http://schemas.microsoft.com/office/powerpoint/2012/main" userId="S::tgarcia@housingnm.org::d28f79f7-4b03-4f2a-a015-a89deb0d50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35554"/>
    <a:srgbClr val="EDE9D7"/>
    <a:srgbClr val="F5F3E5"/>
    <a:srgbClr val="FDE18F"/>
    <a:srgbClr val="0193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94660"/>
  </p:normalViewPr>
  <p:slideViewPr>
    <p:cSldViewPr snapToGrid="0">
      <p:cViewPr varScale="1">
        <p:scale>
          <a:sx n="73" d="100"/>
          <a:sy n="73" d="100"/>
        </p:scale>
        <p:origin x="36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BC9B7-1751-4002-BEC5-DEDEBCDB488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DCF16D3-E48B-431E-A193-4C5C9DA31BFB}">
      <dgm:prSet phldrT="[Text]" custT="1"/>
      <dgm:spPr>
        <a:xfrm>
          <a:off x="1669479" y="363990"/>
          <a:ext cx="2757041" cy="1378520"/>
        </a:xfrm>
        <a:prstGeom prst="rect">
          <a:avLst/>
        </a:prstGeom>
        <a:solidFill>
          <a:srgbClr val="0193B3">
            <a:hueOff val="0"/>
            <a:satOff val="0"/>
            <a:lumOff val="0"/>
            <a:alphaOff val="0"/>
          </a:srgbClr>
        </a:solidFill>
        <a:ln w="12700" cap="flat" cmpd="sng" algn="ctr">
          <a:solidFill>
            <a:srgbClr val="FCF9EF">
              <a:hueOff val="0"/>
              <a:satOff val="0"/>
              <a:lumOff val="0"/>
              <a:alphaOff val="0"/>
            </a:srgbClr>
          </a:solidFill>
          <a:prstDash val="solid"/>
          <a:miter lim="800000"/>
        </a:ln>
        <a:effectLst/>
      </dgm:spPr>
      <dgm:t>
        <a:bodyPr/>
        <a:lstStyle/>
        <a:p>
          <a:pPr>
            <a:buNone/>
          </a:pPr>
          <a:r>
            <a:rPr lang="en-US" sz="2700" dirty="0">
              <a:solidFill>
                <a:srgbClr val="FCF9EF"/>
              </a:solidFill>
              <a:latin typeface="Calibri" panose="020F0502020204030204"/>
              <a:ea typeface="+mn-ea"/>
              <a:cs typeface="+mn-cs"/>
            </a:rPr>
            <a:t>General Partnership  </a:t>
          </a:r>
          <a:r>
            <a:rPr lang="en-US" sz="2000" dirty="0">
              <a:solidFill>
                <a:srgbClr val="FCF9EF"/>
              </a:solidFill>
              <a:latin typeface="Calibri" panose="020F0502020204030204"/>
              <a:ea typeface="+mn-ea"/>
              <a:cs typeface="+mn-cs"/>
            </a:rPr>
            <a:t>(LLLP/LLP) </a:t>
          </a:r>
          <a:r>
            <a:rPr lang="en-US" sz="2700" dirty="0">
              <a:solidFill>
                <a:srgbClr val="FCF9EF"/>
              </a:solidFill>
              <a:latin typeface="Calibri" panose="020F0502020204030204"/>
              <a:ea typeface="+mn-ea"/>
              <a:cs typeface="+mn-cs"/>
            </a:rPr>
            <a:t>or</a:t>
          </a:r>
          <a:r>
            <a:rPr lang="en-US" sz="2000" dirty="0">
              <a:solidFill>
                <a:srgbClr val="FCF9EF"/>
              </a:solidFill>
              <a:latin typeface="Calibri" panose="020F0502020204030204"/>
              <a:ea typeface="+mn-ea"/>
              <a:cs typeface="+mn-cs"/>
            </a:rPr>
            <a:t> </a:t>
          </a:r>
          <a:r>
            <a:rPr lang="en-US" sz="2700" dirty="0">
              <a:solidFill>
                <a:srgbClr val="FCF9EF"/>
              </a:solidFill>
              <a:latin typeface="Calibri" panose="020F0502020204030204"/>
              <a:ea typeface="+mn-ea"/>
              <a:cs typeface="+mn-cs"/>
            </a:rPr>
            <a:t>LLC </a:t>
          </a:r>
        </a:p>
      </dgm:t>
    </dgm:pt>
    <dgm:pt modelId="{91217C50-5FA3-4003-8593-1235C5BB61F8}" type="parTrans" cxnId="{549C05B5-26EE-461E-8566-A49CD44461E8}">
      <dgm:prSet/>
      <dgm:spPr/>
      <dgm:t>
        <a:bodyPr/>
        <a:lstStyle/>
        <a:p>
          <a:endParaRPr lang="en-US"/>
        </a:p>
      </dgm:t>
    </dgm:pt>
    <dgm:pt modelId="{2548F391-B91F-4CAC-BDB0-2A03174F283A}" type="sibTrans" cxnId="{549C05B5-26EE-461E-8566-A49CD44461E8}">
      <dgm:prSet/>
      <dgm:spPr/>
      <dgm:t>
        <a:bodyPr/>
        <a:lstStyle/>
        <a:p>
          <a:endParaRPr lang="en-US"/>
        </a:p>
      </dgm:t>
    </dgm:pt>
    <dgm:pt modelId="{276D0228-92A7-4BD5-ACEF-0D3BDBFD9B1E}">
      <dgm:prSet phldrT="[Text]"/>
      <dgm:spPr>
        <a:xfrm>
          <a:off x="1469" y="2321489"/>
          <a:ext cx="2757041" cy="1378520"/>
        </a:xfrm>
        <a:prstGeom prst="rect">
          <a:avLst/>
        </a:prstGeom>
        <a:solidFill>
          <a:srgbClr val="0193B3">
            <a:hueOff val="0"/>
            <a:satOff val="0"/>
            <a:lumOff val="0"/>
            <a:alphaOff val="0"/>
          </a:srgbClr>
        </a:solidFill>
        <a:ln w="12700" cap="flat" cmpd="sng" algn="ctr">
          <a:solidFill>
            <a:srgbClr val="FCF9EF">
              <a:hueOff val="0"/>
              <a:satOff val="0"/>
              <a:lumOff val="0"/>
              <a:alphaOff val="0"/>
            </a:srgbClr>
          </a:solidFill>
          <a:prstDash val="solid"/>
          <a:miter lim="800000"/>
        </a:ln>
        <a:effectLst/>
      </dgm:spPr>
      <dgm:t>
        <a:bodyPr/>
        <a:lstStyle/>
        <a:p>
          <a:pPr>
            <a:buNone/>
          </a:pPr>
          <a:r>
            <a:rPr lang="en-US" dirty="0">
              <a:solidFill>
                <a:srgbClr val="FCF9EF"/>
              </a:solidFill>
              <a:latin typeface="Calibri" panose="020F0502020204030204"/>
              <a:ea typeface="+mn-ea"/>
              <a:cs typeface="+mn-cs"/>
            </a:rPr>
            <a:t>General Partner or Managing Member (0.01%)</a:t>
          </a:r>
        </a:p>
      </dgm:t>
    </dgm:pt>
    <dgm:pt modelId="{84DFCFAF-D121-4F99-BD31-21E6DF635044}" type="parTrans" cxnId="{9F8E6688-35ED-41E4-BD78-EDC3685430A8}">
      <dgm:prSet/>
      <dgm:spPr>
        <a:xfrm>
          <a:off x="1379990" y="1742510"/>
          <a:ext cx="1668009" cy="578978"/>
        </a:xfrm>
        <a:custGeom>
          <a:avLst/>
          <a:gdLst/>
          <a:ahLst/>
          <a:cxnLst/>
          <a:rect l="0" t="0" r="0" b="0"/>
          <a:pathLst>
            <a:path>
              <a:moveTo>
                <a:pt x="1668009" y="0"/>
              </a:moveTo>
              <a:lnTo>
                <a:pt x="1668009" y="289489"/>
              </a:lnTo>
              <a:lnTo>
                <a:pt x="0" y="289489"/>
              </a:lnTo>
              <a:lnTo>
                <a:pt x="0" y="578978"/>
              </a:lnTo>
            </a:path>
          </a:pathLst>
        </a:custGeom>
        <a:noFill/>
        <a:ln w="12700" cap="flat" cmpd="sng" algn="ctr">
          <a:solidFill>
            <a:srgbClr val="0193B3">
              <a:shade val="60000"/>
              <a:hueOff val="0"/>
              <a:satOff val="0"/>
              <a:lumOff val="0"/>
              <a:alphaOff val="0"/>
            </a:srgbClr>
          </a:solidFill>
          <a:prstDash val="solid"/>
          <a:miter lim="800000"/>
        </a:ln>
        <a:effectLst/>
      </dgm:spPr>
      <dgm:t>
        <a:bodyPr/>
        <a:lstStyle/>
        <a:p>
          <a:endParaRPr lang="en-US"/>
        </a:p>
      </dgm:t>
    </dgm:pt>
    <dgm:pt modelId="{F7800D34-8868-4170-B5C1-BE1F30ED139E}" type="sibTrans" cxnId="{9F8E6688-35ED-41E4-BD78-EDC3685430A8}">
      <dgm:prSet/>
      <dgm:spPr/>
      <dgm:t>
        <a:bodyPr/>
        <a:lstStyle/>
        <a:p>
          <a:endParaRPr lang="en-US"/>
        </a:p>
      </dgm:t>
    </dgm:pt>
    <dgm:pt modelId="{83559111-7849-4714-9E31-2E16CD4F5E77}">
      <dgm:prSet phldrT="[Text]"/>
      <dgm:spPr>
        <a:xfrm>
          <a:off x="3337489" y="2321489"/>
          <a:ext cx="2757041" cy="1378520"/>
        </a:xfrm>
        <a:prstGeom prst="rect">
          <a:avLst/>
        </a:prstGeom>
        <a:solidFill>
          <a:srgbClr val="0193B3">
            <a:hueOff val="0"/>
            <a:satOff val="0"/>
            <a:lumOff val="0"/>
            <a:alphaOff val="0"/>
          </a:srgbClr>
        </a:solidFill>
        <a:ln w="12700" cap="flat" cmpd="sng" algn="ctr">
          <a:solidFill>
            <a:srgbClr val="FCF9EF">
              <a:hueOff val="0"/>
              <a:satOff val="0"/>
              <a:lumOff val="0"/>
              <a:alphaOff val="0"/>
            </a:srgbClr>
          </a:solidFill>
          <a:prstDash val="solid"/>
          <a:miter lim="800000"/>
        </a:ln>
        <a:effectLst/>
      </dgm:spPr>
      <dgm:t>
        <a:bodyPr/>
        <a:lstStyle/>
        <a:p>
          <a:pPr>
            <a:buNone/>
          </a:pPr>
          <a:r>
            <a:rPr lang="en-US" dirty="0">
              <a:solidFill>
                <a:srgbClr val="FCF9EF"/>
              </a:solidFill>
              <a:latin typeface="Calibri" panose="020F0502020204030204"/>
              <a:ea typeface="+mn-ea"/>
              <a:cs typeface="+mn-cs"/>
            </a:rPr>
            <a:t>Limited Partner Investor or Investor Member (99.99%) </a:t>
          </a:r>
        </a:p>
      </dgm:t>
    </dgm:pt>
    <dgm:pt modelId="{681B5DD8-7E05-42A7-84FB-45C730CBF5EB}" type="parTrans" cxnId="{2E0B925A-D2E7-4D13-8D25-DB6CFA2034DC}">
      <dgm:prSet/>
      <dgm:spPr>
        <a:xfrm>
          <a:off x="3048000" y="1742510"/>
          <a:ext cx="1668009" cy="578978"/>
        </a:xfrm>
        <a:custGeom>
          <a:avLst/>
          <a:gdLst/>
          <a:ahLst/>
          <a:cxnLst/>
          <a:rect l="0" t="0" r="0" b="0"/>
          <a:pathLst>
            <a:path>
              <a:moveTo>
                <a:pt x="0" y="0"/>
              </a:moveTo>
              <a:lnTo>
                <a:pt x="0" y="289489"/>
              </a:lnTo>
              <a:lnTo>
                <a:pt x="1668009" y="289489"/>
              </a:lnTo>
              <a:lnTo>
                <a:pt x="1668009" y="578978"/>
              </a:lnTo>
            </a:path>
          </a:pathLst>
        </a:custGeom>
        <a:noFill/>
        <a:ln w="12700" cap="flat" cmpd="sng" algn="ctr">
          <a:solidFill>
            <a:srgbClr val="0193B3">
              <a:shade val="60000"/>
              <a:hueOff val="0"/>
              <a:satOff val="0"/>
              <a:lumOff val="0"/>
              <a:alphaOff val="0"/>
            </a:srgbClr>
          </a:solidFill>
          <a:prstDash val="solid"/>
          <a:miter lim="800000"/>
        </a:ln>
        <a:effectLst/>
      </dgm:spPr>
      <dgm:t>
        <a:bodyPr/>
        <a:lstStyle/>
        <a:p>
          <a:endParaRPr lang="en-US"/>
        </a:p>
      </dgm:t>
    </dgm:pt>
    <dgm:pt modelId="{E1AFD7CD-0E4D-4F72-A68B-CC7E5734084F}" type="sibTrans" cxnId="{2E0B925A-D2E7-4D13-8D25-DB6CFA2034DC}">
      <dgm:prSet/>
      <dgm:spPr/>
      <dgm:t>
        <a:bodyPr/>
        <a:lstStyle/>
        <a:p>
          <a:endParaRPr lang="en-US"/>
        </a:p>
      </dgm:t>
    </dgm:pt>
    <dgm:pt modelId="{ECB67770-86B8-44CE-B977-9913E7F4AEE0}" type="pres">
      <dgm:prSet presAssocID="{8D9BC9B7-1751-4002-BEC5-DEDEBCDB4881}" presName="hierChild1" presStyleCnt="0">
        <dgm:presLayoutVars>
          <dgm:orgChart val="1"/>
          <dgm:chPref val="1"/>
          <dgm:dir/>
          <dgm:animOne val="branch"/>
          <dgm:animLvl val="lvl"/>
          <dgm:resizeHandles/>
        </dgm:presLayoutVars>
      </dgm:prSet>
      <dgm:spPr/>
    </dgm:pt>
    <dgm:pt modelId="{D22D2320-BE16-462C-9E46-14685FF62926}" type="pres">
      <dgm:prSet presAssocID="{1DCF16D3-E48B-431E-A193-4C5C9DA31BFB}" presName="hierRoot1" presStyleCnt="0">
        <dgm:presLayoutVars>
          <dgm:hierBranch val="init"/>
        </dgm:presLayoutVars>
      </dgm:prSet>
      <dgm:spPr/>
    </dgm:pt>
    <dgm:pt modelId="{D11C2921-C5E6-4E0D-AAF0-FCAA3C9E826A}" type="pres">
      <dgm:prSet presAssocID="{1DCF16D3-E48B-431E-A193-4C5C9DA31BFB}" presName="rootComposite1" presStyleCnt="0"/>
      <dgm:spPr/>
    </dgm:pt>
    <dgm:pt modelId="{0DFC9D92-D802-4AED-82B7-881AA2493445}" type="pres">
      <dgm:prSet presAssocID="{1DCF16D3-E48B-431E-A193-4C5C9DA31BFB}" presName="rootText1" presStyleLbl="node0" presStyleIdx="0" presStyleCnt="1">
        <dgm:presLayoutVars>
          <dgm:chPref val="3"/>
        </dgm:presLayoutVars>
      </dgm:prSet>
      <dgm:spPr/>
    </dgm:pt>
    <dgm:pt modelId="{272F5795-DFF8-454D-AD74-C61B0A088905}" type="pres">
      <dgm:prSet presAssocID="{1DCF16D3-E48B-431E-A193-4C5C9DA31BFB}" presName="rootConnector1" presStyleLbl="node1" presStyleIdx="0" presStyleCnt="0"/>
      <dgm:spPr/>
    </dgm:pt>
    <dgm:pt modelId="{BC638CC6-5855-49D8-B36C-7168F4185F62}" type="pres">
      <dgm:prSet presAssocID="{1DCF16D3-E48B-431E-A193-4C5C9DA31BFB}" presName="hierChild2" presStyleCnt="0"/>
      <dgm:spPr/>
    </dgm:pt>
    <dgm:pt modelId="{CE883BA5-DC82-4FED-992B-5CCE7316DB37}" type="pres">
      <dgm:prSet presAssocID="{84DFCFAF-D121-4F99-BD31-21E6DF635044}" presName="Name37" presStyleLbl="parChTrans1D2" presStyleIdx="0" presStyleCnt="2"/>
      <dgm:spPr/>
    </dgm:pt>
    <dgm:pt modelId="{12CD0402-259C-4FF8-901F-FF7115658368}" type="pres">
      <dgm:prSet presAssocID="{276D0228-92A7-4BD5-ACEF-0D3BDBFD9B1E}" presName="hierRoot2" presStyleCnt="0">
        <dgm:presLayoutVars>
          <dgm:hierBranch val="init"/>
        </dgm:presLayoutVars>
      </dgm:prSet>
      <dgm:spPr/>
    </dgm:pt>
    <dgm:pt modelId="{8827B1EC-55E5-450A-B25F-28862014B4AF}" type="pres">
      <dgm:prSet presAssocID="{276D0228-92A7-4BD5-ACEF-0D3BDBFD9B1E}" presName="rootComposite" presStyleCnt="0"/>
      <dgm:spPr/>
    </dgm:pt>
    <dgm:pt modelId="{C6739875-F8C8-4C4E-870E-DEC5EC36F19E}" type="pres">
      <dgm:prSet presAssocID="{276D0228-92A7-4BD5-ACEF-0D3BDBFD9B1E}" presName="rootText" presStyleLbl="node2" presStyleIdx="0" presStyleCnt="2">
        <dgm:presLayoutVars>
          <dgm:chPref val="3"/>
        </dgm:presLayoutVars>
      </dgm:prSet>
      <dgm:spPr/>
    </dgm:pt>
    <dgm:pt modelId="{250AEBCA-2E9B-4225-A6BF-80DB1C7754E2}" type="pres">
      <dgm:prSet presAssocID="{276D0228-92A7-4BD5-ACEF-0D3BDBFD9B1E}" presName="rootConnector" presStyleLbl="node2" presStyleIdx="0" presStyleCnt="2"/>
      <dgm:spPr/>
    </dgm:pt>
    <dgm:pt modelId="{57263943-62B2-41D2-92B9-EFB62912E8BD}" type="pres">
      <dgm:prSet presAssocID="{276D0228-92A7-4BD5-ACEF-0D3BDBFD9B1E}" presName="hierChild4" presStyleCnt="0"/>
      <dgm:spPr/>
    </dgm:pt>
    <dgm:pt modelId="{32B161FE-2F87-4C67-BE02-73F99EA9A60C}" type="pres">
      <dgm:prSet presAssocID="{276D0228-92A7-4BD5-ACEF-0D3BDBFD9B1E}" presName="hierChild5" presStyleCnt="0"/>
      <dgm:spPr/>
    </dgm:pt>
    <dgm:pt modelId="{3E54A053-DD88-487B-AA36-105D30D063CB}" type="pres">
      <dgm:prSet presAssocID="{681B5DD8-7E05-42A7-84FB-45C730CBF5EB}" presName="Name37" presStyleLbl="parChTrans1D2" presStyleIdx="1" presStyleCnt="2"/>
      <dgm:spPr/>
    </dgm:pt>
    <dgm:pt modelId="{51914828-0CD6-41A4-9DC0-87D4C57D8251}" type="pres">
      <dgm:prSet presAssocID="{83559111-7849-4714-9E31-2E16CD4F5E77}" presName="hierRoot2" presStyleCnt="0">
        <dgm:presLayoutVars>
          <dgm:hierBranch val="init"/>
        </dgm:presLayoutVars>
      </dgm:prSet>
      <dgm:spPr/>
    </dgm:pt>
    <dgm:pt modelId="{AE72115A-3F14-48B3-9F4B-E61D4ADFEB3B}" type="pres">
      <dgm:prSet presAssocID="{83559111-7849-4714-9E31-2E16CD4F5E77}" presName="rootComposite" presStyleCnt="0"/>
      <dgm:spPr/>
    </dgm:pt>
    <dgm:pt modelId="{8F66523A-605D-4FA1-9300-1B0C43BBAB31}" type="pres">
      <dgm:prSet presAssocID="{83559111-7849-4714-9E31-2E16CD4F5E77}" presName="rootText" presStyleLbl="node2" presStyleIdx="1" presStyleCnt="2">
        <dgm:presLayoutVars>
          <dgm:chPref val="3"/>
        </dgm:presLayoutVars>
      </dgm:prSet>
      <dgm:spPr/>
    </dgm:pt>
    <dgm:pt modelId="{B93B3825-762C-4553-B4B7-EE9B51F27484}" type="pres">
      <dgm:prSet presAssocID="{83559111-7849-4714-9E31-2E16CD4F5E77}" presName="rootConnector" presStyleLbl="node2" presStyleIdx="1" presStyleCnt="2"/>
      <dgm:spPr/>
    </dgm:pt>
    <dgm:pt modelId="{9C07EB5B-88E8-420E-92E5-F983B804E2FA}" type="pres">
      <dgm:prSet presAssocID="{83559111-7849-4714-9E31-2E16CD4F5E77}" presName="hierChild4" presStyleCnt="0"/>
      <dgm:spPr/>
    </dgm:pt>
    <dgm:pt modelId="{472F8259-B9A3-4147-B772-2B5EACF56CE4}" type="pres">
      <dgm:prSet presAssocID="{83559111-7849-4714-9E31-2E16CD4F5E77}" presName="hierChild5" presStyleCnt="0"/>
      <dgm:spPr/>
    </dgm:pt>
    <dgm:pt modelId="{C4461DD7-65D4-4A93-A8A0-6B82C1B3BA22}" type="pres">
      <dgm:prSet presAssocID="{1DCF16D3-E48B-431E-A193-4C5C9DA31BFB}" presName="hierChild3" presStyleCnt="0"/>
      <dgm:spPr/>
    </dgm:pt>
  </dgm:ptLst>
  <dgm:cxnLst>
    <dgm:cxn modelId="{79DBFE3D-0AE4-4C7D-BE74-DE8D741BF483}" type="presOf" srcId="{84DFCFAF-D121-4F99-BD31-21E6DF635044}" destId="{CE883BA5-DC82-4FED-992B-5CCE7316DB37}" srcOrd="0" destOrd="0" presId="urn:microsoft.com/office/officeart/2005/8/layout/orgChart1"/>
    <dgm:cxn modelId="{2FA22940-1667-4383-AFF7-44C1DAC2CC92}" type="presOf" srcId="{8D9BC9B7-1751-4002-BEC5-DEDEBCDB4881}" destId="{ECB67770-86B8-44CE-B977-9913E7F4AEE0}" srcOrd="0" destOrd="0" presId="urn:microsoft.com/office/officeart/2005/8/layout/orgChart1"/>
    <dgm:cxn modelId="{9E9EF860-9B20-4445-963B-B4D538C994CF}" type="presOf" srcId="{276D0228-92A7-4BD5-ACEF-0D3BDBFD9B1E}" destId="{C6739875-F8C8-4C4E-870E-DEC5EC36F19E}" srcOrd="0" destOrd="0" presId="urn:microsoft.com/office/officeart/2005/8/layout/orgChart1"/>
    <dgm:cxn modelId="{2E0B925A-D2E7-4D13-8D25-DB6CFA2034DC}" srcId="{1DCF16D3-E48B-431E-A193-4C5C9DA31BFB}" destId="{83559111-7849-4714-9E31-2E16CD4F5E77}" srcOrd="1" destOrd="0" parTransId="{681B5DD8-7E05-42A7-84FB-45C730CBF5EB}" sibTransId="{E1AFD7CD-0E4D-4F72-A68B-CC7E5734084F}"/>
    <dgm:cxn modelId="{320CDA83-93BF-40E6-A9EA-AB1A94644055}" type="presOf" srcId="{1DCF16D3-E48B-431E-A193-4C5C9DA31BFB}" destId="{0DFC9D92-D802-4AED-82B7-881AA2493445}" srcOrd="0" destOrd="0" presId="urn:microsoft.com/office/officeart/2005/8/layout/orgChart1"/>
    <dgm:cxn modelId="{9F8E6688-35ED-41E4-BD78-EDC3685430A8}" srcId="{1DCF16D3-E48B-431E-A193-4C5C9DA31BFB}" destId="{276D0228-92A7-4BD5-ACEF-0D3BDBFD9B1E}" srcOrd="0" destOrd="0" parTransId="{84DFCFAF-D121-4F99-BD31-21E6DF635044}" sibTransId="{F7800D34-8868-4170-B5C1-BE1F30ED139E}"/>
    <dgm:cxn modelId="{5D91BCA7-1A97-4B7A-BF07-ECC55B79A13B}" type="presOf" srcId="{1DCF16D3-E48B-431E-A193-4C5C9DA31BFB}" destId="{272F5795-DFF8-454D-AD74-C61B0A088905}" srcOrd="1" destOrd="0" presId="urn:microsoft.com/office/officeart/2005/8/layout/orgChart1"/>
    <dgm:cxn modelId="{2BDFF9B2-B93F-4C21-9CF0-E728BD27A889}" type="presOf" srcId="{83559111-7849-4714-9E31-2E16CD4F5E77}" destId="{B93B3825-762C-4553-B4B7-EE9B51F27484}" srcOrd="1" destOrd="0" presId="urn:microsoft.com/office/officeart/2005/8/layout/orgChart1"/>
    <dgm:cxn modelId="{549C05B5-26EE-461E-8566-A49CD44461E8}" srcId="{8D9BC9B7-1751-4002-BEC5-DEDEBCDB4881}" destId="{1DCF16D3-E48B-431E-A193-4C5C9DA31BFB}" srcOrd="0" destOrd="0" parTransId="{91217C50-5FA3-4003-8593-1235C5BB61F8}" sibTransId="{2548F391-B91F-4CAC-BDB0-2A03174F283A}"/>
    <dgm:cxn modelId="{49BBE7DC-7FFF-49C4-A4A0-9CC429E460F3}" type="presOf" srcId="{83559111-7849-4714-9E31-2E16CD4F5E77}" destId="{8F66523A-605D-4FA1-9300-1B0C43BBAB31}" srcOrd="0" destOrd="0" presId="urn:microsoft.com/office/officeart/2005/8/layout/orgChart1"/>
    <dgm:cxn modelId="{954DECDE-F04A-473C-BCAB-29818E530581}" type="presOf" srcId="{681B5DD8-7E05-42A7-84FB-45C730CBF5EB}" destId="{3E54A053-DD88-487B-AA36-105D30D063CB}" srcOrd="0" destOrd="0" presId="urn:microsoft.com/office/officeart/2005/8/layout/orgChart1"/>
    <dgm:cxn modelId="{CFA9E3F1-949A-4C95-9515-0C845BE75411}" type="presOf" srcId="{276D0228-92A7-4BD5-ACEF-0D3BDBFD9B1E}" destId="{250AEBCA-2E9B-4225-A6BF-80DB1C7754E2}" srcOrd="1" destOrd="0" presId="urn:microsoft.com/office/officeart/2005/8/layout/orgChart1"/>
    <dgm:cxn modelId="{C50E3B2D-2581-4CCA-91C8-8600CC493427}" type="presParOf" srcId="{ECB67770-86B8-44CE-B977-9913E7F4AEE0}" destId="{D22D2320-BE16-462C-9E46-14685FF62926}" srcOrd="0" destOrd="0" presId="urn:microsoft.com/office/officeart/2005/8/layout/orgChart1"/>
    <dgm:cxn modelId="{19AF91AF-E0A0-4CF6-A4C8-7CF048052A54}" type="presParOf" srcId="{D22D2320-BE16-462C-9E46-14685FF62926}" destId="{D11C2921-C5E6-4E0D-AAF0-FCAA3C9E826A}" srcOrd="0" destOrd="0" presId="urn:microsoft.com/office/officeart/2005/8/layout/orgChart1"/>
    <dgm:cxn modelId="{363CDF9C-7D3E-4580-A477-9F079A50FF94}" type="presParOf" srcId="{D11C2921-C5E6-4E0D-AAF0-FCAA3C9E826A}" destId="{0DFC9D92-D802-4AED-82B7-881AA2493445}" srcOrd="0" destOrd="0" presId="urn:microsoft.com/office/officeart/2005/8/layout/orgChart1"/>
    <dgm:cxn modelId="{FB05F0EF-CAF7-4531-913B-F80B529E4B03}" type="presParOf" srcId="{D11C2921-C5E6-4E0D-AAF0-FCAA3C9E826A}" destId="{272F5795-DFF8-454D-AD74-C61B0A088905}" srcOrd="1" destOrd="0" presId="urn:microsoft.com/office/officeart/2005/8/layout/orgChart1"/>
    <dgm:cxn modelId="{07558487-B5CE-43EA-A67F-B455A091F8B6}" type="presParOf" srcId="{D22D2320-BE16-462C-9E46-14685FF62926}" destId="{BC638CC6-5855-49D8-B36C-7168F4185F62}" srcOrd="1" destOrd="0" presId="urn:microsoft.com/office/officeart/2005/8/layout/orgChart1"/>
    <dgm:cxn modelId="{AE1AE3BC-B1BD-4911-9B59-19ED2E158A61}" type="presParOf" srcId="{BC638CC6-5855-49D8-B36C-7168F4185F62}" destId="{CE883BA5-DC82-4FED-992B-5CCE7316DB37}" srcOrd="0" destOrd="0" presId="urn:microsoft.com/office/officeart/2005/8/layout/orgChart1"/>
    <dgm:cxn modelId="{46A6AEFA-9515-4685-95F2-7527B8ED9F43}" type="presParOf" srcId="{BC638CC6-5855-49D8-B36C-7168F4185F62}" destId="{12CD0402-259C-4FF8-901F-FF7115658368}" srcOrd="1" destOrd="0" presId="urn:microsoft.com/office/officeart/2005/8/layout/orgChart1"/>
    <dgm:cxn modelId="{5CF3DBDD-15BA-4CE5-8506-BFC4003B2E6A}" type="presParOf" srcId="{12CD0402-259C-4FF8-901F-FF7115658368}" destId="{8827B1EC-55E5-450A-B25F-28862014B4AF}" srcOrd="0" destOrd="0" presId="urn:microsoft.com/office/officeart/2005/8/layout/orgChart1"/>
    <dgm:cxn modelId="{06F1A5FD-2C85-44C2-8331-84D7079D3034}" type="presParOf" srcId="{8827B1EC-55E5-450A-B25F-28862014B4AF}" destId="{C6739875-F8C8-4C4E-870E-DEC5EC36F19E}" srcOrd="0" destOrd="0" presId="urn:microsoft.com/office/officeart/2005/8/layout/orgChart1"/>
    <dgm:cxn modelId="{DE4A2071-B2C5-49DD-A34A-0AACDEA1A398}" type="presParOf" srcId="{8827B1EC-55E5-450A-B25F-28862014B4AF}" destId="{250AEBCA-2E9B-4225-A6BF-80DB1C7754E2}" srcOrd="1" destOrd="0" presId="urn:microsoft.com/office/officeart/2005/8/layout/orgChart1"/>
    <dgm:cxn modelId="{F87274A1-3EBE-47FA-A8B3-C61CB7354A24}" type="presParOf" srcId="{12CD0402-259C-4FF8-901F-FF7115658368}" destId="{57263943-62B2-41D2-92B9-EFB62912E8BD}" srcOrd="1" destOrd="0" presId="urn:microsoft.com/office/officeart/2005/8/layout/orgChart1"/>
    <dgm:cxn modelId="{9C258192-5D47-4936-8F3B-A158C7EED950}" type="presParOf" srcId="{12CD0402-259C-4FF8-901F-FF7115658368}" destId="{32B161FE-2F87-4C67-BE02-73F99EA9A60C}" srcOrd="2" destOrd="0" presId="urn:microsoft.com/office/officeart/2005/8/layout/orgChart1"/>
    <dgm:cxn modelId="{B1A8EECD-5B79-4A14-8EE3-0CF5459506A4}" type="presParOf" srcId="{BC638CC6-5855-49D8-B36C-7168F4185F62}" destId="{3E54A053-DD88-487B-AA36-105D30D063CB}" srcOrd="2" destOrd="0" presId="urn:microsoft.com/office/officeart/2005/8/layout/orgChart1"/>
    <dgm:cxn modelId="{5F9C8AB4-D355-4D8C-BAD7-759172D1AB81}" type="presParOf" srcId="{BC638CC6-5855-49D8-B36C-7168F4185F62}" destId="{51914828-0CD6-41A4-9DC0-87D4C57D8251}" srcOrd="3" destOrd="0" presId="urn:microsoft.com/office/officeart/2005/8/layout/orgChart1"/>
    <dgm:cxn modelId="{4489D6EA-1A89-4AE1-91E2-ECBFBAD4D608}" type="presParOf" srcId="{51914828-0CD6-41A4-9DC0-87D4C57D8251}" destId="{AE72115A-3F14-48B3-9F4B-E61D4ADFEB3B}" srcOrd="0" destOrd="0" presId="urn:microsoft.com/office/officeart/2005/8/layout/orgChart1"/>
    <dgm:cxn modelId="{BBCF290D-F88D-44A8-AB55-B525C4580AAE}" type="presParOf" srcId="{AE72115A-3F14-48B3-9F4B-E61D4ADFEB3B}" destId="{8F66523A-605D-4FA1-9300-1B0C43BBAB31}" srcOrd="0" destOrd="0" presId="urn:microsoft.com/office/officeart/2005/8/layout/orgChart1"/>
    <dgm:cxn modelId="{B55C83F0-1A13-4170-B9F3-77A1B41E2481}" type="presParOf" srcId="{AE72115A-3F14-48B3-9F4B-E61D4ADFEB3B}" destId="{B93B3825-762C-4553-B4B7-EE9B51F27484}" srcOrd="1" destOrd="0" presId="urn:microsoft.com/office/officeart/2005/8/layout/orgChart1"/>
    <dgm:cxn modelId="{DED21835-27E0-49CD-AFAE-7F3AD6B90CED}" type="presParOf" srcId="{51914828-0CD6-41A4-9DC0-87D4C57D8251}" destId="{9C07EB5B-88E8-420E-92E5-F983B804E2FA}" srcOrd="1" destOrd="0" presId="urn:microsoft.com/office/officeart/2005/8/layout/orgChart1"/>
    <dgm:cxn modelId="{8AAF3590-B5DF-40DE-A6FF-E03317983736}" type="presParOf" srcId="{51914828-0CD6-41A4-9DC0-87D4C57D8251}" destId="{472F8259-B9A3-4147-B772-2B5EACF56CE4}" srcOrd="2" destOrd="0" presId="urn:microsoft.com/office/officeart/2005/8/layout/orgChart1"/>
    <dgm:cxn modelId="{8E016476-9DEE-4A0F-AA84-89E04FC56570}" type="presParOf" srcId="{D22D2320-BE16-462C-9E46-14685FF62926}" destId="{C4461DD7-65D4-4A93-A8A0-6B82C1B3BA22}"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4A053-DD88-487B-AA36-105D30D063CB}">
      <dsp:nvSpPr>
        <dsp:cNvPr id="0" name=""/>
        <dsp:cNvSpPr/>
      </dsp:nvSpPr>
      <dsp:spPr>
        <a:xfrm>
          <a:off x="3048000" y="1742510"/>
          <a:ext cx="1668009" cy="578978"/>
        </a:xfrm>
        <a:custGeom>
          <a:avLst/>
          <a:gdLst/>
          <a:ahLst/>
          <a:cxnLst/>
          <a:rect l="0" t="0" r="0" b="0"/>
          <a:pathLst>
            <a:path>
              <a:moveTo>
                <a:pt x="0" y="0"/>
              </a:moveTo>
              <a:lnTo>
                <a:pt x="0" y="289489"/>
              </a:lnTo>
              <a:lnTo>
                <a:pt x="1668009" y="289489"/>
              </a:lnTo>
              <a:lnTo>
                <a:pt x="1668009" y="578978"/>
              </a:lnTo>
            </a:path>
          </a:pathLst>
        </a:custGeom>
        <a:noFill/>
        <a:ln w="12700" cap="flat" cmpd="sng" algn="ctr">
          <a:solidFill>
            <a:srgbClr val="0193B3">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E883BA5-DC82-4FED-992B-5CCE7316DB37}">
      <dsp:nvSpPr>
        <dsp:cNvPr id="0" name=""/>
        <dsp:cNvSpPr/>
      </dsp:nvSpPr>
      <dsp:spPr>
        <a:xfrm>
          <a:off x="1379990" y="1742510"/>
          <a:ext cx="1668009" cy="578978"/>
        </a:xfrm>
        <a:custGeom>
          <a:avLst/>
          <a:gdLst/>
          <a:ahLst/>
          <a:cxnLst/>
          <a:rect l="0" t="0" r="0" b="0"/>
          <a:pathLst>
            <a:path>
              <a:moveTo>
                <a:pt x="1668009" y="0"/>
              </a:moveTo>
              <a:lnTo>
                <a:pt x="1668009" y="289489"/>
              </a:lnTo>
              <a:lnTo>
                <a:pt x="0" y="289489"/>
              </a:lnTo>
              <a:lnTo>
                <a:pt x="0" y="578978"/>
              </a:lnTo>
            </a:path>
          </a:pathLst>
        </a:custGeom>
        <a:noFill/>
        <a:ln w="12700" cap="flat" cmpd="sng" algn="ctr">
          <a:solidFill>
            <a:srgbClr val="0193B3">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DFC9D92-D802-4AED-82B7-881AA2493445}">
      <dsp:nvSpPr>
        <dsp:cNvPr id="0" name=""/>
        <dsp:cNvSpPr/>
      </dsp:nvSpPr>
      <dsp:spPr>
        <a:xfrm>
          <a:off x="1669479" y="363990"/>
          <a:ext cx="2757041" cy="1378520"/>
        </a:xfrm>
        <a:prstGeom prst="rect">
          <a:avLst/>
        </a:prstGeom>
        <a:solidFill>
          <a:srgbClr val="0193B3">
            <a:hueOff val="0"/>
            <a:satOff val="0"/>
            <a:lumOff val="0"/>
            <a:alphaOff val="0"/>
          </a:srgbClr>
        </a:solidFill>
        <a:ln w="12700" cap="flat" cmpd="sng" algn="ctr">
          <a:solidFill>
            <a:srgbClr val="FCF9E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FCF9EF"/>
              </a:solidFill>
              <a:latin typeface="Calibri" panose="020F0502020204030204"/>
              <a:ea typeface="+mn-ea"/>
              <a:cs typeface="+mn-cs"/>
            </a:rPr>
            <a:t>General Partnership  </a:t>
          </a:r>
          <a:r>
            <a:rPr lang="en-US" sz="2000" kern="1200" dirty="0">
              <a:solidFill>
                <a:srgbClr val="FCF9EF"/>
              </a:solidFill>
              <a:latin typeface="Calibri" panose="020F0502020204030204"/>
              <a:ea typeface="+mn-ea"/>
              <a:cs typeface="+mn-cs"/>
            </a:rPr>
            <a:t>(LLLP/LLP) </a:t>
          </a:r>
          <a:r>
            <a:rPr lang="en-US" sz="2700" kern="1200" dirty="0">
              <a:solidFill>
                <a:srgbClr val="FCF9EF"/>
              </a:solidFill>
              <a:latin typeface="Calibri" panose="020F0502020204030204"/>
              <a:ea typeface="+mn-ea"/>
              <a:cs typeface="+mn-cs"/>
            </a:rPr>
            <a:t>or</a:t>
          </a:r>
          <a:r>
            <a:rPr lang="en-US" sz="2000" kern="1200" dirty="0">
              <a:solidFill>
                <a:srgbClr val="FCF9EF"/>
              </a:solidFill>
              <a:latin typeface="Calibri" panose="020F0502020204030204"/>
              <a:ea typeface="+mn-ea"/>
              <a:cs typeface="+mn-cs"/>
            </a:rPr>
            <a:t> </a:t>
          </a:r>
          <a:r>
            <a:rPr lang="en-US" sz="2700" kern="1200" dirty="0">
              <a:solidFill>
                <a:srgbClr val="FCF9EF"/>
              </a:solidFill>
              <a:latin typeface="Calibri" panose="020F0502020204030204"/>
              <a:ea typeface="+mn-ea"/>
              <a:cs typeface="+mn-cs"/>
            </a:rPr>
            <a:t>LLC </a:t>
          </a:r>
        </a:p>
      </dsp:txBody>
      <dsp:txXfrm>
        <a:off x="1669479" y="363990"/>
        <a:ext cx="2757041" cy="1378520"/>
      </dsp:txXfrm>
    </dsp:sp>
    <dsp:sp modelId="{C6739875-F8C8-4C4E-870E-DEC5EC36F19E}">
      <dsp:nvSpPr>
        <dsp:cNvPr id="0" name=""/>
        <dsp:cNvSpPr/>
      </dsp:nvSpPr>
      <dsp:spPr>
        <a:xfrm>
          <a:off x="1469" y="2321489"/>
          <a:ext cx="2757041" cy="1378520"/>
        </a:xfrm>
        <a:prstGeom prst="rect">
          <a:avLst/>
        </a:prstGeom>
        <a:solidFill>
          <a:srgbClr val="0193B3">
            <a:hueOff val="0"/>
            <a:satOff val="0"/>
            <a:lumOff val="0"/>
            <a:alphaOff val="0"/>
          </a:srgbClr>
        </a:solidFill>
        <a:ln w="12700" cap="flat" cmpd="sng" algn="ctr">
          <a:solidFill>
            <a:srgbClr val="FCF9E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FCF9EF"/>
              </a:solidFill>
              <a:latin typeface="Calibri" panose="020F0502020204030204"/>
              <a:ea typeface="+mn-ea"/>
              <a:cs typeface="+mn-cs"/>
            </a:rPr>
            <a:t>General Partner or Managing Member (0.01%)</a:t>
          </a:r>
        </a:p>
      </dsp:txBody>
      <dsp:txXfrm>
        <a:off x="1469" y="2321489"/>
        <a:ext cx="2757041" cy="1378520"/>
      </dsp:txXfrm>
    </dsp:sp>
    <dsp:sp modelId="{8F66523A-605D-4FA1-9300-1B0C43BBAB31}">
      <dsp:nvSpPr>
        <dsp:cNvPr id="0" name=""/>
        <dsp:cNvSpPr/>
      </dsp:nvSpPr>
      <dsp:spPr>
        <a:xfrm>
          <a:off x="3337489" y="2321489"/>
          <a:ext cx="2757041" cy="1378520"/>
        </a:xfrm>
        <a:prstGeom prst="rect">
          <a:avLst/>
        </a:prstGeom>
        <a:solidFill>
          <a:srgbClr val="0193B3">
            <a:hueOff val="0"/>
            <a:satOff val="0"/>
            <a:lumOff val="0"/>
            <a:alphaOff val="0"/>
          </a:srgbClr>
        </a:solidFill>
        <a:ln w="12700" cap="flat" cmpd="sng" algn="ctr">
          <a:solidFill>
            <a:srgbClr val="FCF9E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FCF9EF"/>
              </a:solidFill>
              <a:latin typeface="Calibri" panose="020F0502020204030204"/>
              <a:ea typeface="+mn-ea"/>
              <a:cs typeface="+mn-cs"/>
            </a:rPr>
            <a:t>Limited Partner Investor or Investor Member (99.99%) </a:t>
          </a:r>
        </a:p>
      </dsp:txBody>
      <dsp:txXfrm>
        <a:off x="3337489" y="2321489"/>
        <a:ext cx="2757041" cy="137852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23T22:38:33.6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2,'80'-1,"40"1,135 15,-126-4,186-10,-144-3,264 2,-414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23T23:22:07.72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1,'10'10,"2"-1,-1-1,1 0,1 0,-1-1,1-1,0 0,1-1,-1 0,23 4,17 1,80 6,-53-8,52 2,179-9,-133-4,677 3,-819-2,0-2,61-14,-56 9,64-5,15 1,-85 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23T23:22:16.03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1 223,'27'0,"21"1,-1-2,1-2,64-13,4-6,0 6,1 5,159 4,-218 5,0-3,60-14,52-5,-23 1,-105 14,0 2,67-3,-86 9,0-2,-1 0,1-1,23-9,-23 6,1 2,1 0,36-2,166 8,-207-1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23T23:22:25.03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0,'1363'0,"-1328"2,0 2,-1 1,35 9,-34-6,0-1,0-2,39 1,-34-5,1 3,64 13,-104-17,0 0,0 0,1 0,-1 0,0 0,0 1,0-1,0 0,0 1,0-1,0 1,0-1,0 1,0 0,0-1,0 1,0 0,0 0,0 0,0 0,-1-1,1 1,0 0,-1 0,1 1,0 0,-1 0,0-1,-1 1,1-1,0 0,-1 1,1-1,-1 1,0-1,1 0,-1 1,0-1,0 0,0 0,0 0,0 0,0 0,-2 2,-5 4,0-1,0 0,-1 0,-15 7,10-7,0-2,0 0,-1 0,1-1,-1-1,-20 1,-95-5,47-2,-90-11,85 4,5 1,20 3,-69-1,74 8,37-2,0 1,-1 1,1 2,0 0,-1 1,1 0,1 2,-38 14,46-14,0-1,0 0,-1 0,1-2,-1 1,-24 0,-84-5,48-1,49 3,2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23T22:38:39.6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1,'0'3,"0"-1,1 1,-1-1,1 1,0-1,0 1,0-1,0 1,0-1,1 0,-1 0,1 1,-1-1,1 0,0 0,0-1,0 1,0 0,0-1,0 1,0-1,1 1,-1-1,0 0,1 0,-1 0,5 0,7 4,1-2,0 0,23 2,-33-4,141 7,149-9,-92-3,153 4,-335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23T22:38:44.4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3,'199'-2,"213"5,-314 9,-61-7,57 2,-46-7,-27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23T22:38:48.7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1,'968'0,"-942"0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23T22:38:50.7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0,'1061'0,"-1040"0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23T23:21:00.8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1,'1945'0,"-1901"2,51 9,43 2,478-14,-595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23T23:21:24.89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49,'3330'0,"-3281"-3,-1-2,77-17,-50 8,-52 10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23T23:21:53.58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1,'572'0,"-555"1,0 1,0 1,0 1,28 9,-24-6,1-1,26 3,4-5,53-4,27 2,12 20,-123-20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23T23:21:55.49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79,'53'0,"93"-14,-127 11,149-30,-128 24,0 2,0 1,48-1,127 9,-75 1,-102-2,0 2,38 8,-50-6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8024B-85C5-45A8-BD99-217CEE636612}" type="datetimeFigureOut">
              <a:rPr lang="en-US" smtClean="0"/>
              <a:t>9/21/2022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D1742-2807-427C-BA02-93734A09E355}" type="slidenum">
              <a:rPr lang="en-US" smtClean="0"/>
              <a:t>‹#›</a:t>
            </a:fld>
            <a:endParaRPr lang="en-US"/>
          </a:p>
        </p:txBody>
      </p:sp>
    </p:spTree>
    <p:extLst>
      <p:ext uri="{BB962C8B-B14F-4D97-AF65-F5344CB8AC3E}">
        <p14:creationId xmlns:p14="http://schemas.microsoft.com/office/powerpoint/2010/main" val="220942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1</a:t>
            </a:fld>
            <a:endParaRPr lang="en-US"/>
          </a:p>
        </p:txBody>
      </p:sp>
    </p:spTree>
    <p:extLst>
      <p:ext uri="{BB962C8B-B14F-4D97-AF65-F5344CB8AC3E}">
        <p14:creationId xmlns:p14="http://schemas.microsoft.com/office/powerpoint/2010/main" val="4176086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the outline of your development concept. What is feasible for the site? Realistic capacity? Preliminary rent schedule. </a:t>
            </a:r>
          </a:p>
          <a:p>
            <a:endParaRPr lang="en-US" dirty="0"/>
          </a:p>
          <a:p>
            <a:r>
              <a:rPr lang="en-US" dirty="0"/>
              <a:t>Community support/input will ultimately affect decisions. </a:t>
            </a:r>
          </a:p>
        </p:txBody>
      </p:sp>
      <p:sp>
        <p:nvSpPr>
          <p:cNvPr id="4" name="Slide Number Placeholder 3"/>
          <p:cNvSpPr>
            <a:spLocks noGrp="1"/>
          </p:cNvSpPr>
          <p:nvPr>
            <p:ph type="sldNum" sz="quarter" idx="5"/>
          </p:nvPr>
        </p:nvSpPr>
        <p:spPr/>
        <p:txBody>
          <a:bodyPr/>
          <a:lstStyle/>
          <a:p>
            <a:fld id="{F19D1742-2807-427C-BA02-93734A09E355}" type="slidenum">
              <a:rPr lang="en-US" smtClean="0"/>
              <a:t>10</a:t>
            </a:fld>
            <a:endParaRPr lang="en-US"/>
          </a:p>
        </p:txBody>
      </p:sp>
    </p:spTree>
    <p:extLst>
      <p:ext uri="{BB962C8B-B14F-4D97-AF65-F5344CB8AC3E}">
        <p14:creationId xmlns:p14="http://schemas.microsoft.com/office/powerpoint/2010/main" val="2955940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Optimum scheme can start to be identified. This is preliminary, as the final determination will be based on factors such as the proposed site’s physical capacity, market conditions, the availability of financing, and the character of the neighborhood and surroundings. The development concept will change throughout the pre-development process.</a:t>
            </a:r>
          </a:p>
        </p:txBody>
      </p:sp>
      <p:sp>
        <p:nvSpPr>
          <p:cNvPr id="4" name="Slide Number Placeholder 3"/>
          <p:cNvSpPr>
            <a:spLocks noGrp="1"/>
          </p:cNvSpPr>
          <p:nvPr>
            <p:ph type="sldNum" sz="quarter" idx="5"/>
          </p:nvPr>
        </p:nvSpPr>
        <p:spPr/>
        <p:txBody>
          <a:bodyPr/>
          <a:lstStyle/>
          <a:p>
            <a:fld id="{F19D1742-2807-427C-BA02-93734A09E355}" type="slidenum">
              <a:rPr lang="en-US" smtClean="0"/>
              <a:t>11</a:t>
            </a:fld>
            <a:endParaRPr lang="en-US"/>
          </a:p>
        </p:txBody>
      </p:sp>
    </p:spTree>
    <p:extLst>
      <p:ext uri="{BB962C8B-B14F-4D97-AF65-F5344CB8AC3E}">
        <p14:creationId xmlns:p14="http://schemas.microsoft.com/office/powerpoint/2010/main" val="282221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 plan. Building configuration. Orientation. Part of application for funding. </a:t>
            </a:r>
          </a:p>
        </p:txBody>
      </p:sp>
      <p:sp>
        <p:nvSpPr>
          <p:cNvPr id="4" name="Slide Number Placeholder 3"/>
          <p:cNvSpPr>
            <a:spLocks noGrp="1"/>
          </p:cNvSpPr>
          <p:nvPr>
            <p:ph type="sldNum" sz="quarter" idx="5"/>
          </p:nvPr>
        </p:nvSpPr>
        <p:spPr/>
        <p:txBody>
          <a:bodyPr/>
          <a:lstStyle/>
          <a:p>
            <a:fld id="{F19D1742-2807-427C-BA02-93734A09E355}" type="slidenum">
              <a:rPr lang="en-US" smtClean="0"/>
              <a:t>12</a:t>
            </a:fld>
            <a:endParaRPr lang="en-US"/>
          </a:p>
        </p:txBody>
      </p:sp>
    </p:spTree>
    <p:extLst>
      <p:ext uri="{BB962C8B-B14F-4D97-AF65-F5344CB8AC3E}">
        <p14:creationId xmlns:p14="http://schemas.microsoft.com/office/powerpoint/2010/main" val="563399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13</a:t>
            </a:fld>
            <a:endParaRPr lang="en-US"/>
          </a:p>
        </p:txBody>
      </p:sp>
    </p:spTree>
    <p:extLst>
      <p:ext uri="{BB962C8B-B14F-4D97-AF65-F5344CB8AC3E}">
        <p14:creationId xmlns:p14="http://schemas.microsoft.com/office/powerpoint/2010/main" val="1456589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14</a:t>
            </a:fld>
            <a:endParaRPr lang="en-US"/>
          </a:p>
        </p:txBody>
      </p:sp>
    </p:spTree>
    <p:extLst>
      <p:ext uri="{BB962C8B-B14F-4D97-AF65-F5344CB8AC3E}">
        <p14:creationId xmlns:p14="http://schemas.microsoft.com/office/powerpoint/2010/main" val="994304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A1A1A"/>
                </a:solidFill>
                <a:effectLst/>
                <a:latin typeface="Montserrat" panose="00000500000000000000" pitchFamily="2" charset="0"/>
              </a:rPr>
              <a:t>Consultant with extensive land planning and real estate development experience may also be a good resource in your effort to quantify costs.</a:t>
            </a:r>
          </a:p>
          <a:p>
            <a:r>
              <a:rPr lang="en-US" b="0" i="0" dirty="0">
                <a:solidFill>
                  <a:srgbClr val="1A1A1A"/>
                </a:solidFill>
                <a:effectLst/>
                <a:latin typeface="Montserrat" panose="00000500000000000000" pitchFamily="2" charset="0"/>
              </a:rPr>
              <a:t>Development budgets need to be continually refined as a project progresses and new information about a site is uncovered. Especially in today’s environment, costs will change frequently.</a:t>
            </a:r>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15</a:t>
            </a:fld>
            <a:endParaRPr lang="en-US"/>
          </a:p>
        </p:txBody>
      </p:sp>
    </p:spTree>
    <p:extLst>
      <p:ext uri="{BB962C8B-B14F-4D97-AF65-F5344CB8AC3E}">
        <p14:creationId xmlns:p14="http://schemas.microsoft.com/office/powerpoint/2010/main" val="569777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16</a:t>
            </a:fld>
            <a:endParaRPr lang="en-US"/>
          </a:p>
        </p:txBody>
      </p:sp>
    </p:spTree>
    <p:extLst>
      <p:ext uri="{BB962C8B-B14F-4D97-AF65-F5344CB8AC3E}">
        <p14:creationId xmlns:p14="http://schemas.microsoft.com/office/powerpoint/2010/main" val="1377682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example, we have a project that has plans on building 100 units. Determined that project will serve households at or below 60, 50, and 30% of the Area Median Income, with 6 market rate units</a:t>
            </a:r>
          </a:p>
        </p:txBody>
      </p:sp>
      <p:sp>
        <p:nvSpPr>
          <p:cNvPr id="4" name="Slide Number Placeholder 3"/>
          <p:cNvSpPr>
            <a:spLocks noGrp="1"/>
          </p:cNvSpPr>
          <p:nvPr>
            <p:ph type="sldNum" sz="quarter" idx="5"/>
          </p:nvPr>
        </p:nvSpPr>
        <p:spPr/>
        <p:txBody>
          <a:bodyPr/>
          <a:lstStyle/>
          <a:p>
            <a:fld id="{F19D1742-2807-427C-BA02-93734A09E355}" type="slidenum">
              <a:rPr lang="en-US" smtClean="0"/>
              <a:t>17</a:t>
            </a:fld>
            <a:endParaRPr lang="en-US"/>
          </a:p>
        </p:txBody>
      </p:sp>
    </p:spTree>
    <p:extLst>
      <p:ext uri="{BB962C8B-B14F-4D97-AF65-F5344CB8AC3E}">
        <p14:creationId xmlns:p14="http://schemas.microsoft.com/office/powerpoint/2010/main" val="3083150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18</a:t>
            </a:fld>
            <a:endParaRPr lang="en-US"/>
          </a:p>
        </p:txBody>
      </p:sp>
    </p:spTree>
    <p:extLst>
      <p:ext uri="{BB962C8B-B14F-4D97-AF65-F5344CB8AC3E}">
        <p14:creationId xmlns:p14="http://schemas.microsoft.com/office/powerpoint/2010/main" val="236765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19</a:t>
            </a:fld>
            <a:endParaRPr lang="en-US"/>
          </a:p>
        </p:txBody>
      </p:sp>
    </p:spTree>
    <p:extLst>
      <p:ext uri="{BB962C8B-B14F-4D97-AF65-F5344CB8AC3E}">
        <p14:creationId xmlns:p14="http://schemas.microsoft.com/office/powerpoint/2010/main" val="2874928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2</a:t>
            </a:fld>
            <a:endParaRPr lang="en-US"/>
          </a:p>
        </p:txBody>
      </p:sp>
    </p:spTree>
    <p:extLst>
      <p:ext uri="{BB962C8B-B14F-4D97-AF65-F5344CB8AC3E}">
        <p14:creationId xmlns:p14="http://schemas.microsoft.com/office/powerpoint/2010/main" val="594644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20</a:t>
            </a:fld>
            <a:endParaRPr lang="en-US"/>
          </a:p>
        </p:txBody>
      </p:sp>
    </p:spTree>
    <p:extLst>
      <p:ext uri="{BB962C8B-B14F-4D97-AF65-F5344CB8AC3E}">
        <p14:creationId xmlns:p14="http://schemas.microsoft.com/office/powerpoint/2010/main" val="181211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21</a:t>
            </a:fld>
            <a:endParaRPr lang="en-US"/>
          </a:p>
        </p:txBody>
      </p:sp>
    </p:spTree>
    <p:extLst>
      <p:ext uri="{BB962C8B-B14F-4D97-AF65-F5344CB8AC3E}">
        <p14:creationId xmlns:p14="http://schemas.microsoft.com/office/powerpoint/2010/main" val="2144416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12:45pm Thursday – LIHTC financing </a:t>
            </a:r>
          </a:p>
        </p:txBody>
      </p:sp>
      <p:sp>
        <p:nvSpPr>
          <p:cNvPr id="4" name="Slide Number Placeholder 3"/>
          <p:cNvSpPr>
            <a:spLocks noGrp="1"/>
          </p:cNvSpPr>
          <p:nvPr>
            <p:ph type="sldNum" sz="quarter" idx="5"/>
          </p:nvPr>
        </p:nvSpPr>
        <p:spPr/>
        <p:txBody>
          <a:bodyPr/>
          <a:lstStyle/>
          <a:p>
            <a:fld id="{F19D1742-2807-427C-BA02-93734A09E355}" type="slidenum">
              <a:rPr lang="en-US" smtClean="0"/>
              <a:t>22</a:t>
            </a:fld>
            <a:endParaRPr lang="en-US"/>
          </a:p>
        </p:txBody>
      </p:sp>
    </p:spTree>
    <p:extLst>
      <p:ext uri="{BB962C8B-B14F-4D97-AF65-F5344CB8AC3E}">
        <p14:creationId xmlns:p14="http://schemas.microsoft.com/office/powerpoint/2010/main" val="1076038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12:45pm – LIHTC financing </a:t>
            </a:r>
          </a:p>
        </p:txBody>
      </p:sp>
      <p:sp>
        <p:nvSpPr>
          <p:cNvPr id="4" name="Slide Number Placeholder 3"/>
          <p:cNvSpPr>
            <a:spLocks noGrp="1"/>
          </p:cNvSpPr>
          <p:nvPr>
            <p:ph type="sldNum" sz="quarter" idx="5"/>
          </p:nvPr>
        </p:nvSpPr>
        <p:spPr/>
        <p:txBody>
          <a:bodyPr/>
          <a:lstStyle/>
          <a:p>
            <a:fld id="{F19D1742-2807-427C-BA02-93734A09E355}" type="slidenum">
              <a:rPr lang="en-US" smtClean="0"/>
              <a:t>23</a:t>
            </a:fld>
            <a:endParaRPr lang="en-US"/>
          </a:p>
        </p:txBody>
      </p:sp>
    </p:spTree>
    <p:extLst>
      <p:ext uri="{BB962C8B-B14F-4D97-AF65-F5344CB8AC3E}">
        <p14:creationId xmlns:p14="http://schemas.microsoft.com/office/powerpoint/2010/main" val="3303759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24</a:t>
            </a:fld>
            <a:endParaRPr lang="en-US"/>
          </a:p>
        </p:txBody>
      </p:sp>
    </p:spTree>
    <p:extLst>
      <p:ext uri="{BB962C8B-B14F-4D97-AF65-F5344CB8AC3E}">
        <p14:creationId xmlns:p14="http://schemas.microsoft.com/office/powerpoint/2010/main" val="1730691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25</a:t>
            </a:fld>
            <a:endParaRPr lang="en-US"/>
          </a:p>
        </p:txBody>
      </p:sp>
    </p:spTree>
    <p:extLst>
      <p:ext uri="{BB962C8B-B14F-4D97-AF65-F5344CB8AC3E}">
        <p14:creationId xmlns:p14="http://schemas.microsoft.com/office/powerpoint/2010/main" val="1576926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26</a:t>
            </a:fld>
            <a:endParaRPr lang="en-US"/>
          </a:p>
        </p:txBody>
      </p:sp>
    </p:spTree>
    <p:extLst>
      <p:ext uri="{BB962C8B-B14F-4D97-AF65-F5344CB8AC3E}">
        <p14:creationId xmlns:p14="http://schemas.microsoft.com/office/powerpoint/2010/main" val="1279604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27</a:t>
            </a:fld>
            <a:endParaRPr lang="en-US"/>
          </a:p>
        </p:txBody>
      </p:sp>
    </p:spTree>
    <p:extLst>
      <p:ext uri="{BB962C8B-B14F-4D97-AF65-F5344CB8AC3E}">
        <p14:creationId xmlns:p14="http://schemas.microsoft.com/office/powerpoint/2010/main" val="3589193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28</a:t>
            </a:fld>
            <a:endParaRPr lang="en-US"/>
          </a:p>
        </p:txBody>
      </p:sp>
    </p:spTree>
    <p:extLst>
      <p:ext uri="{BB962C8B-B14F-4D97-AF65-F5344CB8AC3E}">
        <p14:creationId xmlns:p14="http://schemas.microsoft.com/office/powerpoint/2010/main" val="1201405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basic terms, loan limits. Example uses two of three </a:t>
            </a:r>
          </a:p>
        </p:txBody>
      </p:sp>
      <p:sp>
        <p:nvSpPr>
          <p:cNvPr id="4" name="Slide Number Placeholder 3"/>
          <p:cNvSpPr>
            <a:spLocks noGrp="1"/>
          </p:cNvSpPr>
          <p:nvPr>
            <p:ph type="sldNum" sz="quarter" idx="5"/>
          </p:nvPr>
        </p:nvSpPr>
        <p:spPr/>
        <p:txBody>
          <a:bodyPr/>
          <a:lstStyle/>
          <a:p>
            <a:fld id="{F19D1742-2807-427C-BA02-93734A09E355}" type="slidenum">
              <a:rPr lang="en-US" smtClean="0"/>
              <a:t>29</a:t>
            </a:fld>
            <a:endParaRPr lang="en-US"/>
          </a:p>
        </p:txBody>
      </p:sp>
    </p:spTree>
    <p:extLst>
      <p:ext uri="{BB962C8B-B14F-4D97-AF65-F5344CB8AC3E}">
        <p14:creationId xmlns:p14="http://schemas.microsoft.com/office/powerpoint/2010/main" val="282950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Housing development is chaotic, non-linear  </a:t>
            </a:r>
          </a:p>
          <a:p>
            <a:r>
              <a:rPr lang="en-US" dirty="0"/>
              <a:t>So, you need a way to help structure, define the work and reduce risk</a:t>
            </a:r>
          </a:p>
          <a:p>
            <a:r>
              <a:rPr lang="en-US" dirty="0"/>
              <a:t>Each stage includes tasks, deliverables, and decisions related to the market, site, financing, and your team</a:t>
            </a:r>
          </a:p>
          <a:p>
            <a:endParaRPr lang="en-US" dirty="0"/>
          </a:p>
          <a:p>
            <a:r>
              <a:rPr lang="en-US" dirty="0"/>
              <a:t>Starts with relationships and the team you build </a:t>
            </a:r>
          </a:p>
          <a:p>
            <a:endParaRPr lang="en-US" dirty="0"/>
          </a:p>
          <a:p>
            <a:r>
              <a:rPr lang="en-US" dirty="0"/>
              <a:t>Project takes a LONG time (3-5yrs)…100s if not 1000 pages for MFA. Creating a simple example of putting a project together.  </a:t>
            </a:r>
          </a:p>
        </p:txBody>
      </p:sp>
      <p:sp>
        <p:nvSpPr>
          <p:cNvPr id="4" name="Slide Number Placeholder 3"/>
          <p:cNvSpPr>
            <a:spLocks noGrp="1"/>
          </p:cNvSpPr>
          <p:nvPr>
            <p:ph type="sldNum" sz="quarter" idx="5"/>
          </p:nvPr>
        </p:nvSpPr>
        <p:spPr/>
        <p:txBody>
          <a:bodyPr/>
          <a:lstStyle/>
          <a:p>
            <a:fld id="{F19D1742-2807-427C-BA02-93734A09E355}" type="slidenum">
              <a:rPr lang="en-US" smtClean="0"/>
              <a:t>3</a:t>
            </a:fld>
            <a:endParaRPr lang="en-US"/>
          </a:p>
        </p:txBody>
      </p:sp>
    </p:spTree>
    <p:extLst>
      <p:ext uri="{BB962C8B-B14F-4D97-AF65-F5344CB8AC3E}">
        <p14:creationId xmlns:p14="http://schemas.microsoft.com/office/powerpoint/2010/main" val="1734806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30</a:t>
            </a:fld>
            <a:endParaRPr lang="en-US"/>
          </a:p>
        </p:txBody>
      </p:sp>
    </p:spTree>
    <p:extLst>
      <p:ext uri="{BB962C8B-B14F-4D97-AF65-F5344CB8AC3E}">
        <p14:creationId xmlns:p14="http://schemas.microsoft.com/office/powerpoint/2010/main" val="1661772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development budget/discussed with contractor, soft costs etc. Budget number = 18,500,000 </a:t>
            </a:r>
          </a:p>
          <a:p>
            <a:r>
              <a:rPr lang="en-US" dirty="0"/>
              <a:t>Construction vs permanent, </a:t>
            </a:r>
          </a:p>
          <a:p>
            <a:r>
              <a:rPr lang="en-US" dirty="0"/>
              <a:t>Go through all sources. Const first lender / perm first lender (won’t necessary be the same)</a:t>
            </a:r>
          </a:p>
          <a:p>
            <a:r>
              <a:rPr lang="en-US" dirty="0"/>
              <a:t>Perm pays off construction lender. </a:t>
            </a:r>
          </a:p>
          <a:p>
            <a:endParaRPr lang="en-US" dirty="0"/>
          </a:p>
          <a:p>
            <a:r>
              <a:rPr lang="en-US" dirty="0"/>
              <a:t>Perm – MFA adds 50bps (boost is a stress test)</a:t>
            </a:r>
          </a:p>
          <a:p>
            <a:r>
              <a:rPr lang="en-US" dirty="0"/>
              <a:t>Annual debt service/loan terms </a:t>
            </a:r>
          </a:p>
          <a:p>
            <a:r>
              <a:rPr lang="en-US" dirty="0"/>
              <a:t>Deferred developer fee, paid off during cash-flow</a:t>
            </a:r>
          </a:p>
          <a:p>
            <a:endParaRPr lang="en-US" dirty="0"/>
          </a:p>
          <a:p>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31</a:t>
            </a:fld>
            <a:endParaRPr lang="en-US"/>
          </a:p>
        </p:txBody>
      </p:sp>
    </p:spTree>
    <p:extLst>
      <p:ext uri="{BB962C8B-B14F-4D97-AF65-F5344CB8AC3E}">
        <p14:creationId xmlns:p14="http://schemas.microsoft.com/office/powerpoint/2010/main" val="1719832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Escalators – industry standards </a:t>
            </a:r>
          </a:p>
          <a:p>
            <a:r>
              <a:rPr lang="en-US" dirty="0"/>
              <a:t>Deferred developer fee paid off </a:t>
            </a:r>
          </a:p>
        </p:txBody>
      </p:sp>
      <p:sp>
        <p:nvSpPr>
          <p:cNvPr id="4" name="Slide Number Placeholder 3"/>
          <p:cNvSpPr>
            <a:spLocks noGrp="1"/>
          </p:cNvSpPr>
          <p:nvPr>
            <p:ph type="sldNum" sz="quarter" idx="5"/>
          </p:nvPr>
        </p:nvSpPr>
        <p:spPr/>
        <p:txBody>
          <a:bodyPr/>
          <a:lstStyle/>
          <a:p>
            <a:fld id="{F19D1742-2807-427C-BA02-93734A09E355}" type="slidenum">
              <a:rPr lang="en-US" smtClean="0"/>
              <a:t>32</a:t>
            </a:fld>
            <a:endParaRPr lang="en-US"/>
          </a:p>
        </p:txBody>
      </p:sp>
    </p:spTree>
    <p:extLst>
      <p:ext uri="{BB962C8B-B14F-4D97-AF65-F5344CB8AC3E}">
        <p14:creationId xmlns:p14="http://schemas.microsoft.com/office/powerpoint/2010/main" val="2391167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33</a:t>
            </a:fld>
            <a:endParaRPr lang="en-US"/>
          </a:p>
        </p:txBody>
      </p:sp>
    </p:spTree>
    <p:extLst>
      <p:ext uri="{BB962C8B-B14F-4D97-AF65-F5344CB8AC3E}">
        <p14:creationId xmlns:p14="http://schemas.microsoft.com/office/powerpoint/2010/main" val="42270114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34</a:t>
            </a:fld>
            <a:endParaRPr lang="en-US"/>
          </a:p>
        </p:txBody>
      </p:sp>
    </p:spTree>
    <p:extLst>
      <p:ext uri="{BB962C8B-B14F-4D97-AF65-F5344CB8AC3E}">
        <p14:creationId xmlns:p14="http://schemas.microsoft.com/office/powerpoint/2010/main" val="1079795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35</a:t>
            </a:fld>
            <a:endParaRPr lang="en-US"/>
          </a:p>
        </p:txBody>
      </p:sp>
    </p:spTree>
    <p:extLst>
      <p:ext uri="{BB962C8B-B14F-4D97-AF65-F5344CB8AC3E}">
        <p14:creationId xmlns:p14="http://schemas.microsoft.com/office/powerpoint/2010/main" val="2607914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71717"/>
                </a:solidFill>
                <a:effectLst/>
                <a:latin typeface="proxima-nova"/>
              </a:rPr>
              <a:t>Check with local planning/community development department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71717"/>
                </a:solidFill>
                <a:effectLst/>
                <a:latin typeface="proxima-nova"/>
              </a:rPr>
              <a:t>Local housing needs assessment, master plan housing goals, housing production plans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71717"/>
              </a:solidFill>
              <a:effectLst/>
              <a:latin typeface="proxima-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71717"/>
                </a:solidFill>
                <a:effectLst/>
                <a:latin typeface="proxima-nova"/>
              </a:rPr>
              <a:t>access to utilities, public sewer, and water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71717"/>
                </a:solidFill>
                <a:effectLst/>
                <a:latin typeface="proxima-nova"/>
              </a:rPr>
              <a:t>proximity to an established residential area </a:t>
            </a:r>
          </a:p>
          <a:p>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4</a:t>
            </a:fld>
            <a:endParaRPr lang="en-US"/>
          </a:p>
        </p:txBody>
      </p:sp>
    </p:spTree>
    <p:extLst>
      <p:ext uri="{BB962C8B-B14F-4D97-AF65-F5344CB8AC3E}">
        <p14:creationId xmlns:p14="http://schemas.microsoft.com/office/powerpoint/2010/main" val="3162674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competing with market rate developers who can afford prime real estate, since they are ultimately able to generate better cash-flow. Inexpensive or challenging land is often where affordable housing projects begin. </a:t>
            </a:r>
          </a:p>
          <a:p>
            <a:endParaRPr lang="en-US" dirty="0"/>
          </a:p>
          <a:p>
            <a:r>
              <a:rPr lang="en-US" dirty="0"/>
              <a:t>Tax title land owned by public entity  </a:t>
            </a:r>
          </a:p>
          <a:p>
            <a:endParaRPr lang="en-US" dirty="0"/>
          </a:p>
          <a:p>
            <a:r>
              <a:rPr lang="en-US" dirty="0"/>
              <a:t>Public entities, such as a municipality or a housing authority, often choose to dispose of properties to private developers. Provides opportunities for favorable pricing, or a long-term ground lease.</a:t>
            </a:r>
          </a:p>
          <a:p>
            <a:endParaRPr lang="en-US" dirty="0"/>
          </a:p>
          <a:p>
            <a:pPr algn="l" fontAlgn="base">
              <a:buFont typeface="Arial" panose="020B0604020202020204" pitchFamily="34" charset="0"/>
              <a:buChar char="•"/>
            </a:pPr>
            <a:r>
              <a:rPr lang="en-US" b="0" i="0" dirty="0">
                <a:solidFill>
                  <a:srgbClr val="171717"/>
                </a:solidFill>
                <a:effectLst/>
                <a:latin typeface="proxima-nova"/>
              </a:rPr>
              <a:t>requests for proposals for disposition of a parcel by a federal, state, or municipal agency </a:t>
            </a:r>
          </a:p>
          <a:p>
            <a:pPr algn="l" fontAlgn="base">
              <a:buFont typeface="Arial" panose="020B0604020202020204" pitchFamily="34" charset="0"/>
              <a:buChar char="•"/>
            </a:pPr>
            <a:r>
              <a:rPr lang="en-US" b="0" i="0" dirty="0">
                <a:solidFill>
                  <a:srgbClr val="171717"/>
                </a:solidFill>
                <a:effectLst/>
                <a:latin typeface="proxima-nova"/>
              </a:rPr>
              <a:t>tax title land owned by the public entity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5</a:t>
            </a:fld>
            <a:endParaRPr lang="en-US"/>
          </a:p>
        </p:txBody>
      </p:sp>
    </p:spTree>
    <p:extLst>
      <p:ext uri="{BB962C8B-B14F-4D97-AF65-F5344CB8AC3E}">
        <p14:creationId xmlns:p14="http://schemas.microsoft.com/office/powerpoint/2010/main" val="313603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May explore these options if there is no municipally owned 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Especially if new to either the area or affordable housing development in general, approach consultant with local knowledge, understanding of federal/state financing. Consultant may have deep knowledge of local housing priorities and existing relationships.</a:t>
            </a:r>
          </a:p>
          <a:p>
            <a:endParaRPr lang="en-US" dirty="0"/>
          </a:p>
          <a:p>
            <a:r>
              <a:rPr lang="en-US" dirty="0"/>
              <a:t>Extremely important to hire consultant early on if new</a:t>
            </a:r>
          </a:p>
        </p:txBody>
      </p:sp>
      <p:sp>
        <p:nvSpPr>
          <p:cNvPr id="4" name="Slide Number Placeholder 3"/>
          <p:cNvSpPr>
            <a:spLocks noGrp="1"/>
          </p:cNvSpPr>
          <p:nvPr>
            <p:ph type="sldNum" sz="quarter" idx="5"/>
          </p:nvPr>
        </p:nvSpPr>
        <p:spPr/>
        <p:txBody>
          <a:bodyPr/>
          <a:lstStyle/>
          <a:p>
            <a:fld id="{F19D1742-2807-427C-BA02-93734A09E355}" type="slidenum">
              <a:rPr lang="en-US" smtClean="0"/>
              <a:t>6</a:t>
            </a:fld>
            <a:endParaRPr lang="en-US"/>
          </a:p>
        </p:txBody>
      </p:sp>
    </p:spTree>
    <p:extLst>
      <p:ext uri="{BB962C8B-B14F-4D97-AF65-F5344CB8AC3E}">
        <p14:creationId xmlns:p14="http://schemas.microsoft.com/office/powerpoint/2010/main" val="2956910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as the buyer are responsible for confirming that property conditions match the descriptions on the title and survey before the sale. They will also need to confirm that the owner of the property is the sole property owner. Most municipalities will be able to perform a title search. </a:t>
            </a:r>
          </a:p>
          <a:p>
            <a:endParaRPr lang="en-US" dirty="0"/>
          </a:p>
          <a:p>
            <a:r>
              <a:rPr lang="en-US" dirty="0"/>
              <a:t>Properties that have existing access roads may not be accessible to public water and sewer without significant infrastructural work.</a:t>
            </a:r>
          </a:p>
          <a:p>
            <a:endParaRPr lang="en-US" dirty="0"/>
          </a:p>
          <a:p>
            <a:r>
              <a:rPr lang="en-US" dirty="0"/>
              <a:t>The difference between available on-site utilities and “nearby” utilities can cost a developer hundreds of thousands of dollars in work and delays, even when the connecting distance is only a few dozen meters.</a:t>
            </a:r>
          </a:p>
        </p:txBody>
      </p:sp>
      <p:sp>
        <p:nvSpPr>
          <p:cNvPr id="4" name="Slide Number Placeholder 3"/>
          <p:cNvSpPr>
            <a:spLocks noGrp="1"/>
          </p:cNvSpPr>
          <p:nvPr>
            <p:ph type="sldNum" sz="quarter" idx="5"/>
          </p:nvPr>
        </p:nvSpPr>
        <p:spPr/>
        <p:txBody>
          <a:bodyPr/>
          <a:lstStyle/>
          <a:p>
            <a:fld id="{F19D1742-2807-427C-BA02-93734A09E355}" type="slidenum">
              <a:rPr lang="en-US" smtClean="0"/>
              <a:t>7</a:t>
            </a:fld>
            <a:endParaRPr lang="en-US"/>
          </a:p>
        </p:txBody>
      </p:sp>
    </p:spTree>
    <p:extLst>
      <p:ext uri="{BB962C8B-B14F-4D97-AF65-F5344CB8AC3E}">
        <p14:creationId xmlns:p14="http://schemas.microsoft.com/office/powerpoint/2010/main" val="2484417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9595F"/>
                </a:solidFill>
                <a:effectLst/>
                <a:latin typeface="proxima-nova"/>
              </a:rPr>
              <a:t>Failing to do proper checks on zoning guidelines could result in costly plan revisions, perhaps even a long and drawn out petitioning process that could slow your development by months or years.</a:t>
            </a:r>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8</a:t>
            </a:fld>
            <a:endParaRPr lang="en-US"/>
          </a:p>
        </p:txBody>
      </p:sp>
    </p:spTree>
    <p:extLst>
      <p:ext uri="{BB962C8B-B14F-4D97-AF65-F5344CB8AC3E}">
        <p14:creationId xmlns:p14="http://schemas.microsoft.com/office/powerpoint/2010/main" val="3648687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63636"/>
                </a:solidFill>
                <a:effectLst/>
                <a:latin typeface="Lato" panose="020F0502020204030203" pitchFamily="34" charset="0"/>
              </a:rPr>
              <a:t>Not building enough time into the project plan for environmental due diligence is probably the biggest driver of unexpected setbacks.</a:t>
            </a:r>
          </a:p>
          <a:p>
            <a:endParaRPr lang="en-US" b="0" i="0" dirty="0">
              <a:solidFill>
                <a:srgbClr val="363636"/>
              </a:solidFill>
              <a:effectLst/>
              <a:latin typeface="Lato" panose="020F0502020204030203" pitchFamily="34" charset="0"/>
            </a:endParaRPr>
          </a:p>
          <a:p>
            <a:r>
              <a:rPr lang="en-US" b="0" i="0" dirty="0">
                <a:solidFill>
                  <a:srgbClr val="363636"/>
                </a:solidFill>
                <a:effectLst/>
                <a:latin typeface="Lato" panose="020F0502020204030203" pitchFamily="34" charset="0"/>
              </a:rPr>
              <a:t>Land with environmental issues may be less desirable to market rate developers, but may be a point of leverage for an affordable housing developer. May be in municipality’s best interest to assist in remediation, or they may be grants involved in remediation. </a:t>
            </a:r>
            <a:endParaRPr lang="en-US" dirty="0"/>
          </a:p>
        </p:txBody>
      </p:sp>
      <p:sp>
        <p:nvSpPr>
          <p:cNvPr id="4" name="Slide Number Placeholder 3"/>
          <p:cNvSpPr>
            <a:spLocks noGrp="1"/>
          </p:cNvSpPr>
          <p:nvPr>
            <p:ph type="sldNum" sz="quarter" idx="5"/>
          </p:nvPr>
        </p:nvSpPr>
        <p:spPr/>
        <p:txBody>
          <a:bodyPr/>
          <a:lstStyle/>
          <a:p>
            <a:fld id="{F19D1742-2807-427C-BA02-93734A09E355}" type="slidenum">
              <a:rPr lang="en-US" smtClean="0"/>
              <a:t>9</a:t>
            </a:fld>
            <a:endParaRPr lang="en-US"/>
          </a:p>
        </p:txBody>
      </p:sp>
    </p:spTree>
    <p:extLst>
      <p:ext uri="{BB962C8B-B14F-4D97-AF65-F5344CB8AC3E}">
        <p14:creationId xmlns:p14="http://schemas.microsoft.com/office/powerpoint/2010/main" val="1706931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9BF8C-9B62-4F48-8AEE-218492D416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A0D2C1-1CF0-944B-98D9-957CDDADB9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6A79DD-103F-104D-B067-D269EDDBC2FA}"/>
              </a:ext>
            </a:extLst>
          </p:cNvPr>
          <p:cNvSpPr>
            <a:spLocks noGrp="1"/>
          </p:cNvSpPr>
          <p:nvPr>
            <p:ph type="dt" sz="half" idx="10"/>
          </p:nvPr>
        </p:nvSpPr>
        <p:spPr/>
        <p:txBody>
          <a:bodyPr/>
          <a:lstStyle/>
          <a:p>
            <a:fld id="{AF213489-1943-4718-B822-BDEF7C2CDB0A}" type="datetime1">
              <a:rPr lang="en-US" smtClean="0"/>
              <a:t>9/21/2022</a:t>
            </a:fld>
            <a:endParaRPr lang="en-US"/>
          </a:p>
        </p:txBody>
      </p:sp>
      <p:sp>
        <p:nvSpPr>
          <p:cNvPr id="5" name="Footer Placeholder 4">
            <a:extLst>
              <a:ext uri="{FF2B5EF4-FFF2-40B4-BE49-F238E27FC236}">
                <a16:creationId xmlns:a16="http://schemas.microsoft.com/office/drawing/2014/main" id="{40DA8783-1F70-2F4E-A7FA-144FB73796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E6FA74-EF0E-7B4E-B780-8BF265F3FEBC}"/>
              </a:ext>
            </a:extLst>
          </p:cNvPr>
          <p:cNvSpPr>
            <a:spLocks noGrp="1"/>
          </p:cNvSpPr>
          <p:nvPr>
            <p:ph type="sldNum" sz="quarter" idx="12"/>
          </p:nvPr>
        </p:nvSpPr>
        <p:spPr/>
        <p:txBody>
          <a:bodyPr/>
          <a:lstStyle/>
          <a:p>
            <a:fld id="{BBAD0B49-A86C-8748-BF15-74C4CC03D1D4}" type="slidenum">
              <a:rPr lang="en-US" smtClean="0"/>
              <a:t>‹#›</a:t>
            </a:fld>
            <a:endParaRPr lang="en-US"/>
          </a:p>
        </p:txBody>
      </p:sp>
    </p:spTree>
    <p:extLst>
      <p:ext uri="{BB962C8B-B14F-4D97-AF65-F5344CB8AC3E}">
        <p14:creationId xmlns:p14="http://schemas.microsoft.com/office/powerpoint/2010/main" val="3533275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C4A7-F2CE-E64D-8BBF-D90CE4F7CD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515FFF-028A-5845-BC9D-45C05CDEB2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DB89B-D9E7-094D-8A01-AE55B46DE106}"/>
              </a:ext>
            </a:extLst>
          </p:cNvPr>
          <p:cNvSpPr>
            <a:spLocks noGrp="1"/>
          </p:cNvSpPr>
          <p:nvPr>
            <p:ph type="dt" sz="half" idx="10"/>
          </p:nvPr>
        </p:nvSpPr>
        <p:spPr/>
        <p:txBody>
          <a:bodyPr/>
          <a:lstStyle/>
          <a:p>
            <a:fld id="{9227AC61-A805-4662-8C6A-0931E07598CB}" type="datetime1">
              <a:rPr lang="en-US" smtClean="0"/>
              <a:t>9/21/2022</a:t>
            </a:fld>
            <a:endParaRPr lang="en-US"/>
          </a:p>
        </p:txBody>
      </p:sp>
      <p:sp>
        <p:nvSpPr>
          <p:cNvPr id="5" name="Footer Placeholder 4">
            <a:extLst>
              <a:ext uri="{FF2B5EF4-FFF2-40B4-BE49-F238E27FC236}">
                <a16:creationId xmlns:a16="http://schemas.microsoft.com/office/drawing/2014/main" id="{D70284A4-23E8-5A4D-B393-DC412BC688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281DE4-9139-4846-8137-67F888A89C1D}"/>
              </a:ext>
            </a:extLst>
          </p:cNvPr>
          <p:cNvSpPr>
            <a:spLocks noGrp="1"/>
          </p:cNvSpPr>
          <p:nvPr>
            <p:ph type="sldNum" sz="quarter" idx="12"/>
          </p:nvPr>
        </p:nvSpPr>
        <p:spPr/>
        <p:txBody>
          <a:bodyPr/>
          <a:lstStyle/>
          <a:p>
            <a:fld id="{BBAD0B49-A86C-8748-BF15-74C4CC03D1D4}" type="slidenum">
              <a:rPr lang="en-US" smtClean="0"/>
              <a:t>‹#›</a:t>
            </a:fld>
            <a:endParaRPr lang="en-US"/>
          </a:p>
        </p:txBody>
      </p:sp>
    </p:spTree>
    <p:extLst>
      <p:ext uri="{BB962C8B-B14F-4D97-AF65-F5344CB8AC3E}">
        <p14:creationId xmlns:p14="http://schemas.microsoft.com/office/powerpoint/2010/main" val="123407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861E03-778F-A54D-AEB1-44B90C3459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26F2A9-B019-6D4B-97FA-4AC82E207F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66ACF7-DE3D-2E4E-A3C1-A421BEE53D4D}"/>
              </a:ext>
            </a:extLst>
          </p:cNvPr>
          <p:cNvSpPr>
            <a:spLocks noGrp="1"/>
          </p:cNvSpPr>
          <p:nvPr>
            <p:ph type="dt" sz="half" idx="10"/>
          </p:nvPr>
        </p:nvSpPr>
        <p:spPr/>
        <p:txBody>
          <a:bodyPr/>
          <a:lstStyle/>
          <a:p>
            <a:fld id="{CFEED9BC-2F7A-4374-9815-7A4772AE31B4}" type="datetime1">
              <a:rPr lang="en-US" smtClean="0"/>
              <a:t>9/21/2022</a:t>
            </a:fld>
            <a:endParaRPr lang="en-US"/>
          </a:p>
        </p:txBody>
      </p:sp>
      <p:sp>
        <p:nvSpPr>
          <p:cNvPr id="5" name="Footer Placeholder 4">
            <a:extLst>
              <a:ext uri="{FF2B5EF4-FFF2-40B4-BE49-F238E27FC236}">
                <a16:creationId xmlns:a16="http://schemas.microsoft.com/office/drawing/2014/main" id="{69A0EF84-07D8-5344-B0BE-40D5D3F625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376C9-B172-6943-93E7-DB283AD1DB07}"/>
              </a:ext>
            </a:extLst>
          </p:cNvPr>
          <p:cNvSpPr>
            <a:spLocks noGrp="1"/>
          </p:cNvSpPr>
          <p:nvPr>
            <p:ph type="sldNum" sz="quarter" idx="12"/>
          </p:nvPr>
        </p:nvSpPr>
        <p:spPr/>
        <p:txBody>
          <a:bodyPr/>
          <a:lstStyle/>
          <a:p>
            <a:fld id="{BBAD0B49-A86C-8748-BF15-74C4CC03D1D4}" type="slidenum">
              <a:rPr lang="en-US" smtClean="0"/>
              <a:t>‹#›</a:t>
            </a:fld>
            <a:endParaRPr lang="en-US"/>
          </a:p>
        </p:txBody>
      </p:sp>
    </p:spTree>
    <p:extLst>
      <p:ext uri="{BB962C8B-B14F-4D97-AF65-F5344CB8AC3E}">
        <p14:creationId xmlns:p14="http://schemas.microsoft.com/office/powerpoint/2010/main" val="45746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5F9C-FB9F-114F-AA09-175579C20D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F190D4-2FB5-6F49-9EC6-ECF72F64FE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286C1-2B90-274B-AFD1-AAC892C8B6AA}"/>
              </a:ext>
            </a:extLst>
          </p:cNvPr>
          <p:cNvSpPr>
            <a:spLocks noGrp="1"/>
          </p:cNvSpPr>
          <p:nvPr>
            <p:ph type="dt" sz="half" idx="10"/>
          </p:nvPr>
        </p:nvSpPr>
        <p:spPr/>
        <p:txBody>
          <a:bodyPr/>
          <a:lstStyle/>
          <a:p>
            <a:fld id="{0B9745C5-149D-4F6C-9989-E335BA4365F0}" type="datetime1">
              <a:rPr lang="en-US" smtClean="0"/>
              <a:t>9/21/2022</a:t>
            </a:fld>
            <a:endParaRPr lang="en-US"/>
          </a:p>
        </p:txBody>
      </p:sp>
      <p:sp>
        <p:nvSpPr>
          <p:cNvPr id="5" name="Footer Placeholder 4">
            <a:extLst>
              <a:ext uri="{FF2B5EF4-FFF2-40B4-BE49-F238E27FC236}">
                <a16:creationId xmlns:a16="http://schemas.microsoft.com/office/drawing/2014/main" id="{4E4CE867-038B-7A4B-838F-DA93470D8F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504486-C75F-2543-ADAE-E6E0D3873AA3}"/>
              </a:ext>
            </a:extLst>
          </p:cNvPr>
          <p:cNvSpPr>
            <a:spLocks noGrp="1"/>
          </p:cNvSpPr>
          <p:nvPr>
            <p:ph type="sldNum" sz="quarter" idx="12"/>
          </p:nvPr>
        </p:nvSpPr>
        <p:spPr/>
        <p:txBody>
          <a:bodyPr/>
          <a:lstStyle/>
          <a:p>
            <a:fld id="{BBAD0B49-A86C-8748-BF15-74C4CC03D1D4}" type="slidenum">
              <a:rPr lang="en-US" smtClean="0"/>
              <a:t>‹#›</a:t>
            </a:fld>
            <a:endParaRPr lang="en-US"/>
          </a:p>
        </p:txBody>
      </p:sp>
    </p:spTree>
    <p:extLst>
      <p:ext uri="{BB962C8B-B14F-4D97-AF65-F5344CB8AC3E}">
        <p14:creationId xmlns:p14="http://schemas.microsoft.com/office/powerpoint/2010/main" val="2370780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AE60-3C9D-C54F-938E-DCFF2B5FEC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20FA9B-253B-E848-BDCF-1900E6BE61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F9207E-E7A1-8942-8059-AC68457EEB36}"/>
              </a:ext>
            </a:extLst>
          </p:cNvPr>
          <p:cNvSpPr>
            <a:spLocks noGrp="1"/>
          </p:cNvSpPr>
          <p:nvPr>
            <p:ph type="dt" sz="half" idx="10"/>
          </p:nvPr>
        </p:nvSpPr>
        <p:spPr/>
        <p:txBody>
          <a:bodyPr/>
          <a:lstStyle/>
          <a:p>
            <a:fld id="{4EB27CAA-081A-4098-B5B0-3E91BC76F3CA}" type="datetime1">
              <a:rPr lang="en-US" smtClean="0"/>
              <a:t>9/21/2022</a:t>
            </a:fld>
            <a:endParaRPr lang="en-US"/>
          </a:p>
        </p:txBody>
      </p:sp>
      <p:sp>
        <p:nvSpPr>
          <p:cNvPr id="5" name="Footer Placeholder 4">
            <a:extLst>
              <a:ext uri="{FF2B5EF4-FFF2-40B4-BE49-F238E27FC236}">
                <a16:creationId xmlns:a16="http://schemas.microsoft.com/office/drawing/2014/main" id="{028086A9-615E-9B46-9076-892217ED29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F9286-FE51-7047-A203-C8D86A2A44CE}"/>
              </a:ext>
            </a:extLst>
          </p:cNvPr>
          <p:cNvSpPr>
            <a:spLocks noGrp="1"/>
          </p:cNvSpPr>
          <p:nvPr>
            <p:ph type="sldNum" sz="quarter" idx="12"/>
          </p:nvPr>
        </p:nvSpPr>
        <p:spPr/>
        <p:txBody>
          <a:bodyPr/>
          <a:lstStyle/>
          <a:p>
            <a:fld id="{BBAD0B49-A86C-8748-BF15-74C4CC03D1D4}" type="slidenum">
              <a:rPr lang="en-US" smtClean="0"/>
              <a:t>‹#›</a:t>
            </a:fld>
            <a:endParaRPr lang="en-US"/>
          </a:p>
        </p:txBody>
      </p:sp>
    </p:spTree>
    <p:extLst>
      <p:ext uri="{BB962C8B-B14F-4D97-AF65-F5344CB8AC3E}">
        <p14:creationId xmlns:p14="http://schemas.microsoft.com/office/powerpoint/2010/main" val="2813701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E5BF5-8E1C-9A47-82AB-782C463464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DD0C6E-AD4A-E447-93C4-AD0792BB29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DD692-77E5-014B-B0FD-E613A545E9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9AF1CD-2BC0-1243-8B3F-2D1C1D29B406}"/>
              </a:ext>
            </a:extLst>
          </p:cNvPr>
          <p:cNvSpPr>
            <a:spLocks noGrp="1"/>
          </p:cNvSpPr>
          <p:nvPr>
            <p:ph type="dt" sz="half" idx="10"/>
          </p:nvPr>
        </p:nvSpPr>
        <p:spPr/>
        <p:txBody>
          <a:bodyPr/>
          <a:lstStyle/>
          <a:p>
            <a:fld id="{BA779FCA-3629-4A27-B9B7-B61FD1A943C4}" type="datetime1">
              <a:rPr lang="en-US" smtClean="0"/>
              <a:t>9/21/2022</a:t>
            </a:fld>
            <a:endParaRPr lang="en-US"/>
          </a:p>
        </p:txBody>
      </p:sp>
      <p:sp>
        <p:nvSpPr>
          <p:cNvPr id="6" name="Footer Placeholder 5">
            <a:extLst>
              <a:ext uri="{FF2B5EF4-FFF2-40B4-BE49-F238E27FC236}">
                <a16:creationId xmlns:a16="http://schemas.microsoft.com/office/drawing/2014/main" id="{66AB489E-7ED6-CF46-9448-88AA645601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5940AC-78F4-6046-8AB2-F8B902FBD530}"/>
              </a:ext>
            </a:extLst>
          </p:cNvPr>
          <p:cNvSpPr>
            <a:spLocks noGrp="1"/>
          </p:cNvSpPr>
          <p:nvPr>
            <p:ph type="sldNum" sz="quarter" idx="12"/>
          </p:nvPr>
        </p:nvSpPr>
        <p:spPr/>
        <p:txBody>
          <a:bodyPr/>
          <a:lstStyle/>
          <a:p>
            <a:fld id="{BBAD0B49-A86C-8748-BF15-74C4CC03D1D4}" type="slidenum">
              <a:rPr lang="en-US" smtClean="0"/>
              <a:t>‹#›</a:t>
            </a:fld>
            <a:endParaRPr lang="en-US"/>
          </a:p>
        </p:txBody>
      </p:sp>
    </p:spTree>
    <p:extLst>
      <p:ext uri="{BB962C8B-B14F-4D97-AF65-F5344CB8AC3E}">
        <p14:creationId xmlns:p14="http://schemas.microsoft.com/office/powerpoint/2010/main" val="519992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F516-40D1-704A-9843-336DA44B95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FB09D-C35A-134A-9DA4-63B2DD4998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105AEE-89A1-D54D-ABEE-A165D9397D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80AB81-C593-444F-839F-BBB1C0F0C2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341E29-19CE-0F40-83C6-26662D0621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D1FEB4-53E7-D245-84F5-A2B5E74A99DF}"/>
              </a:ext>
            </a:extLst>
          </p:cNvPr>
          <p:cNvSpPr>
            <a:spLocks noGrp="1"/>
          </p:cNvSpPr>
          <p:nvPr>
            <p:ph type="dt" sz="half" idx="10"/>
          </p:nvPr>
        </p:nvSpPr>
        <p:spPr/>
        <p:txBody>
          <a:bodyPr/>
          <a:lstStyle/>
          <a:p>
            <a:fld id="{223D46D0-EB99-4D45-A429-5819340F9436}" type="datetime1">
              <a:rPr lang="en-US" smtClean="0"/>
              <a:t>9/21/2022</a:t>
            </a:fld>
            <a:endParaRPr lang="en-US"/>
          </a:p>
        </p:txBody>
      </p:sp>
      <p:sp>
        <p:nvSpPr>
          <p:cNvPr id="8" name="Footer Placeholder 7">
            <a:extLst>
              <a:ext uri="{FF2B5EF4-FFF2-40B4-BE49-F238E27FC236}">
                <a16:creationId xmlns:a16="http://schemas.microsoft.com/office/drawing/2014/main" id="{F52F5333-33EB-E84B-9DC0-F1ED85B3FC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7DB0D9-C947-324C-8043-31CFFA56FC30}"/>
              </a:ext>
            </a:extLst>
          </p:cNvPr>
          <p:cNvSpPr>
            <a:spLocks noGrp="1"/>
          </p:cNvSpPr>
          <p:nvPr>
            <p:ph type="sldNum" sz="quarter" idx="12"/>
          </p:nvPr>
        </p:nvSpPr>
        <p:spPr/>
        <p:txBody>
          <a:bodyPr/>
          <a:lstStyle/>
          <a:p>
            <a:fld id="{BBAD0B49-A86C-8748-BF15-74C4CC03D1D4}" type="slidenum">
              <a:rPr lang="en-US" smtClean="0"/>
              <a:t>‹#›</a:t>
            </a:fld>
            <a:endParaRPr lang="en-US"/>
          </a:p>
        </p:txBody>
      </p:sp>
    </p:spTree>
    <p:extLst>
      <p:ext uri="{BB962C8B-B14F-4D97-AF65-F5344CB8AC3E}">
        <p14:creationId xmlns:p14="http://schemas.microsoft.com/office/powerpoint/2010/main" val="419714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447D-8960-EF43-9652-6286E9042B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B3D9A6-A9EF-5F47-A675-5F70B542F72E}"/>
              </a:ext>
            </a:extLst>
          </p:cNvPr>
          <p:cNvSpPr>
            <a:spLocks noGrp="1"/>
          </p:cNvSpPr>
          <p:nvPr>
            <p:ph type="dt" sz="half" idx="10"/>
          </p:nvPr>
        </p:nvSpPr>
        <p:spPr/>
        <p:txBody>
          <a:bodyPr/>
          <a:lstStyle/>
          <a:p>
            <a:fld id="{99F5695F-171F-445A-865C-AD454FBC0898}" type="datetime1">
              <a:rPr lang="en-US" smtClean="0"/>
              <a:t>9/21/2022</a:t>
            </a:fld>
            <a:endParaRPr lang="en-US"/>
          </a:p>
        </p:txBody>
      </p:sp>
      <p:sp>
        <p:nvSpPr>
          <p:cNvPr id="4" name="Footer Placeholder 3">
            <a:extLst>
              <a:ext uri="{FF2B5EF4-FFF2-40B4-BE49-F238E27FC236}">
                <a16:creationId xmlns:a16="http://schemas.microsoft.com/office/drawing/2014/main" id="{0DAC1950-66ED-9644-A587-345945A758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BDB4ED-89D4-7D47-BA3D-EEA34806BE98}"/>
              </a:ext>
            </a:extLst>
          </p:cNvPr>
          <p:cNvSpPr>
            <a:spLocks noGrp="1"/>
          </p:cNvSpPr>
          <p:nvPr>
            <p:ph type="sldNum" sz="quarter" idx="12"/>
          </p:nvPr>
        </p:nvSpPr>
        <p:spPr/>
        <p:txBody>
          <a:bodyPr/>
          <a:lstStyle/>
          <a:p>
            <a:fld id="{BBAD0B49-A86C-8748-BF15-74C4CC03D1D4}" type="slidenum">
              <a:rPr lang="en-US" smtClean="0"/>
              <a:t>‹#›</a:t>
            </a:fld>
            <a:endParaRPr lang="en-US"/>
          </a:p>
        </p:txBody>
      </p:sp>
    </p:spTree>
    <p:extLst>
      <p:ext uri="{BB962C8B-B14F-4D97-AF65-F5344CB8AC3E}">
        <p14:creationId xmlns:p14="http://schemas.microsoft.com/office/powerpoint/2010/main" val="255117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5FDD2-841D-BF4F-923F-BA24699DDCED}"/>
              </a:ext>
            </a:extLst>
          </p:cNvPr>
          <p:cNvSpPr>
            <a:spLocks noGrp="1"/>
          </p:cNvSpPr>
          <p:nvPr>
            <p:ph type="dt" sz="half" idx="10"/>
          </p:nvPr>
        </p:nvSpPr>
        <p:spPr/>
        <p:txBody>
          <a:bodyPr/>
          <a:lstStyle/>
          <a:p>
            <a:fld id="{B1430F7E-BBF4-43E0-8A6A-C5BF6B0A15CF}" type="datetime1">
              <a:rPr lang="en-US" smtClean="0"/>
              <a:t>9/21/2022</a:t>
            </a:fld>
            <a:endParaRPr lang="en-US"/>
          </a:p>
        </p:txBody>
      </p:sp>
      <p:sp>
        <p:nvSpPr>
          <p:cNvPr id="3" name="Footer Placeholder 2">
            <a:extLst>
              <a:ext uri="{FF2B5EF4-FFF2-40B4-BE49-F238E27FC236}">
                <a16:creationId xmlns:a16="http://schemas.microsoft.com/office/drawing/2014/main" id="{775F00D4-BE06-DB4A-AD58-83D65FE12B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1ABA66-9376-F94E-9966-416CBF1C7976}"/>
              </a:ext>
            </a:extLst>
          </p:cNvPr>
          <p:cNvSpPr>
            <a:spLocks noGrp="1"/>
          </p:cNvSpPr>
          <p:nvPr>
            <p:ph type="sldNum" sz="quarter" idx="12"/>
          </p:nvPr>
        </p:nvSpPr>
        <p:spPr/>
        <p:txBody>
          <a:bodyPr/>
          <a:lstStyle/>
          <a:p>
            <a:fld id="{BBAD0B49-A86C-8748-BF15-74C4CC03D1D4}" type="slidenum">
              <a:rPr lang="en-US" smtClean="0"/>
              <a:t>‹#›</a:t>
            </a:fld>
            <a:endParaRPr lang="en-US"/>
          </a:p>
        </p:txBody>
      </p:sp>
    </p:spTree>
    <p:extLst>
      <p:ext uri="{BB962C8B-B14F-4D97-AF65-F5344CB8AC3E}">
        <p14:creationId xmlns:p14="http://schemas.microsoft.com/office/powerpoint/2010/main" val="78161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C8FB9-13D9-484F-818E-AC651747C8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27A138-A778-7346-87D8-E0F6F8EF1F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E42585-7906-3E4D-9DF8-2FE2D010F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287BDB-8612-224B-8E42-1833C51B55E3}"/>
              </a:ext>
            </a:extLst>
          </p:cNvPr>
          <p:cNvSpPr>
            <a:spLocks noGrp="1"/>
          </p:cNvSpPr>
          <p:nvPr>
            <p:ph type="dt" sz="half" idx="10"/>
          </p:nvPr>
        </p:nvSpPr>
        <p:spPr/>
        <p:txBody>
          <a:bodyPr/>
          <a:lstStyle/>
          <a:p>
            <a:fld id="{59A110EC-7A9A-43AE-B49C-11C8556A334A}" type="datetime1">
              <a:rPr lang="en-US" smtClean="0"/>
              <a:t>9/21/2022</a:t>
            </a:fld>
            <a:endParaRPr lang="en-US"/>
          </a:p>
        </p:txBody>
      </p:sp>
      <p:sp>
        <p:nvSpPr>
          <p:cNvPr id="6" name="Footer Placeholder 5">
            <a:extLst>
              <a:ext uri="{FF2B5EF4-FFF2-40B4-BE49-F238E27FC236}">
                <a16:creationId xmlns:a16="http://schemas.microsoft.com/office/drawing/2014/main" id="{77F3C8FE-D1C4-E148-91AD-47A3FD3ED4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41868F-A119-4740-B66F-6617E5CF1025}"/>
              </a:ext>
            </a:extLst>
          </p:cNvPr>
          <p:cNvSpPr>
            <a:spLocks noGrp="1"/>
          </p:cNvSpPr>
          <p:nvPr>
            <p:ph type="sldNum" sz="quarter" idx="12"/>
          </p:nvPr>
        </p:nvSpPr>
        <p:spPr/>
        <p:txBody>
          <a:bodyPr/>
          <a:lstStyle/>
          <a:p>
            <a:fld id="{BBAD0B49-A86C-8748-BF15-74C4CC03D1D4}" type="slidenum">
              <a:rPr lang="en-US" smtClean="0"/>
              <a:t>‹#›</a:t>
            </a:fld>
            <a:endParaRPr lang="en-US"/>
          </a:p>
        </p:txBody>
      </p:sp>
    </p:spTree>
    <p:extLst>
      <p:ext uri="{BB962C8B-B14F-4D97-AF65-F5344CB8AC3E}">
        <p14:creationId xmlns:p14="http://schemas.microsoft.com/office/powerpoint/2010/main" val="77035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FCAA-33B9-D84D-AAD3-25457BE16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EE128D-D4D4-9046-A4D6-4FAF3B671B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7A321FF-3A10-764D-B229-8741C8F88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41AD71-14B1-0F46-9E7E-94CEDC9A085F}"/>
              </a:ext>
            </a:extLst>
          </p:cNvPr>
          <p:cNvSpPr>
            <a:spLocks noGrp="1"/>
          </p:cNvSpPr>
          <p:nvPr>
            <p:ph type="dt" sz="half" idx="10"/>
          </p:nvPr>
        </p:nvSpPr>
        <p:spPr/>
        <p:txBody>
          <a:bodyPr/>
          <a:lstStyle/>
          <a:p>
            <a:fld id="{EA19993C-0201-49BC-9967-0A4E91636686}" type="datetime1">
              <a:rPr lang="en-US" smtClean="0"/>
              <a:t>9/21/2022</a:t>
            </a:fld>
            <a:endParaRPr lang="en-US"/>
          </a:p>
        </p:txBody>
      </p:sp>
      <p:sp>
        <p:nvSpPr>
          <p:cNvPr id="6" name="Footer Placeholder 5">
            <a:extLst>
              <a:ext uri="{FF2B5EF4-FFF2-40B4-BE49-F238E27FC236}">
                <a16:creationId xmlns:a16="http://schemas.microsoft.com/office/drawing/2014/main" id="{E095B924-4DB1-FA43-8440-162D7DB9C5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B21AD3-FE61-454E-B3D6-0490ECA58338}"/>
              </a:ext>
            </a:extLst>
          </p:cNvPr>
          <p:cNvSpPr>
            <a:spLocks noGrp="1"/>
          </p:cNvSpPr>
          <p:nvPr>
            <p:ph type="sldNum" sz="quarter" idx="12"/>
          </p:nvPr>
        </p:nvSpPr>
        <p:spPr/>
        <p:txBody>
          <a:bodyPr/>
          <a:lstStyle/>
          <a:p>
            <a:fld id="{BBAD0B49-A86C-8748-BF15-74C4CC03D1D4}" type="slidenum">
              <a:rPr lang="en-US" smtClean="0"/>
              <a:t>‹#›</a:t>
            </a:fld>
            <a:endParaRPr lang="en-US"/>
          </a:p>
        </p:txBody>
      </p:sp>
    </p:spTree>
    <p:extLst>
      <p:ext uri="{BB962C8B-B14F-4D97-AF65-F5344CB8AC3E}">
        <p14:creationId xmlns:p14="http://schemas.microsoft.com/office/powerpoint/2010/main" val="1401007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80591C-124F-CB47-BCC5-8D12B4D606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72EF67-701F-E44F-885C-3C4C3E4082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F3DE78-983D-DF40-8488-78FA8A1344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B252A-779A-4D4B-9C6E-8D368FD82416}" type="datetime1">
              <a:rPr lang="en-US" smtClean="0"/>
              <a:t>9/21/2022</a:t>
            </a:fld>
            <a:endParaRPr lang="en-US"/>
          </a:p>
        </p:txBody>
      </p:sp>
      <p:sp>
        <p:nvSpPr>
          <p:cNvPr id="5" name="Footer Placeholder 4">
            <a:extLst>
              <a:ext uri="{FF2B5EF4-FFF2-40B4-BE49-F238E27FC236}">
                <a16:creationId xmlns:a16="http://schemas.microsoft.com/office/drawing/2014/main" id="{7EC46DB3-20C2-AF45-8DBA-59DF8C2083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748A2C-7E26-4E4E-8E6E-7503948A00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D0B49-A86C-8748-BF15-74C4CC03D1D4}" type="slidenum">
              <a:rPr lang="en-US" smtClean="0"/>
              <a:t>‹#›</a:t>
            </a:fld>
            <a:endParaRPr lang="en-US"/>
          </a:p>
        </p:txBody>
      </p:sp>
    </p:spTree>
    <p:extLst>
      <p:ext uri="{BB962C8B-B14F-4D97-AF65-F5344CB8AC3E}">
        <p14:creationId xmlns:p14="http://schemas.microsoft.com/office/powerpoint/2010/main" val="115259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7.png"/><Relationship Id="rId12" Type="http://schemas.openxmlformats.org/officeDocument/2006/relationships/customXml" Target="../ink/ink4.xml"/><Relationship Id="rId2" Type="http://schemas.openxmlformats.org/officeDocument/2006/relationships/notesSlide" Target="../notesSlides/notesSlide17.xml"/><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customXml" Target="../ink/ink1.xml"/><Relationship Id="rId11" Type="http://schemas.openxmlformats.org/officeDocument/2006/relationships/image" Target="../media/image19.png"/><Relationship Id="rId5" Type="http://schemas.openxmlformats.org/officeDocument/2006/relationships/image" Target="../media/image16.emf"/><Relationship Id="rId15" Type="http://schemas.openxmlformats.org/officeDocument/2006/relationships/image" Target="../media/image21.png"/><Relationship Id="rId10" Type="http://schemas.openxmlformats.org/officeDocument/2006/relationships/customXml" Target="../ink/ink3.xml"/><Relationship Id="rId4" Type="http://schemas.openxmlformats.org/officeDocument/2006/relationships/image" Target="../media/image15.emf"/><Relationship Id="rId9" Type="http://schemas.openxmlformats.org/officeDocument/2006/relationships/image" Target="../media/image18.png"/><Relationship Id="rId14" Type="http://schemas.openxmlformats.org/officeDocument/2006/relationships/customXml" Target="../ink/ink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28.png"/><Relationship Id="rId18" Type="http://schemas.openxmlformats.org/officeDocument/2006/relationships/customXml" Target="../ink/ink12.xml"/><Relationship Id="rId3" Type="http://schemas.openxmlformats.org/officeDocument/2006/relationships/image" Target="../media/image2.png"/><Relationship Id="rId7" Type="http://schemas.openxmlformats.org/officeDocument/2006/relationships/image" Target="../media/image25.png"/><Relationship Id="rId12" Type="http://schemas.openxmlformats.org/officeDocument/2006/relationships/customXml" Target="../ink/ink9.xml"/><Relationship Id="rId17" Type="http://schemas.openxmlformats.org/officeDocument/2006/relationships/image" Target="../media/image30.png"/><Relationship Id="rId2" Type="http://schemas.openxmlformats.org/officeDocument/2006/relationships/notesSlide" Target="../notesSlides/notesSlide19.xml"/><Relationship Id="rId16" Type="http://schemas.openxmlformats.org/officeDocument/2006/relationships/customXml" Target="../ink/ink11.xml"/><Relationship Id="rId1" Type="http://schemas.openxmlformats.org/officeDocument/2006/relationships/slideLayout" Target="../slideLayouts/slideLayout1.xml"/><Relationship Id="rId6" Type="http://schemas.openxmlformats.org/officeDocument/2006/relationships/customXml" Target="../ink/ink6.xml"/><Relationship Id="rId11" Type="http://schemas.openxmlformats.org/officeDocument/2006/relationships/image" Target="../media/image27.png"/><Relationship Id="rId5" Type="http://schemas.openxmlformats.org/officeDocument/2006/relationships/image" Target="../media/image24.emf"/><Relationship Id="rId15" Type="http://schemas.openxmlformats.org/officeDocument/2006/relationships/image" Target="../media/image29.png"/><Relationship Id="rId10" Type="http://schemas.openxmlformats.org/officeDocument/2006/relationships/customXml" Target="../ink/ink8.xml"/><Relationship Id="rId19" Type="http://schemas.openxmlformats.org/officeDocument/2006/relationships/image" Target="../media/image31.png"/><Relationship Id="rId4" Type="http://schemas.openxmlformats.org/officeDocument/2006/relationships/image" Target="../media/image23.emf"/><Relationship Id="rId9" Type="http://schemas.openxmlformats.org/officeDocument/2006/relationships/image" Target="../media/image26.png"/><Relationship Id="rId14" Type="http://schemas.openxmlformats.org/officeDocument/2006/relationships/customXml" Target="../ink/ink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hyperlink" Target="http://www.housingnm.org/developers"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24B900-E559-461F-A16E-89CB16900DCC}"/>
              </a:ext>
            </a:extLst>
          </p:cNvPr>
          <p:cNvSpPr/>
          <p:nvPr/>
        </p:nvSpPr>
        <p:spPr>
          <a:xfrm>
            <a:off x="3587937" y="4452674"/>
            <a:ext cx="8604063" cy="1633070"/>
          </a:xfrm>
          <a:prstGeom prst="rect">
            <a:avLst/>
          </a:prstGeom>
          <a:solidFill>
            <a:srgbClr val="EDE9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AFBE0B-AE81-F24C-B095-A88708B6ED44}"/>
              </a:ext>
            </a:extLst>
          </p:cNvPr>
          <p:cNvSpPr>
            <a:spLocks noGrp="1"/>
          </p:cNvSpPr>
          <p:nvPr>
            <p:ph type="ctrTitle"/>
          </p:nvPr>
        </p:nvSpPr>
        <p:spPr>
          <a:xfrm>
            <a:off x="3471904" y="1413301"/>
            <a:ext cx="8562715" cy="2544778"/>
          </a:xfrm>
        </p:spPr>
        <p:txBody>
          <a:bodyPr>
            <a:normAutofit/>
          </a:bodyPr>
          <a:lstStyle/>
          <a:p>
            <a:pPr algn="l">
              <a:lnSpc>
                <a:spcPct val="100000"/>
              </a:lnSpc>
            </a:pPr>
            <a:br>
              <a:rPr lang="en-US" dirty="0">
                <a:solidFill>
                  <a:srgbClr val="535554"/>
                </a:solidFill>
                <a:latin typeface="Calibri" panose="020F0502020204030204" pitchFamily="34" charset="0"/>
                <a:cs typeface="Calibri" panose="020F0502020204030204" pitchFamily="34" charset="0"/>
              </a:rPr>
            </a:br>
            <a:r>
              <a:rPr lang="en-US" dirty="0">
                <a:solidFill>
                  <a:srgbClr val="535554"/>
                </a:solidFill>
                <a:latin typeface="Calibri" panose="020F0502020204030204" pitchFamily="34" charset="0"/>
                <a:cs typeface="Calibri" panose="020F0502020204030204" pitchFamily="34" charset="0"/>
              </a:rPr>
              <a:t>Development 101 </a:t>
            </a:r>
            <a:endParaRPr lang="en-US" sz="5600" dirty="0">
              <a:solidFill>
                <a:srgbClr val="535554"/>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10762308-C5E6-D44B-9E78-D34E66C5EF3E}"/>
              </a:ext>
            </a:extLst>
          </p:cNvPr>
          <p:cNvSpPr>
            <a:spLocks noGrp="1"/>
          </p:cNvSpPr>
          <p:nvPr>
            <p:ph type="subTitle" idx="1"/>
          </p:nvPr>
        </p:nvSpPr>
        <p:spPr>
          <a:xfrm>
            <a:off x="5262497" y="4794411"/>
            <a:ext cx="3604666" cy="949596"/>
          </a:xfrm>
        </p:spPr>
        <p:txBody>
          <a:bodyPr>
            <a:normAutofit fontScale="92500" lnSpcReduction="20000"/>
          </a:bodyPr>
          <a:lstStyle/>
          <a:p>
            <a:pPr algn="l"/>
            <a:r>
              <a:rPr lang="en-US" b="1" dirty="0">
                <a:solidFill>
                  <a:srgbClr val="535554"/>
                </a:solidFill>
                <a:cs typeface="Arial" panose="020B0604020202020204" pitchFamily="34" charset="0"/>
              </a:rPr>
              <a:t>George Maestas</a:t>
            </a:r>
          </a:p>
          <a:p>
            <a:pPr algn="l"/>
            <a:r>
              <a:rPr lang="en-US" i="1" dirty="0">
                <a:solidFill>
                  <a:srgbClr val="535554"/>
                </a:solidFill>
                <a:cs typeface="Arial" panose="020B0604020202020204" pitchFamily="34" charset="0"/>
              </a:rPr>
              <a:t>Director of Housing Development</a:t>
            </a:r>
          </a:p>
        </p:txBody>
      </p:sp>
      <p:sp>
        <p:nvSpPr>
          <p:cNvPr id="5" name="Rectangle 4">
            <a:extLst>
              <a:ext uri="{FF2B5EF4-FFF2-40B4-BE49-F238E27FC236}">
                <a16:creationId xmlns:a16="http://schemas.microsoft.com/office/drawing/2014/main" id="{97D830DC-3D35-0246-8DB7-EEB408642F59}"/>
              </a:ext>
            </a:extLst>
          </p:cNvPr>
          <p:cNvSpPr/>
          <p:nvPr/>
        </p:nvSpPr>
        <p:spPr>
          <a:xfrm>
            <a:off x="-1" y="6382920"/>
            <a:ext cx="12192000" cy="475079"/>
          </a:xfrm>
          <a:prstGeom prst="rect">
            <a:avLst/>
          </a:prstGeom>
          <a:solidFill>
            <a:srgbClr val="FDE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D24D8B1-0698-FF4E-B689-641CEF77F08B}"/>
              </a:ext>
            </a:extLst>
          </p:cNvPr>
          <p:cNvPicPr>
            <a:picLocks noChangeAspect="1"/>
          </p:cNvPicPr>
          <p:nvPr/>
        </p:nvPicPr>
        <p:blipFill>
          <a:blip r:embed="rId3"/>
          <a:stretch>
            <a:fillRect/>
          </a:stretch>
        </p:blipFill>
        <p:spPr>
          <a:xfrm>
            <a:off x="514572" y="2721627"/>
            <a:ext cx="2414170" cy="2321317"/>
          </a:xfrm>
          <a:prstGeom prst="rect">
            <a:avLst/>
          </a:prstGeom>
        </p:spPr>
      </p:pic>
      <p:sp>
        <p:nvSpPr>
          <p:cNvPr id="9" name="Rectangle 8">
            <a:extLst>
              <a:ext uri="{FF2B5EF4-FFF2-40B4-BE49-F238E27FC236}">
                <a16:creationId xmlns:a16="http://schemas.microsoft.com/office/drawing/2014/main" id="{D6247C71-5A5E-4E81-895B-297312C0C0C0}"/>
              </a:ext>
            </a:extLst>
          </p:cNvPr>
          <p:cNvSpPr/>
          <p:nvPr/>
        </p:nvSpPr>
        <p:spPr>
          <a:xfrm>
            <a:off x="0" y="0"/>
            <a:ext cx="12192000"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1D3D841-9FD6-1F5E-D040-D79DE3543EB5}"/>
              </a:ext>
            </a:extLst>
          </p:cNvPr>
          <p:cNvSpPr/>
          <p:nvPr/>
        </p:nvSpPr>
        <p:spPr>
          <a:xfrm>
            <a:off x="3814439" y="4628067"/>
            <a:ext cx="1260108" cy="1289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98E0A8D-83F5-410E-91D0-074F734B4C05}"/>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8" name="Subtitle 2">
            <a:extLst>
              <a:ext uri="{FF2B5EF4-FFF2-40B4-BE49-F238E27FC236}">
                <a16:creationId xmlns:a16="http://schemas.microsoft.com/office/drawing/2014/main" id="{0860C258-B3CF-1AE0-5A0E-F98D7D6FA5CD}"/>
              </a:ext>
            </a:extLst>
          </p:cNvPr>
          <p:cNvSpPr txBox="1">
            <a:spLocks/>
          </p:cNvSpPr>
          <p:nvPr/>
        </p:nvSpPr>
        <p:spPr>
          <a:xfrm>
            <a:off x="8204550" y="5134316"/>
            <a:ext cx="3604666" cy="5492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00" i="1" dirty="0">
                <a:solidFill>
                  <a:srgbClr val="535554"/>
                </a:solidFill>
                <a:cs typeface="Arial" panose="020B0604020202020204" pitchFamily="34" charset="0"/>
              </a:rPr>
              <a:t>Development Loan Manager</a:t>
            </a:r>
          </a:p>
        </p:txBody>
      </p:sp>
      <p:sp>
        <p:nvSpPr>
          <p:cNvPr id="10" name="Subtitle 2">
            <a:extLst>
              <a:ext uri="{FF2B5EF4-FFF2-40B4-BE49-F238E27FC236}">
                <a16:creationId xmlns:a16="http://schemas.microsoft.com/office/drawing/2014/main" id="{10A469AD-D2CD-F9D5-738F-6F97547ED1C6}"/>
              </a:ext>
            </a:extLst>
          </p:cNvPr>
          <p:cNvSpPr txBox="1">
            <a:spLocks/>
          </p:cNvSpPr>
          <p:nvPr/>
        </p:nvSpPr>
        <p:spPr>
          <a:xfrm>
            <a:off x="8204550" y="4746580"/>
            <a:ext cx="3604666" cy="5492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00" b="1" dirty="0">
                <a:solidFill>
                  <a:srgbClr val="535554"/>
                </a:solidFill>
                <a:cs typeface="Arial" panose="020B0604020202020204" pitchFamily="34" charset="0"/>
              </a:rPr>
              <a:t>Tim Martinez</a:t>
            </a:r>
          </a:p>
        </p:txBody>
      </p:sp>
    </p:spTree>
    <p:extLst>
      <p:ext uri="{BB962C8B-B14F-4D97-AF65-F5344CB8AC3E}">
        <p14:creationId xmlns:p14="http://schemas.microsoft.com/office/powerpoint/2010/main" val="1315394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AF8DEF6-A608-4E4D-8E72-2EAC51C89D8E}"/>
              </a:ext>
            </a:extLst>
          </p:cNvPr>
          <p:cNvPicPr>
            <a:picLocks noChangeAspect="1"/>
          </p:cNvPicPr>
          <p:nvPr/>
        </p:nvPicPr>
        <p:blipFill>
          <a:blip r:embed="rId3"/>
          <a:stretch>
            <a:fillRect/>
          </a:stretch>
        </p:blipFill>
        <p:spPr>
          <a:xfrm>
            <a:off x="1" y="6387406"/>
            <a:ext cx="12192000" cy="475488"/>
          </a:xfrm>
          <a:prstGeom prst="rect">
            <a:avLst/>
          </a:prstGeom>
        </p:spPr>
      </p:pic>
      <p:sp>
        <p:nvSpPr>
          <p:cNvPr id="13" name="Rectangle 12">
            <a:extLst>
              <a:ext uri="{FF2B5EF4-FFF2-40B4-BE49-F238E27FC236}">
                <a16:creationId xmlns:a16="http://schemas.microsoft.com/office/drawing/2014/main" id="{C88EA593-645F-4D55-B735-F5DAB41CE377}"/>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640E97-857D-7E47-94BB-1C845929567D}"/>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49F7E77-4F1A-204E-A926-CD208F750462}"/>
              </a:ext>
            </a:extLst>
          </p:cNvPr>
          <p:cNvSpPr>
            <a:spLocks noGrp="1"/>
          </p:cNvSpPr>
          <p:nvPr>
            <p:ph type="subTitle" idx="1"/>
          </p:nvPr>
        </p:nvSpPr>
        <p:spPr>
          <a:xfrm>
            <a:off x="485331" y="3000196"/>
            <a:ext cx="10408445" cy="4223879"/>
          </a:xfrm>
        </p:spPr>
        <p:txBody>
          <a:bodyPr>
            <a:noAutofit/>
          </a:bodyPr>
          <a:lstStyle/>
          <a:p>
            <a:pPr marL="1828800" lvl="3" indent="-457200" algn="l">
              <a:lnSpc>
                <a:spcPct val="100000"/>
              </a:lnSpc>
              <a:buFont typeface="Arial" panose="020B0604020202020204" pitchFamily="34" charset="0"/>
              <a:buChar char="•"/>
            </a:pPr>
            <a:r>
              <a:rPr lang="en-US" sz="2400" dirty="0">
                <a:solidFill>
                  <a:schemeClr val="tx1">
                    <a:lumMod val="50000"/>
                  </a:schemeClr>
                </a:solidFill>
                <a:cs typeface="Arial" panose="020B0604020202020204" pitchFamily="34" charset="0"/>
              </a:rPr>
              <a:t>Determine </a:t>
            </a:r>
            <a:r>
              <a:rPr lang="en-US" sz="2400" b="1" dirty="0">
                <a:solidFill>
                  <a:schemeClr val="tx1">
                    <a:lumMod val="50000"/>
                  </a:schemeClr>
                </a:solidFill>
                <a:cs typeface="Arial" panose="020B0604020202020204" pitchFamily="34" charset="0"/>
              </a:rPr>
              <a:t>number of units </a:t>
            </a:r>
          </a:p>
          <a:p>
            <a:pPr marL="1828800" lvl="3" indent="-457200" algn="l">
              <a:lnSpc>
                <a:spcPct val="100000"/>
              </a:lnSpc>
              <a:buFont typeface="Arial" panose="020B0604020202020204" pitchFamily="34" charset="0"/>
              <a:buChar char="•"/>
            </a:pPr>
            <a:r>
              <a:rPr lang="en-US" sz="2400" dirty="0">
                <a:solidFill>
                  <a:schemeClr val="tx1">
                    <a:lumMod val="50000"/>
                  </a:schemeClr>
                </a:solidFill>
                <a:cs typeface="Arial" panose="020B0604020202020204" pitchFamily="34" charset="0"/>
              </a:rPr>
              <a:t>Determine </a:t>
            </a:r>
            <a:r>
              <a:rPr lang="en-US" sz="2400" b="1" dirty="0">
                <a:solidFill>
                  <a:schemeClr val="tx1">
                    <a:lumMod val="50000"/>
                  </a:schemeClr>
                </a:solidFill>
                <a:cs typeface="Arial" panose="020B0604020202020204" pitchFamily="34" charset="0"/>
              </a:rPr>
              <a:t>unit mix and size </a:t>
            </a:r>
          </a:p>
          <a:p>
            <a:pPr marL="1828800" lvl="3" indent="-457200" algn="l">
              <a:lnSpc>
                <a:spcPct val="100000"/>
              </a:lnSpc>
              <a:buFont typeface="Arial" panose="020B0604020202020204" pitchFamily="34" charset="0"/>
              <a:buChar char="•"/>
            </a:pPr>
            <a:r>
              <a:rPr lang="en-US" sz="2400" dirty="0">
                <a:solidFill>
                  <a:schemeClr val="tx1">
                    <a:lumMod val="50000"/>
                  </a:schemeClr>
                </a:solidFill>
                <a:cs typeface="Arial" panose="020B0604020202020204" pitchFamily="34" charset="0"/>
              </a:rPr>
              <a:t>Approximate space needed for </a:t>
            </a:r>
            <a:r>
              <a:rPr lang="en-US" sz="2400" b="1" dirty="0">
                <a:solidFill>
                  <a:schemeClr val="tx1">
                    <a:lumMod val="50000"/>
                  </a:schemeClr>
                </a:solidFill>
                <a:cs typeface="Arial" panose="020B0604020202020204" pitchFamily="34" charset="0"/>
              </a:rPr>
              <a:t>community rooms and amenities</a:t>
            </a:r>
          </a:p>
          <a:p>
            <a:pPr marL="1828800" lvl="3" indent="-457200" algn="l">
              <a:lnSpc>
                <a:spcPct val="100000"/>
              </a:lnSpc>
              <a:buFont typeface="Arial" panose="020B0604020202020204" pitchFamily="34" charset="0"/>
              <a:buChar char="•"/>
            </a:pPr>
            <a:r>
              <a:rPr lang="en-US" sz="2400" dirty="0">
                <a:solidFill>
                  <a:schemeClr val="tx1">
                    <a:lumMod val="50000"/>
                  </a:schemeClr>
                </a:solidFill>
                <a:cs typeface="Arial" panose="020B0604020202020204" pitchFamily="34" charset="0"/>
              </a:rPr>
              <a:t>Approximate </a:t>
            </a:r>
            <a:r>
              <a:rPr lang="en-US" sz="2400" b="1" dirty="0">
                <a:solidFill>
                  <a:schemeClr val="tx1">
                    <a:lumMod val="50000"/>
                  </a:schemeClr>
                </a:solidFill>
                <a:cs typeface="Arial" panose="020B0604020202020204" pitchFamily="34" charset="0"/>
              </a:rPr>
              <a:t>outdoor and landscaping </a:t>
            </a:r>
            <a:r>
              <a:rPr lang="en-US" sz="2400" dirty="0">
                <a:solidFill>
                  <a:schemeClr val="tx1">
                    <a:lumMod val="50000"/>
                  </a:schemeClr>
                </a:solidFill>
                <a:cs typeface="Arial" panose="020B0604020202020204" pitchFamily="34" charset="0"/>
              </a:rPr>
              <a:t>space</a:t>
            </a:r>
          </a:p>
          <a:p>
            <a:pPr marL="1828800" lvl="3" indent="-457200" algn="l">
              <a:lnSpc>
                <a:spcPct val="100000"/>
              </a:lnSpc>
              <a:buFont typeface="Arial" panose="020B0604020202020204" pitchFamily="34" charset="0"/>
              <a:buChar char="•"/>
            </a:pPr>
            <a:r>
              <a:rPr lang="en-US" sz="2400" dirty="0">
                <a:solidFill>
                  <a:schemeClr val="tx1">
                    <a:lumMod val="50000"/>
                  </a:schemeClr>
                </a:solidFill>
                <a:cs typeface="Arial" panose="020B0604020202020204" pitchFamily="34" charset="0"/>
              </a:rPr>
              <a:t>Assess </a:t>
            </a:r>
            <a:r>
              <a:rPr lang="en-US" sz="2400" b="1" dirty="0">
                <a:solidFill>
                  <a:schemeClr val="tx1">
                    <a:lumMod val="50000"/>
                  </a:schemeClr>
                </a:solidFill>
                <a:cs typeface="Arial" panose="020B0604020202020204" pitchFamily="34" charset="0"/>
              </a:rPr>
              <a:t>market need/demand </a:t>
            </a:r>
            <a:r>
              <a:rPr lang="en-US" sz="2400" dirty="0">
                <a:solidFill>
                  <a:schemeClr val="tx1">
                    <a:lumMod val="50000"/>
                  </a:schemeClr>
                </a:solidFill>
                <a:cs typeface="Arial" panose="020B0604020202020204" pitchFamily="34" charset="0"/>
              </a:rPr>
              <a:t>for your initial concept (market study)</a:t>
            </a:r>
          </a:p>
          <a:p>
            <a:pPr marL="1828800" lvl="3" indent="-457200" algn="l">
              <a:lnSpc>
                <a:spcPct val="100000"/>
              </a:lnSpc>
              <a:buFont typeface="Arial" panose="020B0604020202020204" pitchFamily="34" charset="0"/>
              <a:buChar char="•"/>
            </a:pPr>
            <a:r>
              <a:rPr lang="en-US" sz="2400" dirty="0">
                <a:solidFill>
                  <a:schemeClr val="tx1">
                    <a:lumMod val="50000"/>
                  </a:schemeClr>
                </a:solidFill>
                <a:cs typeface="Arial" panose="020B0604020202020204" pitchFamily="34" charset="0"/>
              </a:rPr>
              <a:t>Develop </a:t>
            </a:r>
            <a:r>
              <a:rPr lang="en-US" sz="2400" b="1" dirty="0">
                <a:solidFill>
                  <a:schemeClr val="tx1">
                    <a:lumMod val="50000"/>
                  </a:schemeClr>
                </a:solidFill>
                <a:cs typeface="Arial" panose="020B0604020202020204" pitchFamily="34" charset="0"/>
              </a:rPr>
              <a:t>community support </a:t>
            </a:r>
            <a:r>
              <a:rPr lang="en-US" sz="2400" dirty="0">
                <a:solidFill>
                  <a:schemeClr val="tx1">
                    <a:lumMod val="50000"/>
                  </a:schemeClr>
                </a:solidFill>
                <a:cs typeface="Arial" panose="020B0604020202020204" pitchFamily="34" charset="0"/>
              </a:rPr>
              <a:t>for your project early on</a:t>
            </a:r>
          </a:p>
          <a:p>
            <a:pPr lvl="3" algn="l">
              <a:lnSpc>
                <a:spcPct val="100000"/>
              </a:lnSpc>
            </a:pPr>
            <a:endParaRPr lang="en-US" sz="2400" dirty="0">
              <a:solidFill>
                <a:schemeClr val="tx1">
                  <a:lumMod val="50000"/>
                </a:schemeClr>
              </a:solidFill>
              <a:cs typeface="Arial" panose="020B0604020202020204" pitchFamily="34" charset="0"/>
            </a:endParaRPr>
          </a:p>
          <a:p>
            <a:pPr lvl="3" algn="l">
              <a:lnSpc>
                <a:spcPct val="100000"/>
              </a:lnSpc>
            </a:pPr>
            <a:r>
              <a:rPr lang="en-US" sz="2400" dirty="0">
                <a:solidFill>
                  <a:schemeClr val="tx1">
                    <a:lumMod val="50000"/>
                  </a:schemeClr>
                </a:solidFill>
                <a:cs typeface="Arial" panose="020B0604020202020204" pitchFamily="34" charset="0"/>
              </a:rPr>
              <a:t>  </a:t>
            </a:r>
            <a:r>
              <a:rPr lang="en-US" sz="2800" dirty="0">
                <a:solidFill>
                  <a:schemeClr val="tx1">
                    <a:lumMod val="50000"/>
                  </a:schemeClr>
                </a:solidFill>
                <a:cs typeface="Arial" panose="020B0604020202020204" pitchFamily="34" charset="0"/>
              </a:rPr>
              <a:t> </a:t>
            </a:r>
          </a:p>
        </p:txBody>
      </p:sp>
      <p:pic>
        <p:nvPicPr>
          <p:cNvPr id="12" name="Picture 11" descr="Logo&#10;&#10;Description automatically generated with medium confidence">
            <a:extLst>
              <a:ext uri="{FF2B5EF4-FFF2-40B4-BE49-F238E27FC236}">
                <a16:creationId xmlns:a16="http://schemas.microsoft.com/office/drawing/2014/main" id="{9F153D69-3F52-4EBC-999D-4E4112E69C51}"/>
              </a:ext>
            </a:extLst>
          </p:cNvPr>
          <p:cNvPicPr>
            <a:picLocks noChangeAspect="1"/>
          </p:cNvPicPr>
          <p:nvPr/>
        </p:nvPicPr>
        <p:blipFill>
          <a:blip r:embed="rId4"/>
          <a:stretch>
            <a:fillRect/>
          </a:stretch>
        </p:blipFill>
        <p:spPr>
          <a:xfrm>
            <a:off x="228013" y="239359"/>
            <a:ext cx="1372597" cy="1147424"/>
          </a:xfrm>
          <a:prstGeom prst="rect">
            <a:avLst/>
          </a:prstGeom>
        </p:spPr>
      </p:pic>
      <p:sp>
        <p:nvSpPr>
          <p:cNvPr id="15" name="TextBox 14">
            <a:extLst>
              <a:ext uri="{FF2B5EF4-FFF2-40B4-BE49-F238E27FC236}">
                <a16:creationId xmlns:a16="http://schemas.microsoft.com/office/drawing/2014/main" id="{5866CFBA-381C-42D1-8FF3-480D456C7F0C}"/>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16" name="Footer Placeholder 5">
            <a:extLst>
              <a:ext uri="{FF2B5EF4-FFF2-40B4-BE49-F238E27FC236}">
                <a16:creationId xmlns:a16="http://schemas.microsoft.com/office/drawing/2014/main" id="{8D2C0400-B6FA-4283-AE19-E65FFD71B650}"/>
              </a:ext>
            </a:extLst>
          </p:cNvPr>
          <p:cNvSpPr>
            <a:spLocks noGrp="1"/>
          </p:cNvSpPr>
          <p:nvPr>
            <p:ph type="ftr" sz="quarter" idx="11"/>
          </p:nvPr>
        </p:nvSpPr>
        <p:spPr>
          <a:xfrm>
            <a:off x="11190914" y="6382922"/>
            <a:ext cx="1001085" cy="475078"/>
          </a:xfrm>
        </p:spPr>
        <p:txBody>
          <a:bodyPr/>
          <a:lstStyle/>
          <a:p>
            <a:r>
              <a:rPr lang="en-US" sz="1400" b="1" dirty="0"/>
              <a:t>9</a:t>
            </a:r>
          </a:p>
        </p:txBody>
      </p:sp>
      <p:sp>
        <p:nvSpPr>
          <p:cNvPr id="20" name="Title 1">
            <a:extLst>
              <a:ext uri="{FF2B5EF4-FFF2-40B4-BE49-F238E27FC236}">
                <a16:creationId xmlns:a16="http://schemas.microsoft.com/office/drawing/2014/main" id="{97B206F9-ED20-4B13-9FDC-D7778E89C71C}"/>
              </a:ext>
            </a:extLst>
          </p:cNvPr>
          <p:cNvSpPr>
            <a:spLocks noGrp="1"/>
          </p:cNvSpPr>
          <p:nvPr>
            <p:ph type="ctrTitle"/>
          </p:nvPr>
        </p:nvSpPr>
        <p:spPr>
          <a:xfrm>
            <a:off x="2056634" y="338437"/>
            <a:ext cx="6961242" cy="880104"/>
          </a:xfrm>
        </p:spPr>
        <p:txBody>
          <a:bodyPr>
            <a:normAutofit fontScale="90000"/>
          </a:bodyPr>
          <a:lstStyle/>
          <a:p>
            <a:pPr algn="l"/>
            <a:r>
              <a:rPr lang="en-US" sz="3600" b="1" dirty="0">
                <a:solidFill>
                  <a:schemeClr val="lt1"/>
                </a:solidFill>
                <a:latin typeface="+mn-lt"/>
                <a:ea typeface="+mn-ea"/>
                <a:cs typeface="+mn-cs"/>
              </a:rPr>
              <a:t>Part II: Design and Feasibility </a:t>
            </a:r>
            <a:br>
              <a:rPr lang="en-US" sz="3200" b="1" dirty="0">
                <a:solidFill>
                  <a:schemeClr val="lt1"/>
                </a:solidFill>
                <a:latin typeface="+mn-lt"/>
                <a:ea typeface="+mn-ea"/>
                <a:cs typeface="+mn-cs"/>
              </a:rPr>
            </a:br>
            <a:r>
              <a:rPr lang="en-US" sz="2700" i="1" dirty="0">
                <a:solidFill>
                  <a:schemeClr val="lt1"/>
                </a:solidFill>
                <a:latin typeface="+mn-lt"/>
                <a:ea typeface="+mn-ea"/>
                <a:cs typeface="+mn-cs"/>
              </a:rPr>
              <a:t>Preliminary site feasibility</a:t>
            </a:r>
            <a:endParaRPr lang="en-US" sz="3200" i="1" dirty="0">
              <a:solidFill>
                <a:schemeClr val="lt1"/>
              </a:solidFill>
              <a:latin typeface="+mn-lt"/>
              <a:ea typeface="+mn-ea"/>
              <a:cs typeface="+mn-cs"/>
            </a:endParaRPr>
          </a:p>
        </p:txBody>
      </p:sp>
      <p:sp>
        <p:nvSpPr>
          <p:cNvPr id="8" name="TextBox 7">
            <a:extLst>
              <a:ext uri="{FF2B5EF4-FFF2-40B4-BE49-F238E27FC236}">
                <a16:creationId xmlns:a16="http://schemas.microsoft.com/office/drawing/2014/main" id="{5268C9B2-2852-BFD7-97AF-0AA4AE8CFB00}"/>
              </a:ext>
            </a:extLst>
          </p:cNvPr>
          <p:cNvSpPr txBox="1"/>
          <p:nvPr/>
        </p:nvSpPr>
        <p:spPr>
          <a:xfrm>
            <a:off x="620799" y="1803266"/>
            <a:ext cx="10137511" cy="954107"/>
          </a:xfrm>
          <a:prstGeom prst="rect">
            <a:avLst/>
          </a:prstGeom>
          <a:noFill/>
        </p:spPr>
        <p:txBody>
          <a:bodyPr wrap="square">
            <a:spAutoFit/>
          </a:bodyPr>
          <a:lstStyle/>
          <a:p>
            <a:r>
              <a:rPr lang="en-US" sz="2800" dirty="0">
                <a:solidFill>
                  <a:schemeClr val="tx1">
                    <a:lumMod val="50000"/>
                  </a:schemeClr>
                </a:solidFill>
                <a:cs typeface="Arial" panose="020B0604020202020204" pitchFamily="34" charset="0"/>
              </a:rPr>
              <a:t>Now that you’ve selected a site that meets your basic criteria and have established site control…</a:t>
            </a:r>
            <a:endParaRPr lang="en-US" sz="2800" dirty="0"/>
          </a:p>
        </p:txBody>
      </p:sp>
    </p:spTree>
    <p:extLst>
      <p:ext uri="{BB962C8B-B14F-4D97-AF65-F5344CB8AC3E}">
        <p14:creationId xmlns:p14="http://schemas.microsoft.com/office/powerpoint/2010/main" val="564638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76380F6-EE3A-4C07-909B-C90DD46E895F}"/>
              </a:ext>
            </a:extLst>
          </p:cNvPr>
          <p:cNvPicPr>
            <a:picLocks noChangeAspect="1"/>
          </p:cNvPicPr>
          <p:nvPr/>
        </p:nvPicPr>
        <p:blipFill>
          <a:blip r:embed="rId3"/>
          <a:stretch>
            <a:fillRect/>
          </a:stretch>
        </p:blipFill>
        <p:spPr>
          <a:xfrm>
            <a:off x="1" y="6387406"/>
            <a:ext cx="12192000" cy="475488"/>
          </a:xfrm>
          <a:prstGeom prst="rect">
            <a:avLst/>
          </a:prstGeom>
        </p:spPr>
      </p:pic>
      <p:sp>
        <p:nvSpPr>
          <p:cNvPr id="17" name="Rectangle 16">
            <a:extLst>
              <a:ext uri="{FF2B5EF4-FFF2-40B4-BE49-F238E27FC236}">
                <a16:creationId xmlns:a16="http://schemas.microsoft.com/office/drawing/2014/main" id="{EDA1E808-F92B-409C-BD5C-5001415F4152}"/>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DFEE9C-09DE-42A0-B586-E9A3FDE9A2CD}"/>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Logo&#10;&#10;Description automatically generated with medium confidence">
            <a:extLst>
              <a:ext uri="{FF2B5EF4-FFF2-40B4-BE49-F238E27FC236}">
                <a16:creationId xmlns:a16="http://schemas.microsoft.com/office/drawing/2014/main" id="{9E30D94A-AD35-46DF-8D6F-DDFA4FD92F65}"/>
              </a:ext>
            </a:extLst>
          </p:cNvPr>
          <p:cNvPicPr>
            <a:picLocks noChangeAspect="1"/>
          </p:cNvPicPr>
          <p:nvPr/>
        </p:nvPicPr>
        <p:blipFill>
          <a:blip r:embed="rId4"/>
          <a:stretch>
            <a:fillRect/>
          </a:stretch>
        </p:blipFill>
        <p:spPr>
          <a:xfrm>
            <a:off x="228013" y="239359"/>
            <a:ext cx="1372597" cy="1147424"/>
          </a:xfrm>
          <a:prstGeom prst="rect">
            <a:avLst/>
          </a:prstGeom>
        </p:spPr>
      </p:pic>
      <p:sp>
        <p:nvSpPr>
          <p:cNvPr id="20" name="TextBox 19">
            <a:extLst>
              <a:ext uri="{FF2B5EF4-FFF2-40B4-BE49-F238E27FC236}">
                <a16:creationId xmlns:a16="http://schemas.microsoft.com/office/drawing/2014/main" id="{E9692451-2F33-49D8-A48B-8D9F3CE23E1A}"/>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21" name="Footer Placeholder 5">
            <a:extLst>
              <a:ext uri="{FF2B5EF4-FFF2-40B4-BE49-F238E27FC236}">
                <a16:creationId xmlns:a16="http://schemas.microsoft.com/office/drawing/2014/main" id="{9416B552-1F14-44F3-8F70-B3030E64F57B}"/>
              </a:ext>
            </a:extLst>
          </p:cNvPr>
          <p:cNvSpPr>
            <a:spLocks noGrp="1"/>
          </p:cNvSpPr>
          <p:nvPr>
            <p:ph type="ftr" sz="quarter" idx="11"/>
          </p:nvPr>
        </p:nvSpPr>
        <p:spPr>
          <a:xfrm>
            <a:off x="11190914" y="6382922"/>
            <a:ext cx="1001085" cy="475078"/>
          </a:xfrm>
        </p:spPr>
        <p:txBody>
          <a:bodyPr/>
          <a:lstStyle/>
          <a:p>
            <a:r>
              <a:rPr lang="en-US" sz="1400" b="1" dirty="0"/>
              <a:t>10</a:t>
            </a:r>
          </a:p>
        </p:txBody>
      </p:sp>
      <p:sp>
        <p:nvSpPr>
          <p:cNvPr id="12" name="Title 1">
            <a:extLst>
              <a:ext uri="{FF2B5EF4-FFF2-40B4-BE49-F238E27FC236}">
                <a16:creationId xmlns:a16="http://schemas.microsoft.com/office/drawing/2014/main" id="{991EB43C-6DCC-4064-BC91-58736CA49FDD}"/>
              </a:ext>
            </a:extLst>
          </p:cNvPr>
          <p:cNvSpPr>
            <a:spLocks noGrp="1"/>
          </p:cNvSpPr>
          <p:nvPr>
            <p:ph type="ctrTitle"/>
          </p:nvPr>
        </p:nvSpPr>
        <p:spPr>
          <a:xfrm>
            <a:off x="2056633" y="338437"/>
            <a:ext cx="7095755" cy="880104"/>
          </a:xfrm>
        </p:spPr>
        <p:txBody>
          <a:bodyPr>
            <a:normAutofit fontScale="90000"/>
          </a:bodyPr>
          <a:lstStyle/>
          <a:p>
            <a:pPr algn="l"/>
            <a:r>
              <a:rPr lang="en-US" sz="3600" b="1" dirty="0">
                <a:solidFill>
                  <a:schemeClr val="lt1"/>
                </a:solidFill>
                <a:latin typeface="+mn-lt"/>
                <a:ea typeface="+mn-ea"/>
                <a:cs typeface="+mn-cs"/>
              </a:rPr>
              <a:t>Part II: Design and Feasibility </a:t>
            </a:r>
            <a:br>
              <a:rPr lang="en-US" sz="3200" b="1" dirty="0">
                <a:solidFill>
                  <a:schemeClr val="lt1"/>
                </a:solidFill>
                <a:latin typeface="+mn-lt"/>
                <a:ea typeface="+mn-ea"/>
                <a:cs typeface="+mn-cs"/>
              </a:rPr>
            </a:br>
            <a:r>
              <a:rPr lang="en-US" sz="2700" i="1" dirty="0">
                <a:solidFill>
                  <a:schemeClr val="lt1"/>
                </a:solidFill>
                <a:latin typeface="+mn-lt"/>
                <a:ea typeface="+mn-ea"/>
                <a:cs typeface="+mn-cs"/>
              </a:rPr>
              <a:t>Preliminary Site &amp; Building Design </a:t>
            </a:r>
            <a:endParaRPr lang="en-US" sz="3200" i="1" dirty="0">
              <a:solidFill>
                <a:schemeClr val="lt1"/>
              </a:solidFill>
              <a:latin typeface="+mn-lt"/>
              <a:ea typeface="+mn-ea"/>
              <a:cs typeface="+mn-cs"/>
            </a:endParaRPr>
          </a:p>
        </p:txBody>
      </p:sp>
      <p:pic>
        <p:nvPicPr>
          <p:cNvPr id="6" name="Picture 5">
            <a:extLst>
              <a:ext uri="{FF2B5EF4-FFF2-40B4-BE49-F238E27FC236}">
                <a16:creationId xmlns:a16="http://schemas.microsoft.com/office/drawing/2014/main" id="{416412D7-9711-EA69-F294-9860BA29F622}"/>
              </a:ext>
            </a:extLst>
          </p:cNvPr>
          <p:cNvPicPr>
            <a:picLocks noChangeAspect="1"/>
          </p:cNvPicPr>
          <p:nvPr/>
        </p:nvPicPr>
        <p:blipFill>
          <a:blip r:embed="rId5"/>
          <a:stretch>
            <a:fillRect/>
          </a:stretch>
        </p:blipFill>
        <p:spPr>
          <a:xfrm>
            <a:off x="7323234" y="1556978"/>
            <a:ext cx="4157565" cy="4586465"/>
          </a:xfrm>
          <a:prstGeom prst="rect">
            <a:avLst/>
          </a:prstGeom>
        </p:spPr>
      </p:pic>
      <p:sp>
        <p:nvSpPr>
          <p:cNvPr id="7" name="Subtitle 2">
            <a:extLst>
              <a:ext uri="{FF2B5EF4-FFF2-40B4-BE49-F238E27FC236}">
                <a16:creationId xmlns:a16="http://schemas.microsoft.com/office/drawing/2014/main" id="{3C3D6C74-787F-3DAE-9130-24539E1623F5}"/>
              </a:ext>
            </a:extLst>
          </p:cNvPr>
          <p:cNvSpPr>
            <a:spLocks noGrp="1"/>
          </p:cNvSpPr>
          <p:nvPr>
            <p:ph type="subTitle" idx="1"/>
          </p:nvPr>
        </p:nvSpPr>
        <p:spPr>
          <a:xfrm>
            <a:off x="403283" y="1218541"/>
            <a:ext cx="6482939" cy="4223879"/>
          </a:xfrm>
        </p:spPr>
        <p:txBody>
          <a:bodyPr>
            <a:noAutofit/>
          </a:bodyPr>
          <a:lstStyle/>
          <a:p>
            <a:pPr lvl="1" algn="l">
              <a:lnSpc>
                <a:spcPct val="100000"/>
              </a:lnSpc>
            </a:pPr>
            <a:endParaRPr lang="en-US" sz="2800" b="1" dirty="0">
              <a:solidFill>
                <a:schemeClr val="tx1">
                  <a:lumMod val="50000"/>
                </a:schemeClr>
              </a:solidFill>
              <a:cs typeface="Arial" panose="020B0604020202020204" pitchFamily="34" charset="0"/>
            </a:endParaRPr>
          </a:p>
          <a:p>
            <a:pPr lvl="1" algn="l">
              <a:lnSpc>
                <a:spcPct val="100000"/>
              </a:lnSpc>
            </a:pPr>
            <a:endParaRPr lang="en-US" sz="2800" b="1" dirty="0">
              <a:solidFill>
                <a:schemeClr val="tx1">
                  <a:lumMod val="50000"/>
                </a:schemeClr>
              </a:solidFill>
              <a:cs typeface="Arial" panose="020B0604020202020204" pitchFamily="34" charset="0"/>
            </a:endParaRPr>
          </a:p>
          <a:p>
            <a:pPr lvl="1" algn="l">
              <a:lnSpc>
                <a:spcPct val="100000"/>
              </a:lnSpc>
            </a:pPr>
            <a:r>
              <a:rPr lang="en-US" sz="2800" b="1" dirty="0">
                <a:solidFill>
                  <a:schemeClr val="tx1">
                    <a:lumMod val="50000"/>
                  </a:schemeClr>
                </a:solidFill>
                <a:cs typeface="Arial" panose="020B0604020202020204" pitchFamily="34" charset="0"/>
              </a:rPr>
              <a:t>Site and Building Design</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Select an architecture firm with experience on similar projects</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Architect produces preliminary building design and floor plan (emphasis on preliminary!)</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Likely will work through several iterations throughout development lifecycle </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Ensure compliance with MFA Mandatory Design Standards </a:t>
            </a:r>
          </a:p>
          <a:p>
            <a:pPr marL="1828800" lvl="3" indent="-457200" algn="l">
              <a:lnSpc>
                <a:spcPct val="100000"/>
              </a:lnSpc>
              <a:buFont typeface="Arial" panose="020B0604020202020204" pitchFamily="34" charset="0"/>
              <a:buChar char="•"/>
            </a:pPr>
            <a:endParaRPr lang="en-US" sz="2400" dirty="0">
              <a:solidFill>
                <a:schemeClr val="tx1">
                  <a:lumMod val="50000"/>
                </a:schemeClr>
              </a:solidFill>
              <a:cs typeface="Arial" panose="020B0604020202020204" pitchFamily="34" charset="0"/>
            </a:endParaRPr>
          </a:p>
          <a:p>
            <a:pPr lvl="1" algn="l">
              <a:lnSpc>
                <a:spcPct val="100000"/>
              </a:lnSpc>
            </a:pPr>
            <a:endParaRPr lang="en-US" sz="2800" dirty="0">
              <a:solidFill>
                <a:schemeClr val="tx1">
                  <a:lumMod val="50000"/>
                </a:schemeClr>
              </a:solidFill>
              <a:cs typeface="Arial" panose="020B0604020202020204" pitchFamily="34" charset="0"/>
            </a:endParaRPr>
          </a:p>
          <a:p>
            <a:pPr lvl="1" algn="l">
              <a:lnSpc>
                <a:spcPct val="100000"/>
              </a:lnSpc>
            </a:pPr>
            <a:r>
              <a:rPr lang="en-US" sz="2800" dirty="0">
                <a:solidFill>
                  <a:schemeClr val="tx1">
                    <a:lumMod val="50000"/>
                  </a:schemeClr>
                </a:solidFill>
                <a:cs typeface="Arial" panose="020B0604020202020204" pitchFamily="34" charset="0"/>
              </a:rPr>
              <a:t> </a:t>
            </a:r>
          </a:p>
        </p:txBody>
      </p:sp>
    </p:spTree>
    <p:extLst>
      <p:ext uri="{BB962C8B-B14F-4D97-AF65-F5344CB8AC3E}">
        <p14:creationId xmlns:p14="http://schemas.microsoft.com/office/powerpoint/2010/main" val="1928570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76380F6-EE3A-4C07-909B-C90DD46E895F}"/>
              </a:ext>
            </a:extLst>
          </p:cNvPr>
          <p:cNvPicPr>
            <a:picLocks noChangeAspect="1"/>
          </p:cNvPicPr>
          <p:nvPr/>
        </p:nvPicPr>
        <p:blipFill>
          <a:blip r:embed="rId3"/>
          <a:stretch>
            <a:fillRect/>
          </a:stretch>
        </p:blipFill>
        <p:spPr>
          <a:xfrm>
            <a:off x="1" y="6387406"/>
            <a:ext cx="12192000" cy="475488"/>
          </a:xfrm>
          <a:prstGeom prst="rect">
            <a:avLst/>
          </a:prstGeom>
        </p:spPr>
      </p:pic>
      <p:sp>
        <p:nvSpPr>
          <p:cNvPr id="17" name="Rectangle 16">
            <a:extLst>
              <a:ext uri="{FF2B5EF4-FFF2-40B4-BE49-F238E27FC236}">
                <a16:creationId xmlns:a16="http://schemas.microsoft.com/office/drawing/2014/main" id="{EDA1E808-F92B-409C-BD5C-5001415F4152}"/>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DFEE9C-09DE-42A0-B586-E9A3FDE9A2CD}"/>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Logo&#10;&#10;Description automatically generated with medium confidence">
            <a:extLst>
              <a:ext uri="{FF2B5EF4-FFF2-40B4-BE49-F238E27FC236}">
                <a16:creationId xmlns:a16="http://schemas.microsoft.com/office/drawing/2014/main" id="{9E30D94A-AD35-46DF-8D6F-DDFA4FD92F65}"/>
              </a:ext>
            </a:extLst>
          </p:cNvPr>
          <p:cNvPicPr>
            <a:picLocks noChangeAspect="1"/>
          </p:cNvPicPr>
          <p:nvPr/>
        </p:nvPicPr>
        <p:blipFill>
          <a:blip r:embed="rId4"/>
          <a:stretch>
            <a:fillRect/>
          </a:stretch>
        </p:blipFill>
        <p:spPr>
          <a:xfrm>
            <a:off x="228013" y="239359"/>
            <a:ext cx="1372597" cy="1147424"/>
          </a:xfrm>
          <a:prstGeom prst="rect">
            <a:avLst/>
          </a:prstGeom>
        </p:spPr>
      </p:pic>
      <p:sp>
        <p:nvSpPr>
          <p:cNvPr id="20" name="TextBox 19">
            <a:extLst>
              <a:ext uri="{FF2B5EF4-FFF2-40B4-BE49-F238E27FC236}">
                <a16:creationId xmlns:a16="http://schemas.microsoft.com/office/drawing/2014/main" id="{E9692451-2F33-49D8-A48B-8D9F3CE23E1A}"/>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21" name="Footer Placeholder 5">
            <a:extLst>
              <a:ext uri="{FF2B5EF4-FFF2-40B4-BE49-F238E27FC236}">
                <a16:creationId xmlns:a16="http://schemas.microsoft.com/office/drawing/2014/main" id="{9416B552-1F14-44F3-8F70-B3030E64F57B}"/>
              </a:ext>
            </a:extLst>
          </p:cNvPr>
          <p:cNvSpPr>
            <a:spLocks noGrp="1"/>
          </p:cNvSpPr>
          <p:nvPr>
            <p:ph type="ftr" sz="quarter" idx="11"/>
          </p:nvPr>
        </p:nvSpPr>
        <p:spPr>
          <a:xfrm>
            <a:off x="11190914" y="6382922"/>
            <a:ext cx="1001085" cy="475078"/>
          </a:xfrm>
        </p:spPr>
        <p:txBody>
          <a:bodyPr/>
          <a:lstStyle/>
          <a:p>
            <a:r>
              <a:rPr lang="en-US" sz="1400" b="1" dirty="0"/>
              <a:t>11</a:t>
            </a:r>
          </a:p>
        </p:txBody>
      </p:sp>
      <p:sp>
        <p:nvSpPr>
          <p:cNvPr id="12" name="Title 1">
            <a:extLst>
              <a:ext uri="{FF2B5EF4-FFF2-40B4-BE49-F238E27FC236}">
                <a16:creationId xmlns:a16="http://schemas.microsoft.com/office/drawing/2014/main" id="{991EB43C-6DCC-4064-BC91-58736CA49FDD}"/>
              </a:ext>
            </a:extLst>
          </p:cNvPr>
          <p:cNvSpPr>
            <a:spLocks noGrp="1"/>
          </p:cNvSpPr>
          <p:nvPr>
            <p:ph type="ctrTitle"/>
          </p:nvPr>
        </p:nvSpPr>
        <p:spPr>
          <a:xfrm>
            <a:off x="2056633" y="338437"/>
            <a:ext cx="7095755" cy="880104"/>
          </a:xfrm>
        </p:spPr>
        <p:txBody>
          <a:bodyPr>
            <a:normAutofit fontScale="90000"/>
          </a:bodyPr>
          <a:lstStyle/>
          <a:p>
            <a:pPr algn="l"/>
            <a:r>
              <a:rPr lang="en-US" sz="3600" b="1" dirty="0">
                <a:solidFill>
                  <a:schemeClr val="lt1"/>
                </a:solidFill>
                <a:latin typeface="+mn-lt"/>
                <a:ea typeface="+mn-ea"/>
                <a:cs typeface="+mn-cs"/>
              </a:rPr>
              <a:t>Part II: Design and Feasibility </a:t>
            </a:r>
            <a:br>
              <a:rPr lang="en-US" sz="3200" b="1" dirty="0">
                <a:solidFill>
                  <a:schemeClr val="lt1"/>
                </a:solidFill>
                <a:latin typeface="+mn-lt"/>
                <a:ea typeface="+mn-ea"/>
                <a:cs typeface="+mn-cs"/>
              </a:rPr>
            </a:br>
            <a:r>
              <a:rPr lang="en-US" sz="2700" i="1" dirty="0">
                <a:solidFill>
                  <a:schemeClr val="lt1"/>
                </a:solidFill>
                <a:latin typeface="+mn-lt"/>
                <a:ea typeface="+mn-ea"/>
                <a:cs typeface="+mn-cs"/>
              </a:rPr>
              <a:t>Preliminary Site &amp; Building Design </a:t>
            </a:r>
            <a:endParaRPr lang="en-US" sz="3200" i="1" dirty="0">
              <a:solidFill>
                <a:schemeClr val="lt1"/>
              </a:solidFill>
              <a:latin typeface="+mn-lt"/>
              <a:ea typeface="+mn-ea"/>
              <a:cs typeface="+mn-cs"/>
            </a:endParaRPr>
          </a:p>
        </p:txBody>
      </p:sp>
      <p:pic>
        <p:nvPicPr>
          <p:cNvPr id="4" name="Picture 3" descr="Diagram&#10;&#10;Description automatically generated">
            <a:extLst>
              <a:ext uri="{FF2B5EF4-FFF2-40B4-BE49-F238E27FC236}">
                <a16:creationId xmlns:a16="http://schemas.microsoft.com/office/drawing/2014/main" id="{1742ED56-FC28-980C-FE36-DD18DAB6ABAE}"/>
              </a:ext>
            </a:extLst>
          </p:cNvPr>
          <p:cNvPicPr>
            <a:picLocks noChangeAspect="1"/>
          </p:cNvPicPr>
          <p:nvPr/>
        </p:nvPicPr>
        <p:blipFill>
          <a:blip r:embed="rId5"/>
          <a:stretch>
            <a:fillRect/>
          </a:stretch>
        </p:blipFill>
        <p:spPr>
          <a:xfrm>
            <a:off x="1600610" y="1898880"/>
            <a:ext cx="8506314" cy="4235097"/>
          </a:xfrm>
          <a:prstGeom prst="rect">
            <a:avLst/>
          </a:prstGeom>
        </p:spPr>
      </p:pic>
    </p:spTree>
    <p:extLst>
      <p:ext uri="{BB962C8B-B14F-4D97-AF65-F5344CB8AC3E}">
        <p14:creationId xmlns:p14="http://schemas.microsoft.com/office/powerpoint/2010/main" val="2273959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76380F6-EE3A-4C07-909B-C90DD46E895F}"/>
              </a:ext>
            </a:extLst>
          </p:cNvPr>
          <p:cNvPicPr>
            <a:picLocks noChangeAspect="1"/>
          </p:cNvPicPr>
          <p:nvPr/>
        </p:nvPicPr>
        <p:blipFill>
          <a:blip r:embed="rId3"/>
          <a:stretch>
            <a:fillRect/>
          </a:stretch>
        </p:blipFill>
        <p:spPr>
          <a:xfrm>
            <a:off x="1" y="6387406"/>
            <a:ext cx="12192000" cy="475488"/>
          </a:xfrm>
          <a:prstGeom prst="rect">
            <a:avLst/>
          </a:prstGeom>
        </p:spPr>
      </p:pic>
      <p:sp>
        <p:nvSpPr>
          <p:cNvPr id="17" name="Rectangle 16">
            <a:extLst>
              <a:ext uri="{FF2B5EF4-FFF2-40B4-BE49-F238E27FC236}">
                <a16:creationId xmlns:a16="http://schemas.microsoft.com/office/drawing/2014/main" id="{EDA1E808-F92B-409C-BD5C-5001415F4152}"/>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DFEE9C-09DE-42A0-B586-E9A3FDE9A2CD}"/>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Logo&#10;&#10;Description automatically generated with medium confidence">
            <a:extLst>
              <a:ext uri="{FF2B5EF4-FFF2-40B4-BE49-F238E27FC236}">
                <a16:creationId xmlns:a16="http://schemas.microsoft.com/office/drawing/2014/main" id="{9E30D94A-AD35-46DF-8D6F-DDFA4FD92F65}"/>
              </a:ext>
            </a:extLst>
          </p:cNvPr>
          <p:cNvPicPr>
            <a:picLocks noChangeAspect="1"/>
          </p:cNvPicPr>
          <p:nvPr/>
        </p:nvPicPr>
        <p:blipFill>
          <a:blip r:embed="rId4"/>
          <a:stretch>
            <a:fillRect/>
          </a:stretch>
        </p:blipFill>
        <p:spPr>
          <a:xfrm>
            <a:off x="228013" y="239359"/>
            <a:ext cx="1372597" cy="1147424"/>
          </a:xfrm>
          <a:prstGeom prst="rect">
            <a:avLst/>
          </a:prstGeom>
        </p:spPr>
      </p:pic>
      <p:sp>
        <p:nvSpPr>
          <p:cNvPr id="20" name="TextBox 19">
            <a:extLst>
              <a:ext uri="{FF2B5EF4-FFF2-40B4-BE49-F238E27FC236}">
                <a16:creationId xmlns:a16="http://schemas.microsoft.com/office/drawing/2014/main" id="{E9692451-2F33-49D8-A48B-8D9F3CE23E1A}"/>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21" name="Footer Placeholder 5">
            <a:extLst>
              <a:ext uri="{FF2B5EF4-FFF2-40B4-BE49-F238E27FC236}">
                <a16:creationId xmlns:a16="http://schemas.microsoft.com/office/drawing/2014/main" id="{9416B552-1F14-44F3-8F70-B3030E64F57B}"/>
              </a:ext>
            </a:extLst>
          </p:cNvPr>
          <p:cNvSpPr>
            <a:spLocks noGrp="1"/>
          </p:cNvSpPr>
          <p:nvPr>
            <p:ph type="ftr" sz="quarter" idx="11"/>
          </p:nvPr>
        </p:nvSpPr>
        <p:spPr>
          <a:xfrm>
            <a:off x="11190914" y="6382922"/>
            <a:ext cx="1001085" cy="475078"/>
          </a:xfrm>
        </p:spPr>
        <p:txBody>
          <a:bodyPr/>
          <a:lstStyle/>
          <a:p>
            <a:r>
              <a:rPr lang="en-US" sz="1400" b="1" dirty="0"/>
              <a:t>12</a:t>
            </a:r>
          </a:p>
        </p:txBody>
      </p:sp>
      <p:sp>
        <p:nvSpPr>
          <p:cNvPr id="12" name="Title 1">
            <a:extLst>
              <a:ext uri="{FF2B5EF4-FFF2-40B4-BE49-F238E27FC236}">
                <a16:creationId xmlns:a16="http://schemas.microsoft.com/office/drawing/2014/main" id="{991EB43C-6DCC-4064-BC91-58736CA49FDD}"/>
              </a:ext>
            </a:extLst>
          </p:cNvPr>
          <p:cNvSpPr>
            <a:spLocks noGrp="1"/>
          </p:cNvSpPr>
          <p:nvPr>
            <p:ph type="ctrTitle"/>
          </p:nvPr>
        </p:nvSpPr>
        <p:spPr>
          <a:xfrm>
            <a:off x="2056633" y="338437"/>
            <a:ext cx="7095755" cy="880104"/>
          </a:xfrm>
        </p:spPr>
        <p:txBody>
          <a:bodyPr>
            <a:normAutofit fontScale="90000"/>
          </a:bodyPr>
          <a:lstStyle/>
          <a:p>
            <a:pPr algn="l"/>
            <a:r>
              <a:rPr lang="en-US" sz="3600" b="1" dirty="0">
                <a:solidFill>
                  <a:schemeClr val="lt1"/>
                </a:solidFill>
                <a:latin typeface="+mn-lt"/>
                <a:ea typeface="+mn-ea"/>
                <a:cs typeface="+mn-cs"/>
              </a:rPr>
              <a:t>Part II: Design and Feasibility </a:t>
            </a:r>
            <a:br>
              <a:rPr lang="en-US" sz="3200" b="1" dirty="0">
                <a:solidFill>
                  <a:schemeClr val="lt1"/>
                </a:solidFill>
                <a:latin typeface="+mn-lt"/>
                <a:ea typeface="+mn-ea"/>
                <a:cs typeface="+mn-cs"/>
              </a:rPr>
            </a:br>
            <a:r>
              <a:rPr lang="en-US" sz="2700" i="1" dirty="0">
                <a:solidFill>
                  <a:schemeClr val="lt1"/>
                </a:solidFill>
                <a:latin typeface="+mn-lt"/>
                <a:ea typeface="+mn-ea"/>
                <a:cs typeface="+mn-cs"/>
              </a:rPr>
              <a:t>Preliminary Site &amp; Building Design </a:t>
            </a:r>
            <a:endParaRPr lang="en-US" sz="3200" i="1" dirty="0">
              <a:solidFill>
                <a:schemeClr val="lt1"/>
              </a:solidFill>
              <a:latin typeface="+mn-lt"/>
              <a:ea typeface="+mn-ea"/>
              <a:cs typeface="+mn-cs"/>
            </a:endParaRPr>
          </a:p>
        </p:txBody>
      </p:sp>
      <p:pic>
        <p:nvPicPr>
          <p:cNvPr id="3" name="Picture 2" descr="A picture containing text, sky, outdoor, way&#10;&#10;Description automatically generated">
            <a:extLst>
              <a:ext uri="{FF2B5EF4-FFF2-40B4-BE49-F238E27FC236}">
                <a16:creationId xmlns:a16="http://schemas.microsoft.com/office/drawing/2014/main" id="{32B3B20B-F3F9-B3D4-9815-A2BB9EF5135E}"/>
              </a:ext>
            </a:extLst>
          </p:cNvPr>
          <p:cNvPicPr>
            <a:picLocks noChangeAspect="1"/>
          </p:cNvPicPr>
          <p:nvPr/>
        </p:nvPicPr>
        <p:blipFill>
          <a:blip r:embed="rId5"/>
          <a:stretch>
            <a:fillRect/>
          </a:stretch>
        </p:blipFill>
        <p:spPr>
          <a:xfrm>
            <a:off x="1828622" y="2043289"/>
            <a:ext cx="8421893" cy="4002215"/>
          </a:xfrm>
          <a:prstGeom prst="rect">
            <a:avLst/>
          </a:prstGeom>
        </p:spPr>
      </p:pic>
    </p:spTree>
    <p:extLst>
      <p:ext uri="{BB962C8B-B14F-4D97-AF65-F5344CB8AC3E}">
        <p14:creationId xmlns:p14="http://schemas.microsoft.com/office/powerpoint/2010/main" val="77042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76380F6-EE3A-4C07-909B-C90DD46E895F}"/>
              </a:ext>
            </a:extLst>
          </p:cNvPr>
          <p:cNvPicPr>
            <a:picLocks noChangeAspect="1"/>
          </p:cNvPicPr>
          <p:nvPr/>
        </p:nvPicPr>
        <p:blipFill>
          <a:blip r:embed="rId3"/>
          <a:stretch>
            <a:fillRect/>
          </a:stretch>
        </p:blipFill>
        <p:spPr>
          <a:xfrm>
            <a:off x="1" y="6387406"/>
            <a:ext cx="12192000" cy="475488"/>
          </a:xfrm>
          <a:prstGeom prst="rect">
            <a:avLst/>
          </a:prstGeom>
        </p:spPr>
      </p:pic>
      <p:sp>
        <p:nvSpPr>
          <p:cNvPr id="17" name="Rectangle 16">
            <a:extLst>
              <a:ext uri="{FF2B5EF4-FFF2-40B4-BE49-F238E27FC236}">
                <a16:creationId xmlns:a16="http://schemas.microsoft.com/office/drawing/2014/main" id="{EDA1E808-F92B-409C-BD5C-5001415F4152}"/>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DFEE9C-09DE-42A0-B586-E9A3FDE9A2CD}"/>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Logo&#10;&#10;Description automatically generated with medium confidence">
            <a:extLst>
              <a:ext uri="{FF2B5EF4-FFF2-40B4-BE49-F238E27FC236}">
                <a16:creationId xmlns:a16="http://schemas.microsoft.com/office/drawing/2014/main" id="{9E30D94A-AD35-46DF-8D6F-DDFA4FD92F65}"/>
              </a:ext>
            </a:extLst>
          </p:cNvPr>
          <p:cNvPicPr>
            <a:picLocks noChangeAspect="1"/>
          </p:cNvPicPr>
          <p:nvPr/>
        </p:nvPicPr>
        <p:blipFill>
          <a:blip r:embed="rId4"/>
          <a:stretch>
            <a:fillRect/>
          </a:stretch>
        </p:blipFill>
        <p:spPr>
          <a:xfrm>
            <a:off x="228013" y="239359"/>
            <a:ext cx="1372597" cy="1147424"/>
          </a:xfrm>
          <a:prstGeom prst="rect">
            <a:avLst/>
          </a:prstGeom>
        </p:spPr>
      </p:pic>
      <p:sp>
        <p:nvSpPr>
          <p:cNvPr id="20" name="TextBox 19">
            <a:extLst>
              <a:ext uri="{FF2B5EF4-FFF2-40B4-BE49-F238E27FC236}">
                <a16:creationId xmlns:a16="http://schemas.microsoft.com/office/drawing/2014/main" id="{E9692451-2F33-49D8-A48B-8D9F3CE23E1A}"/>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21" name="Footer Placeholder 5">
            <a:extLst>
              <a:ext uri="{FF2B5EF4-FFF2-40B4-BE49-F238E27FC236}">
                <a16:creationId xmlns:a16="http://schemas.microsoft.com/office/drawing/2014/main" id="{9416B552-1F14-44F3-8F70-B3030E64F57B}"/>
              </a:ext>
            </a:extLst>
          </p:cNvPr>
          <p:cNvSpPr>
            <a:spLocks noGrp="1"/>
          </p:cNvSpPr>
          <p:nvPr>
            <p:ph type="ftr" sz="quarter" idx="11"/>
          </p:nvPr>
        </p:nvSpPr>
        <p:spPr>
          <a:xfrm>
            <a:off x="11190914" y="6382922"/>
            <a:ext cx="1001085" cy="475078"/>
          </a:xfrm>
        </p:spPr>
        <p:txBody>
          <a:bodyPr/>
          <a:lstStyle/>
          <a:p>
            <a:r>
              <a:rPr lang="en-US" sz="1400" b="1" dirty="0"/>
              <a:t>13</a:t>
            </a:r>
          </a:p>
        </p:txBody>
      </p:sp>
      <p:sp>
        <p:nvSpPr>
          <p:cNvPr id="12" name="Title 1">
            <a:extLst>
              <a:ext uri="{FF2B5EF4-FFF2-40B4-BE49-F238E27FC236}">
                <a16:creationId xmlns:a16="http://schemas.microsoft.com/office/drawing/2014/main" id="{991EB43C-6DCC-4064-BC91-58736CA49FDD}"/>
              </a:ext>
            </a:extLst>
          </p:cNvPr>
          <p:cNvSpPr>
            <a:spLocks noGrp="1"/>
          </p:cNvSpPr>
          <p:nvPr>
            <p:ph type="ctrTitle"/>
          </p:nvPr>
        </p:nvSpPr>
        <p:spPr>
          <a:xfrm>
            <a:off x="2056633" y="338437"/>
            <a:ext cx="7095755" cy="880104"/>
          </a:xfrm>
        </p:spPr>
        <p:txBody>
          <a:bodyPr>
            <a:normAutofit fontScale="90000"/>
          </a:bodyPr>
          <a:lstStyle/>
          <a:p>
            <a:pPr algn="l"/>
            <a:r>
              <a:rPr lang="en-US" sz="3600" b="1" dirty="0">
                <a:solidFill>
                  <a:schemeClr val="lt1"/>
                </a:solidFill>
                <a:latin typeface="+mn-lt"/>
                <a:ea typeface="+mn-ea"/>
                <a:cs typeface="+mn-cs"/>
              </a:rPr>
              <a:t>Part II: Design and Feasibility </a:t>
            </a:r>
            <a:br>
              <a:rPr lang="en-US" sz="3200" b="1" dirty="0">
                <a:solidFill>
                  <a:schemeClr val="lt1"/>
                </a:solidFill>
                <a:latin typeface="+mn-lt"/>
                <a:ea typeface="+mn-ea"/>
                <a:cs typeface="+mn-cs"/>
              </a:rPr>
            </a:br>
            <a:r>
              <a:rPr lang="en-US" sz="2700" i="1" dirty="0">
                <a:solidFill>
                  <a:schemeClr val="lt1"/>
                </a:solidFill>
                <a:latin typeface="+mn-lt"/>
                <a:ea typeface="+mn-ea"/>
                <a:cs typeface="+mn-cs"/>
              </a:rPr>
              <a:t>Preliminary Site &amp; Building Design </a:t>
            </a:r>
            <a:endParaRPr lang="en-US" sz="3200" i="1" dirty="0">
              <a:solidFill>
                <a:schemeClr val="lt1"/>
              </a:solidFill>
              <a:latin typeface="+mn-lt"/>
              <a:ea typeface="+mn-ea"/>
              <a:cs typeface="+mn-cs"/>
            </a:endParaRPr>
          </a:p>
        </p:txBody>
      </p:sp>
      <p:pic>
        <p:nvPicPr>
          <p:cNvPr id="4" name="Picture 3" descr="Diagram, engineering drawing&#10;&#10;Description automatically generated">
            <a:extLst>
              <a:ext uri="{FF2B5EF4-FFF2-40B4-BE49-F238E27FC236}">
                <a16:creationId xmlns:a16="http://schemas.microsoft.com/office/drawing/2014/main" id="{067384C4-0740-5AA2-58F5-C3ABE4841C41}"/>
              </a:ext>
            </a:extLst>
          </p:cNvPr>
          <p:cNvPicPr>
            <a:picLocks noChangeAspect="1"/>
          </p:cNvPicPr>
          <p:nvPr/>
        </p:nvPicPr>
        <p:blipFill>
          <a:blip r:embed="rId5"/>
          <a:stretch>
            <a:fillRect/>
          </a:stretch>
        </p:blipFill>
        <p:spPr>
          <a:xfrm>
            <a:off x="3010944" y="1658075"/>
            <a:ext cx="5966192" cy="4627215"/>
          </a:xfrm>
          <a:prstGeom prst="rect">
            <a:avLst/>
          </a:prstGeom>
        </p:spPr>
      </p:pic>
    </p:spTree>
    <p:extLst>
      <p:ext uri="{BB962C8B-B14F-4D97-AF65-F5344CB8AC3E}">
        <p14:creationId xmlns:p14="http://schemas.microsoft.com/office/powerpoint/2010/main" val="1858019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AF8DEF6-A608-4E4D-8E72-2EAC51C89D8E}"/>
              </a:ext>
            </a:extLst>
          </p:cNvPr>
          <p:cNvPicPr>
            <a:picLocks noChangeAspect="1"/>
          </p:cNvPicPr>
          <p:nvPr/>
        </p:nvPicPr>
        <p:blipFill>
          <a:blip r:embed="rId3"/>
          <a:stretch>
            <a:fillRect/>
          </a:stretch>
        </p:blipFill>
        <p:spPr>
          <a:xfrm>
            <a:off x="1" y="6387406"/>
            <a:ext cx="12192000" cy="475488"/>
          </a:xfrm>
          <a:prstGeom prst="rect">
            <a:avLst/>
          </a:prstGeom>
        </p:spPr>
      </p:pic>
      <p:sp>
        <p:nvSpPr>
          <p:cNvPr id="13" name="Rectangle 12">
            <a:extLst>
              <a:ext uri="{FF2B5EF4-FFF2-40B4-BE49-F238E27FC236}">
                <a16:creationId xmlns:a16="http://schemas.microsoft.com/office/drawing/2014/main" id="{C88EA593-645F-4D55-B735-F5DAB41CE377}"/>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640E97-857D-7E47-94BB-1C845929567D}"/>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49F7E77-4F1A-204E-A926-CD208F750462}"/>
              </a:ext>
            </a:extLst>
          </p:cNvPr>
          <p:cNvSpPr>
            <a:spLocks noGrp="1"/>
          </p:cNvSpPr>
          <p:nvPr>
            <p:ph type="subTitle" idx="1"/>
          </p:nvPr>
        </p:nvSpPr>
        <p:spPr>
          <a:xfrm>
            <a:off x="1024029" y="1450561"/>
            <a:ext cx="8668549" cy="4223879"/>
          </a:xfrm>
        </p:spPr>
        <p:txBody>
          <a:bodyPr>
            <a:noAutofit/>
          </a:bodyPr>
          <a:lstStyle/>
          <a:p>
            <a:pPr marL="914400" lvl="1" indent="-457200" algn="l">
              <a:lnSpc>
                <a:spcPct val="100000"/>
              </a:lnSpc>
              <a:buFont typeface="Arial" panose="020B0604020202020204" pitchFamily="34" charset="0"/>
              <a:buChar char="•"/>
            </a:pPr>
            <a:endParaRPr lang="en-US" sz="2800" dirty="0">
              <a:solidFill>
                <a:schemeClr val="tx1">
                  <a:lumMod val="50000"/>
                </a:schemeClr>
              </a:solidFill>
              <a:cs typeface="Arial" panose="020B0604020202020204" pitchFamily="34" charset="0"/>
            </a:endParaRPr>
          </a:p>
          <a:p>
            <a:pPr lvl="1" algn="l">
              <a:lnSpc>
                <a:spcPct val="100000"/>
              </a:lnSpc>
            </a:pPr>
            <a:r>
              <a:rPr lang="en-US" sz="2800" b="1" dirty="0">
                <a:solidFill>
                  <a:schemeClr val="tx1">
                    <a:lumMod val="50000"/>
                  </a:schemeClr>
                </a:solidFill>
                <a:cs typeface="Arial" panose="020B0604020202020204" pitchFamily="34" charset="0"/>
              </a:rPr>
              <a:t>Develop a budget</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Discuss materials and level of finishes with architect</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Architect completes preliminary site and building design </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Establish relationship with general contractor(s) for a preliminary cost estimate</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Utilize historical data from previous projects</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Consultant may be essential to developing more complete budget</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First step in building a basic financial snapshot </a:t>
            </a:r>
          </a:p>
          <a:p>
            <a:pPr lvl="2" algn="l">
              <a:lnSpc>
                <a:spcPct val="100000"/>
              </a:lnSpc>
            </a:pPr>
            <a:endParaRPr lang="en-US" sz="2400" dirty="0">
              <a:solidFill>
                <a:schemeClr val="tx1">
                  <a:lumMod val="50000"/>
                </a:schemeClr>
              </a:solidFill>
              <a:cs typeface="Arial" panose="020B0604020202020204" pitchFamily="34" charset="0"/>
            </a:endParaRPr>
          </a:p>
          <a:p>
            <a:pPr marL="1371600" lvl="2" indent="-457200" algn="l">
              <a:lnSpc>
                <a:spcPct val="100000"/>
              </a:lnSpc>
              <a:buFont typeface="Arial" panose="020B0604020202020204" pitchFamily="34" charset="0"/>
              <a:buChar char="•"/>
            </a:pPr>
            <a:endParaRPr lang="en-US" sz="2400" dirty="0">
              <a:solidFill>
                <a:schemeClr val="tx1">
                  <a:lumMod val="50000"/>
                </a:schemeClr>
              </a:solidFill>
              <a:cs typeface="Arial" panose="020B0604020202020204" pitchFamily="34" charset="0"/>
            </a:endParaRPr>
          </a:p>
          <a:p>
            <a:pPr lvl="3" algn="l">
              <a:lnSpc>
                <a:spcPct val="100000"/>
              </a:lnSpc>
            </a:pPr>
            <a:endParaRPr lang="en-US" sz="2400" dirty="0">
              <a:solidFill>
                <a:schemeClr val="tx1">
                  <a:lumMod val="50000"/>
                </a:schemeClr>
              </a:solidFill>
              <a:cs typeface="Arial" panose="020B0604020202020204" pitchFamily="34" charset="0"/>
            </a:endParaRPr>
          </a:p>
          <a:p>
            <a:pPr lvl="1" algn="l">
              <a:lnSpc>
                <a:spcPct val="100000"/>
              </a:lnSpc>
            </a:pPr>
            <a:endParaRPr lang="en-US" sz="2800" dirty="0">
              <a:solidFill>
                <a:schemeClr val="tx1">
                  <a:lumMod val="50000"/>
                </a:schemeClr>
              </a:solidFill>
              <a:cs typeface="Arial" panose="020B0604020202020204" pitchFamily="34" charset="0"/>
            </a:endParaRPr>
          </a:p>
          <a:p>
            <a:pPr lvl="1" algn="l">
              <a:lnSpc>
                <a:spcPct val="100000"/>
              </a:lnSpc>
            </a:pPr>
            <a:r>
              <a:rPr lang="en-US" sz="2800" dirty="0">
                <a:solidFill>
                  <a:schemeClr val="tx1">
                    <a:lumMod val="50000"/>
                  </a:schemeClr>
                </a:solidFill>
                <a:cs typeface="Arial" panose="020B0604020202020204" pitchFamily="34" charset="0"/>
              </a:rPr>
              <a:t> </a:t>
            </a:r>
          </a:p>
        </p:txBody>
      </p:sp>
      <p:pic>
        <p:nvPicPr>
          <p:cNvPr id="12" name="Picture 11" descr="Logo&#10;&#10;Description automatically generated with medium confidence">
            <a:extLst>
              <a:ext uri="{FF2B5EF4-FFF2-40B4-BE49-F238E27FC236}">
                <a16:creationId xmlns:a16="http://schemas.microsoft.com/office/drawing/2014/main" id="{9F153D69-3F52-4EBC-999D-4E4112E69C51}"/>
              </a:ext>
            </a:extLst>
          </p:cNvPr>
          <p:cNvPicPr>
            <a:picLocks noChangeAspect="1"/>
          </p:cNvPicPr>
          <p:nvPr/>
        </p:nvPicPr>
        <p:blipFill>
          <a:blip r:embed="rId4"/>
          <a:stretch>
            <a:fillRect/>
          </a:stretch>
        </p:blipFill>
        <p:spPr>
          <a:xfrm>
            <a:off x="228013" y="239359"/>
            <a:ext cx="1372597" cy="1147424"/>
          </a:xfrm>
          <a:prstGeom prst="rect">
            <a:avLst/>
          </a:prstGeom>
        </p:spPr>
      </p:pic>
      <p:sp>
        <p:nvSpPr>
          <p:cNvPr id="15" name="TextBox 14">
            <a:extLst>
              <a:ext uri="{FF2B5EF4-FFF2-40B4-BE49-F238E27FC236}">
                <a16:creationId xmlns:a16="http://schemas.microsoft.com/office/drawing/2014/main" id="{5866CFBA-381C-42D1-8FF3-480D456C7F0C}"/>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20" name="Title 1">
            <a:extLst>
              <a:ext uri="{FF2B5EF4-FFF2-40B4-BE49-F238E27FC236}">
                <a16:creationId xmlns:a16="http://schemas.microsoft.com/office/drawing/2014/main" id="{97B206F9-ED20-4B13-9FDC-D7778E89C71C}"/>
              </a:ext>
            </a:extLst>
          </p:cNvPr>
          <p:cNvSpPr>
            <a:spLocks noGrp="1"/>
          </p:cNvSpPr>
          <p:nvPr>
            <p:ph type="ctrTitle"/>
          </p:nvPr>
        </p:nvSpPr>
        <p:spPr>
          <a:xfrm>
            <a:off x="2056634" y="338437"/>
            <a:ext cx="6961242" cy="880104"/>
          </a:xfrm>
        </p:spPr>
        <p:txBody>
          <a:bodyPr>
            <a:normAutofit fontScale="90000"/>
          </a:bodyPr>
          <a:lstStyle/>
          <a:p>
            <a:pPr algn="l"/>
            <a:r>
              <a:rPr lang="en-US" sz="3600" b="1" dirty="0">
                <a:solidFill>
                  <a:schemeClr val="lt1"/>
                </a:solidFill>
                <a:latin typeface="+mn-lt"/>
                <a:ea typeface="+mn-ea"/>
                <a:cs typeface="+mn-cs"/>
              </a:rPr>
              <a:t>Part III: Financing</a:t>
            </a:r>
            <a:br>
              <a:rPr lang="en-US" sz="3200" b="1" dirty="0">
                <a:solidFill>
                  <a:schemeClr val="lt1"/>
                </a:solidFill>
                <a:latin typeface="+mn-lt"/>
                <a:ea typeface="+mn-ea"/>
                <a:cs typeface="+mn-cs"/>
              </a:rPr>
            </a:br>
            <a:r>
              <a:rPr lang="en-US" sz="2700" b="1" i="1" dirty="0">
                <a:solidFill>
                  <a:schemeClr val="lt1"/>
                </a:solidFill>
                <a:latin typeface="+mn-lt"/>
                <a:ea typeface="+mn-ea"/>
                <a:cs typeface="+mn-cs"/>
              </a:rPr>
              <a:t>Development Budget </a:t>
            </a:r>
            <a:endParaRPr lang="en-US" sz="3200" i="1" dirty="0">
              <a:solidFill>
                <a:schemeClr val="lt1"/>
              </a:solidFill>
              <a:latin typeface="+mn-lt"/>
              <a:ea typeface="+mn-ea"/>
              <a:cs typeface="+mn-cs"/>
            </a:endParaRPr>
          </a:p>
        </p:txBody>
      </p:sp>
      <p:sp>
        <p:nvSpPr>
          <p:cNvPr id="2" name="Footer Placeholder 5">
            <a:extLst>
              <a:ext uri="{FF2B5EF4-FFF2-40B4-BE49-F238E27FC236}">
                <a16:creationId xmlns:a16="http://schemas.microsoft.com/office/drawing/2014/main" id="{BA3A9007-0C84-8DE2-34B8-1FC6D8BADE6D}"/>
              </a:ext>
            </a:extLst>
          </p:cNvPr>
          <p:cNvSpPr>
            <a:spLocks noGrp="1"/>
          </p:cNvSpPr>
          <p:nvPr>
            <p:ph type="ftr" sz="quarter" idx="11"/>
          </p:nvPr>
        </p:nvSpPr>
        <p:spPr>
          <a:xfrm>
            <a:off x="11190914" y="6382922"/>
            <a:ext cx="1001085" cy="475078"/>
          </a:xfrm>
        </p:spPr>
        <p:txBody>
          <a:bodyPr/>
          <a:lstStyle/>
          <a:p>
            <a:r>
              <a:rPr lang="en-US" sz="1400" b="1" dirty="0"/>
              <a:t>14</a:t>
            </a:r>
          </a:p>
        </p:txBody>
      </p:sp>
    </p:spTree>
    <p:extLst>
      <p:ext uri="{BB962C8B-B14F-4D97-AF65-F5344CB8AC3E}">
        <p14:creationId xmlns:p14="http://schemas.microsoft.com/office/powerpoint/2010/main" val="3977086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AF8DEF6-A608-4E4D-8E72-2EAC51C89D8E}"/>
              </a:ext>
            </a:extLst>
          </p:cNvPr>
          <p:cNvPicPr>
            <a:picLocks noChangeAspect="1"/>
          </p:cNvPicPr>
          <p:nvPr/>
        </p:nvPicPr>
        <p:blipFill>
          <a:blip r:embed="rId3"/>
          <a:stretch>
            <a:fillRect/>
          </a:stretch>
        </p:blipFill>
        <p:spPr>
          <a:xfrm>
            <a:off x="1" y="6387406"/>
            <a:ext cx="12192000" cy="475488"/>
          </a:xfrm>
          <a:prstGeom prst="rect">
            <a:avLst/>
          </a:prstGeom>
        </p:spPr>
      </p:pic>
      <p:sp>
        <p:nvSpPr>
          <p:cNvPr id="13" name="Rectangle 12">
            <a:extLst>
              <a:ext uri="{FF2B5EF4-FFF2-40B4-BE49-F238E27FC236}">
                <a16:creationId xmlns:a16="http://schemas.microsoft.com/office/drawing/2014/main" id="{C88EA593-645F-4D55-B735-F5DAB41CE377}"/>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640E97-857D-7E47-94BB-1C845929567D}"/>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with medium confidence">
            <a:extLst>
              <a:ext uri="{FF2B5EF4-FFF2-40B4-BE49-F238E27FC236}">
                <a16:creationId xmlns:a16="http://schemas.microsoft.com/office/drawing/2014/main" id="{9F153D69-3F52-4EBC-999D-4E4112E69C51}"/>
              </a:ext>
            </a:extLst>
          </p:cNvPr>
          <p:cNvPicPr>
            <a:picLocks noChangeAspect="1"/>
          </p:cNvPicPr>
          <p:nvPr/>
        </p:nvPicPr>
        <p:blipFill>
          <a:blip r:embed="rId4"/>
          <a:stretch>
            <a:fillRect/>
          </a:stretch>
        </p:blipFill>
        <p:spPr>
          <a:xfrm>
            <a:off x="228013" y="239359"/>
            <a:ext cx="1372597" cy="1147424"/>
          </a:xfrm>
          <a:prstGeom prst="rect">
            <a:avLst/>
          </a:prstGeom>
        </p:spPr>
      </p:pic>
      <p:sp>
        <p:nvSpPr>
          <p:cNvPr id="15" name="TextBox 14">
            <a:extLst>
              <a:ext uri="{FF2B5EF4-FFF2-40B4-BE49-F238E27FC236}">
                <a16:creationId xmlns:a16="http://schemas.microsoft.com/office/drawing/2014/main" id="{5866CFBA-381C-42D1-8FF3-480D456C7F0C}"/>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20" name="Title 1">
            <a:extLst>
              <a:ext uri="{FF2B5EF4-FFF2-40B4-BE49-F238E27FC236}">
                <a16:creationId xmlns:a16="http://schemas.microsoft.com/office/drawing/2014/main" id="{97B206F9-ED20-4B13-9FDC-D7778E89C71C}"/>
              </a:ext>
            </a:extLst>
          </p:cNvPr>
          <p:cNvSpPr>
            <a:spLocks noGrp="1"/>
          </p:cNvSpPr>
          <p:nvPr>
            <p:ph type="ctrTitle"/>
          </p:nvPr>
        </p:nvSpPr>
        <p:spPr>
          <a:xfrm>
            <a:off x="2056634" y="338437"/>
            <a:ext cx="6961242" cy="880104"/>
          </a:xfrm>
        </p:spPr>
        <p:txBody>
          <a:bodyPr>
            <a:normAutofit fontScale="90000"/>
          </a:bodyPr>
          <a:lstStyle/>
          <a:p>
            <a:pPr algn="l"/>
            <a:r>
              <a:rPr lang="en-US" sz="3600" b="1" dirty="0">
                <a:solidFill>
                  <a:schemeClr val="lt1"/>
                </a:solidFill>
                <a:latin typeface="+mn-lt"/>
                <a:ea typeface="+mn-ea"/>
                <a:cs typeface="+mn-cs"/>
              </a:rPr>
              <a:t>Part III: Financing</a:t>
            </a:r>
            <a:br>
              <a:rPr lang="en-US" sz="3200" b="1" dirty="0">
                <a:solidFill>
                  <a:schemeClr val="lt1"/>
                </a:solidFill>
                <a:latin typeface="+mn-lt"/>
                <a:ea typeface="+mn-ea"/>
                <a:cs typeface="+mn-cs"/>
              </a:rPr>
            </a:br>
            <a:r>
              <a:rPr lang="en-US" sz="2700" b="1" i="1" dirty="0">
                <a:solidFill>
                  <a:schemeClr val="lt1"/>
                </a:solidFill>
                <a:latin typeface="+mn-lt"/>
                <a:ea typeface="+mn-ea"/>
                <a:cs typeface="+mn-cs"/>
              </a:rPr>
              <a:t>Project NOI </a:t>
            </a:r>
            <a:endParaRPr lang="en-US" sz="3200" i="1" dirty="0">
              <a:solidFill>
                <a:schemeClr val="lt1"/>
              </a:solidFill>
              <a:latin typeface="+mn-lt"/>
              <a:ea typeface="+mn-ea"/>
              <a:cs typeface="+mn-cs"/>
            </a:endParaRPr>
          </a:p>
        </p:txBody>
      </p:sp>
      <p:sp>
        <p:nvSpPr>
          <p:cNvPr id="5" name="Subtitle 2">
            <a:extLst>
              <a:ext uri="{FF2B5EF4-FFF2-40B4-BE49-F238E27FC236}">
                <a16:creationId xmlns:a16="http://schemas.microsoft.com/office/drawing/2014/main" id="{5EE976CC-F29B-5A52-351B-E2709306C04B}"/>
              </a:ext>
            </a:extLst>
          </p:cNvPr>
          <p:cNvSpPr>
            <a:spLocks noGrp="1"/>
          </p:cNvSpPr>
          <p:nvPr>
            <p:ph type="subTitle" idx="1"/>
          </p:nvPr>
        </p:nvSpPr>
        <p:spPr>
          <a:xfrm>
            <a:off x="1024029" y="1450561"/>
            <a:ext cx="8668549" cy="4223879"/>
          </a:xfrm>
        </p:spPr>
        <p:txBody>
          <a:bodyPr>
            <a:noAutofit/>
          </a:bodyPr>
          <a:lstStyle/>
          <a:p>
            <a:pPr marL="914400" lvl="1" indent="-457200" algn="l">
              <a:lnSpc>
                <a:spcPct val="100000"/>
              </a:lnSpc>
              <a:buFont typeface="Arial" panose="020B0604020202020204" pitchFamily="34" charset="0"/>
              <a:buChar char="•"/>
            </a:pPr>
            <a:endParaRPr lang="en-US" sz="2800" dirty="0">
              <a:solidFill>
                <a:schemeClr val="tx1">
                  <a:lumMod val="50000"/>
                </a:schemeClr>
              </a:solidFill>
              <a:cs typeface="Arial" panose="020B0604020202020204" pitchFamily="34" charset="0"/>
            </a:endParaRPr>
          </a:p>
          <a:p>
            <a:pPr lvl="1" algn="l">
              <a:lnSpc>
                <a:spcPct val="100000"/>
              </a:lnSpc>
            </a:pPr>
            <a:r>
              <a:rPr lang="en-US" sz="2800" b="1" dirty="0">
                <a:solidFill>
                  <a:schemeClr val="tx1">
                    <a:lumMod val="50000"/>
                  </a:schemeClr>
                </a:solidFill>
                <a:cs typeface="Arial" panose="020B0604020202020204" pitchFamily="34" charset="0"/>
              </a:rPr>
              <a:t>Determine project revenue </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Calculate total annual income from rents</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Area Media Income (AMI) </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Current HUD Rent and Income Limits (released annually, available on MFA’s website)</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AMI restrictions from funding sources </a:t>
            </a:r>
          </a:p>
          <a:p>
            <a:pPr marL="1371600" lvl="2" indent="-457200" algn="l">
              <a:lnSpc>
                <a:spcPct val="100000"/>
              </a:lnSpc>
              <a:buFont typeface="Arial" panose="020B0604020202020204" pitchFamily="34" charset="0"/>
              <a:buChar char="•"/>
            </a:pPr>
            <a:endParaRPr lang="en-US" sz="2200" dirty="0">
              <a:solidFill>
                <a:schemeClr val="tx1">
                  <a:lumMod val="50000"/>
                </a:schemeClr>
              </a:solidFill>
              <a:cs typeface="Arial" panose="020B0604020202020204" pitchFamily="34" charset="0"/>
            </a:endParaRPr>
          </a:p>
          <a:p>
            <a:pPr marL="1371600" lvl="2" indent="-457200" algn="l">
              <a:lnSpc>
                <a:spcPct val="100000"/>
              </a:lnSpc>
              <a:buFont typeface="Arial" panose="020B0604020202020204" pitchFamily="34" charset="0"/>
              <a:buChar char="•"/>
            </a:pPr>
            <a:endParaRPr lang="en-US" sz="2200" dirty="0">
              <a:solidFill>
                <a:schemeClr val="tx1">
                  <a:lumMod val="50000"/>
                </a:schemeClr>
              </a:solidFill>
              <a:cs typeface="Arial" panose="020B0604020202020204" pitchFamily="34" charset="0"/>
            </a:endParaRPr>
          </a:p>
          <a:p>
            <a:pPr lvl="2" algn="l">
              <a:lnSpc>
                <a:spcPct val="100000"/>
              </a:lnSpc>
            </a:pPr>
            <a:endParaRPr lang="en-US" sz="2400" dirty="0">
              <a:solidFill>
                <a:schemeClr val="tx1">
                  <a:lumMod val="50000"/>
                </a:schemeClr>
              </a:solidFill>
              <a:cs typeface="Arial" panose="020B0604020202020204" pitchFamily="34" charset="0"/>
            </a:endParaRPr>
          </a:p>
          <a:p>
            <a:pPr marL="1371600" lvl="2" indent="-457200" algn="l">
              <a:lnSpc>
                <a:spcPct val="100000"/>
              </a:lnSpc>
              <a:buFont typeface="Arial" panose="020B0604020202020204" pitchFamily="34" charset="0"/>
              <a:buChar char="•"/>
            </a:pPr>
            <a:endParaRPr lang="en-US" sz="2400" dirty="0">
              <a:solidFill>
                <a:schemeClr val="tx1">
                  <a:lumMod val="50000"/>
                </a:schemeClr>
              </a:solidFill>
              <a:cs typeface="Arial" panose="020B0604020202020204" pitchFamily="34" charset="0"/>
            </a:endParaRPr>
          </a:p>
          <a:p>
            <a:pPr lvl="3" algn="l">
              <a:lnSpc>
                <a:spcPct val="100000"/>
              </a:lnSpc>
            </a:pPr>
            <a:endParaRPr lang="en-US" sz="2400" dirty="0">
              <a:solidFill>
                <a:schemeClr val="tx1">
                  <a:lumMod val="50000"/>
                </a:schemeClr>
              </a:solidFill>
              <a:cs typeface="Arial" panose="020B0604020202020204" pitchFamily="34" charset="0"/>
            </a:endParaRPr>
          </a:p>
          <a:p>
            <a:pPr lvl="1" algn="l">
              <a:lnSpc>
                <a:spcPct val="100000"/>
              </a:lnSpc>
            </a:pPr>
            <a:endParaRPr lang="en-US" sz="2800" dirty="0">
              <a:solidFill>
                <a:schemeClr val="tx1">
                  <a:lumMod val="50000"/>
                </a:schemeClr>
              </a:solidFill>
              <a:cs typeface="Arial" panose="020B0604020202020204" pitchFamily="34" charset="0"/>
            </a:endParaRPr>
          </a:p>
          <a:p>
            <a:pPr lvl="1" algn="l">
              <a:lnSpc>
                <a:spcPct val="100000"/>
              </a:lnSpc>
            </a:pPr>
            <a:r>
              <a:rPr lang="en-US" sz="2800" dirty="0">
                <a:solidFill>
                  <a:schemeClr val="tx1">
                    <a:lumMod val="50000"/>
                  </a:schemeClr>
                </a:solidFill>
                <a:cs typeface="Arial" panose="020B0604020202020204" pitchFamily="34" charset="0"/>
              </a:rPr>
              <a:t> </a:t>
            </a:r>
          </a:p>
        </p:txBody>
      </p:sp>
      <p:sp>
        <p:nvSpPr>
          <p:cNvPr id="2" name="Footer Placeholder 5">
            <a:extLst>
              <a:ext uri="{FF2B5EF4-FFF2-40B4-BE49-F238E27FC236}">
                <a16:creationId xmlns:a16="http://schemas.microsoft.com/office/drawing/2014/main" id="{821A9B9D-75AD-3663-628F-079F5BE8CDED}"/>
              </a:ext>
            </a:extLst>
          </p:cNvPr>
          <p:cNvSpPr>
            <a:spLocks noGrp="1"/>
          </p:cNvSpPr>
          <p:nvPr>
            <p:ph type="ftr" sz="quarter" idx="11"/>
          </p:nvPr>
        </p:nvSpPr>
        <p:spPr>
          <a:xfrm>
            <a:off x="11190914" y="6382922"/>
            <a:ext cx="1001085" cy="475078"/>
          </a:xfrm>
        </p:spPr>
        <p:txBody>
          <a:bodyPr/>
          <a:lstStyle/>
          <a:p>
            <a:r>
              <a:rPr lang="en-US" sz="1400" b="1" dirty="0"/>
              <a:t>15</a:t>
            </a:r>
          </a:p>
        </p:txBody>
      </p:sp>
    </p:spTree>
    <p:extLst>
      <p:ext uri="{BB962C8B-B14F-4D97-AF65-F5344CB8AC3E}">
        <p14:creationId xmlns:p14="http://schemas.microsoft.com/office/powerpoint/2010/main" val="2761767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AF8DEF6-A608-4E4D-8E72-2EAC51C89D8E}"/>
              </a:ext>
            </a:extLst>
          </p:cNvPr>
          <p:cNvPicPr>
            <a:picLocks noChangeAspect="1"/>
          </p:cNvPicPr>
          <p:nvPr/>
        </p:nvPicPr>
        <p:blipFill>
          <a:blip r:embed="rId3"/>
          <a:stretch>
            <a:fillRect/>
          </a:stretch>
        </p:blipFill>
        <p:spPr>
          <a:xfrm>
            <a:off x="1" y="6387406"/>
            <a:ext cx="12192000" cy="475488"/>
          </a:xfrm>
          <a:prstGeom prst="rect">
            <a:avLst/>
          </a:prstGeom>
        </p:spPr>
      </p:pic>
      <p:sp>
        <p:nvSpPr>
          <p:cNvPr id="15" name="TextBox 14">
            <a:extLst>
              <a:ext uri="{FF2B5EF4-FFF2-40B4-BE49-F238E27FC236}">
                <a16:creationId xmlns:a16="http://schemas.microsoft.com/office/drawing/2014/main" id="{5866CFBA-381C-42D1-8FF3-480D456C7F0C}"/>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20" name="Title 1">
            <a:extLst>
              <a:ext uri="{FF2B5EF4-FFF2-40B4-BE49-F238E27FC236}">
                <a16:creationId xmlns:a16="http://schemas.microsoft.com/office/drawing/2014/main" id="{97B206F9-ED20-4B13-9FDC-D7778E89C71C}"/>
              </a:ext>
            </a:extLst>
          </p:cNvPr>
          <p:cNvSpPr>
            <a:spLocks noGrp="1"/>
          </p:cNvSpPr>
          <p:nvPr>
            <p:ph type="ctrTitle"/>
          </p:nvPr>
        </p:nvSpPr>
        <p:spPr>
          <a:xfrm>
            <a:off x="2056634" y="338437"/>
            <a:ext cx="6961242" cy="880104"/>
          </a:xfrm>
        </p:spPr>
        <p:txBody>
          <a:bodyPr>
            <a:normAutofit fontScale="90000"/>
          </a:bodyPr>
          <a:lstStyle/>
          <a:p>
            <a:pPr algn="l"/>
            <a:r>
              <a:rPr lang="en-US" sz="3600" b="1" dirty="0">
                <a:solidFill>
                  <a:schemeClr val="lt1"/>
                </a:solidFill>
                <a:latin typeface="+mn-lt"/>
                <a:ea typeface="+mn-ea"/>
                <a:cs typeface="+mn-cs"/>
              </a:rPr>
              <a:t>Part III: Financing</a:t>
            </a:r>
            <a:br>
              <a:rPr lang="en-US" sz="3200" b="1" dirty="0">
                <a:solidFill>
                  <a:schemeClr val="lt1"/>
                </a:solidFill>
                <a:latin typeface="+mn-lt"/>
                <a:ea typeface="+mn-ea"/>
                <a:cs typeface="+mn-cs"/>
              </a:rPr>
            </a:br>
            <a:r>
              <a:rPr lang="en-US" sz="2700" b="1" i="1" dirty="0">
                <a:solidFill>
                  <a:schemeClr val="lt1"/>
                </a:solidFill>
                <a:latin typeface="+mn-lt"/>
                <a:ea typeface="+mn-ea"/>
                <a:cs typeface="+mn-cs"/>
              </a:rPr>
              <a:t>Project NOI </a:t>
            </a:r>
            <a:endParaRPr lang="en-US" sz="3200" i="1" dirty="0">
              <a:solidFill>
                <a:schemeClr val="lt1"/>
              </a:solidFill>
              <a:latin typeface="+mn-lt"/>
              <a:ea typeface="+mn-ea"/>
              <a:cs typeface="+mn-cs"/>
            </a:endParaRPr>
          </a:p>
        </p:txBody>
      </p:sp>
      <p:pic>
        <p:nvPicPr>
          <p:cNvPr id="2" name="Picture 1">
            <a:extLst>
              <a:ext uri="{FF2B5EF4-FFF2-40B4-BE49-F238E27FC236}">
                <a16:creationId xmlns:a16="http://schemas.microsoft.com/office/drawing/2014/main" id="{53FB14D8-E952-B940-1438-DAA3B56C64D9}"/>
              </a:ext>
            </a:extLst>
          </p:cNvPr>
          <p:cNvPicPr>
            <a:picLocks noChangeAspect="1"/>
          </p:cNvPicPr>
          <p:nvPr/>
        </p:nvPicPr>
        <p:blipFill>
          <a:blip r:embed="rId4"/>
          <a:stretch>
            <a:fillRect/>
          </a:stretch>
        </p:blipFill>
        <p:spPr>
          <a:xfrm>
            <a:off x="216520" y="276293"/>
            <a:ext cx="5923219" cy="5556336"/>
          </a:xfrm>
          <a:prstGeom prst="rect">
            <a:avLst/>
          </a:prstGeom>
        </p:spPr>
      </p:pic>
      <p:pic>
        <p:nvPicPr>
          <p:cNvPr id="4" name="Picture 3">
            <a:extLst>
              <a:ext uri="{FF2B5EF4-FFF2-40B4-BE49-F238E27FC236}">
                <a16:creationId xmlns:a16="http://schemas.microsoft.com/office/drawing/2014/main" id="{0921ACF7-385B-1E36-923D-515668954EE6}"/>
              </a:ext>
            </a:extLst>
          </p:cNvPr>
          <p:cNvPicPr>
            <a:picLocks noChangeAspect="1"/>
          </p:cNvPicPr>
          <p:nvPr/>
        </p:nvPicPr>
        <p:blipFill>
          <a:blip r:embed="rId5"/>
          <a:stretch>
            <a:fillRect/>
          </a:stretch>
        </p:blipFill>
        <p:spPr>
          <a:xfrm>
            <a:off x="6200045" y="276292"/>
            <a:ext cx="5937293" cy="2617828"/>
          </a:xfrm>
          <a:prstGeom prst="rect">
            <a:avLst/>
          </a:prstGeom>
        </p:spPr>
      </p:pic>
      <mc:AlternateContent xmlns:mc="http://schemas.openxmlformats.org/markup-compatibility/2006" xmlns:p14="http://schemas.microsoft.com/office/powerpoint/2010/main">
        <mc:Choice Requires="p14">
          <p:contentPart p14:bwMode="auto" r:id="rId6">
            <p14:nvContentPartPr>
              <p14:cNvPr id="21" name="Ink 20">
                <a:extLst>
                  <a:ext uri="{FF2B5EF4-FFF2-40B4-BE49-F238E27FC236}">
                    <a16:creationId xmlns:a16="http://schemas.microsoft.com/office/drawing/2014/main" id="{1D3AE3AA-4806-DED9-4550-A7BD05545F43}"/>
                  </a:ext>
                </a:extLst>
              </p14:cNvPr>
              <p14:cNvContentPartPr/>
              <p14:nvPr/>
            </p14:nvContentPartPr>
            <p14:xfrm>
              <a:off x="11514023" y="2644840"/>
              <a:ext cx="549720" cy="10440"/>
            </p14:xfrm>
          </p:contentPart>
        </mc:Choice>
        <mc:Fallback xmlns="">
          <p:pic>
            <p:nvPicPr>
              <p:cNvPr id="21" name="Ink 20">
                <a:extLst>
                  <a:ext uri="{FF2B5EF4-FFF2-40B4-BE49-F238E27FC236}">
                    <a16:creationId xmlns:a16="http://schemas.microsoft.com/office/drawing/2014/main" id="{1D3AE3AA-4806-DED9-4550-A7BD05545F43}"/>
                  </a:ext>
                </a:extLst>
              </p:cNvPr>
              <p:cNvPicPr/>
              <p:nvPr/>
            </p:nvPicPr>
            <p:blipFill>
              <a:blip r:embed="rId7"/>
              <a:stretch>
                <a:fillRect/>
              </a:stretch>
            </p:blipFill>
            <p:spPr>
              <a:xfrm>
                <a:off x="11460383" y="2537200"/>
                <a:ext cx="6573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Ink 21">
                <a:extLst>
                  <a:ext uri="{FF2B5EF4-FFF2-40B4-BE49-F238E27FC236}">
                    <a16:creationId xmlns:a16="http://schemas.microsoft.com/office/drawing/2014/main" id="{96CD25D3-9572-DF91-C878-D41B2CB98920}"/>
                  </a:ext>
                </a:extLst>
              </p14:cNvPr>
              <p14:cNvContentPartPr/>
              <p14:nvPr/>
            </p14:nvContentPartPr>
            <p14:xfrm>
              <a:off x="5707943" y="1482040"/>
              <a:ext cx="416520" cy="28800"/>
            </p14:xfrm>
          </p:contentPart>
        </mc:Choice>
        <mc:Fallback xmlns="">
          <p:pic>
            <p:nvPicPr>
              <p:cNvPr id="22" name="Ink 21">
                <a:extLst>
                  <a:ext uri="{FF2B5EF4-FFF2-40B4-BE49-F238E27FC236}">
                    <a16:creationId xmlns:a16="http://schemas.microsoft.com/office/drawing/2014/main" id="{96CD25D3-9572-DF91-C878-D41B2CB98920}"/>
                  </a:ext>
                </a:extLst>
              </p:cNvPr>
              <p:cNvPicPr/>
              <p:nvPr/>
            </p:nvPicPr>
            <p:blipFill>
              <a:blip r:embed="rId9"/>
              <a:stretch>
                <a:fillRect/>
              </a:stretch>
            </p:blipFill>
            <p:spPr>
              <a:xfrm>
                <a:off x="5654303" y="1374400"/>
                <a:ext cx="5241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Ink 22">
                <a:extLst>
                  <a:ext uri="{FF2B5EF4-FFF2-40B4-BE49-F238E27FC236}">
                    <a16:creationId xmlns:a16="http://schemas.microsoft.com/office/drawing/2014/main" id="{5F3FC272-AD63-908A-3F7F-72C8C209A092}"/>
                  </a:ext>
                </a:extLst>
              </p14:cNvPr>
              <p14:cNvContentPartPr/>
              <p14:nvPr/>
            </p14:nvContentPartPr>
            <p14:xfrm>
              <a:off x="5770583" y="2892880"/>
              <a:ext cx="327600" cy="10080"/>
            </p14:xfrm>
          </p:contentPart>
        </mc:Choice>
        <mc:Fallback xmlns="">
          <p:pic>
            <p:nvPicPr>
              <p:cNvPr id="23" name="Ink 22">
                <a:extLst>
                  <a:ext uri="{FF2B5EF4-FFF2-40B4-BE49-F238E27FC236}">
                    <a16:creationId xmlns:a16="http://schemas.microsoft.com/office/drawing/2014/main" id="{5F3FC272-AD63-908A-3F7F-72C8C209A092}"/>
                  </a:ext>
                </a:extLst>
              </p:cNvPr>
              <p:cNvPicPr/>
              <p:nvPr/>
            </p:nvPicPr>
            <p:blipFill>
              <a:blip r:embed="rId11"/>
              <a:stretch>
                <a:fillRect/>
              </a:stretch>
            </p:blipFill>
            <p:spPr>
              <a:xfrm>
                <a:off x="5716583" y="2785240"/>
                <a:ext cx="4352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Ink 23">
                <a:extLst>
                  <a:ext uri="{FF2B5EF4-FFF2-40B4-BE49-F238E27FC236}">
                    <a16:creationId xmlns:a16="http://schemas.microsoft.com/office/drawing/2014/main" id="{A5FFE7C5-2F60-434A-8E7A-AB1EED98077A}"/>
                  </a:ext>
                </a:extLst>
              </p14:cNvPr>
              <p14:cNvContentPartPr/>
              <p14:nvPr/>
            </p14:nvContentPartPr>
            <p14:xfrm>
              <a:off x="5725583" y="4331800"/>
              <a:ext cx="358200" cy="360"/>
            </p14:xfrm>
          </p:contentPart>
        </mc:Choice>
        <mc:Fallback xmlns="">
          <p:pic>
            <p:nvPicPr>
              <p:cNvPr id="24" name="Ink 23">
                <a:extLst>
                  <a:ext uri="{FF2B5EF4-FFF2-40B4-BE49-F238E27FC236}">
                    <a16:creationId xmlns:a16="http://schemas.microsoft.com/office/drawing/2014/main" id="{A5FFE7C5-2F60-434A-8E7A-AB1EED98077A}"/>
                  </a:ext>
                </a:extLst>
              </p:cNvPr>
              <p:cNvPicPr/>
              <p:nvPr/>
            </p:nvPicPr>
            <p:blipFill>
              <a:blip r:embed="rId13"/>
              <a:stretch>
                <a:fillRect/>
              </a:stretch>
            </p:blipFill>
            <p:spPr>
              <a:xfrm>
                <a:off x="5671943" y="4224160"/>
                <a:ext cx="4658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Ink 24">
                <a:extLst>
                  <a:ext uri="{FF2B5EF4-FFF2-40B4-BE49-F238E27FC236}">
                    <a16:creationId xmlns:a16="http://schemas.microsoft.com/office/drawing/2014/main" id="{324633A6-32B8-320E-3563-AF658CBEEA32}"/>
                  </a:ext>
                </a:extLst>
              </p14:cNvPr>
              <p14:cNvContentPartPr/>
              <p14:nvPr/>
            </p14:nvContentPartPr>
            <p14:xfrm>
              <a:off x="5743583" y="5743720"/>
              <a:ext cx="389880" cy="360"/>
            </p14:xfrm>
          </p:contentPart>
        </mc:Choice>
        <mc:Fallback xmlns="">
          <p:pic>
            <p:nvPicPr>
              <p:cNvPr id="25" name="Ink 24">
                <a:extLst>
                  <a:ext uri="{FF2B5EF4-FFF2-40B4-BE49-F238E27FC236}">
                    <a16:creationId xmlns:a16="http://schemas.microsoft.com/office/drawing/2014/main" id="{324633A6-32B8-320E-3563-AF658CBEEA32}"/>
                  </a:ext>
                </a:extLst>
              </p:cNvPr>
              <p:cNvPicPr/>
              <p:nvPr/>
            </p:nvPicPr>
            <p:blipFill>
              <a:blip r:embed="rId15"/>
              <a:stretch>
                <a:fillRect/>
              </a:stretch>
            </p:blipFill>
            <p:spPr>
              <a:xfrm>
                <a:off x="5689943" y="5635720"/>
                <a:ext cx="497520" cy="216000"/>
              </a:xfrm>
              <a:prstGeom prst="rect">
                <a:avLst/>
              </a:prstGeom>
            </p:spPr>
          </p:pic>
        </mc:Fallback>
      </mc:AlternateContent>
      <p:sp>
        <p:nvSpPr>
          <p:cNvPr id="28" name="TextBox 27">
            <a:extLst>
              <a:ext uri="{FF2B5EF4-FFF2-40B4-BE49-F238E27FC236}">
                <a16:creationId xmlns:a16="http://schemas.microsoft.com/office/drawing/2014/main" id="{40178F8A-CD35-8512-A0E0-771B6A5435D0}"/>
              </a:ext>
            </a:extLst>
          </p:cNvPr>
          <p:cNvSpPr txBox="1"/>
          <p:nvPr/>
        </p:nvSpPr>
        <p:spPr>
          <a:xfrm>
            <a:off x="6858686" y="4512192"/>
            <a:ext cx="4502278" cy="1415772"/>
          </a:xfrm>
          <a:prstGeom prst="rect">
            <a:avLst/>
          </a:prstGeom>
          <a:noFill/>
        </p:spPr>
        <p:txBody>
          <a:bodyPr wrap="square" rtlCol="0">
            <a:spAutoFit/>
          </a:bodyPr>
          <a:lstStyle/>
          <a:p>
            <a:r>
              <a:rPr lang="en-US" sz="2200" dirty="0"/>
              <a:t>Total income from rents: </a:t>
            </a:r>
            <a:r>
              <a:rPr lang="en-US" sz="2200" b="1" dirty="0"/>
              <a:t>$1,054,260</a:t>
            </a:r>
          </a:p>
          <a:p>
            <a:endParaRPr lang="en-US" sz="2800" dirty="0"/>
          </a:p>
          <a:p>
            <a:endParaRPr lang="en-US" dirty="0"/>
          </a:p>
          <a:p>
            <a:endParaRPr lang="en-US" dirty="0"/>
          </a:p>
        </p:txBody>
      </p:sp>
      <p:pic>
        <p:nvPicPr>
          <p:cNvPr id="29" name="Picture 28">
            <a:extLst>
              <a:ext uri="{FF2B5EF4-FFF2-40B4-BE49-F238E27FC236}">
                <a16:creationId xmlns:a16="http://schemas.microsoft.com/office/drawing/2014/main" id="{F35AE918-6CE2-CED6-744F-8DC55E2115E1}"/>
              </a:ext>
            </a:extLst>
          </p:cNvPr>
          <p:cNvPicPr>
            <a:picLocks noChangeAspect="1"/>
          </p:cNvPicPr>
          <p:nvPr/>
        </p:nvPicPr>
        <p:blipFill>
          <a:blip r:embed="rId16"/>
          <a:stretch>
            <a:fillRect/>
          </a:stretch>
        </p:blipFill>
        <p:spPr>
          <a:xfrm>
            <a:off x="11360964" y="1271276"/>
            <a:ext cx="816935" cy="392664"/>
          </a:xfrm>
          <a:prstGeom prst="rect">
            <a:avLst/>
          </a:prstGeom>
        </p:spPr>
      </p:pic>
      <p:sp>
        <p:nvSpPr>
          <p:cNvPr id="30" name="TextBox 29">
            <a:extLst>
              <a:ext uri="{FF2B5EF4-FFF2-40B4-BE49-F238E27FC236}">
                <a16:creationId xmlns:a16="http://schemas.microsoft.com/office/drawing/2014/main" id="{9B506AAE-E70F-481F-1B8A-3FC76284A6BB}"/>
              </a:ext>
            </a:extLst>
          </p:cNvPr>
          <p:cNvSpPr txBox="1"/>
          <p:nvPr/>
        </p:nvSpPr>
        <p:spPr>
          <a:xfrm>
            <a:off x="6858686" y="3389070"/>
            <a:ext cx="4502278" cy="1754326"/>
          </a:xfrm>
          <a:prstGeom prst="rect">
            <a:avLst/>
          </a:prstGeom>
          <a:noFill/>
        </p:spPr>
        <p:txBody>
          <a:bodyPr wrap="square" rtlCol="0">
            <a:spAutoFit/>
          </a:bodyPr>
          <a:lstStyle/>
          <a:p>
            <a:r>
              <a:rPr lang="en-US" sz="2200" dirty="0"/>
              <a:t>100 units serving 60%, 50%, 30% AMI Households (+6 market rate units)</a:t>
            </a:r>
          </a:p>
          <a:p>
            <a:endParaRPr lang="en-US" sz="2800" dirty="0"/>
          </a:p>
          <a:p>
            <a:endParaRPr lang="en-US" dirty="0"/>
          </a:p>
          <a:p>
            <a:endParaRPr lang="en-US" dirty="0"/>
          </a:p>
        </p:txBody>
      </p:sp>
      <p:sp>
        <p:nvSpPr>
          <p:cNvPr id="3" name="Footer Placeholder 5">
            <a:extLst>
              <a:ext uri="{FF2B5EF4-FFF2-40B4-BE49-F238E27FC236}">
                <a16:creationId xmlns:a16="http://schemas.microsoft.com/office/drawing/2014/main" id="{7FA10B7A-0A8D-FDA2-6A75-62193B6BCB9C}"/>
              </a:ext>
            </a:extLst>
          </p:cNvPr>
          <p:cNvSpPr>
            <a:spLocks noGrp="1"/>
          </p:cNvSpPr>
          <p:nvPr>
            <p:ph type="ftr" sz="quarter" idx="11"/>
          </p:nvPr>
        </p:nvSpPr>
        <p:spPr>
          <a:xfrm>
            <a:off x="11190914" y="6382922"/>
            <a:ext cx="1001085" cy="475078"/>
          </a:xfrm>
        </p:spPr>
        <p:txBody>
          <a:bodyPr/>
          <a:lstStyle/>
          <a:p>
            <a:r>
              <a:rPr lang="en-US" sz="1400" b="1" dirty="0"/>
              <a:t>16</a:t>
            </a:r>
          </a:p>
        </p:txBody>
      </p:sp>
    </p:spTree>
    <p:extLst>
      <p:ext uri="{BB962C8B-B14F-4D97-AF65-F5344CB8AC3E}">
        <p14:creationId xmlns:p14="http://schemas.microsoft.com/office/powerpoint/2010/main" val="87615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AF8DEF6-A608-4E4D-8E72-2EAC51C89D8E}"/>
              </a:ext>
            </a:extLst>
          </p:cNvPr>
          <p:cNvPicPr>
            <a:picLocks noChangeAspect="1"/>
          </p:cNvPicPr>
          <p:nvPr/>
        </p:nvPicPr>
        <p:blipFill>
          <a:blip r:embed="rId3"/>
          <a:stretch>
            <a:fillRect/>
          </a:stretch>
        </p:blipFill>
        <p:spPr>
          <a:xfrm>
            <a:off x="1" y="6387406"/>
            <a:ext cx="12192000" cy="475488"/>
          </a:xfrm>
          <a:prstGeom prst="rect">
            <a:avLst/>
          </a:prstGeom>
        </p:spPr>
      </p:pic>
      <p:sp>
        <p:nvSpPr>
          <p:cNvPr id="13" name="Rectangle 12">
            <a:extLst>
              <a:ext uri="{FF2B5EF4-FFF2-40B4-BE49-F238E27FC236}">
                <a16:creationId xmlns:a16="http://schemas.microsoft.com/office/drawing/2014/main" id="{C88EA593-645F-4D55-B735-F5DAB41CE377}"/>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640E97-857D-7E47-94BB-1C845929567D}"/>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with medium confidence">
            <a:extLst>
              <a:ext uri="{FF2B5EF4-FFF2-40B4-BE49-F238E27FC236}">
                <a16:creationId xmlns:a16="http://schemas.microsoft.com/office/drawing/2014/main" id="{9F153D69-3F52-4EBC-999D-4E4112E69C51}"/>
              </a:ext>
            </a:extLst>
          </p:cNvPr>
          <p:cNvPicPr>
            <a:picLocks noChangeAspect="1"/>
          </p:cNvPicPr>
          <p:nvPr/>
        </p:nvPicPr>
        <p:blipFill>
          <a:blip r:embed="rId4"/>
          <a:stretch>
            <a:fillRect/>
          </a:stretch>
        </p:blipFill>
        <p:spPr>
          <a:xfrm>
            <a:off x="228013" y="239359"/>
            <a:ext cx="1372597" cy="1147424"/>
          </a:xfrm>
          <a:prstGeom prst="rect">
            <a:avLst/>
          </a:prstGeom>
        </p:spPr>
      </p:pic>
      <p:sp>
        <p:nvSpPr>
          <p:cNvPr id="15" name="TextBox 14">
            <a:extLst>
              <a:ext uri="{FF2B5EF4-FFF2-40B4-BE49-F238E27FC236}">
                <a16:creationId xmlns:a16="http://schemas.microsoft.com/office/drawing/2014/main" id="{5866CFBA-381C-42D1-8FF3-480D456C7F0C}"/>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20" name="Title 1">
            <a:extLst>
              <a:ext uri="{FF2B5EF4-FFF2-40B4-BE49-F238E27FC236}">
                <a16:creationId xmlns:a16="http://schemas.microsoft.com/office/drawing/2014/main" id="{97B206F9-ED20-4B13-9FDC-D7778E89C71C}"/>
              </a:ext>
            </a:extLst>
          </p:cNvPr>
          <p:cNvSpPr>
            <a:spLocks noGrp="1"/>
          </p:cNvSpPr>
          <p:nvPr>
            <p:ph type="ctrTitle"/>
          </p:nvPr>
        </p:nvSpPr>
        <p:spPr>
          <a:xfrm>
            <a:off x="2056634" y="338437"/>
            <a:ext cx="6961242" cy="880104"/>
          </a:xfrm>
        </p:spPr>
        <p:txBody>
          <a:bodyPr>
            <a:normAutofit fontScale="90000"/>
          </a:bodyPr>
          <a:lstStyle/>
          <a:p>
            <a:pPr algn="l"/>
            <a:r>
              <a:rPr lang="en-US" sz="3600" b="1" dirty="0">
                <a:solidFill>
                  <a:schemeClr val="lt1"/>
                </a:solidFill>
                <a:latin typeface="+mn-lt"/>
                <a:ea typeface="+mn-ea"/>
                <a:cs typeface="+mn-cs"/>
              </a:rPr>
              <a:t>Part III: Financing</a:t>
            </a:r>
            <a:br>
              <a:rPr lang="en-US" sz="3200" b="1" dirty="0">
                <a:solidFill>
                  <a:schemeClr val="lt1"/>
                </a:solidFill>
                <a:latin typeface="+mn-lt"/>
                <a:ea typeface="+mn-ea"/>
                <a:cs typeface="+mn-cs"/>
              </a:rPr>
            </a:br>
            <a:r>
              <a:rPr lang="en-US" sz="2700" b="1" i="1" dirty="0">
                <a:solidFill>
                  <a:schemeClr val="lt1"/>
                </a:solidFill>
                <a:latin typeface="+mn-lt"/>
                <a:ea typeface="+mn-ea"/>
                <a:cs typeface="+mn-cs"/>
              </a:rPr>
              <a:t>Project NOI </a:t>
            </a:r>
            <a:endParaRPr lang="en-US" sz="3200" i="1" dirty="0">
              <a:solidFill>
                <a:schemeClr val="lt1"/>
              </a:solidFill>
              <a:latin typeface="+mn-lt"/>
              <a:ea typeface="+mn-ea"/>
              <a:cs typeface="+mn-cs"/>
            </a:endParaRPr>
          </a:p>
        </p:txBody>
      </p:sp>
      <p:sp>
        <p:nvSpPr>
          <p:cNvPr id="5" name="Subtitle 2">
            <a:extLst>
              <a:ext uri="{FF2B5EF4-FFF2-40B4-BE49-F238E27FC236}">
                <a16:creationId xmlns:a16="http://schemas.microsoft.com/office/drawing/2014/main" id="{5EE976CC-F29B-5A52-351B-E2709306C04B}"/>
              </a:ext>
            </a:extLst>
          </p:cNvPr>
          <p:cNvSpPr>
            <a:spLocks noGrp="1"/>
          </p:cNvSpPr>
          <p:nvPr>
            <p:ph type="subTitle" idx="1"/>
          </p:nvPr>
        </p:nvSpPr>
        <p:spPr>
          <a:xfrm>
            <a:off x="1024029" y="1450561"/>
            <a:ext cx="8668549" cy="4223879"/>
          </a:xfrm>
        </p:spPr>
        <p:txBody>
          <a:bodyPr>
            <a:noAutofit/>
          </a:bodyPr>
          <a:lstStyle/>
          <a:p>
            <a:pPr marL="914400" lvl="1" indent="-457200" algn="l">
              <a:lnSpc>
                <a:spcPct val="100000"/>
              </a:lnSpc>
              <a:buFont typeface="Arial" panose="020B0604020202020204" pitchFamily="34" charset="0"/>
              <a:buChar char="•"/>
            </a:pPr>
            <a:endParaRPr lang="en-US" sz="2800" dirty="0">
              <a:solidFill>
                <a:schemeClr val="tx1">
                  <a:lumMod val="50000"/>
                </a:schemeClr>
              </a:solidFill>
              <a:cs typeface="Arial" panose="020B0604020202020204" pitchFamily="34" charset="0"/>
            </a:endParaRPr>
          </a:p>
          <a:p>
            <a:pPr lvl="1" algn="l">
              <a:lnSpc>
                <a:spcPct val="100000"/>
              </a:lnSpc>
            </a:pPr>
            <a:r>
              <a:rPr lang="en-US" sz="2800" b="1" dirty="0">
                <a:solidFill>
                  <a:schemeClr val="tx1">
                    <a:lumMod val="50000"/>
                  </a:schemeClr>
                </a:solidFill>
                <a:cs typeface="Arial" panose="020B0604020202020204" pitchFamily="34" charset="0"/>
              </a:rPr>
              <a:t>Build an operating budget </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Calculate annual revenues from rents and other income (laundry, parking, etc.) </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Factor in vacancy to calculate Effective Gross Income (EGI)</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Expenses: management fee, other admin, utilities, supportive services </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Effective Gross Income – Total expenses = Net Operating Income (NOI)</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NOI is key metric for determining loan size</a:t>
            </a:r>
          </a:p>
          <a:p>
            <a:pPr marL="1371600" lvl="2" indent="-457200" algn="l">
              <a:lnSpc>
                <a:spcPct val="100000"/>
              </a:lnSpc>
              <a:buFont typeface="Arial" panose="020B0604020202020204" pitchFamily="34" charset="0"/>
              <a:buChar char="•"/>
            </a:pPr>
            <a:endParaRPr lang="en-US" sz="2200" dirty="0">
              <a:solidFill>
                <a:schemeClr val="tx1">
                  <a:lumMod val="50000"/>
                </a:schemeClr>
              </a:solidFill>
              <a:cs typeface="Arial" panose="020B0604020202020204" pitchFamily="34" charset="0"/>
            </a:endParaRPr>
          </a:p>
          <a:p>
            <a:pPr lvl="2" algn="l">
              <a:lnSpc>
                <a:spcPct val="100000"/>
              </a:lnSpc>
            </a:pPr>
            <a:endParaRPr lang="en-US" sz="2400" dirty="0">
              <a:solidFill>
                <a:schemeClr val="tx1">
                  <a:lumMod val="50000"/>
                </a:schemeClr>
              </a:solidFill>
              <a:cs typeface="Arial" panose="020B0604020202020204" pitchFamily="34" charset="0"/>
            </a:endParaRPr>
          </a:p>
          <a:p>
            <a:pPr marL="1371600" lvl="2" indent="-457200" algn="l">
              <a:lnSpc>
                <a:spcPct val="100000"/>
              </a:lnSpc>
              <a:buFont typeface="Arial" panose="020B0604020202020204" pitchFamily="34" charset="0"/>
              <a:buChar char="•"/>
            </a:pPr>
            <a:endParaRPr lang="en-US" sz="2400" dirty="0">
              <a:solidFill>
                <a:schemeClr val="tx1">
                  <a:lumMod val="50000"/>
                </a:schemeClr>
              </a:solidFill>
              <a:cs typeface="Arial" panose="020B0604020202020204" pitchFamily="34" charset="0"/>
            </a:endParaRPr>
          </a:p>
          <a:p>
            <a:pPr lvl="3" algn="l">
              <a:lnSpc>
                <a:spcPct val="100000"/>
              </a:lnSpc>
            </a:pPr>
            <a:endParaRPr lang="en-US" sz="2400" dirty="0">
              <a:solidFill>
                <a:schemeClr val="tx1">
                  <a:lumMod val="50000"/>
                </a:schemeClr>
              </a:solidFill>
              <a:cs typeface="Arial" panose="020B0604020202020204" pitchFamily="34" charset="0"/>
            </a:endParaRPr>
          </a:p>
          <a:p>
            <a:pPr lvl="1" algn="l">
              <a:lnSpc>
                <a:spcPct val="100000"/>
              </a:lnSpc>
            </a:pPr>
            <a:endParaRPr lang="en-US" sz="2800" dirty="0">
              <a:solidFill>
                <a:schemeClr val="tx1">
                  <a:lumMod val="50000"/>
                </a:schemeClr>
              </a:solidFill>
              <a:cs typeface="Arial" panose="020B0604020202020204" pitchFamily="34" charset="0"/>
            </a:endParaRPr>
          </a:p>
          <a:p>
            <a:pPr lvl="1" algn="l">
              <a:lnSpc>
                <a:spcPct val="100000"/>
              </a:lnSpc>
            </a:pPr>
            <a:r>
              <a:rPr lang="en-US" sz="2800" dirty="0">
                <a:solidFill>
                  <a:schemeClr val="tx1">
                    <a:lumMod val="50000"/>
                  </a:schemeClr>
                </a:solidFill>
                <a:cs typeface="Arial" panose="020B0604020202020204" pitchFamily="34" charset="0"/>
              </a:rPr>
              <a:t> </a:t>
            </a:r>
          </a:p>
        </p:txBody>
      </p:sp>
      <p:sp>
        <p:nvSpPr>
          <p:cNvPr id="3" name="Footer Placeholder 5">
            <a:extLst>
              <a:ext uri="{FF2B5EF4-FFF2-40B4-BE49-F238E27FC236}">
                <a16:creationId xmlns:a16="http://schemas.microsoft.com/office/drawing/2014/main" id="{8090555B-B01E-44C4-6253-4285FCCAA68C}"/>
              </a:ext>
            </a:extLst>
          </p:cNvPr>
          <p:cNvSpPr>
            <a:spLocks noGrp="1"/>
          </p:cNvSpPr>
          <p:nvPr>
            <p:ph type="ftr" sz="quarter" idx="11"/>
          </p:nvPr>
        </p:nvSpPr>
        <p:spPr>
          <a:xfrm>
            <a:off x="11190914" y="6382922"/>
            <a:ext cx="1001085" cy="475078"/>
          </a:xfrm>
        </p:spPr>
        <p:txBody>
          <a:bodyPr/>
          <a:lstStyle/>
          <a:p>
            <a:r>
              <a:rPr lang="en-US" sz="1400" b="1" dirty="0"/>
              <a:t>17</a:t>
            </a:r>
          </a:p>
        </p:txBody>
      </p:sp>
    </p:spTree>
    <p:extLst>
      <p:ext uri="{BB962C8B-B14F-4D97-AF65-F5344CB8AC3E}">
        <p14:creationId xmlns:p14="http://schemas.microsoft.com/office/powerpoint/2010/main" val="1413228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AF8DEF6-A608-4E4D-8E72-2EAC51C89D8E}"/>
              </a:ext>
            </a:extLst>
          </p:cNvPr>
          <p:cNvPicPr>
            <a:picLocks noChangeAspect="1"/>
          </p:cNvPicPr>
          <p:nvPr/>
        </p:nvPicPr>
        <p:blipFill>
          <a:blip r:embed="rId3"/>
          <a:stretch>
            <a:fillRect/>
          </a:stretch>
        </p:blipFill>
        <p:spPr>
          <a:xfrm>
            <a:off x="1" y="6387406"/>
            <a:ext cx="12192000" cy="475488"/>
          </a:xfrm>
          <a:prstGeom prst="rect">
            <a:avLst/>
          </a:prstGeom>
        </p:spPr>
      </p:pic>
      <p:sp>
        <p:nvSpPr>
          <p:cNvPr id="15" name="TextBox 14">
            <a:extLst>
              <a:ext uri="{FF2B5EF4-FFF2-40B4-BE49-F238E27FC236}">
                <a16:creationId xmlns:a16="http://schemas.microsoft.com/office/drawing/2014/main" id="{5866CFBA-381C-42D1-8FF3-480D456C7F0C}"/>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20" name="Title 1">
            <a:extLst>
              <a:ext uri="{FF2B5EF4-FFF2-40B4-BE49-F238E27FC236}">
                <a16:creationId xmlns:a16="http://schemas.microsoft.com/office/drawing/2014/main" id="{97B206F9-ED20-4B13-9FDC-D7778E89C71C}"/>
              </a:ext>
            </a:extLst>
          </p:cNvPr>
          <p:cNvSpPr>
            <a:spLocks noGrp="1"/>
          </p:cNvSpPr>
          <p:nvPr>
            <p:ph type="ctrTitle"/>
          </p:nvPr>
        </p:nvSpPr>
        <p:spPr>
          <a:xfrm>
            <a:off x="2056634" y="338437"/>
            <a:ext cx="6961242" cy="880104"/>
          </a:xfrm>
        </p:spPr>
        <p:txBody>
          <a:bodyPr>
            <a:normAutofit fontScale="90000"/>
          </a:bodyPr>
          <a:lstStyle/>
          <a:p>
            <a:pPr algn="l"/>
            <a:r>
              <a:rPr lang="en-US" sz="3600" b="1" dirty="0">
                <a:solidFill>
                  <a:schemeClr val="lt1"/>
                </a:solidFill>
                <a:latin typeface="+mn-lt"/>
                <a:ea typeface="+mn-ea"/>
                <a:cs typeface="+mn-cs"/>
              </a:rPr>
              <a:t>Part III: Financing</a:t>
            </a:r>
            <a:br>
              <a:rPr lang="en-US" sz="3200" b="1" dirty="0">
                <a:solidFill>
                  <a:schemeClr val="lt1"/>
                </a:solidFill>
                <a:latin typeface="+mn-lt"/>
                <a:ea typeface="+mn-ea"/>
                <a:cs typeface="+mn-cs"/>
              </a:rPr>
            </a:br>
            <a:r>
              <a:rPr lang="en-US" sz="2700" b="1" i="1" dirty="0">
                <a:solidFill>
                  <a:schemeClr val="lt1"/>
                </a:solidFill>
                <a:latin typeface="+mn-lt"/>
                <a:ea typeface="+mn-ea"/>
                <a:cs typeface="+mn-cs"/>
              </a:rPr>
              <a:t>Project NOI </a:t>
            </a:r>
            <a:endParaRPr lang="en-US" sz="3200" i="1" dirty="0">
              <a:solidFill>
                <a:schemeClr val="lt1"/>
              </a:solidFill>
              <a:latin typeface="+mn-lt"/>
              <a:ea typeface="+mn-ea"/>
              <a:cs typeface="+mn-cs"/>
            </a:endParaRPr>
          </a:p>
        </p:txBody>
      </p:sp>
      <p:pic>
        <p:nvPicPr>
          <p:cNvPr id="6" name="Picture 5">
            <a:extLst>
              <a:ext uri="{FF2B5EF4-FFF2-40B4-BE49-F238E27FC236}">
                <a16:creationId xmlns:a16="http://schemas.microsoft.com/office/drawing/2014/main" id="{A21EBE93-EA88-72E0-F9BF-36173FEFB2D0}"/>
              </a:ext>
            </a:extLst>
          </p:cNvPr>
          <p:cNvPicPr>
            <a:picLocks noChangeAspect="1"/>
          </p:cNvPicPr>
          <p:nvPr/>
        </p:nvPicPr>
        <p:blipFill>
          <a:blip r:embed="rId4"/>
          <a:stretch>
            <a:fillRect/>
          </a:stretch>
        </p:blipFill>
        <p:spPr>
          <a:xfrm>
            <a:off x="68005" y="144038"/>
            <a:ext cx="6027995" cy="5564303"/>
          </a:xfrm>
          <a:prstGeom prst="rect">
            <a:avLst/>
          </a:prstGeom>
        </p:spPr>
      </p:pic>
      <p:pic>
        <p:nvPicPr>
          <p:cNvPr id="7" name="Picture 6">
            <a:extLst>
              <a:ext uri="{FF2B5EF4-FFF2-40B4-BE49-F238E27FC236}">
                <a16:creationId xmlns:a16="http://schemas.microsoft.com/office/drawing/2014/main" id="{8100742B-D9B4-76D8-DC3F-E32B22EB142C}"/>
              </a:ext>
            </a:extLst>
          </p:cNvPr>
          <p:cNvPicPr>
            <a:picLocks noChangeAspect="1"/>
          </p:cNvPicPr>
          <p:nvPr/>
        </p:nvPicPr>
        <p:blipFill>
          <a:blip r:embed="rId5"/>
          <a:stretch>
            <a:fillRect/>
          </a:stretch>
        </p:blipFill>
        <p:spPr>
          <a:xfrm>
            <a:off x="6175714" y="144038"/>
            <a:ext cx="5947087" cy="2449996"/>
          </a:xfrm>
          <a:prstGeom prst="rect">
            <a:avLst/>
          </a:prstGeom>
        </p:spPr>
      </p:pic>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3FAB8DF8-7FF0-6B52-B5FF-4B773E4C52D1}"/>
                  </a:ext>
                </a:extLst>
              </p14:cNvPr>
              <p14:cNvContentPartPr/>
              <p14:nvPr/>
            </p14:nvContentPartPr>
            <p14:xfrm>
              <a:off x="4181183" y="1428760"/>
              <a:ext cx="1029600" cy="9720"/>
            </p14:xfrm>
          </p:contentPart>
        </mc:Choice>
        <mc:Fallback xmlns="">
          <p:pic>
            <p:nvPicPr>
              <p:cNvPr id="9" name="Ink 8">
                <a:extLst>
                  <a:ext uri="{FF2B5EF4-FFF2-40B4-BE49-F238E27FC236}">
                    <a16:creationId xmlns:a16="http://schemas.microsoft.com/office/drawing/2014/main" id="{3FAB8DF8-7FF0-6B52-B5FF-4B773E4C52D1}"/>
                  </a:ext>
                </a:extLst>
              </p:cNvPr>
              <p:cNvPicPr/>
              <p:nvPr/>
            </p:nvPicPr>
            <p:blipFill>
              <a:blip r:embed="rId7"/>
              <a:stretch>
                <a:fillRect/>
              </a:stretch>
            </p:blipFill>
            <p:spPr>
              <a:xfrm>
                <a:off x="4127183" y="1321120"/>
                <a:ext cx="11372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56144ADA-278B-C1A8-F51A-C2F10CFE45C2}"/>
                  </a:ext>
                </a:extLst>
              </p14:cNvPr>
              <p14:cNvContentPartPr/>
              <p14:nvPr/>
            </p14:nvContentPartPr>
            <p14:xfrm>
              <a:off x="3914783" y="985240"/>
              <a:ext cx="1314360" cy="17640"/>
            </p14:xfrm>
          </p:contentPart>
        </mc:Choice>
        <mc:Fallback xmlns="">
          <p:pic>
            <p:nvPicPr>
              <p:cNvPr id="14" name="Ink 13">
                <a:extLst>
                  <a:ext uri="{FF2B5EF4-FFF2-40B4-BE49-F238E27FC236}">
                    <a16:creationId xmlns:a16="http://schemas.microsoft.com/office/drawing/2014/main" id="{56144ADA-278B-C1A8-F51A-C2F10CFE45C2}"/>
                  </a:ext>
                </a:extLst>
              </p:cNvPr>
              <p:cNvPicPr/>
              <p:nvPr/>
            </p:nvPicPr>
            <p:blipFill>
              <a:blip r:embed="rId9"/>
              <a:stretch>
                <a:fillRect/>
              </a:stretch>
            </p:blipFill>
            <p:spPr>
              <a:xfrm>
                <a:off x="3878783" y="913600"/>
                <a:ext cx="13860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4E0DA2E1-7253-FC2C-9186-BAA2C8391F23}"/>
                  </a:ext>
                </a:extLst>
              </p14:cNvPr>
              <p14:cNvContentPartPr/>
              <p14:nvPr/>
            </p14:nvContentPartPr>
            <p14:xfrm>
              <a:off x="10812383" y="2378440"/>
              <a:ext cx="443520" cy="27360"/>
            </p14:xfrm>
          </p:contentPart>
        </mc:Choice>
        <mc:Fallback xmlns="">
          <p:pic>
            <p:nvPicPr>
              <p:cNvPr id="18" name="Ink 17">
                <a:extLst>
                  <a:ext uri="{FF2B5EF4-FFF2-40B4-BE49-F238E27FC236}">
                    <a16:creationId xmlns:a16="http://schemas.microsoft.com/office/drawing/2014/main" id="{4E0DA2E1-7253-FC2C-9186-BAA2C8391F23}"/>
                  </a:ext>
                </a:extLst>
              </p:cNvPr>
              <p:cNvPicPr/>
              <p:nvPr/>
            </p:nvPicPr>
            <p:blipFill>
              <a:blip r:embed="rId11"/>
              <a:stretch>
                <a:fillRect/>
              </a:stretch>
            </p:blipFill>
            <p:spPr>
              <a:xfrm>
                <a:off x="10776743" y="2306800"/>
                <a:ext cx="5151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39695055-6F58-FBBF-0EB0-5CD5E3798AC8}"/>
                  </a:ext>
                </a:extLst>
              </p14:cNvPr>
              <p14:cNvContentPartPr/>
              <p14:nvPr/>
            </p14:nvContentPartPr>
            <p14:xfrm>
              <a:off x="10857383" y="2501200"/>
              <a:ext cx="406080" cy="28800"/>
            </p14:xfrm>
          </p:contentPart>
        </mc:Choice>
        <mc:Fallback xmlns="">
          <p:pic>
            <p:nvPicPr>
              <p:cNvPr id="19" name="Ink 18">
                <a:extLst>
                  <a:ext uri="{FF2B5EF4-FFF2-40B4-BE49-F238E27FC236}">
                    <a16:creationId xmlns:a16="http://schemas.microsoft.com/office/drawing/2014/main" id="{39695055-6F58-FBBF-0EB0-5CD5E3798AC8}"/>
                  </a:ext>
                </a:extLst>
              </p:cNvPr>
              <p:cNvPicPr/>
              <p:nvPr/>
            </p:nvPicPr>
            <p:blipFill>
              <a:blip r:embed="rId13"/>
              <a:stretch>
                <a:fillRect/>
              </a:stretch>
            </p:blipFill>
            <p:spPr>
              <a:xfrm>
                <a:off x="10821383" y="2429200"/>
                <a:ext cx="4777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Ink 21">
                <a:extLst>
                  <a:ext uri="{FF2B5EF4-FFF2-40B4-BE49-F238E27FC236}">
                    <a16:creationId xmlns:a16="http://schemas.microsoft.com/office/drawing/2014/main" id="{8BDD2276-A3AF-BBEE-F7CF-74898D140CC1}"/>
                  </a:ext>
                </a:extLst>
              </p14:cNvPr>
              <p14:cNvContentPartPr/>
              <p14:nvPr/>
            </p14:nvContentPartPr>
            <p14:xfrm>
              <a:off x="10226663" y="2343160"/>
              <a:ext cx="853920" cy="45720"/>
            </p14:xfrm>
          </p:contentPart>
        </mc:Choice>
        <mc:Fallback xmlns="">
          <p:pic>
            <p:nvPicPr>
              <p:cNvPr id="22" name="Ink 21">
                <a:extLst>
                  <a:ext uri="{FF2B5EF4-FFF2-40B4-BE49-F238E27FC236}">
                    <a16:creationId xmlns:a16="http://schemas.microsoft.com/office/drawing/2014/main" id="{8BDD2276-A3AF-BBEE-F7CF-74898D140CC1}"/>
                  </a:ext>
                </a:extLst>
              </p:cNvPr>
              <p:cNvPicPr/>
              <p:nvPr/>
            </p:nvPicPr>
            <p:blipFill>
              <a:blip r:embed="rId15"/>
              <a:stretch>
                <a:fillRect/>
              </a:stretch>
            </p:blipFill>
            <p:spPr>
              <a:xfrm>
                <a:off x="10191023" y="2271520"/>
                <a:ext cx="9255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 name="Ink 24">
                <a:extLst>
                  <a:ext uri="{FF2B5EF4-FFF2-40B4-BE49-F238E27FC236}">
                    <a16:creationId xmlns:a16="http://schemas.microsoft.com/office/drawing/2014/main" id="{2396AF89-A465-48F1-017D-6DE7D37114D8}"/>
                  </a:ext>
                </a:extLst>
              </p14:cNvPr>
              <p14:cNvContentPartPr/>
              <p14:nvPr/>
            </p14:nvContentPartPr>
            <p14:xfrm>
              <a:off x="10209023" y="2422720"/>
              <a:ext cx="781200" cy="80640"/>
            </p14:xfrm>
          </p:contentPart>
        </mc:Choice>
        <mc:Fallback xmlns="">
          <p:pic>
            <p:nvPicPr>
              <p:cNvPr id="25" name="Ink 24">
                <a:extLst>
                  <a:ext uri="{FF2B5EF4-FFF2-40B4-BE49-F238E27FC236}">
                    <a16:creationId xmlns:a16="http://schemas.microsoft.com/office/drawing/2014/main" id="{2396AF89-A465-48F1-017D-6DE7D37114D8}"/>
                  </a:ext>
                </a:extLst>
              </p:cNvPr>
              <p:cNvPicPr/>
              <p:nvPr/>
            </p:nvPicPr>
            <p:blipFill>
              <a:blip r:embed="rId17"/>
              <a:stretch>
                <a:fillRect/>
              </a:stretch>
            </p:blipFill>
            <p:spPr>
              <a:xfrm>
                <a:off x="10173383" y="2351080"/>
                <a:ext cx="8528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969D145F-8651-C458-7FFC-7A84AA58B57F}"/>
                  </a:ext>
                </a:extLst>
              </p14:cNvPr>
              <p14:cNvContentPartPr/>
              <p14:nvPr/>
            </p14:nvContentPartPr>
            <p14:xfrm>
              <a:off x="10235663" y="2458720"/>
              <a:ext cx="694080" cy="64800"/>
            </p14:xfrm>
          </p:contentPart>
        </mc:Choice>
        <mc:Fallback xmlns="">
          <p:pic>
            <p:nvPicPr>
              <p:cNvPr id="28" name="Ink 27">
                <a:extLst>
                  <a:ext uri="{FF2B5EF4-FFF2-40B4-BE49-F238E27FC236}">
                    <a16:creationId xmlns:a16="http://schemas.microsoft.com/office/drawing/2014/main" id="{969D145F-8651-C458-7FFC-7A84AA58B57F}"/>
                  </a:ext>
                </a:extLst>
              </p:cNvPr>
              <p:cNvPicPr/>
              <p:nvPr/>
            </p:nvPicPr>
            <p:blipFill>
              <a:blip r:embed="rId19"/>
              <a:stretch>
                <a:fillRect/>
              </a:stretch>
            </p:blipFill>
            <p:spPr>
              <a:xfrm>
                <a:off x="10200023" y="2386720"/>
                <a:ext cx="765720" cy="208440"/>
              </a:xfrm>
              <a:prstGeom prst="rect">
                <a:avLst/>
              </a:prstGeom>
            </p:spPr>
          </p:pic>
        </mc:Fallback>
      </mc:AlternateContent>
      <p:sp>
        <p:nvSpPr>
          <p:cNvPr id="32" name="TextBox 31">
            <a:extLst>
              <a:ext uri="{FF2B5EF4-FFF2-40B4-BE49-F238E27FC236}">
                <a16:creationId xmlns:a16="http://schemas.microsoft.com/office/drawing/2014/main" id="{9450C6AB-8741-E182-0F39-517DF3261958}"/>
              </a:ext>
            </a:extLst>
          </p:cNvPr>
          <p:cNvSpPr txBox="1"/>
          <p:nvPr/>
        </p:nvSpPr>
        <p:spPr>
          <a:xfrm>
            <a:off x="6520973" y="3152159"/>
            <a:ext cx="5469767" cy="430887"/>
          </a:xfrm>
          <a:prstGeom prst="rect">
            <a:avLst/>
          </a:prstGeom>
          <a:noFill/>
        </p:spPr>
        <p:txBody>
          <a:bodyPr wrap="none" rtlCol="0">
            <a:spAutoFit/>
          </a:bodyPr>
          <a:lstStyle/>
          <a:p>
            <a:r>
              <a:rPr lang="en-US" sz="2200" dirty="0"/>
              <a:t>Rental income + Laundry income = $1,061,760</a:t>
            </a:r>
          </a:p>
        </p:txBody>
      </p:sp>
      <p:sp>
        <p:nvSpPr>
          <p:cNvPr id="33" name="TextBox 32">
            <a:extLst>
              <a:ext uri="{FF2B5EF4-FFF2-40B4-BE49-F238E27FC236}">
                <a16:creationId xmlns:a16="http://schemas.microsoft.com/office/drawing/2014/main" id="{DE3BE6DB-8003-BC89-2696-88C6A53E48B6}"/>
              </a:ext>
            </a:extLst>
          </p:cNvPr>
          <p:cNvSpPr txBox="1"/>
          <p:nvPr/>
        </p:nvSpPr>
        <p:spPr>
          <a:xfrm>
            <a:off x="8057264" y="3557234"/>
            <a:ext cx="3808607" cy="430887"/>
          </a:xfrm>
          <a:prstGeom prst="rect">
            <a:avLst/>
          </a:prstGeom>
          <a:noFill/>
        </p:spPr>
        <p:txBody>
          <a:bodyPr wrap="none" rtlCol="0">
            <a:spAutoFit/>
          </a:bodyPr>
          <a:lstStyle/>
          <a:p>
            <a:r>
              <a:rPr lang="en-US" sz="2200" dirty="0"/>
              <a:t>Less Vacancy @ 7% = ($74,323) </a:t>
            </a:r>
          </a:p>
        </p:txBody>
      </p:sp>
      <p:sp>
        <p:nvSpPr>
          <p:cNvPr id="35" name="TextBox 34">
            <a:extLst>
              <a:ext uri="{FF2B5EF4-FFF2-40B4-BE49-F238E27FC236}">
                <a16:creationId xmlns:a16="http://schemas.microsoft.com/office/drawing/2014/main" id="{6ADEAD18-352C-E749-724B-F545D916B9CA}"/>
              </a:ext>
            </a:extLst>
          </p:cNvPr>
          <p:cNvSpPr txBox="1"/>
          <p:nvPr/>
        </p:nvSpPr>
        <p:spPr>
          <a:xfrm>
            <a:off x="7664747" y="3982061"/>
            <a:ext cx="4120552" cy="430887"/>
          </a:xfrm>
          <a:prstGeom prst="rect">
            <a:avLst/>
          </a:prstGeom>
          <a:noFill/>
        </p:spPr>
        <p:txBody>
          <a:bodyPr wrap="none" rtlCol="0">
            <a:spAutoFit/>
          </a:bodyPr>
          <a:lstStyle/>
          <a:p>
            <a:r>
              <a:rPr lang="en-US" sz="2200" dirty="0"/>
              <a:t>Effective Gross Income = </a:t>
            </a:r>
            <a:r>
              <a:rPr lang="en-US" sz="2200" b="1" dirty="0"/>
              <a:t>$987,437</a:t>
            </a:r>
          </a:p>
        </p:txBody>
      </p:sp>
      <p:sp>
        <p:nvSpPr>
          <p:cNvPr id="36" name="TextBox 35">
            <a:extLst>
              <a:ext uri="{FF2B5EF4-FFF2-40B4-BE49-F238E27FC236}">
                <a16:creationId xmlns:a16="http://schemas.microsoft.com/office/drawing/2014/main" id="{58D56869-2902-F709-97BF-34FB67148609}"/>
              </a:ext>
            </a:extLst>
          </p:cNvPr>
          <p:cNvSpPr txBox="1"/>
          <p:nvPr/>
        </p:nvSpPr>
        <p:spPr>
          <a:xfrm>
            <a:off x="8582344" y="4667562"/>
            <a:ext cx="3197029" cy="430887"/>
          </a:xfrm>
          <a:prstGeom prst="rect">
            <a:avLst/>
          </a:prstGeom>
          <a:noFill/>
        </p:spPr>
        <p:txBody>
          <a:bodyPr wrap="none" rtlCol="0">
            <a:spAutoFit/>
          </a:bodyPr>
          <a:lstStyle/>
          <a:p>
            <a:r>
              <a:rPr lang="en-US" sz="2200" dirty="0"/>
              <a:t>Total Expenses = </a:t>
            </a:r>
            <a:r>
              <a:rPr lang="en-US" sz="2200" b="1" dirty="0"/>
              <a:t>$574,847</a:t>
            </a:r>
          </a:p>
        </p:txBody>
      </p:sp>
      <p:sp>
        <p:nvSpPr>
          <p:cNvPr id="37" name="TextBox 36">
            <a:extLst>
              <a:ext uri="{FF2B5EF4-FFF2-40B4-BE49-F238E27FC236}">
                <a16:creationId xmlns:a16="http://schemas.microsoft.com/office/drawing/2014/main" id="{55C6B541-4ECE-E61E-C36E-516947B62C18}"/>
              </a:ext>
            </a:extLst>
          </p:cNvPr>
          <p:cNvSpPr txBox="1"/>
          <p:nvPr/>
        </p:nvSpPr>
        <p:spPr>
          <a:xfrm>
            <a:off x="9817055" y="5378515"/>
            <a:ext cx="1965603" cy="769441"/>
          </a:xfrm>
          <a:prstGeom prst="rect">
            <a:avLst/>
          </a:prstGeom>
          <a:noFill/>
        </p:spPr>
        <p:txBody>
          <a:bodyPr wrap="none" rtlCol="0">
            <a:spAutoFit/>
          </a:bodyPr>
          <a:lstStyle/>
          <a:p>
            <a:r>
              <a:rPr lang="en-US" sz="2200" dirty="0"/>
              <a:t>NOI = </a:t>
            </a:r>
            <a:r>
              <a:rPr lang="en-US" sz="2200" b="1" dirty="0"/>
              <a:t>$412,590</a:t>
            </a:r>
            <a:endParaRPr lang="en-US" sz="2200" dirty="0"/>
          </a:p>
          <a:p>
            <a:r>
              <a:rPr lang="en-US" sz="2200" dirty="0"/>
              <a:t>        	             </a:t>
            </a:r>
            <a:endParaRPr lang="en-US" sz="2200" b="1" dirty="0"/>
          </a:p>
        </p:txBody>
      </p:sp>
      <p:sp>
        <p:nvSpPr>
          <p:cNvPr id="2" name="Footer Placeholder 5">
            <a:extLst>
              <a:ext uri="{FF2B5EF4-FFF2-40B4-BE49-F238E27FC236}">
                <a16:creationId xmlns:a16="http://schemas.microsoft.com/office/drawing/2014/main" id="{91E9E737-3AF4-7961-3B0C-57A8AB94377F}"/>
              </a:ext>
            </a:extLst>
          </p:cNvPr>
          <p:cNvSpPr>
            <a:spLocks noGrp="1"/>
          </p:cNvSpPr>
          <p:nvPr>
            <p:ph type="ftr" sz="quarter" idx="11"/>
          </p:nvPr>
        </p:nvSpPr>
        <p:spPr>
          <a:xfrm>
            <a:off x="11190914" y="6382922"/>
            <a:ext cx="1001085" cy="475078"/>
          </a:xfrm>
        </p:spPr>
        <p:txBody>
          <a:bodyPr/>
          <a:lstStyle/>
          <a:p>
            <a:r>
              <a:rPr lang="en-US" sz="1400" b="1" dirty="0"/>
              <a:t>18</a:t>
            </a:r>
          </a:p>
        </p:txBody>
      </p:sp>
    </p:spTree>
    <p:extLst>
      <p:ext uri="{BB962C8B-B14F-4D97-AF65-F5344CB8AC3E}">
        <p14:creationId xmlns:p14="http://schemas.microsoft.com/office/powerpoint/2010/main" val="153850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AF8DEF6-A608-4E4D-8E72-2EAC51C89D8E}"/>
              </a:ext>
            </a:extLst>
          </p:cNvPr>
          <p:cNvPicPr>
            <a:picLocks noChangeAspect="1"/>
          </p:cNvPicPr>
          <p:nvPr/>
        </p:nvPicPr>
        <p:blipFill>
          <a:blip r:embed="rId3"/>
          <a:stretch>
            <a:fillRect/>
          </a:stretch>
        </p:blipFill>
        <p:spPr>
          <a:xfrm>
            <a:off x="0" y="6380897"/>
            <a:ext cx="12192000" cy="475488"/>
          </a:xfrm>
          <a:prstGeom prst="rect">
            <a:avLst/>
          </a:prstGeom>
        </p:spPr>
      </p:pic>
      <p:sp>
        <p:nvSpPr>
          <p:cNvPr id="13" name="Rectangle 12">
            <a:extLst>
              <a:ext uri="{FF2B5EF4-FFF2-40B4-BE49-F238E27FC236}">
                <a16:creationId xmlns:a16="http://schemas.microsoft.com/office/drawing/2014/main" id="{C88EA593-645F-4D55-B735-F5DAB41CE377}"/>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640E97-857D-7E47-94BB-1C845929567D}"/>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49F7E77-4F1A-204E-A926-CD208F750462}"/>
              </a:ext>
            </a:extLst>
          </p:cNvPr>
          <p:cNvSpPr>
            <a:spLocks noGrp="1"/>
          </p:cNvSpPr>
          <p:nvPr>
            <p:ph type="subTitle" idx="1"/>
          </p:nvPr>
        </p:nvSpPr>
        <p:spPr>
          <a:xfrm>
            <a:off x="349326" y="1393555"/>
            <a:ext cx="6961243" cy="4223879"/>
          </a:xfrm>
        </p:spPr>
        <p:txBody>
          <a:bodyPr>
            <a:noAutofit/>
          </a:bodyPr>
          <a:lstStyle/>
          <a:p>
            <a:pPr marL="914400" lvl="1" indent="-457200" algn="l">
              <a:lnSpc>
                <a:spcPct val="100000"/>
              </a:lnSpc>
              <a:buFont typeface="Arial" panose="020B0604020202020204" pitchFamily="34" charset="0"/>
              <a:buChar char="•"/>
            </a:pPr>
            <a:endParaRPr lang="en-US" sz="2800" dirty="0">
              <a:solidFill>
                <a:schemeClr val="tx1">
                  <a:lumMod val="50000"/>
                </a:schemeClr>
              </a:solidFill>
              <a:cs typeface="Arial" panose="020B0604020202020204" pitchFamily="34" charset="0"/>
            </a:endParaRPr>
          </a:p>
          <a:p>
            <a:pPr marL="1028700" lvl="1" indent="-571500" algn="l">
              <a:lnSpc>
                <a:spcPct val="100000"/>
              </a:lnSpc>
              <a:buFont typeface="+mj-lt"/>
              <a:buAutoNum type="romanUcPeriod"/>
            </a:pPr>
            <a:r>
              <a:rPr lang="en-US" sz="2800" b="1" dirty="0">
                <a:solidFill>
                  <a:schemeClr val="tx1">
                    <a:lumMod val="50000"/>
                  </a:schemeClr>
                </a:solidFill>
                <a:cs typeface="Arial" panose="020B0604020202020204" pitchFamily="34" charset="0"/>
              </a:rPr>
              <a:t>Due Diligence</a:t>
            </a:r>
          </a:p>
          <a:p>
            <a:pPr marL="1028700" lvl="1" indent="-571500" algn="l">
              <a:lnSpc>
                <a:spcPct val="100000"/>
              </a:lnSpc>
              <a:buFont typeface="+mj-lt"/>
              <a:buAutoNum type="romanUcPeriod"/>
            </a:pPr>
            <a:r>
              <a:rPr lang="en-US" sz="2800" b="1" dirty="0">
                <a:solidFill>
                  <a:schemeClr val="tx1">
                    <a:lumMod val="50000"/>
                  </a:schemeClr>
                </a:solidFill>
                <a:cs typeface="Arial" panose="020B0604020202020204" pitchFamily="34" charset="0"/>
              </a:rPr>
              <a:t>Design and Feasibility </a:t>
            </a:r>
          </a:p>
          <a:p>
            <a:pPr marL="1028700" lvl="1" indent="-571500" algn="l">
              <a:lnSpc>
                <a:spcPct val="100000"/>
              </a:lnSpc>
              <a:buFont typeface="+mj-lt"/>
              <a:buAutoNum type="romanUcPeriod"/>
            </a:pPr>
            <a:r>
              <a:rPr lang="en-US" sz="2800" b="1" dirty="0">
                <a:solidFill>
                  <a:schemeClr val="tx1">
                    <a:lumMod val="50000"/>
                  </a:schemeClr>
                </a:solidFill>
                <a:cs typeface="Arial" panose="020B0604020202020204" pitchFamily="34" charset="0"/>
              </a:rPr>
              <a:t>Financing </a:t>
            </a:r>
          </a:p>
          <a:p>
            <a:pPr marL="1028700" lvl="1" indent="-571500" algn="l">
              <a:lnSpc>
                <a:spcPct val="100000"/>
              </a:lnSpc>
              <a:buFont typeface="+mj-lt"/>
              <a:buAutoNum type="romanUcPeriod"/>
            </a:pPr>
            <a:r>
              <a:rPr lang="en-US" sz="2800" b="1" dirty="0">
                <a:solidFill>
                  <a:schemeClr val="tx1">
                    <a:lumMod val="50000"/>
                  </a:schemeClr>
                </a:solidFill>
                <a:cs typeface="Arial" panose="020B0604020202020204" pitchFamily="34" charset="0"/>
              </a:rPr>
              <a:t>Construction </a:t>
            </a:r>
          </a:p>
          <a:p>
            <a:pPr marL="1028700" lvl="1" indent="-571500" algn="l">
              <a:lnSpc>
                <a:spcPct val="100000"/>
              </a:lnSpc>
              <a:buFont typeface="+mj-lt"/>
              <a:buAutoNum type="romanUcPeriod"/>
            </a:pPr>
            <a:endParaRPr lang="en-US" sz="2800" b="1" dirty="0">
              <a:solidFill>
                <a:schemeClr val="tx1">
                  <a:lumMod val="50000"/>
                </a:schemeClr>
              </a:solidFill>
              <a:cs typeface="Arial" panose="020B0604020202020204" pitchFamily="34" charset="0"/>
            </a:endParaRPr>
          </a:p>
          <a:p>
            <a:pPr lvl="1" algn="l">
              <a:lnSpc>
                <a:spcPct val="100000"/>
              </a:lnSpc>
            </a:pPr>
            <a:endParaRPr lang="en-US" sz="2800" dirty="0">
              <a:solidFill>
                <a:schemeClr val="tx1">
                  <a:lumMod val="50000"/>
                </a:schemeClr>
              </a:solidFill>
              <a:cs typeface="Arial" panose="020B0604020202020204" pitchFamily="34" charset="0"/>
            </a:endParaRPr>
          </a:p>
          <a:p>
            <a:pPr lvl="1" algn="l">
              <a:lnSpc>
                <a:spcPct val="100000"/>
              </a:lnSpc>
            </a:pPr>
            <a:r>
              <a:rPr lang="en-US" sz="2800" dirty="0">
                <a:solidFill>
                  <a:schemeClr val="tx1">
                    <a:lumMod val="50000"/>
                  </a:schemeClr>
                </a:solidFill>
                <a:cs typeface="Arial" panose="020B0604020202020204" pitchFamily="34" charset="0"/>
              </a:rPr>
              <a:t> </a:t>
            </a:r>
          </a:p>
        </p:txBody>
      </p:sp>
      <p:pic>
        <p:nvPicPr>
          <p:cNvPr id="12" name="Picture 11" descr="Logo&#10;&#10;Description automatically generated with medium confidence">
            <a:extLst>
              <a:ext uri="{FF2B5EF4-FFF2-40B4-BE49-F238E27FC236}">
                <a16:creationId xmlns:a16="http://schemas.microsoft.com/office/drawing/2014/main" id="{9F153D69-3F52-4EBC-999D-4E4112E69C51}"/>
              </a:ext>
            </a:extLst>
          </p:cNvPr>
          <p:cNvPicPr>
            <a:picLocks noChangeAspect="1"/>
          </p:cNvPicPr>
          <p:nvPr/>
        </p:nvPicPr>
        <p:blipFill>
          <a:blip r:embed="rId4"/>
          <a:stretch>
            <a:fillRect/>
          </a:stretch>
        </p:blipFill>
        <p:spPr>
          <a:xfrm>
            <a:off x="228013" y="239359"/>
            <a:ext cx="1372597" cy="1147424"/>
          </a:xfrm>
          <a:prstGeom prst="rect">
            <a:avLst/>
          </a:prstGeom>
        </p:spPr>
      </p:pic>
      <p:sp>
        <p:nvSpPr>
          <p:cNvPr id="15" name="TextBox 14">
            <a:extLst>
              <a:ext uri="{FF2B5EF4-FFF2-40B4-BE49-F238E27FC236}">
                <a16:creationId xmlns:a16="http://schemas.microsoft.com/office/drawing/2014/main" id="{5866CFBA-381C-42D1-8FF3-480D456C7F0C}"/>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16" name="Footer Placeholder 5">
            <a:extLst>
              <a:ext uri="{FF2B5EF4-FFF2-40B4-BE49-F238E27FC236}">
                <a16:creationId xmlns:a16="http://schemas.microsoft.com/office/drawing/2014/main" id="{8D2C0400-B6FA-4283-AE19-E65FFD71B650}"/>
              </a:ext>
            </a:extLst>
          </p:cNvPr>
          <p:cNvSpPr>
            <a:spLocks noGrp="1"/>
          </p:cNvSpPr>
          <p:nvPr>
            <p:ph type="ftr" sz="quarter" idx="11"/>
          </p:nvPr>
        </p:nvSpPr>
        <p:spPr>
          <a:xfrm>
            <a:off x="11190914" y="6382922"/>
            <a:ext cx="1001085" cy="475078"/>
          </a:xfrm>
        </p:spPr>
        <p:txBody>
          <a:bodyPr/>
          <a:lstStyle/>
          <a:p>
            <a:r>
              <a:rPr lang="en-US" sz="1400" b="1" dirty="0"/>
              <a:t>1</a:t>
            </a:r>
          </a:p>
        </p:txBody>
      </p:sp>
      <p:sp>
        <p:nvSpPr>
          <p:cNvPr id="20" name="Title 1">
            <a:extLst>
              <a:ext uri="{FF2B5EF4-FFF2-40B4-BE49-F238E27FC236}">
                <a16:creationId xmlns:a16="http://schemas.microsoft.com/office/drawing/2014/main" id="{97B206F9-ED20-4B13-9FDC-D7778E89C71C}"/>
              </a:ext>
            </a:extLst>
          </p:cNvPr>
          <p:cNvSpPr>
            <a:spLocks noGrp="1"/>
          </p:cNvSpPr>
          <p:nvPr>
            <p:ph type="ctrTitle"/>
          </p:nvPr>
        </p:nvSpPr>
        <p:spPr>
          <a:xfrm>
            <a:off x="2056634" y="338437"/>
            <a:ext cx="6961242" cy="880104"/>
          </a:xfrm>
        </p:spPr>
        <p:txBody>
          <a:bodyPr>
            <a:normAutofit fontScale="90000"/>
          </a:bodyPr>
          <a:lstStyle/>
          <a:p>
            <a:pPr algn="l"/>
            <a:r>
              <a:rPr lang="en-US" sz="3600" b="1" dirty="0">
                <a:solidFill>
                  <a:schemeClr val="lt1"/>
                </a:solidFill>
                <a:latin typeface="+mn-lt"/>
                <a:ea typeface="+mn-ea"/>
                <a:cs typeface="+mn-cs"/>
              </a:rPr>
              <a:t>Development 101</a:t>
            </a:r>
            <a:br>
              <a:rPr lang="en-US" sz="3200" b="1" dirty="0">
                <a:solidFill>
                  <a:schemeClr val="lt1"/>
                </a:solidFill>
                <a:latin typeface="+mn-lt"/>
                <a:ea typeface="+mn-ea"/>
                <a:cs typeface="+mn-cs"/>
              </a:rPr>
            </a:br>
            <a:r>
              <a:rPr lang="en-US" sz="2700" i="1" dirty="0">
                <a:solidFill>
                  <a:schemeClr val="lt1"/>
                </a:solidFill>
                <a:latin typeface="+mn-lt"/>
                <a:ea typeface="+mn-ea"/>
                <a:cs typeface="+mn-cs"/>
              </a:rPr>
              <a:t>Outline </a:t>
            </a:r>
            <a:endParaRPr lang="en-US" sz="3200" i="1" dirty="0">
              <a:solidFill>
                <a:schemeClr val="lt1"/>
              </a:solidFill>
              <a:latin typeface="+mn-lt"/>
              <a:ea typeface="+mn-ea"/>
              <a:cs typeface="+mn-cs"/>
            </a:endParaRPr>
          </a:p>
        </p:txBody>
      </p:sp>
    </p:spTree>
    <p:extLst>
      <p:ext uri="{BB962C8B-B14F-4D97-AF65-F5344CB8AC3E}">
        <p14:creationId xmlns:p14="http://schemas.microsoft.com/office/powerpoint/2010/main" val="2360866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AF8DEF6-A608-4E4D-8E72-2EAC51C89D8E}"/>
              </a:ext>
            </a:extLst>
          </p:cNvPr>
          <p:cNvPicPr>
            <a:picLocks noChangeAspect="1"/>
          </p:cNvPicPr>
          <p:nvPr/>
        </p:nvPicPr>
        <p:blipFill>
          <a:blip r:embed="rId3"/>
          <a:stretch>
            <a:fillRect/>
          </a:stretch>
        </p:blipFill>
        <p:spPr>
          <a:xfrm>
            <a:off x="1" y="6387406"/>
            <a:ext cx="12192000" cy="475488"/>
          </a:xfrm>
          <a:prstGeom prst="rect">
            <a:avLst/>
          </a:prstGeom>
        </p:spPr>
      </p:pic>
      <p:sp>
        <p:nvSpPr>
          <p:cNvPr id="13" name="Rectangle 12">
            <a:extLst>
              <a:ext uri="{FF2B5EF4-FFF2-40B4-BE49-F238E27FC236}">
                <a16:creationId xmlns:a16="http://schemas.microsoft.com/office/drawing/2014/main" id="{C88EA593-645F-4D55-B735-F5DAB41CE377}"/>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640E97-857D-7E47-94BB-1C845929567D}"/>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with medium confidence">
            <a:extLst>
              <a:ext uri="{FF2B5EF4-FFF2-40B4-BE49-F238E27FC236}">
                <a16:creationId xmlns:a16="http://schemas.microsoft.com/office/drawing/2014/main" id="{9F153D69-3F52-4EBC-999D-4E4112E69C51}"/>
              </a:ext>
            </a:extLst>
          </p:cNvPr>
          <p:cNvPicPr>
            <a:picLocks noChangeAspect="1"/>
          </p:cNvPicPr>
          <p:nvPr/>
        </p:nvPicPr>
        <p:blipFill>
          <a:blip r:embed="rId4"/>
          <a:stretch>
            <a:fillRect/>
          </a:stretch>
        </p:blipFill>
        <p:spPr>
          <a:xfrm>
            <a:off x="228013" y="239359"/>
            <a:ext cx="1372597" cy="1147424"/>
          </a:xfrm>
          <a:prstGeom prst="rect">
            <a:avLst/>
          </a:prstGeom>
        </p:spPr>
      </p:pic>
      <p:sp>
        <p:nvSpPr>
          <p:cNvPr id="15" name="TextBox 14">
            <a:extLst>
              <a:ext uri="{FF2B5EF4-FFF2-40B4-BE49-F238E27FC236}">
                <a16:creationId xmlns:a16="http://schemas.microsoft.com/office/drawing/2014/main" id="{5866CFBA-381C-42D1-8FF3-480D456C7F0C}"/>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20" name="Title 1">
            <a:extLst>
              <a:ext uri="{FF2B5EF4-FFF2-40B4-BE49-F238E27FC236}">
                <a16:creationId xmlns:a16="http://schemas.microsoft.com/office/drawing/2014/main" id="{97B206F9-ED20-4B13-9FDC-D7778E89C71C}"/>
              </a:ext>
            </a:extLst>
          </p:cNvPr>
          <p:cNvSpPr>
            <a:spLocks noGrp="1"/>
          </p:cNvSpPr>
          <p:nvPr>
            <p:ph type="ctrTitle"/>
          </p:nvPr>
        </p:nvSpPr>
        <p:spPr>
          <a:xfrm>
            <a:off x="2056634" y="338437"/>
            <a:ext cx="6961242" cy="880104"/>
          </a:xfrm>
        </p:spPr>
        <p:txBody>
          <a:bodyPr>
            <a:normAutofit fontScale="90000"/>
          </a:bodyPr>
          <a:lstStyle/>
          <a:p>
            <a:pPr algn="l"/>
            <a:r>
              <a:rPr lang="en-US" sz="3600" b="1" dirty="0">
                <a:solidFill>
                  <a:schemeClr val="lt1"/>
                </a:solidFill>
                <a:latin typeface="+mn-lt"/>
                <a:ea typeface="+mn-ea"/>
                <a:cs typeface="+mn-cs"/>
              </a:rPr>
              <a:t>Part III: Financing</a:t>
            </a:r>
            <a:br>
              <a:rPr lang="en-US" sz="3200" b="1" dirty="0">
                <a:solidFill>
                  <a:schemeClr val="lt1"/>
                </a:solidFill>
                <a:latin typeface="+mn-lt"/>
                <a:ea typeface="+mn-ea"/>
                <a:cs typeface="+mn-cs"/>
              </a:rPr>
            </a:br>
            <a:r>
              <a:rPr lang="en-US" sz="2700" b="1" i="1" dirty="0">
                <a:solidFill>
                  <a:schemeClr val="lt1"/>
                </a:solidFill>
                <a:latin typeface="+mn-lt"/>
                <a:ea typeface="+mn-ea"/>
                <a:cs typeface="+mn-cs"/>
              </a:rPr>
              <a:t>Capital Stack </a:t>
            </a:r>
            <a:endParaRPr lang="en-US" sz="3200" i="1" dirty="0">
              <a:solidFill>
                <a:schemeClr val="lt1"/>
              </a:solidFill>
              <a:latin typeface="+mn-lt"/>
              <a:ea typeface="+mn-ea"/>
              <a:cs typeface="+mn-cs"/>
            </a:endParaRPr>
          </a:p>
        </p:txBody>
      </p:sp>
      <p:sp>
        <p:nvSpPr>
          <p:cNvPr id="5" name="Subtitle 2">
            <a:extLst>
              <a:ext uri="{FF2B5EF4-FFF2-40B4-BE49-F238E27FC236}">
                <a16:creationId xmlns:a16="http://schemas.microsoft.com/office/drawing/2014/main" id="{5EE976CC-F29B-5A52-351B-E2709306C04B}"/>
              </a:ext>
            </a:extLst>
          </p:cNvPr>
          <p:cNvSpPr>
            <a:spLocks noGrp="1"/>
          </p:cNvSpPr>
          <p:nvPr>
            <p:ph type="subTitle" idx="1"/>
          </p:nvPr>
        </p:nvSpPr>
        <p:spPr>
          <a:xfrm>
            <a:off x="1024029" y="1450561"/>
            <a:ext cx="9134579" cy="2294721"/>
          </a:xfrm>
        </p:spPr>
        <p:txBody>
          <a:bodyPr>
            <a:noAutofit/>
          </a:bodyPr>
          <a:lstStyle/>
          <a:p>
            <a:pPr marL="914400" lvl="1" indent="-457200" algn="l">
              <a:lnSpc>
                <a:spcPct val="100000"/>
              </a:lnSpc>
              <a:buFont typeface="Arial" panose="020B0604020202020204" pitchFamily="34" charset="0"/>
              <a:buChar char="•"/>
            </a:pPr>
            <a:endParaRPr lang="en-US" sz="2800" dirty="0">
              <a:solidFill>
                <a:schemeClr val="tx1">
                  <a:lumMod val="50000"/>
                </a:schemeClr>
              </a:solidFill>
              <a:cs typeface="Arial" panose="020B0604020202020204" pitchFamily="34" charset="0"/>
            </a:endParaRPr>
          </a:p>
          <a:p>
            <a:pPr lvl="1" algn="l">
              <a:lnSpc>
                <a:spcPct val="100000"/>
              </a:lnSpc>
            </a:pPr>
            <a:r>
              <a:rPr lang="en-US" sz="2800" b="1" dirty="0">
                <a:solidFill>
                  <a:schemeClr val="tx1">
                    <a:lumMod val="50000"/>
                  </a:schemeClr>
                </a:solidFill>
                <a:cs typeface="Arial" panose="020B0604020202020204" pitchFamily="34" charset="0"/>
              </a:rPr>
              <a:t>Secure funding</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Conventional first mortgage (almost always largest loan source)</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Construction vs permanent funding </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Permanent first mortgage critical to securing other funding</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Lenders require NOI to cover annual debt service with significant income left over </a:t>
            </a:r>
          </a:p>
          <a:p>
            <a:pPr marL="1371600" lvl="2" indent="-457200" algn="l">
              <a:lnSpc>
                <a:spcPct val="100000"/>
              </a:lnSpc>
              <a:buFont typeface="Arial" panose="020B0604020202020204" pitchFamily="34" charset="0"/>
              <a:buChar char="•"/>
            </a:pPr>
            <a:r>
              <a:rPr lang="en-US" sz="2200" b="1" dirty="0">
                <a:solidFill>
                  <a:schemeClr val="tx1">
                    <a:lumMod val="50000"/>
                  </a:schemeClr>
                </a:solidFill>
                <a:cs typeface="Arial" panose="020B0604020202020204" pitchFamily="34" charset="0"/>
              </a:rPr>
              <a:t>How much debt can the project handle? </a:t>
            </a:r>
          </a:p>
          <a:p>
            <a:pPr marL="1371600" lvl="2" indent="-457200" algn="l">
              <a:lnSpc>
                <a:spcPct val="100000"/>
              </a:lnSpc>
              <a:buFont typeface="Arial" panose="020B0604020202020204" pitchFamily="34" charset="0"/>
              <a:buChar char="•"/>
            </a:pPr>
            <a:endParaRPr lang="en-US" sz="2200" dirty="0">
              <a:solidFill>
                <a:schemeClr val="tx1">
                  <a:lumMod val="50000"/>
                </a:schemeClr>
              </a:solidFill>
              <a:cs typeface="Arial" panose="020B0604020202020204" pitchFamily="34" charset="0"/>
            </a:endParaRPr>
          </a:p>
          <a:p>
            <a:pPr marL="1371600" lvl="2" indent="-457200" algn="l">
              <a:lnSpc>
                <a:spcPct val="100000"/>
              </a:lnSpc>
              <a:buFont typeface="Arial" panose="020B0604020202020204" pitchFamily="34" charset="0"/>
              <a:buChar char="•"/>
            </a:pPr>
            <a:endParaRPr lang="en-US" sz="2200" dirty="0">
              <a:solidFill>
                <a:schemeClr val="tx1">
                  <a:lumMod val="50000"/>
                </a:schemeClr>
              </a:solidFill>
              <a:cs typeface="Arial" panose="020B0604020202020204" pitchFamily="34" charset="0"/>
            </a:endParaRPr>
          </a:p>
          <a:p>
            <a:pPr lvl="2" algn="l">
              <a:lnSpc>
                <a:spcPct val="100000"/>
              </a:lnSpc>
            </a:pPr>
            <a:endParaRPr lang="en-US" sz="2400" dirty="0">
              <a:solidFill>
                <a:schemeClr val="tx1">
                  <a:lumMod val="50000"/>
                </a:schemeClr>
              </a:solidFill>
              <a:cs typeface="Arial" panose="020B0604020202020204" pitchFamily="34" charset="0"/>
            </a:endParaRPr>
          </a:p>
          <a:p>
            <a:pPr marL="1371600" lvl="2" indent="-457200" algn="l">
              <a:lnSpc>
                <a:spcPct val="100000"/>
              </a:lnSpc>
              <a:buFont typeface="Arial" panose="020B0604020202020204" pitchFamily="34" charset="0"/>
              <a:buChar char="•"/>
            </a:pPr>
            <a:endParaRPr lang="en-US" sz="2400" dirty="0">
              <a:solidFill>
                <a:schemeClr val="tx1">
                  <a:lumMod val="50000"/>
                </a:schemeClr>
              </a:solidFill>
              <a:cs typeface="Arial" panose="020B0604020202020204" pitchFamily="34" charset="0"/>
            </a:endParaRPr>
          </a:p>
          <a:p>
            <a:pPr lvl="3" algn="l">
              <a:lnSpc>
                <a:spcPct val="100000"/>
              </a:lnSpc>
            </a:pPr>
            <a:endParaRPr lang="en-US" sz="2400" dirty="0">
              <a:solidFill>
                <a:schemeClr val="tx1">
                  <a:lumMod val="50000"/>
                </a:schemeClr>
              </a:solidFill>
              <a:cs typeface="Arial" panose="020B0604020202020204" pitchFamily="34" charset="0"/>
            </a:endParaRPr>
          </a:p>
          <a:p>
            <a:pPr lvl="1" algn="l">
              <a:lnSpc>
                <a:spcPct val="100000"/>
              </a:lnSpc>
            </a:pPr>
            <a:endParaRPr lang="en-US" sz="2800" dirty="0">
              <a:solidFill>
                <a:schemeClr val="tx1">
                  <a:lumMod val="50000"/>
                </a:schemeClr>
              </a:solidFill>
              <a:cs typeface="Arial" panose="020B0604020202020204" pitchFamily="34" charset="0"/>
            </a:endParaRPr>
          </a:p>
          <a:p>
            <a:pPr lvl="1" algn="l">
              <a:lnSpc>
                <a:spcPct val="100000"/>
              </a:lnSpc>
            </a:pPr>
            <a:r>
              <a:rPr lang="en-US" sz="2800" dirty="0">
                <a:solidFill>
                  <a:schemeClr val="tx1">
                    <a:lumMod val="50000"/>
                  </a:schemeClr>
                </a:solidFill>
                <a:cs typeface="Arial" panose="020B0604020202020204" pitchFamily="34" charset="0"/>
              </a:rPr>
              <a:t> </a:t>
            </a:r>
          </a:p>
        </p:txBody>
      </p:sp>
      <p:sp>
        <p:nvSpPr>
          <p:cNvPr id="2" name="Footer Placeholder 5">
            <a:extLst>
              <a:ext uri="{FF2B5EF4-FFF2-40B4-BE49-F238E27FC236}">
                <a16:creationId xmlns:a16="http://schemas.microsoft.com/office/drawing/2014/main" id="{18F7CE4C-CC45-5C96-5B6D-9D0C4F7CB028}"/>
              </a:ext>
            </a:extLst>
          </p:cNvPr>
          <p:cNvSpPr>
            <a:spLocks noGrp="1"/>
          </p:cNvSpPr>
          <p:nvPr>
            <p:ph type="ftr" sz="quarter" idx="11"/>
          </p:nvPr>
        </p:nvSpPr>
        <p:spPr>
          <a:xfrm>
            <a:off x="11190914" y="6382922"/>
            <a:ext cx="1001085" cy="475078"/>
          </a:xfrm>
        </p:spPr>
        <p:txBody>
          <a:bodyPr/>
          <a:lstStyle/>
          <a:p>
            <a:r>
              <a:rPr lang="en-US" sz="1400" b="1" dirty="0"/>
              <a:t>19</a:t>
            </a:r>
          </a:p>
        </p:txBody>
      </p:sp>
    </p:spTree>
    <p:extLst>
      <p:ext uri="{BB962C8B-B14F-4D97-AF65-F5344CB8AC3E}">
        <p14:creationId xmlns:p14="http://schemas.microsoft.com/office/powerpoint/2010/main" val="1590733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AF8DEF6-A608-4E4D-8E72-2EAC51C89D8E}"/>
              </a:ext>
            </a:extLst>
          </p:cNvPr>
          <p:cNvPicPr>
            <a:picLocks noChangeAspect="1"/>
          </p:cNvPicPr>
          <p:nvPr/>
        </p:nvPicPr>
        <p:blipFill>
          <a:blip r:embed="rId3"/>
          <a:stretch>
            <a:fillRect/>
          </a:stretch>
        </p:blipFill>
        <p:spPr>
          <a:xfrm>
            <a:off x="1" y="6387406"/>
            <a:ext cx="12192000" cy="475488"/>
          </a:xfrm>
          <a:prstGeom prst="rect">
            <a:avLst/>
          </a:prstGeom>
        </p:spPr>
      </p:pic>
      <p:sp>
        <p:nvSpPr>
          <p:cNvPr id="13" name="Rectangle 12">
            <a:extLst>
              <a:ext uri="{FF2B5EF4-FFF2-40B4-BE49-F238E27FC236}">
                <a16:creationId xmlns:a16="http://schemas.microsoft.com/office/drawing/2014/main" id="{C88EA593-645F-4D55-B735-F5DAB41CE377}"/>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640E97-857D-7E47-94BB-1C845929567D}"/>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with medium confidence">
            <a:extLst>
              <a:ext uri="{FF2B5EF4-FFF2-40B4-BE49-F238E27FC236}">
                <a16:creationId xmlns:a16="http://schemas.microsoft.com/office/drawing/2014/main" id="{9F153D69-3F52-4EBC-999D-4E4112E69C51}"/>
              </a:ext>
            </a:extLst>
          </p:cNvPr>
          <p:cNvPicPr>
            <a:picLocks noChangeAspect="1"/>
          </p:cNvPicPr>
          <p:nvPr/>
        </p:nvPicPr>
        <p:blipFill>
          <a:blip r:embed="rId4"/>
          <a:stretch>
            <a:fillRect/>
          </a:stretch>
        </p:blipFill>
        <p:spPr>
          <a:xfrm>
            <a:off x="228013" y="239359"/>
            <a:ext cx="1372597" cy="1147424"/>
          </a:xfrm>
          <a:prstGeom prst="rect">
            <a:avLst/>
          </a:prstGeom>
        </p:spPr>
      </p:pic>
      <p:sp>
        <p:nvSpPr>
          <p:cNvPr id="15" name="TextBox 14">
            <a:extLst>
              <a:ext uri="{FF2B5EF4-FFF2-40B4-BE49-F238E27FC236}">
                <a16:creationId xmlns:a16="http://schemas.microsoft.com/office/drawing/2014/main" id="{5866CFBA-381C-42D1-8FF3-480D456C7F0C}"/>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20" name="Title 1">
            <a:extLst>
              <a:ext uri="{FF2B5EF4-FFF2-40B4-BE49-F238E27FC236}">
                <a16:creationId xmlns:a16="http://schemas.microsoft.com/office/drawing/2014/main" id="{97B206F9-ED20-4B13-9FDC-D7778E89C71C}"/>
              </a:ext>
            </a:extLst>
          </p:cNvPr>
          <p:cNvSpPr>
            <a:spLocks noGrp="1"/>
          </p:cNvSpPr>
          <p:nvPr>
            <p:ph type="ctrTitle"/>
          </p:nvPr>
        </p:nvSpPr>
        <p:spPr>
          <a:xfrm>
            <a:off x="2056634" y="338437"/>
            <a:ext cx="6961242" cy="880104"/>
          </a:xfrm>
        </p:spPr>
        <p:txBody>
          <a:bodyPr>
            <a:normAutofit fontScale="90000"/>
          </a:bodyPr>
          <a:lstStyle/>
          <a:p>
            <a:pPr algn="l"/>
            <a:r>
              <a:rPr lang="en-US" sz="3600" b="1" dirty="0">
                <a:solidFill>
                  <a:schemeClr val="lt1"/>
                </a:solidFill>
                <a:latin typeface="+mn-lt"/>
                <a:ea typeface="+mn-ea"/>
                <a:cs typeface="+mn-cs"/>
              </a:rPr>
              <a:t>Part III: Financing</a:t>
            </a:r>
            <a:br>
              <a:rPr lang="en-US" sz="3200" b="1" dirty="0">
                <a:solidFill>
                  <a:schemeClr val="lt1"/>
                </a:solidFill>
                <a:latin typeface="+mn-lt"/>
                <a:ea typeface="+mn-ea"/>
                <a:cs typeface="+mn-cs"/>
              </a:rPr>
            </a:br>
            <a:r>
              <a:rPr lang="en-US" sz="2700" b="1" i="1" dirty="0">
                <a:solidFill>
                  <a:schemeClr val="lt1"/>
                </a:solidFill>
                <a:latin typeface="+mn-lt"/>
                <a:ea typeface="+mn-ea"/>
                <a:cs typeface="+mn-cs"/>
              </a:rPr>
              <a:t>Capital Stack </a:t>
            </a:r>
            <a:endParaRPr lang="en-US" sz="3200" i="1" dirty="0">
              <a:solidFill>
                <a:schemeClr val="lt1"/>
              </a:solidFill>
              <a:latin typeface="+mn-lt"/>
              <a:ea typeface="+mn-ea"/>
              <a:cs typeface="+mn-cs"/>
            </a:endParaRPr>
          </a:p>
        </p:txBody>
      </p:sp>
      <p:sp>
        <p:nvSpPr>
          <p:cNvPr id="5" name="Subtitle 2">
            <a:extLst>
              <a:ext uri="{FF2B5EF4-FFF2-40B4-BE49-F238E27FC236}">
                <a16:creationId xmlns:a16="http://schemas.microsoft.com/office/drawing/2014/main" id="{5EE976CC-F29B-5A52-351B-E2709306C04B}"/>
              </a:ext>
            </a:extLst>
          </p:cNvPr>
          <p:cNvSpPr>
            <a:spLocks noGrp="1"/>
          </p:cNvSpPr>
          <p:nvPr>
            <p:ph type="subTitle" idx="1"/>
          </p:nvPr>
        </p:nvSpPr>
        <p:spPr>
          <a:xfrm>
            <a:off x="1024029" y="1450561"/>
            <a:ext cx="9339349" cy="2294721"/>
          </a:xfrm>
        </p:spPr>
        <p:txBody>
          <a:bodyPr>
            <a:noAutofit/>
          </a:bodyPr>
          <a:lstStyle/>
          <a:p>
            <a:pPr marL="914400" lvl="1" indent="-457200" algn="l">
              <a:lnSpc>
                <a:spcPct val="100000"/>
              </a:lnSpc>
              <a:buFont typeface="Arial" panose="020B0604020202020204" pitchFamily="34" charset="0"/>
              <a:buChar char="•"/>
            </a:pPr>
            <a:endParaRPr lang="en-US" sz="2800" dirty="0">
              <a:solidFill>
                <a:schemeClr val="tx1">
                  <a:lumMod val="50000"/>
                </a:schemeClr>
              </a:solidFill>
              <a:cs typeface="Arial" panose="020B0604020202020204" pitchFamily="34" charset="0"/>
            </a:endParaRPr>
          </a:p>
          <a:p>
            <a:pPr lvl="1" algn="l">
              <a:lnSpc>
                <a:spcPct val="100000"/>
              </a:lnSpc>
            </a:pPr>
            <a:r>
              <a:rPr lang="en-US" sz="2800" b="1" dirty="0">
                <a:solidFill>
                  <a:schemeClr val="tx1">
                    <a:lumMod val="50000"/>
                  </a:schemeClr>
                </a:solidFill>
                <a:cs typeface="Arial" panose="020B0604020202020204" pitchFamily="34" charset="0"/>
              </a:rPr>
              <a:t>First Mortgage Loan Sizing </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NOI/Debt Service = Debt Service Coverage Ratio (DSCR)</a:t>
            </a:r>
          </a:p>
          <a:p>
            <a:pPr marL="1828800" lvl="3" indent="-457200" algn="l">
              <a:lnSpc>
                <a:spcPct val="100000"/>
              </a:lnSpc>
              <a:buFont typeface="Wingdings" panose="05000000000000000000" pitchFamily="2" charset="2"/>
              <a:buChar char="Ø"/>
            </a:pPr>
            <a:r>
              <a:rPr lang="en-US" sz="2000" dirty="0">
                <a:solidFill>
                  <a:schemeClr val="tx1">
                    <a:lumMod val="50000"/>
                  </a:schemeClr>
                </a:solidFill>
                <a:cs typeface="Arial" panose="020B0604020202020204" pitchFamily="34" charset="0"/>
              </a:rPr>
              <a:t>NOI/DSCR = Debt Service</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Banks commonly want at least 1.15 DSCR (on first mortgage only)</a:t>
            </a:r>
          </a:p>
          <a:p>
            <a:pPr marL="1828800" lvl="3" indent="-457200" algn="l">
              <a:lnSpc>
                <a:spcPct val="100000"/>
              </a:lnSpc>
              <a:buFont typeface="Wingdings" panose="05000000000000000000" pitchFamily="2" charset="2"/>
              <a:buChar char="Ø"/>
            </a:pPr>
            <a:r>
              <a:rPr lang="en-US" sz="2000" dirty="0">
                <a:solidFill>
                  <a:schemeClr val="tx1">
                    <a:lumMod val="50000"/>
                  </a:schemeClr>
                </a:solidFill>
                <a:cs typeface="Arial" panose="020B0604020202020204" pitchFamily="34" charset="0"/>
              </a:rPr>
              <a:t>NOI/1.15 = Annual $ available to service debt</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Interest rate and terms produce a loan constant </a:t>
            </a:r>
            <a:endParaRPr lang="en-US" sz="2000" dirty="0">
              <a:solidFill>
                <a:schemeClr val="tx1">
                  <a:lumMod val="50000"/>
                </a:schemeClr>
              </a:solidFill>
              <a:cs typeface="Arial" panose="020B0604020202020204" pitchFamily="34" charset="0"/>
            </a:endParaRPr>
          </a:p>
          <a:p>
            <a:pPr marL="1828800" lvl="3" indent="-457200" algn="l">
              <a:lnSpc>
                <a:spcPct val="100000"/>
              </a:lnSpc>
              <a:buFont typeface="Wingdings" panose="05000000000000000000" pitchFamily="2" charset="2"/>
              <a:buChar char="Ø"/>
            </a:pPr>
            <a:r>
              <a:rPr lang="en-US" sz="2000" dirty="0">
                <a:solidFill>
                  <a:schemeClr val="tx1">
                    <a:lumMod val="50000"/>
                  </a:schemeClr>
                </a:solidFill>
                <a:cs typeface="Arial" panose="020B0604020202020204" pitchFamily="34" charset="0"/>
              </a:rPr>
              <a:t>Loan constant = annual debt service / loan amount  </a:t>
            </a:r>
          </a:p>
          <a:p>
            <a:pPr marL="1828800" lvl="3" indent="-457200" algn="l">
              <a:lnSpc>
                <a:spcPct val="100000"/>
              </a:lnSpc>
              <a:buFont typeface="Wingdings" panose="05000000000000000000" pitchFamily="2" charset="2"/>
              <a:buChar char="Ø"/>
            </a:pPr>
            <a:r>
              <a:rPr lang="en-US" sz="2000" dirty="0">
                <a:solidFill>
                  <a:schemeClr val="tx1">
                    <a:lumMod val="50000"/>
                  </a:schemeClr>
                </a:solidFill>
                <a:cs typeface="Arial" panose="020B0604020202020204" pitchFamily="34" charset="0"/>
              </a:rPr>
              <a:t>Annual available cash / constant = maximum loan size </a:t>
            </a:r>
          </a:p>
          <a:p>
            <a:pPr marL="1257300" lvl="2" indent="-3429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Loan sizing also contingent on bank’s loan-to-value (LTV) and/or loan-to-cost (LTC) maximum limit policy </a:t>
            </a:r>
            <a:endParaRPr lang="en-US" sz="2000" dirty="0">
              <a:solidFill>
                <a:schemeClr val="tx1">
                  <a:lumMod val="50000"/>
                </a:schemeClr>
              </a:solidFill>
              <a:cs typeface="Arial" panose="020B0604020202020204" pitchFamily="34" charset="0"/>
            </a:endParaRPr>
          </a:p>
          <a:p>
            <a:pPr lvl="3" algn="l">
              <a:lnSpc>
                <a:spcPct val="100000"/>
              </a:lnSpc>
            </a:pPr>
            <a:endParaRPr lang="en-US" sz="2000" dirty="0">
              <a:solidFill>
                <a:schemeClr val="tx1">
                  <a:lumMod val="50000"/>
                </a:schemeClr>
              </a:solidFill>
              <a:cs typeface="Arial" panose="020B0604020202020204" pitchFamily="34" charset="0"/>
            </a:endParaRPr>
          </a:p>
          <a:p>
            <a:pPr lvl="2" algn="l">
              <a:lnSpc>
                <a:spcPct val="100000"/>
              </a:lnSpc>
            </a:pPr>
            <a:endParaRPr lang="en-US" sz="2400" dirty="0">
              <a:solidFill>
                <a:schemeClr val="tx1">
                  <a:lumMod val="50000"/>
                </a:schemeClr>
              </a:solidFill>
              <a:cs typeface="Arial" panose="020B0604020202020204" pitchFamily="34" charset="0"/>
            </a:endParaRPr>
          </a:p>
          <a:p>
            <a:pPr marL="1371600" lvl="2" indent="-457200" algn="l">
              <a:lnSpc>
                <a:spcPct val="100000"/>
              </a:lnSpc>
              <a:buFont typeface="Arial" panose="020B0604020202020204" pitchFamily="34" charset="0"/>
              <a:buChar char="•"/>
            </a:pPr>
            <a:endParaRPr lang="en-US" sz="2400" dirty="0">
              <a:solidFill>
                <a:schemeClr val="tx1">
                  <a:lumMod val="50000"/>
                </a:schemeClr>
              </a:solidFill>
              <a:cs typeface="Arial" panose="020B0604020202020204" pitchFamily="34" charset="0"/>
            </a:endParaRPr>
          </a:p>
          <a:p>
            <a:pPr lvl="3" algn="l">
              <a:lnSpc>
                <a:spcPct val="100000"/>
              </a:lnSpc>
            </a:pPr>
            <a:endParaRPr lang="en-US" sz="2400" dirty="0">
              <a:solidFill>
                <a:schemeClr val="tx1">
                  <a:lumMod val="50000"/>
                </a:schemeClr>
              </a:solidFill>
              <a:cs typeface="Arial" panose="020B0604020202020204" pitchFamily="34" charset="0"/>
            </a:endParaRPr>
          </a:p>
          <a:p>
            <a:pPr lvl="1" algn="l">
              <a:lnSpc>
                <a:spcPct val="100000"/>
              </a:lnSpc>
            </a:pPr>
            <a:endParaRPr lang="en-US" sz="2800" dirty="0">
              <a:solidFill>
                <a:schemeClr val="tx1">
                  <a:lumMod val="50000"/>
                </a:schemeClr>
              </a:solidFill>
              <a:cs typeface="Arial" panose="020B0604020202020204" pitchFamily="34" charset="0"/>
            </a:endParaRPr>
          </a:p>
          <a:p>
            <a:pPr lvl="1" algn="l">
              <a:lnSpc>
                <a:spcPct val="100000"/>
              </a:lnSpc>
            </a:pPr>
            <a:r>
              <a:rPr lang="en-US" sz="2800" dirty="0">
                <a:solidFill>
                  <a:schemeClr val="tx1">
                    <a:lumMod val="50000"/>
                  </a:schemeClr>
                </a:solidFill>
                <a:cs typeface="Arial" panose="020B0604020202020204" pitchFamily="34" charset="0"/>
              </a:rPr>
              <a:t> </a:t>
            </a:r>
          </a:p>
        </p:txBody>
      </p:sp>
      <p:sp>
        <p:nvSpPr>
          <p:cNvPr id="3" name="Footer Placeholder 5">
            <a:extLst>
              <a:ext uri="{FF2B5EF4-FFF2-40B4-BE49-F238E27FC236}">
                <a16:creationId xmlns:a16="http://schemas.microsoft.com/office/drawing/2014/main" id="{FA06E1E1-E92D-3AA1-3A12-5FCF53CD4319}"/>
              </a:ext>
            </a:extLst>
          </p:cNvPr>
          <p:cNvSpPr>
            <a:spLocks noGrp="1"/>
          </p:cNvSpPr>
          <p:nvPr>
            <p:ph type="ftr" sz="quarter" idx="11"/>
          </p:nvPr>
        </p:nvSpPr>
        <p:spPr>
          <a:xfrm>
            <a:off x="11190914" y="6382922"/>
            <a:ext cx="1001085" cy="475078"/>
          </a:xfrm>
        </p:spPr>
        <p:txBody>
          <a:bodyPr/>
          <a:lstStyle/>
          <a:p>
            <a:r>
              <a:rPr lang="en-US" sz="1400" b="1" dirty="0"/>
              <a:t>20</a:t>
            </a:r>
          </a:p>
        </p:txBody>
      </p:sp>
    </p:spTree>
    <p:extLst>
      <p:ext uri="{BB962C8B-B14F-4D97-AF65-F5344CB8AC3E}">
        <p14:creationId xmlns:p14="http://schemas.microsoft.com/office/powerpoint/2010/main" val="1501378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AF8DEF6-A608-4E4D-8E72-2EAC51C89D8E}"/>
              </a:ext>
            </a:extLst>
          </p:cNvPr>
          <p:cNvPicPr>
            <a:picLocks noChangeAspect="1"/>
          </p:cNvPicPr>
          <p:nvPr/>
        </p:nvPicPr>
        <p:blipFill>
          <a:blip r:embed="rId3"/>
          <a:stretch>
            <a:fillRect/>
          </a:stretch>
        </p:blipFill>
        <p:spPr>
          <a:xfrm>
            <a:off x="1" y="6387406"/>
            <a:ext cx="12192000" cy="475488"/>
          </a:xfrm>
          <a:prstGeom prst="rect">
            <a:avLst/>
          </a:prstGeom>
        </p:spPr>
      </p:pic>
      <p:sp>
        <p:nvSpPr>
          <p:cNvPr id="13" name="Rectangle 12">
            <a:extLst>
              <a:ext uri="{FF2B5EF4-FFF2-40B4-BE49-F238E27FC236}">
                <a16:creationId xmlns:a16="http://schemas.microsoft.com/office/drawing/2014/main" id="{C88EA593-645F-4D55-B735-F5DAB41CE377}"/>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640E97-857D-7E47-94BB-1C845929567D}"/>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with medium confidence">
            <a:extLst>
              <a:ext uri="{FF2B5EF4-FFF2-40B4-BE49-F238E27FC236}">
                <a16:creationId xmlns:a16="http://schemas.microsoft.com/office/drawing/2014/main" id="{9F153D69-3F52-4EBC-999D-4E4112E69C51}"/>
              </a:ext>
            </a:extLst>
          </p:cNvPr>
          <p:cNvPicPr>
            <a:picLocks noChangeAspect="1"/>
          </p:cNvPicPr>
          <p:nvPr/>
        </p:nvPicPr>
        <p:blipFill>
          <a:blip r:embed="rId4"/>
          <a:stretch>
            <a:fillRect/>
          </a:stretch>
        </p:blipFill>
        <p:spPr>
          <a:xfrm>
            <a:off x="228013" y="239359"/>
            <a:ext cx="1372597" cy="1147424"/>
          </a:xfrm>
          <a:prstGeom prst="rect">
            <a:avLst/>
          </a:prstGeom>
        </p:spPr>
      </p:pic>
      <p:sp>
        <p:nvSpPr>
          <p:cNvPr id="15" name="TextBox 14">
            <a:extLst>
              <a:ext uri="{FF2B5EF4-FFF2-40B4-BE49-F238E27FC236}">
                <a16:creationId xmlns:a16="http://schemas.microsoft.com/office/drawing/2014/main" id="{5866CFBA-381C-42D1-8FF3-480D456C7F0C}"/>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20" name="Title 1">
            <a:extLst>
              <a:ext uri="{FF2B5EF4-FFF2-40B4-BE49-F238E27FC236}">
                <a16:creationId xmlns:a16="http://schemas.microsoft.com/office/drawing/2014/main" id="{97B206F9-ED20-4B13-9FDC-D7778E89C71C}"/>
              </a:ext>
            </a:extLst>
          </p:cNvPr>
          <p:cNvSpPr>
            <a:spLocks noGrp="1"/>
          </p:cNvSpPr>
          <p:nvPr>
            <p:ph type="ctrTitle"/>
          </p:nvPr>
        </p:nvSpPr>
        <p:spPr>
          <a:xfrm>
            <a:off x="2056634" y="338437"/>
            <a:ext cx="6961242" cy="880104"/>
          </a:xfrm>
        </p:spPr>
        <p:txBody>
          <a:bodyPr>
            <a:normAutofit fontScale="90000"/>
          </a:bodyPr>
          <a:lstStyle/>
          <a:p>
            <a:pPr algn="l"/>
            <a:r>
              <a:rPr lang="en-US" sz="3600" b="1" dirty="0">
                <a:solidFill>
                  <a:schemeClr val="lt1"/>
                </a:solidFill>
                <a:latin typeface="+mn-lt"/>
                <a:ea typeface="+mn-ea"/>
                <a:cs typeface="+mn-cs"/>
              </a:rPr>
              <a:t>Part III: Financing</a:t>
            </a:r>
            <a:br>
              <a:rPr lang="en-US" sz="3200" b="1" dirty="0">
                <a:solidFill>
                  <a:schemeClr val="lt1"/>
                </a:solidFill>
                <a:latin typeface="+mn-lt"/>
                <a:ea typeface="+mn-ea"/>
                <a:cs typeface="+mn-cs"/>
              </a:rPr>
            </a:br>
            <a:r>
              <a:rPr lang="en-US" sz="2700" b="1" i="1" dirty="0">
                <a:solidFill>
                  <a:schemeClr val="lt1"/>
                </a:solidFill>
                <a:latin typeface="+mn-lt"/>
                <a:ea typeface="+mn-ea"/>
                <a:cs typeface="+mn-cs"/>
              </a:rPr>
              <a:t>Low Income Housing Tax Credits (LIHTC)</a:t>
            </a:r>
            <a:endParaRPr lang="en-US" sz="3200" i="1" dirty="0">
              <a:solidFill>
                <a:schemeClr val="lt1"/>
              </a:solidFill>
              <a:latin typeface="+mn-lt"/>
              <a:ea typeface="+mn-ea"/>
              <a:cs typeface="+mn-cs"/>
            </a:endParaRPr>
          </a:p>
        </p:txBody>
      </p:sp>
      <p:sp>
        <p:nvSpPr>
          <p:cNvPr id="5" name="Subtitle 2">
            <a:extLst>
              <a:ext uri="{FF2B5EF4-FFF2-40B4-BE49-F238E27FC236}">
                <a16:creationId xmlns:a16="http://schemas.microsoft.com/office/drawing/2014/main" id="{5EE976CC-F29B-5A52-351B-E2709306C04B}"/>
              </a:ext>
            </a:extLst>
          </p:cNvPr>
          <p:cNvSpPr>
            <a:spLocks noGrp="1"/>
          </p:cNvSpPr>
          <p:nvPr>
            <p:ph type="subTitle" idx="1"/>
          </p:nvPr>
        </p:nvSpPr>
        <p:spPr>
          <a:xfrm>
            <a:off x="1024029" y="1450561"/>
            <a:ext cx="9134579" cy="2294721"/>
          </a:xfrm>
        </p:spPr>
        <p:txBody>
          <a:bodyPr>
            <a:noAutofit/>
          </a:bodyPr>
          <a:lstStyle/>
          <a:p>
            <a:pPr marL="914400" lvl="1" indent="-457200" algn="l">
              <a:lnSpc>
                <a:spcPct val="100000"/>
              </a:lnSpc>
              <a:buFont typeface="Arial" panose="020B0604020202020204" pitchFamily="34" charset="0"/>
              <a:buChar char="•"/>
            </a:pPr>
            <a:endParaRPr lang="en-US" sz="2800" dirty="0">
              <a:solidFill>
                <a:schemeClr val="tx1">
                  <a:lumMod val="50000"/>
                </a:schemeClr>
              </a:solidFill>
              <a:cs typeface="Arial" panose="020B0604020202020204" pitchFamily="34" charset="0"/>
            </a:endParaRPr>
          </a:p>
          <a:p>
            <a:pPr lvl="1" algn="l">
              <a:lnSpc>
                <a:spcPct val="100000"/>
              </a:lnSpc>
            </a:pPr>
            <a:r>
              <a:rPr lang="en-US" sz="2800" b="1" dirty="0">
                <a:solidFill>
                  <a:schemeClr val="tx1">
                    <a:lumMod val="50000"/>
                  </a:schemeClr>
                </a:solidFill>
                <a:cs typeface="Arial" panose="020B0604020202020204" pitchFamily="34" charset="0"/>
              </a:rPr>
              <a:t>Low Income Housing Tax Credits (LIHTC)</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IRS Program created in Tax Reform Act of 1986</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In New Mexico, LIHTC Program is administered by New Mexico Mortgage Finance Agency (MFA)</a:t>
            </a:r>
          </a:p>
          <a:p>
            <a:pPr marL="1371600" lvl="2" indent="-457200" algn="l">
              <a:lnSpc>
                <a:spcPct val="100000"/>
              </a:lnSpc>
              <a:buFont typeface="Arial" panose="020B0604020202020204" pitchFamily="34" charset="0"/>
              <a:buChar char="•"/>
            </a:pPr>
            <a:r>
              <a:rPr lang="en-US" sz="2200" b="1" dirty="0">
                <a:solidFill>
                  <a:schemeClr val="tx1">
                    <a:lumMod val="50000"/>
                  </a:schemeClr>
                </a:solidFill>
                <a:cs typeface="Arial" panose="020B0604020202020204" pitchFamily="34" charset="0"/>
              </a:rPr>
              <a:t>Purpose</a:t>
            </a:r>
            <a:r>
              <a:rPr lang="en-US" sz="2200" dirty="0">
                <a:solidFill>
                  <a:schemeClr val="tx1">
                    <a:lumMod val="50000"/>
                  </a:schemeClr>
                </a:solidFill>
                <a:cs typeface="Arial" panose="020B0604020202020204" pitchFamily="34" charset="0"/>
              </a:rPr>
              <a:t> → To stimulate private investment in affordable housing</a:t>
            </a:r>
          </a:p>
          <a:p>
            <a:pPr marL="1371600" lvl="2" indent="-457200" algn="l">
              <a:lnSpc>
                <a:spcPct val="100000"/>
              </a:lnSpc>
              <a:buFont typeface="Arial" panose="020B0604020202020204" pitchFamily="34" charset="0"/>
              <a:buChar char="•"/>
            </a:pPr>
            <a:r>
              <a:rPr lang="en-US" sz="2200" b="1" dirty="0">
                <a:solidFill>
                  <a:schemeClr val="tx1">
                    <a:lumMod val="50000"/>
                  </a:schemeClr>
                </a:solidFill>
                <a:cs typeface="Arial" panose="020B0604020202020204" pitchFamily="34" charset="0"/>
              </a:rPr>
              <a:t>Mechanism</a:t>
            </a:r>
            <a:r>
              <a:rPr lang="en-US" sz="2200" dirty="0">
                <a:solidFill>
                  <a:schemeClr val="tx1">
                    <a:lumMod val="50000"/>
                  </a:schemeClr>
                </a:solidFill>
                <a:cs typeface="Arial" panose="020B0604020202020204" pitchFamily="34" charset="0"/>
              </a:rPr>
              <a:t> → Investors fund project and, in exchange, they can claim dollar for dollar credit against their tax liability for 10 years</a:t>
            </a:r>
          </a:p>
          <a:p>
            <a:pPr marL="1371600" lvl="2" indent="-457200" algn="l">
              <a:lnSpc>
                <a:spcPct val="100000"/>
              </a:lnSpc>
              <a:buFont typeface="Arial" panose="020B0604020202020204" pitchFamily="34" charset="0"/>
              <a:buChar char="•"/>
            </a:pPr>
            <a:r>
              <a:rPr lang="en-US" sz="2200" b="1" dirty="0">
                <a:solidFill>
                  <a:schemeClr val="tx1">
                    <a:lumMod val="50000"/>
                  </a:schemeClr>
                </a:solidFill>
                <a:cs typeface="Arial" panose="020B0604020202020204" pitchFamily="34" charset="0"/>
              </a:rPr>
              <a:t>Scale</a:t>
            </a:r>
            <a:r>
              <a:rPr lang="en-US" sz="2200" dirty="0">
                <a:solidFill>
                  <a:schemeClr val="tx1">
                    <a:lumMod val="50000"/>
                  </a:schemeClr>
                </a:solidFill>
                <a:cs typeface="Arial" panose="020B0604020202020204" pitchFamily="34" charset="0"/>
              </a:rPr>
              <a:t> → $2.60 per capita to each state (2022)</a:t>
            </a:r>
          </a:p>
          <a:p>
            <a:pPr marL="2286000" lvl="4"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NM: 2,115,877 x $2.60 = </a:t>
            </a:r>
            <a:r>
              <a:rPr lang="en-US" sz="2000" b="1" dirty="0">
                <a:solidFill>
                  <a:schemeClr val="tx1">
                    <a:lumMod val="50000"/>
                  </a:schemeClr>
                </a:solidFill>
                <a:cs typeface="Arial" panose="020B0604020202020204" pitchFamily="34" charset="0"/>
              </a:rPr>
              <a:t>$5,501,280 </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Credit amount is based on the cost of acquiring, constructing or rehabilitating housing developments (known as “Eligible Basis”)</a:t>
            </a:r>
          </a:p>
          <a:p>
            <a:pPr lvl="2" algn="l">
              <a:lnSpc>
                <a:spcPct val="100000"/>
              </a:lnSpc>
            </a:pPr>
            <a:endParaRPr lang="en-US" sz="2200" dirty="0">
              <a:solidFill>
                <a:schemeClr val="tx1">
                  <a:lumMod val="50000"/>
                </a:schemeClr>
              </a:solidFill>
              <a:cs typeface="Arial" panose="020B0604020202020204" pitchFamily="34" charset="0"/>
            </a:endParaRPr>
          </a:p>
          <a:p>
            <a:pPr marL="1371600" lvl="2" indent="-457200" algn="l">
              <a:lnSpc>
                <a:spcPct val="100000"/>
              </a:lnSpc>
              <a:buFont typeface="Arial" panose="020B0604020202020204" pitchFamily="34" charset="0"/>
              <a:buChar char="•"/>
            </a:pPr>
            <a:endParaRPr lang="en-US" sz="2200" dirty="0">
              <a:solidFill>
                <a:schemeClr val="tx1">
                  <a:lumMod val="50000"/>
                </a:schemeClr>
              </a:solidFill>
              <a:cs typeface="Arial" panose="020B0604020202020204" pitchFamily="34" charset="0"/>
            </a:endParaRPr>
          </a:p>
          <a:p>
            <a:pPr lvl="2" algn="l">
              <a:lnSpc>
                <a:spcPct val="100000"/>
              </a:lnSpc>
            </a:pPr>
            <a:endParaRPr lang="en-US" sz="2400" dirty="0">
              <a:solidFill>
                <a:schemeClr val="tx1">
                  <a:lumMod val="50000"/>
                </a:schemeClr>
              </a:solidFill>
              <a:cs typeface="Arial" panose="020B0604020202020204" pitchFamily="34" charset="0"/>
            </a:endParaRPr>
          </a:p>
          <a:p>
            <a:pPr marL="1371600" lvl="2" indent="-457200" algn="l">
              <a:lnSpc>
                <a:spcPct val="100000"/>
              </a:lnSpc>
              <a:buFont typeface="Arial" panose="020B0604020202020204" pitchFamily="34" charset="0"/>
              <a:buChar char="•"/>
            </a:pPr>
            <a:endParaRPr lang="en-US" sz="2400" dirty="0">
              <a:solidFill>
                <a:schemeClr val="tx1">
                  <a:lumMod val="50000"/>
                </a:schemeClr>
              </a:solidFill>
              <a:cs typeface="Arial" panose="020B0604020202020204" pitchFamily="34" charset="0"/>
            </a:endParaRPr>
          </a:p>
          <a:p>
            <a:pPr lvl="3" algn="l">
              <a:lnSpc>
                <a:spcPct val="100000"/>
              </a:lnSpc>
            </a:pPr>
            <a:endParaRPr lang="en-US" sz="2400" dirty="0">
              <a:solidFill>
                <a:schemeClr val="tx1">
                  <a:lumMod val="50000"/>
                </a:schemeClr>
              </a:solidFill>
              <a:cs typeface="Arial" panose="020B0604020202020204" pitchFamily="34" charset="0"/>
            </a:endParaRPr>
          </a:p>
          <a:p>
            <a:pPr lvl="1" algn="l">
              <a:lnSpc>
                <a:spcPct val="100000"/>
              </a:lnSpc>
            </a:pPr>
            <a:endParaRPr lang="en-US" sz="2800" dirty="0">
              <a:solidFill>
                <a:schemeClr val="tx1">
                  <a:lumMod val="50000"/>
                </a:schemeClr>
              </a:solidFill>
              <a:cs typeface="Arial" panose="020B0604020202020204" pitchFamily="34" charset="0"/>
            </a:endParaRPr>
          </a:p>
          <a:p>
            <a:pPr lvl="1" algn="l">
              <a:lnSpc>
                <a:spcPct val="100000"/>
              </a:lnSpc>
            </a:pPr>
            <a:r>
              <a:rPr lang="en-US" sz="2800" dirty="0">
                <a:solidFill>
                  <a:schemeClr val="tx1">
                    <a:lumMod val="50000"/>
                  </a:schemeClr>
                </a:solidFill>
                <a:cs typeface="Arial" panose="020B0604020202020204" pitchFamily="34" charset="0"/>
              </a:rPr>
              <a:t> </a:t>
            </a:r>
          </a:p>
        </p:txBody>
      </p:sp>
      <p:sp>
        <p:nvSpPr>
          <p:cNvPr id="2" name="Footer Placeholder 5">
            <a:extLst>
              <a:ext uri="{FF2B5EF4-FFF2-40B4-BE49-F238E27FC236}">
                <a16:creationId xmlns:a16="http://schemas.microsoft.com/office/drawing/2014/main" id="{61789B51-3366-C19E-6E03-D1AC65F3AB06}"/>
              </a:ext>
            </a:extLst>
          </p:cNvPr>
          <p:cNvSpPr>
            <a:spLocks noGrp="1"/>
          </p:cNvSpPr>
          <p:nvPr>
            <p:ph type="ftr" sz="quarter" idx="11"/>
          </p:nvPr>
        </p:nvSpPr>
        <p:spPr>
          <a:xfrm>
            <a:off x="11190914" y="6382922"/>
            <a:ext cx="1001085" cy="475078"/>
          </a:xfrm>
        </p:spPr>
        <p:txBody>
          <a:bodyPr/>
          <a:lstStyle/>
          <a:p>
            <a:r>
              <a:rPr lang="en-US" sz="1400" b="1" dirty="0"/>
              <a:t>21</a:t>
            </a:r>
          </a:p>
        </p:txBody>
      </p:sp>
    </p:spTree>
    <p:extLst>
      <p:ext uri="{BB962C8B-B14F-4D97-AF65-F5344CB8AC3E}">
        <p14:creationId xmlns:p14="http://schemas.microsoft.com/office/powerpoint/2010/main" val="2249782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AF8DEF6-A608-4E4D-8E72-2EAC51C89D8E}"/>
              </a:ext>
            </a:extLst>
          </p:cNvPr>
          <p:cNvPicPr>
            <a:picLocks noChangeAspect="1"/>
          </p:cNvPicPr>
          <p:nvPr/>
        </p:nvPicPr>
        <p:blipFill>
          <a:blip r:embed="rId3"/>
          <a:stretch>
            <a:fillRect/>
          </a:stretch>
        </p:blipFill>
        <p:spPr>
          <a:xfrm>
            <a:off x="1" y="6387406"/>
            <a:ext cx="12192000" cy="475488"/>
          </a:xfrm>
          <a:prstGeom prst="rect">
            <a:avLst/>
          </a:prstGeom>
        </p:spPr>
      </p:pic>
      <p:sp>
        <p:nvSpPr>
          <p:cNvPr id="13" name="Rectangle 12">
            <a:extLst>
              <a:ext uri="{FF2B5EF4-FFF2-40B4-BE49-F238E27FC236}">
                <a16:creationId xmlns:a16="http://schemas.microsoft.com/office/drawing/2014/main" id="{C88EA593-645F-4D55-B735-F5DAB41CE377}"/>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640E97-857D-7E47-94BB-1C845929567D}"/>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with medium confidence">
            <a:extLst>
              <a:ext uri="{FF2B5EF4-FFF2-40B4-BE49-F238E27FC236}">
                <a16:creationId xmlns:a16="http://schemas.microsoft.com/office/drawing/2014/main" id="{9F153D69-3F52-4EBC-999D-4E4112E69C51}"/>
              </a:ext>
            </a:extLst>
          </p:cNvPr>
          <p:cNvPicPr>
            <a:picLocks noChangeAspect="1"/>
          </p:cNvPicPr>
          <p:nvPr/>
        </p:nvPicPr>
        <p:blipFill>
          <a:blip r:embed="rId4"/>
          <a:stretch>
            <a:fillRect/>
          </a:stretch>
        </p:blipFill>
        <p:spPr>
          <a:xfrm>
            <a:off x="228013" y="239359"/>
            <a:ext cx="1372597" cy="1147424"/>
          </a:xfrm>
          <a:prstGeom prst="rect">
            <a:avLst/>
          </a:prstGeom>
        </p:spPr>
      </p:pic>
      <p:sp>
        <p:nvSpPr>
          <p:cNvPr id="15" name="TextBox 14">
            <a:extLst>
              <a:ext uri="{FF2B5EF4-FFF2-40B4-BE49-F238E27FC236}">
                <a16:creationId xmlns:a16="http://schemas.microsoft.com/office/drawing/2014/main" id="{5866CFBA-381C-42D1-8FF3-480D456C7F0C}"/>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20" name="Title 1">
            <a:extLst>
              <a:ext uri="{FF2B5EF4-FFF2-40B4-BE49-F238E27FC236}">
                <a16:creationId xmlns:a16="http://schemas.microsoft.com/office/drawing/2014/main" id="{97B206F9-ED20-4B13-9FDC-D7778E89C71C}"/>
              </a:ext>
            </a:extLst>
          </p:cNvPr>
          <p:cNvSpPr>
            <a:spLocks noGrp="1"/>
          </p:cNvSpPr>
          <p:nvPr>
            <p:ph type="ctrTitle"/>
          </p:nvPr>
        </p:nvSpPr>
        <p:spPr>
          <a:xfrm>
            <a:off x="2056634" y="338437"/>
            <a:ext cx="6961242" cy="880104"/>
          </a:xfrm>
        </p:spPr>
        <p:txBody>
          <a:bodyPr>
            <a:normAutofit fontScale="90000"/>
          </a:bodyPr>
          <a:lstStyle/>
          <a:p>
            <a:pPr algn="l"/>
            <a:r>
              <a:rPr lang="en-US" sz="3600" b="1" dirty="0">
                <a:solidFill>
                  <a:schemeClr val="lt1"/>
                </a:solidFill>
                <a:latin typeface="+mn-lt"/>
                <a:ea typeface="+mn-ea"/>
                <a:cs typeface="+mn-cs"/>
              </a:rPr>
              <a:t>Part III: Financing</a:t>
            </a:r>
            <a:br>
              <a:rPr lang="en-US" sz="3200" b="1" dirty="0">
                <a:solidFill>
                  <a:schemeClr val="lt1"/>
                </a:solidFill>
                <a:latin typeface="+mn-lt"/>
                <a:ea typeface="+mn-ea"/>
                <a:cs typeface="+mn-cs"/>
              </a:rPr>
            </a:br>
            <a:r>
              <a:rPr lang="en-US" sz="2700" b="1" i="1" dirty="0">
                <a:solidFill>
                  <a:schemeClr val="lt1"/>
                </a:solidFill>
                <a:latin typeface="+mn-lt"/>
                <a:ea typeface="+mn-ea"/>
                <a:cs typeface="+mn-cs"/>
              </a:rPr>
              <a:t>Low Income Housing Tax Credits (LIHTC)</a:t>
            </a:r>
            <a:endParaRPr lang="en-US" sz="3200" i="1" dirty="0">
              <a:solidFill>
                <a:schemeClr val="lt1"/>
              </a:solidFill>
              <a:latin typeface="+mn-lt"/>
              <a:ea typeface="+mn-ea"/>
              <a:cs typeface="+mn-cs"/>
            </a:endParaRPr>
          </a:p>
        </p:txBody>
      </p:sp>
      <p:sp>
        <p:nvSpPr>
          <p:cNvPr id="5" name="Subtitle 2">
            <a:extLst>
              <a:ext uri="{FF2B5EF4-FFF2-40B4-BE49-F238E27FC236}">
                <a16:creationId xmlns:a16="http://schemas.microsoft.com/office/drawing/2014/main" id="{5EE976CC-F29B-5A52-351B-E2709306C04B}"/>
              </a:ext>
            </a:extLst>
          </p:cNvPr>
          <p:cNvSpPr>
            <a:spLocks noGrp="1"/>
          </p:cNvSpPr>
          <p:nvPr>
            <p:ph type="subTitle" idx="1"/>
          </p:nvPr>
        </p:nvSpPr>
        <p:spPr>
          <a:xfrm>
            <a:off x="1024029" y="1450561"/>
            <a:ext cx="9134579" cy="2294721"/>
          </a:xfrm>
        </p:spPr>
        <p:txBody>
          <a:bodyPr>
            <a:noAutofit/>
          </a:bodyPr>
          <a:lstStyle/>
          <a:p>
            <a:pPr marL="914400" lvl="1" indent="-457200" algn="l">
              <a:lnSpc>
                <a:spcPct val="100000"/>
              </a:lnSpc>
              <a:buFont typeface="Arial" panose="020B0604020202020204" pitchFamily="34" charset="0"/>
              <a:buChar char="•"/>
            </a:pPr>
            <a:endParaRPr lang="en-US" sz="2800" dirty="0">
              <a:solidFill>
                <a:schemeClr val="tx1">
                  <a:lumMod val="50000"/>
                </a:schemeClr>
              </a:solidFill>
              <a:cs typeface="Arial" panose="020B0604020202020204" pitchFamily="34" charset="0"/>
            </a:endParaRPr>
          </a:p>
          <a:p>
            <a:pPr lvl="1" algn="l">
              <a:lnSpc>
                <a:spcPct val="100000"/>
              </a:lnSpc>
            </a:pPr>
            <a:r>
              <a:rPr lang="en-US" sz="2800" b="1" dirty="0">
                <a:solidFill>
                  <a:schemeClr val="tx1">
                    <a:lumMod val="50000"/>
                  </a:schemeClr>
                </a:solidFill>
                <a:cs typeface="Arial" panose="020B0604020202020204" pitchFamily="34" charset="0"/>
              </a:rPr>
              <a:t>9% and 4% Tax Credits</a:t>
            </a:r>
          </a:p>
          <a:p>
            <a:pPr marL="1371600" lvl="2"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Both 9% and 4% credits available </a:t>
            </a:r>
          </a:p>
          <a:p>
            <a:pPr marL="1371600" lvl="2"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9% credits are competitive</a:t>
            </a:r>
          </a:p>
          <a:p>
            <a:pPr marL="1371600" lvl="2"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For 9% LIHTC, states receive a finite allocation of tax credits each year, allocated on a per capita basis (approx. $5-6M per year in NM)</a:t>
            </a:r>
          </a:p>
          <a:p>
            <a:pPr marL="1371600" lvl="2"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9% LIHTC provides the deepest federal subsidy, funding roughly 70% of total development cost</a:t>
            </a:r>
          </a:p>
          <a:p>
            <a:pPr marL="1371600" lvl="2"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4% credits are non-competitive and are “as of right” with the use of tax-exempt bonds</a:t>
            </a:r>
          </a:p>
          <a:p>
            <a:pPr marL="1371600" lvl="2"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4% credits attract less equity, funding roughly 30% of total development cost</a:t>
            </a:r>
          </a:p>
          <a:p>
            <a:pPr marL="1371600" lvl="2" indent="-457200" algn="l">
              <a:lnSpc>
                <a:spcPct val="100000"/>
              </a:lnSpc>
              <a:buFont typeface="Arial" panose="020B0604020202020204" pitchFamily="34" charset="0"/>
              <a:buChar char="•"/>
            </a:pPr>
            <a:endParaRPr lang="en-US" sz="2200" dirty="0">
              <a:solidFill>
                <a:schemeClr val="tx1">
                  <a:lumMod val="50000"/>
                </a:schemeClr>
              </a:solidFill>
              <a:cs typeface="Arial" panose="020B0604020202020204" pitchFamily="34" charset="0"/>
            </a:endParaRPr>
          </a:p>
          <a:p>
            <a:pPr lvl="2" algn="l">
              <a:lnSpc>
                <a:spcPct val="100000"/>
              </a:lnSpc>
            </a:pPr>
            <a:endParaRPr lang="en-US" sz="2400" dirty="0">
              <a:solidFill>
                <a:schemeClr val="tx1">
                  <a:lumMod val="50000"/>
                </a:schemeClr>
              </a:solidFill>
              <a:cs typeface="Arial" panose="020B0604020202020204" pitchFamily="34" charset="0"/>
            </a:endParaRPr>
          </a:p>
          <a:p>
            <a:pPr marL="1371600" lvl="2" indent="-457200" algn="l">
              <a:lnSpc>
                <a:spcPct val="100000"/>
              </a:lnSpc>
              <a:buFont typeface="Arial" panose="020B0604020202020204" pitchFamily="34" charset="0"/>
              <a:buChar char="•"/>
            </a:pPr>
            <a:endParaRPr lang="en-US" sz="2400" dirty="0">
              <a:solidFill>
                <a:schemeClr val="tx1">
                  <a:lumMod val="50000"/>
                </a:schemeClr>
              </a:solidFill>
              <a:cs typeface="Arial" panose="020B0604020202020204" pitchFamily="34" charset="0"/>
            </a:endParaRPr>
          </a:p>
          <a:p>
            <a:pPr lvl="3" algn="l">
              <a:lnSpc>
                <a:spcPct val="100000"/>
              </a:lnSpc>
            </a:pPr>
            <a:endParaRPr lang="en-US" sz="2400" dirty="0">
              <a:solidFill>
                <a:schemeClr val="tx1">
                  <a:lumMod val="50000"/>
                </a:schemeClr>
              </a:solidFill>
              <a:cs typeface="Arial" panose="020B0604020202020204" pitchFamily="34" charset="0"/>
            </a:endParaRPr>
          </a:p>
          <a:p>
            <a:pPr lvl="1" algn="l">
              <a:lnSpc>
                <a:spcPct val="100000"/>
              </a:lnSpc>
            </a:pPr>
            <a:endParaRPr lang="en-US" sz="2800" dirty="0">
              <a:solidFill>
                <a:schemeClr val="tx1">
                  <a:lumMod val="50000"/>
                </a:schemeClr>
              </a:solidFill>
              <a:cs typeface="Arial" panose="020B0604020202020204" pitchFamily="34" charset="0"/>
            </a:endParaRPr>
          </a:p>
          <a:p>
            <a:pPr lvl="1" algn="l">
              <a:lnSpc>
                <a:spcPct val="100000"/>
              </a:lnSpc>
            </a:pPr>
            <a:r>
              <a:rPr lang="en-US" sz="2800" dirty="0">
                <a:solidFill>
                  <a:schemeClr val="tx1">
                    <a:lumMod val="50000"/>
                  </a:schemeClr>
                </a:solidFill>
                <a:cs typeface="Arial" panose="020B0604020202020204" pitchFamily="34" charset="0"/>
              </a:rPr>
              <a:t> </a:t>
            </a:r>
          </a:p>
        </p:txBody>
      </p:sp>
      <p:sp>
        <p:nvSpPr>
          <p:cNvPr id="2" name="Footer Placeholder 5">
            <a:extLst>
              <a:ext uri="{FF2B5EF4-FFF2-40B4-BE49-F238E27FC236}">
                <a16:creationId xmlns:a16="http://schemas.microsoft.com/office/drawing/2014/main" id="{9488E40C-562A-526A-322C-F42E96FAF775}"/>
              </a:ext>
            </a:extLst>
          </p:cNvPr>
          <p:cNvSpPr>
            <a:spLocks noGrp="1"/>
          </p:cNvSpPr>
          <p:nvPr>
            <p:ph type="ftr" sz="quarter" idx="11"/>
          </p:nvPr>
        </p:nvSpPr>
        <p:spPr>
          <a:xfrm>
            <a:off x="11190914" y="6382922"/>
            <a:ext cx="1001085" cy="475078"/>
          </a:xfrm>
        </p:spPr>
        <p:txBody>
          <a:bodyPr/>
          <a:lstStyle/>
          <a:p>
            <a:r>
              <a:rPr lang="en-US" sz="1400" b="1" dirty="0"/>
              <a:t>22</a:t>
            </a:r>
          </a:p>
        </p:txBody>
      </p:sp>
    </p:spTree>
    <p:extLst>
      <p:ext uri="{BB962C8B-B14F-4D97-AF65-F5344CB8AC3E}">
        <p14:creationId xmlns:p14="http://schemas.microsoft.com/office/powerpoint/2010/main" val="1756004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AF8DEF6-A608-4E4D-8E72-2EAC51C89D8E}"/>
              </a:ext>
            </a:extLst>
          </p:cNvPr>
          <p:cNvPicPr>
            <a:picLocks noChangeAspect="1"/>
          </p:cNvPicPr>
          <p:nvPr/>
        </p:nvPicPr>
        <p:blipFill>
          <a:blip r:embed="rId3"/>
          <a:stretch>
            <a:fillRect/>
          </a:stretch>
        </p:blipFill>
        <p:spPr>
          <a:xfrm>
            <a:off x="1" y="6387406"/>
            <a:ext cx="12192000" cy="475488"/>
          </a:xfrm>
          <a:prstGeom prst="rect">
            <a:avLst/>
          </a:prstGeom>
        </p:spPr>
      </p:pic>
      <p:sp>
        <p:nvSpPr>
          <p:cNvPr id="13" name="Rectangle 12">
            <a:extLst>
              <a:ext uri="{FF2B5EF4-FFF2-40B4-BE49-F238E27FC236}">
                <a16:creationId xmlns:a16="http://schemas.microsoft.com/office/drawing/2014/main" id="{C88EA593-645F-4D55-B735-F5DAB41CE377}"/>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640E97-857D-7E47-94BB-1C845929567D}"/>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with medium confidence">
            <a:extLst>
              <a:ext uri="{FF2B5EF4-FFF2-40B4-BE49-F238E27FC236}">
                <a16:creationId xmlns:a16="http://schemas.microsoft.com/office/drawing/2014/main" id="{9F153D69-3F52-4EBC-999D-4E4112E69C51}"/>
              </a:ext>
            </a:extLst>
          </p:cNvPr>
          <p:cNvPicPr>
            <a:picLocks noChangeAspect="1"/>
          </p:cNvPicPr>
          <p:nvPr/>
        </p:nvPicPr>
        <p:blipFill>
          <a:blip r:embed="rId4"/>
          <a:stretch>
            <a:fillRect/>
          </a:stretch>
        </p:blipFill>
        <p:spPr>
          <a:xfrm>
            <a:off x="228013" y="239359"/>
            <a:ext cx="1372597" cy="1147424"/>
          </a:xfrm>
          <a:prstGeom prst="rect">
            <a:avLst/>
          </a:prstGeom>
        </p:spPr>
      </p:pic>
      <p:sp>
        <p:nvSpPr>
          <p:cNvPr id="15" name="TextBox 14">
            <a:extLst>
              <a:ext uri="{FF2B5EF4-FFF2-40B4-BE49-F238E27FC236}">
                <a16:creationId xmlns:a16="http://schemas.microsoft.com/office/drawing/2014/main" id="{5866CFBA-381C-42D1-8FF3-480D456C7F0C}"/>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20" name="Title 1">
            <a:extLst>
              <a:ext uri="{FF2B5EF4-FFF2-40B4-BE49-F238E27FC236}">
                <a16:creationId xmlns:a16="http://schemas.microsoft.com/office/drawing/2014/main" id="{97B206F9-ED20-4B13-9FDC-D7778E89C71C}"/>
              </a:ext>
            </a:extLst>
          </p:cNvPr>
          <p:cNvSpPr>
            <a:spLocks noGrp="1"/>
          </p:cNvSpPr>
          <p:nvPr>
            <p:ph type="ctrTitle"/>
          </p:nvPr>
        </p:nvSpPr>
        <p:spPr>
          <a:xfrm>
            <a:off x="2056634" y="338437"/>
            <a:ext cx="6961242" cy="880104"/>
          </a:xfrm>
        </p:spPr>
        <p:txBody>
          <a:bodyPr>
            <a:normAutofit fontScale="90000"/>
          </a:bodyPr>
          <a:lstStyle/>
          <a:p>
            <a:pPr algn="l"/>
            <a:r>
              <a:rPr lang="en-US" sz="3600" b="1" dirty="0">
                <a:solidFill>
                  <a:schemeClr val="lt1"/>
                </a:solidFill>
                <a:latin typeface="+mn-lt"/>
                <a:ea typeface="+mn-ea"/>
                <a:cs typeface="+mn-cs"/>
              </a:rPr>
              <a:t>Part III: Financing</a:t>
            </a:r>
            <a:br>
              <a:rPr lang="en-US" sz="3200" b="1" dirty="0">
                <a:solidFill>
                  <a:schemeClr val="lt1"/>
                </a:solidFill>
                <a:latin typeface="+mn-lt"/>
                <a:ea typeface="+mn-ea"/>
                <a:cs typeface="+mn-cs"/>
              </a:rPr>
            </a:br>
            <a:r>
              <a:rPr lang="en-US" sz="2700" b="1" i="1" dirty="0">
                <a:solidFill>
                  <a:schemeClr val="lt1"/>
                </a:solidFill>
                <a:latin typeface="+mn-lt"/>
                <a:ea typeface="+mn-ea"/>
                <a:cs typeface="+mn-cs"/>
              </a:rPr>
              <a:t>Low Income Housing Tax Credits (LIHTC)</a:t>
            </a:r>
            <a:endParaRPr lang="en-US" sz="3200" i="1" dirty="0">
              <a:solidFill>
                <a:schemeClr val="lt1"/>
              </a:solidFill>
              <a:latin typeface="+mn-lt"/>
              <a:ea typeface="+mn-ea"/>
              <a:cs typeface="+mn-cs"/>
            </a:endParaRPr>
          </a:p>
        </p:txBody>
      </p:sp>
      <p:sp>
        <p:nvSpPr>
          <p:cNvPr id="5" name="Subtitle 2">
            <a:extLst>
              <a:ext uri="{FF2B5EF4-FFF2-40B4-BE49-F238E27FC236}">
                <a16:creationId xmlns:a16="http://schemas.microsoft.com/office/drawing/2014/main" id="{5EE976CC-F29B-5A52-351B-E2709306C04B}"/>
              </a:ext>
            </a:extLst>
          </p:cNvPr>
          <p:cNvSpPr>
            <a:spLocks noGrp="1"/>
          </p:cNvSpPr>
          <p:nvPr>
            <p:ph type="subTitle" idx="1"/>
          </p:nvPr>
        </p:nvSpPr>
        <p:spPr>
          <a:xfrm>
            <a:off x="1024029" y="1450561"/>
            <a:ext cx="9134579" cy="2294721"/>
          </a:xfrm>
        </p:spPr>
        <p:txBody>
          <a:bodyPr>
            <a:noAutofit/>
          </a:bodyPr>
          <a:lstStyle/>
          <a:p>
            <a:pPr marL="914400" lvl="1" indent="-457200" algn="l">
              <a:lnSpc>
                <a:spcPct val="100000"/>
              </a:lnSpc>
              <a:buFont typeface="Arial" panose="020B0604020202020204" pitchFamily="34" charset="0"/>
              <a:buChar char="•"/>
            </a:pPr>
            <a:endParaRPr lang="en-US" sz="2800" dirty="0">
              <a:solidFill>
                <a:schemeClr val="tx1">
                  <a:lumMod val="50000"/>
                </a:schemeClr>
              </a:solidFill>
              <a:cs typeface="Arial" panose="020B0604020202020204" pitchFamily="34" charset="0"/>
            </a:endParaRPr>
          </a:p>
          <a:p>
            <a:pPr lvl="1" algn="l">
              <a:lnSpc>
                <a:spcPct val="100000"/>
              </a:lnSpc>
            </a:pPr>
            <a:r>
              <a:rPr lang="en-US" sz="2800" b="1" dirty="0">
                <a:solidFill>
                  <a:schemeClr val="tx1">
                    <a:lumMod val="50000"/>
                  </a:schemeClr>
                </a:solidFill>
                <a:cs typeface="Arial" panose="020B0604020202020204" pitchFamily="34" charset="0"/>
              </a:rPr>
              <a:t>Tax Credit Affordable Use</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Minimum set asides:</a:t>
            </a:r>
          </a:p>
          <a:p>
            <a:pPr marL="1828800" lvl="3" indent="-457200" algn="l">
              <a:lnSpc>
                <a:spcPct val="100000"/>
              </a:lnSpc>
              <a:buFont typeface="Wingdings" panose="05000000000000000000" pitchFamily="2" charset="2"/>
              <a:buChar char="Ø"/>
            </a:pPr>
            <a:r>
              <a:rPr lang="en-US" sz="2000" dirty="0">
                <a:solidFill>
                  <a:schemeClr val="tx1">
                    <a:lumMod val="50000"/>
                  </a:schemeClr>
                </a:solidFill>
                <a:cs typeface="Arial" panose="020B0604020202020204" pitchFamily="34" charset="0"/>
              </a:rPr>
              <a:t>20% of units for tenants earning no more than 50% AMI, or</a:t>
            </a:r>
          </a:p>
          <a:p>
            <a:pPr marL="1828800" lvl="3" indent="-457200" algn="l">
              <a:lnSpc>
                <a:spcPct val="100000"/>
              </a:lnSpc>
              <a:buFont typeface="Wingdings" panose="05000000000000000000" pitchFamily="2" charset="2"/>
              <a:buChar char="Ø"/>
            </a:pPr>
            <a:r>
              <a:rPr lang="en-US" sz="2000" dirty="0">
                <a:solidFill>
                  <a:schemeClr val="tx1">
                    <a:lumMod val="50000"/>
                  </a:schemeClr>
                </a:solidFill>
                <a:cs typeface="Arial" panose="020B0604020202020204" pitchFamily="34" charset="0"/>
              </a:rPr>
              <a:t>40% of units for tenants earning no more than 60% AMI (by far the most common option), or</a:t>
            </a:r>
          </a:p>
          <a:p>
            <a:pPr marL="1828800" lvl="3" indent="-457200" algn="l">
              <a:lnSpc>
                <a:spcPct val="100000"/>
              </a:lnSpc>
              <a:buFont typeface="Wingdings" panose="05000000000000000000" pitchFamily="2" charset="2"/>
              <a:buChar char="Ø"/>
            </a:pPr>
            <a:r>
              <a:rPr lang="en-US" sz="2000" dirty="0">
                <a:solidFill>
                  <a:schemeClr val="tx1">
                    <a:lumMod val="50000"/>
                  </a:schemeClr>
                </a:solidFill>
                <a:cs typeface="Arial" panose="020B0604020202020204" pitchFamily="34" charset="0"/>
              </a:rPr>
              <a:t>Average Income: can serve households up to 80% AMI if at least 40% of total units are restricted at an average of 60% AMI or below</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Use restriction for a minimum of 30 years required (income and rent limits)</a:t>
            </a:r>
          </a:p>
          <a:p>
            <a:pPr marL="1371600" lvl="2" indent="-457200" algn="l">
              <a:lnSpc>
                <a:spcPct val="100000"/>
              </a:lnSpc>
              <a:buFont typeface="Arial" panose="020B0604020202020204" pitchFamily="34" charset="0"/>
              <a:buChar char="•"/>
            </a:pPr>
            <a:endParaRPr lang="en-US" sz="2200" dirty="0">
              <a:solidFill>
                <a:schemeClr val="tx1">
                  <a:lumMod val="50000"/>
                </a:schemeClr>
              </a:solidFill>
              <a:cs typeface="Arial" panose="020B0604020202020204" pitchFamily="34" charset="0"/>
            </a:endParaRPr>
          </a:p>
          <a:p>
            <a:pPr marL="1371600" lvl="2" indent="-457200" algn="l">
              <a:lnSpc>
                <a:spcPct val="100000"/>
              </a:lnSpc>
              <a:buFont typeface="Arial" panose="020B0604020202020204" pitchFamily="34" charset="0"/>
              <a:buChar char="•"/>
            </a:pPr>
            <a:endParaRPr lang="en-US" sz="2200" dirty="0">
              <a:solidFill>
                <a:schemeClr val="tx1">
                  <a:lumMod val="50000"/>
                </a:schemeClr>
              </a:solidFill>
              <a:cs typeface="Arial" panose="020B0604020202020204" pitchFamily="34" charset="0"/>
            </a:endParaRPr>
          </a:p>
          <a:p>
            <a:pPr lvl="2" algn="l">
              <a:lnSpc>
                <a:spcPct val="100000"/>
              </a:lnSpc>
            </a:pPr>
            <a:endParaRPr lang="en-US" sz="2400" dirty="0">
              <a:solidFill>
                <a:schemeClr val="tx1">
                  <a:lumMod val="50000"/>
                </a:schemeClr>
              </a:solidFill>
              <a:cs typeface="Arial" panose="020B0604020202020204" pitchFamily="34" charset="0"/>
            </a:endParaRPr>
          </a:p>
          <a:p>
            <a:pPr marL="1371600" lvl="2" indent="-457200" algn="l">
              <a:lnSpc>
                <a:spcPct val="100000"/>
              </a:lnSpc>
              <a:buFont typeface="Arial" panose="020B0604020202020204" pitchFamily="34" charset="0"/>
              <a:buChar char="•"/>
            </a:pPr>
            <a:endParaRPr lang="en-US" sz="2400" dirty="0">
              <a:solidFill>
                <a:schemeClr val="tx1">
                  <a:lumMod val="50000"/>
                </a:schemeClr>
              </a:solidFill>
              <a:cs typeface="Arial" panose="020B0604020202020204" pitchFamily="34" charset="0"/>
            </a:endParaRPr>
          </a:p>
          <a:p>
            <a:pPr lvl="3" algn="l">
              <a:lnSpc>
                <a:spcPct val="100000"/>
              </a:lnSpc>
            </a:pPr>
            <a:endParaRPr lang="en-US" sz="2400" dirty="0">
              <a:solidFill>
                <a:schemeClr val="tx1">
                  <a:lumMod val="50000"/>
                </a:schemeClr>
              </a:solidFill>
              <a:cs typeface="Arial" panose="020B0604020202020204" pitchFamily="34" charset="0"/>
            </a:endParaRPr>
          </a:p>
          <a:p>
            <a:pPr lvl="1" algn="l">
              <a:lnSpc>
                <a:spcPct val="100000"/>
              </a:lnSpc>
            </a:pPr>
            <a:endParaRPr lang="en-US" sz="2800" dirty="0">
              <a:solidFill>
                <a:schemeClr val="tx1">
                  <a:lumMod val="50000"/>
                </a:schemeClr>
              </a:solidFill>
              <a:cs typeface="Arial" panose="020B0604020202020204" pitchFamily="34" charset="0"/>
            </a:endParaRPr>
          </a:p>
          <a:p>
            <a:pPr lvl="1" algn="l">
              <a:lnSpc>
                <a:spcPct val="100000"/>
              </a:lnSpc>
            </a:pPr>
            <a:r>
              <a:rPr lang="en-US" sz="2800" dirty="0">
                <a:solidFill>
                  <a:schemeClr val="tx1">
                    <a:lumMod val="50000"/>
                  </a:schemeClr>
                </a:solidFill>
                <a:cs typeface="Arial" panose="020B0604020202020204" pitchFamily="34" charset="0"/>
              </a:rPr>
              <a:t> </a:t>
            </a:r>
          </a:p>
        </p:txBody>
      </p:sp>
      <p:sp>
        <p:nvSpPr>
          <p:cNvPr id="2" name="Footer Placeholder 5">
            <a:extLst>
              <a:ext uri="{FF2B5EF4-FFF2-40B4-BE49-F238E27FC236}">
                <a16:creationId xmlns:a16="http://schemas.microsoft.com/office/drawing/2014/main" id="{B0CFBA32-CC80-6885-8736-838F86A0B5AC}"/>
              </a:ext>
            </a:extLst>
          </p:cNvPr>
          <p:cNvSpPr>
            <a:spLocks noGrp="1"/>
          </p:cNvSpPr>
          <p:nvPr>
            <p:ph type="ftr" sz="quarter" idx="11"/>
          </p:nvPr>
        </p:nvSpPr>
        <p:spPr>
          <a:xfrm>
            <a:off x="11190914" y="6382922"/>
            <a:ext cx="1001085" cy="475078"/>
          </a:xfrm>
        </p:spPr>
        <p:txBody>
          <a:bodyPr/>
          <a:lstStyle/>
          <a:p>
            <a:r>
              <a:rPr lang="en-US" sz="1400" b="1" dirty="0"/>
              <a:t>23</a:t>
            </a:r>
          </a:p>
        </p:txBody>
      </p:sp>
    </p:spTree>
    <p:extLst>
      <p:ext uri="{BB962C8B-B14F-4D97-AF65-F5344CB8AC3E}">
        <p14:creationId xmlns:p14="http://schemas.microsoft.com/office/powerpoint/2010/main" val="1102660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AF8DEF6-A608-4E4D-8E72-2EAC51C89D8E}"/>
              </a:ext>
            </a:extLst>
          </p:cNvPr>
          <p:cNvPicPr>
            <a:picLocks noChangeAspect="1"/>
          </p:cNvPicPr>
          <p:nvPr/>
        </p:nvPicPr>
        <p:blipFill>
          <a:blip r:embed="rId3"/>
          <a:stretch>
            <a:fillRect/>
          </a:stretch>
        </p:blipFill>
        <p:spPr>
          <a:xfrm>
            <a:off x="1" y="6387406"/>
            <a:ext cx="12192000" cy="475488"/>
          </a:xfrm>
          <a:prstGeom prst="rect">
            <a:avLst/>
          </a:prstGeom>
        </p:spPr>
      </p:pic>
      <p:sp>
        <p:nvSpPr>
          <p:cNvPr id="15" name="TextBox 14">
            <a:extLst>
              <a:ext uri="{FF2B5EF4-FFF2-40B4-BE49-F238E27FC236}">
                <a16:creationId xmlns:a16="http://schemas.microsoft.com/office/drawing/2014/main" id="{5866CFBA-381C-42D1-8FF3-480D456C7F0C}"/>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20" name="Title 1">
            <a:extLst>
              <a:ext uri="{FF2B5EF4-FFF2-40B4-BE49-F238E27FC236}">
                <a16:creationId xmlns:a16="http://schemas.microsoft.com/office/drawing/2014/main" id="{97B206F9-ED20-4B13-9FDC-D7778E89C71C}"/>
              </a:ext>
            </a:extLst>
          </p:cNvPr>
          <p:cNvSpPr>
            <a:spLocks noGrp="1"/>
          </p:cNvSpPr>
          <p:nvPr>
            <p:ph type="ctrTitle"/>
          </p:nvPr>
        </p:nvSpPr>
        <p:spPr>
          <a:xfrm>
            <a:off x="2056634" y="338437"/>
            <a:ext cx="6961242" cy="880104"/>
          </a:xfrm>
        </p:spPr>
        <p:txBody>
          <a:bodyPr>
            <a:normAutofit fontScale="90000"/>
          </a:bodyPr>
          <a:lstStyle/>
          <a:p>
            <a:pPr algn="l"/>
            <a:r>
              <a:rPr lang="en-US" sz="3600" b="1" dirty="0">
                <a:solidFill>
                  <a:schemeClr val="lt1"/>
                </a:solidFill>
                <a:latin typeface="+mn-lt"/>
                <a:ea typeface="+mn-ea"/>
                <a:cs typeface="+mn-cs"/>
              </a:rPr>
              <a:t>Part III: Financing</a:t>
            </a:r>
            <a:br>
              <a:rPr lang="en-US" sz="3200" b="1" dirty="0">
                <a:solidFill>
                  <a:schemeClr val="lt1"/>
                </a:solidFill>
                <a:latin typeface="+mn-lt"/>
                <a:ea typeface="+mn-ea"/>
                <a:cs typeface="+mn-cs"/>
              </a:rPr>
            </a:br>
            <a:r>
              <a:rPr lang="en-US" sz="2700" b="1" i="1" dirty="0">
                <a:solidFill>
                  <a:schemeClr val="lt1"/>
                </a:solidFill>
                <a:latin typeface="+mn-lt"/>
                <a:ea typeface="+mn-ea"/>
                <a:cs typeface="+mn-cs"/>
              </a:rPr>
              <a:t>Low Income Housing Tax Credits (LIHTC)</a:t>
            </a:r>
            <a:endParaRPr lang="en-US" sz="3200" i="1" dirty="0">
              <a:solidFill>
                <a:schemeClr val="lt1"/>
              </a:solidFill>
              <a:latin typeface="+mn-lt"/>
              <a:ea typeface="+mn-ea"/>
              <a:cs typeface="+mn-cs"/>
            </a:endParaRPr>
          </a:p>
        </p:txBody>
      </p:sp>
      <p:sp>
        <p:nvSpPr>
          <p:cNvPr id="5" name="Subtitle 2">
            <a:extLst>
              <a:ext uri="{FF2B5EF4-FFF2-40B4-BE49-F238E27FC236}">
                <a16:creationId xmlns:a16="http://schemas.microsoft.com/office/drawing/2014/main" id="{5EE976CC-F29B-5A52-351B-E2709306C04B}"/>
              </a:ext>
            </a:extLst>
          </p:cNvPr>
          <p:cNvSpPr>
            <a:spLocks noGrp="1"/>
          </p:cNvSpPr>
          <p:nvPr>
            <p:ph type="subTitle" idx="1"/>
          </p:nvPr>
        </p:nvSpPr>
        <p:spPr>
          <a:xfrm>
            <a:off x="3629443" y="-136729"/>
            <a:ext cx="9134579" cy="1355269"/>
          </a:xfrm>
        </p:spPr>
        <p:txBody>
          <a:bodyPr>
            <a:noAutofit/>
          </a:bodyPr>
          <a:lstStyle/>
          <a:p>
            <a:pPr marL="914400" lvl="1" indent="-457200" algn="l">
              <a:lnSpc>
                <a:spcPct val="100000"/>
              </a:lnSpc>
              <a:buFont typeface="Arial" panose="020B0604020202020204" pitchFamily="34" charset="0"/>
              <a:buChar char="•"/>
            </a:pPr>
            <a:endParaRPr lang="en-US" sz="2800" dirty="0">
              <a:solidFill>
                <a:schemeClr val="tx1">
                  <a:lumMod val="50000"/>
                </a:schemeClr>
              </a:solidFill>
              <a:cs typeface="Arial" panose="020B0604020202020204" pitchFamily="34" charset="0"/>
            </a:endParaRPr>
          </a:p>
          <a:p>
            <a:pPr lvl="1" algn="l">
              <a:lnSpc>
                <a:spcPct val="100000"/>
              </a:lnSpc>
            </a:pPr>
            <a:r>
              <a:rPr lang="en-US" sz="2800" b="1" dirty="0">
                <a:solidFill>
                  <a:schemeClr val="tx1">
                    <a:lumMod val="50000"/>
                  </a:schemeClr>
                </a:solidFill>
                <a:cs typeface="Arial" panose="020B0604020202020204" pitchFamily="34" charset="0"/>
              </a:rPr>
              <a:t>Partnership Structure </a:t>
            </a:r>
          </a:p>
          <a:p>
            <a:pPr marL="1371600" lvl="2" indent="-457200" algn="l">
              <a:lnSpc>
                <a:spcPct val="100000"/>
              </a:lnSpc>
              <a:buFont typeface="Arial" panose="020B0604020202020204" pitchFamily="34" charset="0"/>
              <a:buChar char="•"/>
            </a:pPr>
            <a:endParaRPr lang="en-US" sz="2800" dirty="0">
              <a:solidFill>
                <a:schemeClr val="tx1">
                  <a:lumMod val="50000"/>
                </a:schemeClr>
              </a:solidFill>
              <a:cs typeface="Arial" panose="020B0604020202020204" pitchFamily="34" charset="0"/>
            </a:endParaRPr>
          </a:p>
          <a:p>
            <a:pPr marL="1371600" lvl="2" indent="-457200" algn="l">
              <a:lnSpc>
                <a:spcPct val="100000"/>
              </a:lnSpc>
              <a:buFont typeface="Arial" panose="020B0604020202020204" pitchFamily="34" charset="0"/>
              <a:buChar char="•"/>
            </a:pPr>
            <a:endParaRPr lang="en-US" sz="2800" dirty="0">
              <a:solidFill>
                <a:schemeClr val="tx1">
                  <a:lumMod val="50000"/>
                </a:schemeClr>
              </a:solidFill>
              <a:cs typeface="Arial" panose="020B0604020202020204" pitchFamily="34" charset="0"/>
            </a:endParaRPr>
          </a:p>
          <a:p>
            <a:pPr lvl="2" algn="l">
              <a:lnSpc>
                <a:spcPct val="100000"/>
              </a:lnSpc>
            </a:pPr>
            <a:endParaRPr lang="en-US" sz="2800" dirty="0">
              <a:solidFill>
                <a:schemeClr val="tx1">
                  <a:lumMod val="50000"/>
                </a:schemeClr>
              </a:solidFill>
              <a:cs typeface="Arial" panose="020B0604020202020204" pitchFamily="34" charset="0"/>
            </a:endParaRPr>
          </a:p>
          <a:p>
            <a:pPr marL="1371600" lvl="2" indent="-457200" algn="l">
              <a:lnSpc>
                <a:spcPct val="100000"/>
              </a:lnSpc>
              <a:buFont typeface="Arial" panose="020B0604020202020204" pitchFamily="34" charset="0"/>
              <a:buChar char="•"/>
            </a:pPr>
            <a:endParaRPr lang="en-US" sz="2800" dirty="0">
              <a:solidFill>
                <a:schemeClr val="tx1">
                  <a:lumMod val="50000"/>
                </a:schemeClr>
              </a:solidFill>
              <a:cs typeface="Arial" panose="020B0604020202020204" pitchFamily="34" charset="0"/>
            </a:endParaRPr>
          </a:p>
          <a:p>
            <a:pPr lvl="3" algn="l">
              <a:lnSpc>
                <a:spcPct val="100000"/>
              </a:lnSpc>
            </a:pPr>
            <a:endParaRPr lang="en-US" sz="2800" dirty="0">
              <a:solidFill>
                <a:schemeClr val="tx1">
                  <a:lumMod val="50000"/>
                </a:schemeClr>
              </a:solidFill>
              <a:cs typeface="Arial" panose="020B0604020202020204" pitchFamily="34" charset="0"/>
            </a:endParaRPr>
          </a:p>
          <a:p>
            <a:pPr lvl="1" algn="l">
              <a:lnSpc>
                <a:spcPct val="100000"/>
              </a:lnSpc>
            </a:pPr>
            <a:endParaRPr lang="en-US" sz="2800" dirty="0">
              <a:solidFill>
                <a:schemeClr val="tx1">
                  <a:lumMod val="50000"/>
                </a:schemeClr>
              </a:solidFill>
              <a:cs typeface="Arial" panose="020B0604020202020204" pitchFamily="34" charset="0"/>
            </a:endParaRPr>
          </a:p>
          <a:p>
            <a:pPr lvl="1" algn="l">
              <a:lnSpc>
                <a:spcPct val="100000"/>
              </a:lnSpc>
            </a:pPr>
            <a:r>
              <a:rPr lang="en-US" sz="2800" dirty="0">
                <a:solidFill>
                  <a:schemeClr val="tx1">
                    <a:lumMod val="50000"/>
                  </a:schemeClr>
                </a:solidFill>
                <a:cs typeface="Arial" panose="020B0604020202020204" pitchFamily="34" charset="0"/>
              </a:rPr>
              <a:t> </a:t>
            </a:r>
          </a:p>
        </p:txBody>
      </p:sp>
      <p:sp>
        <p:nvSpPr>
          <p:cNvPr id="10" name="Rectangle 3">
            <a:extLst>
              <a:ext uri="{FF2B5EF4-FFF2-40B4-BE49-F238E27FC236}">
                <a16:creationId xmlns:a16="http://schemas.microsoft.com/office/drawing/2014/main" id="{18F7EC80-AA11-2C76-373B-B9299D9007F1}"/>
              </a:ext>
            </a:extLst>
          </p:cNvPr>
          <p:cNvSpPr txBox="1">
            <a:spLocks noChangeArrowheads="1"/>
          </p:cNvSpPr>
          <p:nvPr/>
        </p:nvSpPr>
        <p:spPr bwMode="auto">
          <a:xfrm>
            <a:off x="670892" y="1327605"/>
            <a:ext cx="492824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93121"/>
              </a:buClr>
              <a:buSzPct val="9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rgbClr val="A9312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90000"/>
              </a:lnSpc>
              <a:spcBef>
                <a:spcPct val="20000"/>
              </a:spcBef>
              <a:spcAft>
                <a:spcPct val="0"/>
              </a:spcAft>
              <a:buClr>
                <a:srgbClr val="000000"/>
              </a:buClr>
              <a:buSzTx/>
              <a:buFontTx/>
              <a:buChar char="•"/>
              <a:tabLst/>
              <a:defRPr/>
            </a:pPr>
            <a:r>
              <a:rPr kumimoji="0" lang="en-US" altLang="en-US" sz="2400" b="0" i="0" u="none" strike="noStrike" kern="0" cap="none" spc="0" normalizeH="0" baseline="0" noProof="0" dirty="0">
                <a:ln>
                  <a:noFill/>
                </a:ln>
                <a:solidFill>
                  <a:srgbClr val="000000"/>
                </a:solidFill>
                <a:effectLst/>
                <a:uLnTx/>
                <a:uFillTx/>
                <a:ea typeface="+mn-ea"/>
                <a:cs typeface="+mn-cs"/>
              </a:rPr>
              <a:t>General partner controls and operates the project, </a:t>
            </a:r>
            <a:r>
              <a:rPr kumimoji="0" lang="en-US" altLang="en-US" sz="2400" b="0" i="0" u="sng" strike="noStrike" kern="0" cap="none" spc="0" normalizeH="0" baseline="0" noProof="0" dirty="0">
                <a:ln>
                  <a:noFill/>
                </a:ln>
                <a:solidFill>
                  <a:srgbClr val="000000"/>
                </a:solidFill>
                <a:effectLst/>
                <a:uLnTx/>
                <a:uFillTx/>
                <a:ea typeface="+mn-ea"/>
                <a:cs typeface="+mn-cs"/>
              </a:rPr>
              <a:t>provides guarantees</a:t>
            </a:r>
          </a:p>
          <a:p>
            <a:pPr marL="342900" marR="0" lvl="0" indent="-342900" algn="l" defTabSz="914400" rtl="0" eaLnBrk="1" fontAlgn="base" latinLnBrk="0" hangingPunct="1">
              <a:lnSpc>
                <a:spcPct val="90000"/>
              </a:lnSpc>
              <a:spcBef>
                <a:spcPct val="20000"/>
              </a:spcBef>
              <a:spcAft>
                <a:spcPct val="0"/>
              </a:spcAft>
              <a:buClr>
                <a:srgbClr val="000000"/>
              </a:buClr>
              <a:buSzTx/>
              <a:buFontTx/>
              <a:buChar char="•"/>
              <a:tabLst/>
              <a:defRPr/>
            </a:pPr>
            <a:r>
              <a:rPr kumimoji="0" lang="en-US" altLang="en-US" sz="2400" b="0" i="0" u="none" strike="noStrike" kern="0" cap="none" spc="0" normalizeH="0" baseline="0" noProof="0" dirty="0">
                <a:ln>
                  <a:noFill/>
                </a:ln>
                <a:solidFill>
                  <a:srgbClr val="000000"/>
                </a:solidFill>
                <a:effectLst/>
                <a:uLnTx/>
                <a:uFillTx/>
                <a:ea typeface="+mn-ea"/>
                <a:cs typeface="+mn-cs"/>
              </a:rPr>
              <a:t>Passive limited partner invests equity in </a:t>
            </a:r>
            <a:r>
              <a:rPr kumimoji="0" lang="en-US" altLang="en-US" sz="2400" b="0" i="0" u="none" strike="noStrike" kern="0" cap="none" spc="0" normalizeH="0" baseline="0" noProof="0" dirty="0">
                <a:ln>
                  <a:noFill/>
                </a:ln>
                <a:solidFill>
                  <a:schemeClr val="tx1">
                    <a:lumMod val="50000"/>
                  </a:schemeClr>
                </a:solidFill>
                <a:effectLst/>
                <a:uLnTx/>
                <a:uFillTx/>
                <a:ea typeface="+mn-ea"/>
                <a:cs typeface="+mn-cs"/>
              </a:rPr>
              <a:t>return</a:t>
            </a:r>
            <a:r>
              <a:rPr kumimoji="0" lang="en-US" altLang="en-US" sz="2400" b="0" i="0" u="none" strike="noStrike" kern="0" cap="none" spc="0" normalizeH="0" baseline="0" noProof="0" dirty="0">
                <a:ln>
                  <a:noFill/>
                </a:ln>
                <a:solidFill>
                  <a:srgbClr val="000000"/>
                </a:solidFill>
                <a:effectLst/>
                <a:uLnTx/>
                <a:uFillTx/>
                <a:ea typeface="+mn-ea"/>
                <a:cs typeface="+mn-cs"/>
              </a:rPr>
              <a:t> for 99.99% ownership</a:t>
            </a:r>
          </a:p>
          <a:p>
            <a:pPr marL="342900" marR="0" lvl="0" indent="-342900" algn="l" defTabSz="914400" rtl="0" eaLnBrk="1" fontAlgn="base" latinLnBrk="0" hangingPunct="1">
              <a:lnSpc>
                <a:spcPct val="90000"/>
              </a:lnSpc>
              <a:spcBef>
                <a:spcPct val="20000"/>
              </a:spcBef>
              <a:spcAft>
                <a:spcPct val="0"/>
              </a:spcAft>
              <a:buClr>
                <a:srgbClr val="000000"/>
              </a:buClr>
              <a:buSzTx/>
              <a:buFontTx/>
              <a:buChar char="•"/>
              <a:tabLst/>
              <a:defRPr/>
            </a:pPr>
            <a:r>
              <a:rPr kumimoji="0" lang="en-US" altLang="en-US" sz="2400" b="0" i="0" u="none" strike="noStrike" kern="0" cap="none" spc="0" normalizeH="0" baseline="0" noProof="0" dirty="0">
                <a:ln>
                  <a:noFill/>
                </a:ln>
                <a:solidFill>
                  <a:srgbClr val="000000"/>
                </a:solidFill>
                <a:effectLst/>
                <a:uLnTx/>
                <a:uFillTx/>
                <a:ea typeface="+mn-ea"/>
                <a:cs typeface="+mn-cs"/>
              </a:rPr>
              <a:t>Limited partner gets its return almost exclusively from the tax credits and </a:t>
            </a:r>
            <a:r>
              <a:rPr lang="en-US" altLang="en-US" sz="2400" kern="0" dirty="0">
                <a:solidFill>
                  <a:srgbClr val="000000"/>
                </a:solidFill>
              </a:rPr>
              <a:t>tax </a:t>
            </a:r>
            <a:r>
              <a:rPr kumimoji="0" lang="en-US" altLang="en-US" sz="2400" b="0" i="0" u="none" strike="noStrike" kern="0" cap="none" spc="0" normalizeH="0" baseline="0" noProof="0" dirty="0">
                <a:ln>
                  <a:noFill/>
                </a:ln>
                <a:solidFill>
                  <a:srgbClr val="000000"/>
                </a:solidFill>
                <a:effectLst/>
                <a:uLnTx/>
                <a:uFillTx/>
                <a:ea typeface="+mn-ea"/>
                <a:cs typeface="+mn-cs"/>
              </a:rPr>
              <a:t>losses from project</a:t>
            </a:r>
          </a:p>
          <a:p>
            <a:pPr marL="342900" marR="0" lvl="0" indent="-342900" algn="l" defTabSz="914400" rtl="0" eaLnBrk="1" fontAlgn="base" latinLnBrk="0" hangingPunct="1">
              <a:lnSpc>
                <a:spcPct val="90000"/>
              </a:lnSpc>
              <a:spcBef>
                <a:spcPct val="20000"/>
              </a:spcBef>
              <a:spcAft>
                <a:spcPct val="0"/>
              </a:spcAft>
              <a:buClr>
                <a:srgbClr val="000000"/>
              </a:buClr>
              <a:buSzTx/>
              <a:buFontTx/>
              <a:buChar char="•"/>
              <a:tabLst/>
              <a:defRPr/>
            </a:pPr>
            <a:r>
              <a:rPr kumimoji="0" lang="en-US" altLang="en-US" sz="2400" b="0" i="0" u="none" strike="noStrike" kern="0" cap="none" spc="0" normalizeH="0" baseline="0" noProof="0" dirty="0">
                <a:ln>
                  <a:noFill/>
                </a:ln>
                <a:solidFill>
                  <a:srgbClr val="000000"/>
                </a:solidFill>
                <a:effectLst/>
                <a:uLnTx/>
                <a:uFillTx/>
                <a:ea typeface="+mn-ea"/>
                <a:cs typeface="+mn-cs"/>
              </a:rPr>
              <a:t>Equity from the sale of credits reduces debt &amp; other financing needs, resulting in lower rents</a:t>
            </a:r>
          </a:p>
          <a:p>
            <a:pPr marL="342900" marR="0" lvl="0" indent="-342900" algn="l" defTabSz="914400" rtl="0" eaLnBrk="1" fontAlgn="base" latinLnBrk="0" hangingPunct="1">
              <a:lnSpc>
                <a:spcPct val="90000"/>
              </a:lnSpc>
              <a:spcBef>
                <a:spcPct val="20000"/>
              </a:spcBef>
              <a:spcAft>
                <a:spcPct val="0"/>
              </a:spcAft>
              <a:buClr>
                <a:srgbClr val="000000"/>
              </a:buClr>
              <a:buSzTx/>
              <a:buFontTx/>
              <a:buChar char="•"/>
              <a:tabLst/>
              <a:defRPr/>
            </a:pPr>
            <a:endParaRPr kumimoji="0" lang="en-US" altLang="en-US" sz="3200" b="0" i="0" u="none" strike="noStrike" kern="0" cap="none" spc="0" normalizeH="0" baseline="0" noProof="0" dirty="0">
              <a:ln>
                <a:noFill/>
              </a:ln>
              <a:solidFill>
                <a:srgbClr val="000000"/>
              </a:solidFill>
              <a:effectLst/>
              <a:uLnTx/>
              <a:uFillTx/>
              <a:latin typeface="Arial"/>
              <a:ea typeface="+mn-ea"/>
              <a:cs typeface="+mn-cs"/>
            </a:endParaRPr>
          </a:p>
        </p:txBody>
      </p:sp>
      <p:graphicFrame>
        <p:nvGraphicFramePr>
          <p:cNvPr id="14" name="Diagram 13">
            <a:extLst>
              <a:ext uri="{FF2B5EF4-FFF2-40B4-BE49-F238E27FC236}">
                <a16:creationId xmlns:a16="http://schemas.microsoft.com/office/drawing/2014/main" id="{2BF1F687-8E2C-88D5-6F13-171EFAA1E2EA}"/>
              </a:ext>
            </a:extLst>
          </p:cNvPr>
          <p:cNvGraphicFramePr/>
          <p:nvPr>
            <p:extLst>
              <p:ext uri="{D42A27DB-BD31-4B8C-83A1-F6EECF244321}">
                <p14:modId xmlns:p14="http://schemas.microsoft.com/office/powerpoint/2010/main" val="2370187089"/>
              </p:ext>
            </p:extLst>
          </p:nvPr>
        </p:nvGraphicFramePr>
        <p:xfrm>
          <a:off x="5846586" y="1327605"/>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5">
            <a:extLst>
              <a:ext uri="{FF2B5EF4-FFF2-40B4-BE49-F238E27FC236}">
                <a16:creationId xmlns:a16="http://schemas.microsoft.com/office/drawing/2014/main" id="{68C690EE-A0D2-42BF-CBBB-AE16DC95FEBE}"/>
              </a:ext>
            </a:extLst>
          </p:cNvPr>
          <p:cNvSpPr>
            <a:spLocks noGrp="1"/>
          </p:cNvSpPr>
          <p:nvPr>
            <p:ph type="ftr" sz="quarter" idx="11"/>
          </p:nvPr>
        </p:nvSpPr>
        <p:spPr>
          <a:xfrm>
            <a:off x="11190914" y="6382922"/>
            <a:ext cx="1001085" cy="475078"/>
          </a:xfrm>
        </p:spPr>
        <p:txBody>
          <a:bodyPr/>
          <a:lstStyle/>
          <a:p>
            <a:r>
              <a:rPr lang="en-US" sz="1400" b="1" dirty="0"/>
              <a:t>24</a:t>
            </a:r>
          </a:p>
        </p:txBody>
      </p:sp>
    </p:spTree>
    <p:extLst>
      <p:ext uri="{BB962C8B-B14F-4D97-AF65-F5344CB8AC3E}">
        <p14:creationId xmlns:p14="http://schemas.microsoft.com/office/powerpoint/2010/main" val="3877111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AF8DEF6-A608-4E4D-8E72-2EAC51C89D8E}"/>
              </a:ext>
            </a:extLst>
          </p:cNvPr>
          <p:cNvPicPr>
            <a:picLocks noChangeAspect="1"/>
          </p:cNvPicPr>
          <p:nvPr/>
        </p:nvPicPr>
        <p:blipFill>
          <a:blip r:embed="rId3"/>
          <a:stretch>
            <a:fillRect/>
          </a:stretch>
        </p:blipFill>
        <p:spPr>
          <a:xfrm>
            <a:off x="1" y="6387406"/>
            <a:ext cx="12192000" cy="475488"/>
          </a:xfrm>
          <a:prstGeom prst="rect">
            <a:avLst/>
          </a:prstGeom>
        </p:spPr>
      </p:pic>
      <p:sp>
        <p:nvSpPr>
          <p:cNvPr id="13" name="Rectangle 12">
            <a:extLst>
              <a:ext uri="{FF2B5EF4-FFF2-40B4-BE49-F238E27FC236}">
                <a16:creationId xmlns:a16="http://schemas.microsoft.com/office/drawing/2014/main" id="{C88EA593-645F-4D55-B735-F5DAB41CE377}"/>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640E97-857D-7E47-94BB-1C845929567D}"/>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with medium confidence">
            <a:extLst>
              <a:ext uri="{FF2B5EF4-FFF2-40B4-BE49-F238E27FC236}">
                <a16:creationId xmlns:a16="http://schemas.microsoft.com/office/drawing/2014/main" id="{9F153D69-3F52-4EBC-999D-4E4112E69C51}"/>
              </a:ext>
            </a:extLst>
          </p:cNvPr>
          <p:cNvPicPr>
            <a:picLocks noChangeAspect="1"/>
          </p:cNvPicPr>
          <p:nvPr/>
        </p:nvPicPr>
        <p:blipFill>
          <a:blip r:embed="rId4"/>
          <a:stretch>
            <a:fillRect/>
          </a:stretch>
        </p:blipFill>
        <p:spPr>
          <a:xfrm>
            <a:off x="228013" y="239359"/>
            <a:ext cx="1372597" cy="1147424"/>
          </a:xfrm>
          <a:prstGeom prst="rect">
            <a:avLst/>
          </a:prstGeom>
        </p:spPr>
      </p:pic>
      <p:sp>
        <p:nvSpPr>
          <p:cNvPr id="15" name="TextBox 14">
            <a:extLst>
              <a:ext uri="{FF2B5EF4-FFF2-40B4-BE49-F238E27FC236}">
                <a16:creationId xmlns:a16="http://schemas.microsoft.com/office/drawing/2014/main" id="{5866CFBA-381C-42D1-8FF3-480D456C7F0C}"/>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20" name="Title 1">
            <a:extLst>
              <a:ext uri="{FF2B5EF4-FFF2-40B4-BE49-F238E27FC236}">
                <a16:creationId xmlns:a16="http://schemas.microsoft.com/office/drawing/2014/main" id="{97B206F9-ED20-4B13-9FDC-D7778E89C71C}"/>
              </a:ext>
            </a:extLst>
          </p:cNvPr>
          <p:cNvSpPr>
            <a:spLocks noGrp="1"/>
          </p:cNvSpPr>
          <p:nvPr>
            <p:ph type="ctrTitle"/>
          </p:nvPr>
        </p:nvSpPr>
        <p:spPr>
          <a:xfrm>
            <a:off x="2056634" y="338437"/>
            <a:ext cx="6961242" cy="880104"/>
          </a:xfrm>
        </p:spPr>
        <p:txBody>
          <a:bodyPr>
            <a:normAutofit fontScale="90000"/>
          </a:bodyPr>
          <a:lstStyle/>
          <a:p>
            <a:pPr algn="l"/>
            <a:r>
              <a:rPr lang="en-US" sz="3600" b="1" dirty="0">
                <a:solidFill>
                  <a:schemeClr val="lt1"/>
                </a:solidFill>
                <a:latin typeface="+mn-lt"/>
                <a:ea typeface="+mn-ea"/>
                <a:cs typeface="+mn-cs"/>
              </a:rPr>
              <a:t>Part III: Financing</a:t>
            </a:r>
            <a:br>
              <a:rPr lang="en-US" sz="3200" b="1" dirty="0">
                <a:solidFill>
                  <a:schemeClr val="lt1"/>
                </a:solidFill>
                <a:latin typeface="+mn-lt"/>
                <a:ea typeface="+mn-ea"/>
                <a:cs typeface="+mn-cs"/>
              </a:rPr>
            </a:br>
            <a:r>
              <a:rPr lang="en-US" sz="2700" b="1" i="1" dirty="0">
                <a:solidFill>
                  <a:schemeClr val="lt1"/>
                </a:solidFill>
                <a:latin typeface="+mn-lt"/>
                <a:ea typeface="+mn-ea"/>
                <a:cs typeface="+mn-cs"/>
              </a:rPr>
              <a:t>Low Income Housing Tax Credits (LIHTC)</a:t>
            </a:r>
            <a:endParaRPr lang="en-US" sz="3200" i="1" dirty="0">
              <a:solidFill>
                <a:schemeClr val="lt1"/>
              </a:solidFill>
              <a:latin typeface="+mn-lt"/>
              <a:ea typeface="+mn-ea"/>
              <a:cs typeface="+mn-cs"/>
            </a:endParaRPr>
          </a:p>
        </p:txBody>
      </p:sp>
      <p:sp>
        <p:nvSpPr>
          <p:cNvPr id="6" name="Title 1">
            <a:extLst>
              <a:ext uri="{FF2B5EF4-FFF2-40B4-BE49-F238E27FC236}">
                <a16:creationId xmlns:a16="http://schemas.microsoft.com/office/drawing/2014/main" id="{74C9C338-3DAA-F606-CDFC-83EA34EFE35C}"/>
              </a:ext>
            </a:extLst>
          </p:cNvPr>
          <p:cNvSpPr txBox="1">
            <a:spLocks/>
          </p:cNvSpPr>
          <p:nvPr/>
        </p:nvSpPr>
        <p:spPr>
          <a:xfrm>
            <a:off x="2667000" y="1516224"/>
            <a:ext cx="6858000" cy="765312"/>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chemeClr val="tx1">
                    <a:lumMod val="50000"/>
                  </a:schemeClr>
                </a:solidFill>
                <a:latin typeface="+mn-lt"/>
              </a:rPr>
              <a:t>9% Low-Income Housing Tax Credit Process</a:t>
            </a:r>
          </a:p>
        </p:txBody>
      </p:sp>
      <p:sp>
        <p:nvSpPr>
          <p:cNvPr id="8" name="Rectangle 7">
            <a:extLst>
              <a:ext uri="{FF2B5EF4-FFF2-40B4-BE49-F238E27FC236}">
                <a16:creationId xmlns:a16="http://schemas.microsoft.com/office/drawing/2014/main" id="{21275682-ACA1-760A-E35B-0285444B9561}"/>
              </a:ext>
            </a:extLst>
          </p:cNvPr>
          <p:cNvSpPr/>
          <p:nvPr/>
        </p:nvSpPr>
        <p:spPr>
          <a:xfrm>
            <a:off x="3534438" y="3277101"/>
            <a:ext cx="4854179" cy="723432"/>
          </a:xfrm>
          <a:prstGeom prst="rect">
            <a:avLst/>
          </a:prstGeom>
          <a:gradFill flip="none" rotWithShape="1">
            <a:gsLst>
              <a:gs pos="0">
                <a:srgbClr val="535554">
                  <a:lumMod val="25000"/>
                  <a:lumOff val="75000"/>
                  <a:tint val="66000"/>
                  <a:satMod val="160000"/>
                </a:srgbClr>
              </a:gs>
              <a:gs pos="50000">
                <a:srgbClr val="535554">
                  <a:lumMod val="25000"/>
                  <a:lumOff val="75000"/>
                  <a:tint val="44500"/>
                  <a:satMod val="160000"/>
                </a:srgbClr>
              </a:gs>
              <a:gs pos="100000">
                <a:srgbClr val="535554">
                  <a:lumMod val="25000"/>
                  <a:lumOff val="75000"/>
                  <a:tint val="23500"/>
                  <a:satMod val="160000"/>
                </a:srgbClr>
              </a:gs>
            </a:gsLst>
            <a:lin ang="16200000" scaled="1"/>
            <a:tileRect/>
          </a:gradFill>
          <a:ln w="12700" cap="flat" cmpd="sng" algn="ctr">
            <a:noFill/>
            <a:prstDash val="solid"/>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CF9EF"/>
              </a:solidFill>
              <a:effectLst/>
              <a:uLnTx/>
              <a:uFillTx/>
              <a:latin typeface="Calibri Light" panose="020F0302020204030204"/>
              <a:ea typeface="+mn-ea"/>
              <a:cs typeface="+mn-cs"/>
            </a:endParaRPr>
          </a:p>
        </p:txBody>
      </p:sp>
      <p:sp>
        <p:nvSpPr>
          <p:cNvPr id="9" name="Notched Right Arrow 8">
            <a:extLst>
              <a:ext uri="{FF2B5EF4-FFF2-40B4-BE49-F238E27FC236}">
                <a16:creationId xmlns:a16="http://schemas.microsoft.com/office/drawing/2014/main" id="{9EB5A681-3002-78F7-7EAC-93F71FAF122D}"/>
              </a:ext>
            </a:extLst>
          </p:cNvPr>
          <p:cNvSpPr/>
          <p:nvPr/>
        </p:nvSpPr>
        <p:spPr>
          <a:xfrm rot="5400000">
            <a:off x="2022391" y="3064374"/>
            <a:ext cx="1259138" cy="1646675"/>
          </a:xfrm>
          <a:prstGeom prst="notchedRightArrow">
            <a:avLst>
              <a:gd name="adj1" fmla="val 100000"/>
              <a:gd name="adj2" fmla="val 39903"/>
            </a:avLst>
          </a:prstGeom>
          <a:solidFill>
            <a:srgbClr val="FDE59F"/>
          </a:solidFill>
          <a:ln w="12700" cap="flat" cmpd="sng" algn="ctr">
            <a:noFill/>
            <a:prstDash val="solid"/>
          </a:ln>
          <a:effectLst/>
        </p:spPr>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200" b="1" i="0" u="none" strike="noStrike" kern="1200" cap="none" spc="0" normalizeH="0" baseline="0" noProof="0" dirty="0">
                <a:ln>
                  <a:noFill/>
                </a:ln>
                <a:solidFill>
                  <a:srgbClr val="535554"/>
                </a:solidFill>
                <a:effectLst/>
                <a:uLnTx/>
                <a:uFillTx/>
                <a:latin typeface="Calibri Light" panose="020F0302020204030204"/>
                <a:ea typeface="+mn-ea"/>
                <a:cs typeface="+mn-cs"/>
              </a:rPr>
              <a:t>Awards</a:t>
            </a:r>
            <a:endParaRPr kumimoji="1" lang="en-US" sz="1200" b="0" i="0" u="none" strike="noStrike" kern="1200" cap="none" spc="0" normalizeH="0" baseline="0" noProof="0" dirty="0">
              <a:ln>
                <a:noFill/>
              </a:ln>
              <a:solidFill>
                <a:srgbClr val="535554"/>
              </a:solidFill>
              <a:effectLst/>
              <a:uLnTx/>
              <a:uFillTx/>
              <a:latin typeface="Calibri Light" panose="020F0302020204030204"/>
              <a:ea typeface="+mn-ea"/>
              <a:cs typeface="+mn-cs"/>
            </a:endParaRPr>
          </a:p>
        </p:txBody>
      </p:sp>
      <p:sp>
        <p:nvSpPr>
          <p:cNvPr id="10" name="Rectangle 9">
            <a:extLst>
              <a:ext uri="{FF2B5EF4-FFF2-40B4-BE49-F238E27FC236}">
                <a16:creationId xmlns:a16="http://schemas.microsoft.com/office/drawing/2014/main" id="{853C8961-3163-741B-1B33-1B9C696D83EF}"/>
              </a:ext>
            </a:extLst>
          </p:cNvPr>
          <p:cNvSpPr/>
          <p:nvPr/>
        </p:nvSpPr>
        <p:spPr>
          <a:xfrm>
            <a:off x="3534438" y="4121386"/>
            <a:ext cx="4854179" cy="760889"/>
          </a:xfrm>
          <a:prstGeom prst="rect">
            <a:avLst/>
          </a:prstGeom>
          <a:gradFill flip="none" rotWithShape="1">
            <a:gsLst>
              <a:gs pos="0">
                <a:srgbClr val="535554">
                  <a:lumMod val="25000"/>
                  <a:lumOff val="75000"/>
                  <a:tint val="66000"/>
                  <a:satMod val="160000"/>
                </a:srgbClr>
              </a:gs>
              <a:gs pos="50000">
                <a:srgbClr val="535554">
                  <a:lumMod val="25000"/>
                  <a:lumOff val="75000"/>
                  <a:tint val="44500"/>
                  <a:satMod val="160000"/>
                </a:srgbClr>
              </a:gs>
              <a:gs pos="100000">
                <a:srgbClr val="535554">
                  <a:lumMod val="25000"/>
                  <a:lumOff val="75000"/>
                  <a:tint val="23500"/>
                  <a:satMod val="160000"/>
                </a:srgbClr>
              </a:gs>
            </a:gsLst>
            <a:lin ang="16200000" scaled="1"/>
            <a:tileRect/>
          </a:gradFill>
          <a:ln w="12700" cap="flat" cmpd="sng" algn="ctr">
            <a:noFill/>
            <a:prstDash val="solid"/>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CF9EF"/>
              </a:solidFill>
              <a:effectLst/>
              <a:uLnTx/>
              <a:uFillTx/>
              <a:latin typeface="Calibri Light" panose="020F0302020204030204"/>
              <a:ea typeface="+mn-ea"/>
              <a:cs typeface="+mn-cs"/>
            </a:endParaRPr>
          </a:p>
        </p:txBody>
      </p:sp>
      <p:sp>
        <p:nvSpPr>
          <p:cNvPr id="11" name="Notched Right Arrow 10">
            <a:extLst>
              <a:ext uri="{FF2B5EF4-FFF2-40B4-BE49-F238E27FC236}">
                <a16:creationId xmlns:a16="http://schemas.microsoft.com/office/drawing/2014/main" id="{0FC76F63-3FF8-59C1-0F7F-79C3B0A5EBBD}"/>
              </a:ext>
            </a:extLst>
          </p:cNvPr>
          <p:cNvSpPr/>
          <p:nvPr/>
        </p:nvSpPr>
        <p:spPr>
          <a:xfrm rot="5400000">
            <a:off x="2022391" y="3941316"/>
            <a:ext cx="1259138" cy="1646675"/>
          </a:xfrm>
          <a:prstGeom prst="notchedRightArrow">
            <a:avLst>
              <a:gd name="adj1" fmla="val 100000"/>
              <a:gd name="adj2" fmla="val 39903"/>
            </a:avLst>
          </a:prstGeom>
          <a:solidFill>
            <a:srgbClr val="E3BC34"/>
          </a:solidFill>
          <a:ln w="12700" cap="flat" cmpd="sng" algn="ctr">
            <a:noFill/>
            <a:prstDash val="solid"/>
          </a:ln>
          <a:effectLst/>
        </p:spPr>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200" b="1" i="0" u="none" strike="noStrike" kern="1200" cap="none" spc="0" normalizeH="0" baseline="0" noProof="0" dirty="0">
                <a:ln>
                  <a:noFill/>
                </a:ln>
                <a:solidFill>
                  <a:srgbClr val="FCF9EF"/>
                </a:solidFill>
                <a:effectLst/>
                <a:uLnTx/>
                <a:uFillTx/>
                <a:latin typeface="Calibri Light" panose="020F0302020204030204"/>
                <a:ea typeface="+mn-ea"/>
                <a:cs typeface="+mn-cs"/>
              </a:rPr>
              <a:t>Equity Produced</a:t>
            </a:r>
            <a:endParaRPr kumimoji="1" lang="en-US" sz="1200" b="0" i="0" u="none" strike="noStrike" kern="1200" cap="none" spc="0" normalizeH="0" baseline="0" noProof="0" dirty="0">
              <a:ln>
                <a:noFill/>
              </a:ln>
              <a:solidFill>
                <a:srgbClr val="FCF9EF"/>
              </a:solidFill>
              <a:effectLst/>
              <a:uLnTx/>
              <a:uFillTx/>
              <a:latin typeface="Calibri Light" panose="020F0302020204030204"/>
              <a:ea typeface="+mn-ea"/>
              <a:cs typeface="+mn-cs"/>
            </a:endParaRPr>
          </a:p>
        </p:txBody>
      </p:sp>
      <p:sp>
        <p:nvSpPr>
          <p:cNvPr id="14" name="Rectangle 13">
            <a:extLst>
              <a:ext uri="{FF2B5EF4-FFF2-40B4-BE49-F238E27FC236}">
                <a16:creationId xmlns:a16="http://schemas.microsoft.com/office/drawing/2014/main" id="{260AC450-AD9F-9119-9916-B147D363C001}"/>
              </a:ext>
            </a:extLst>
          </p:cNvPr>
          <p:cNvSpPr/>
          <p:nvPr/>
        </p:nvSpPr>
        <p:spPr>
          <a:xfrm>
            <a:off x="3534438" y="2417707"/>
            <a:ext cx="4854179" cy="733739"/>
          </a:xfrm>
          <a:prstGeom prst="rect">
            <a:avLst/>
          </a:prstGeom>
          <a:gradFill flip="none" rotWithShape="1">
            <a:gsLst>
              <a:gs pos="0">
                <a:srgbClr val="535554">
                  <a:lumMod val="25000"/>
                  <a:lumOff val="75000"/>
                  <a:tint val="66000"/>
                  <a:satMod val="160000"/>
                </a:srgbClr>
              </a:gs>
              <a:gs pos="50000">
                <a:srgbClr val="535554">
                  <a:lumMod val="25000"/>
                  <a:lumOff val="75000"/>
                  <a:tint val="44500"/>
                  <a:satMod val="160000"/>
                </a:srgbClr>
              </a:gs>
              <a:gs pos="100000">
                <a:srgbClr val="535554">
                  <a:lumMod val="25000"/>
                  <a:lumOff val="75000"/>
                  <a:tint val="23500"/>
                  <a:satMod val="160000"/>
                </a:srgbClr>
              </a:gs>
            </a:gsLst>
            <a:lin ang="16200000" scaled="1"/>
            <a:tileRect/>
          </a:gradFill>
          <a:ln w="12700" cap="flat" cmpd="sng" algn="ctr">
            <a:noFill/>
            <a:prstDash val="solid"/>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CF9EF"/>
              </a:solidFill>
              <a:effectLst/>
              <a:uLnTx/>
              <a:uFillTx/>
              <a:latin typeface="Calibri Light" panose="020F0302020204030204"/>
              <a:ea typeface="+mn-ea"/>
              <a:cs typeface="+mn-cs"/>
            </a:endParaRPr>
          </a:p>
        </p:txBody>
      </p:sp>
      <p:sp>
        <p:nvSpPr>
          <p:cNvPr id="18" name="Right Arrow 12">
            <a:extLst>
              <a:ext uri="{FF2B5EF4-FFF2-40B4-BE49-F238E27FC236}">
                <a16:creationId xmlns:a16="http://schemas.microsoft.com/office/drawing/2014/main" id="{C4D6B62B-7E26-3744-9DE5-54C478335BA8}"/>
              </a:ext>
            </a:extLst>
          </p:cNvPr>
          <p:cNvSpPr/>
          <p:nvPr/>
        </p:nvSpPr>
        <p:spPr>
          <a:xfrm rot="5400000">
            <a:off x="2022391" y="2213145"/>
            <a:ext cx="1259138" cy="1646675"/>
          </a:xfrm>
          <a:prstGeom prst="rightArrow">
            <a:avLst>
              <a:gd name="adj1" fmla="val 100000"/>
              <a:gd name="adj2" fmla="val 40751"/>
            </a:avLst>
          </a:prstGeom>
          <a:solidFill>
            <a:srgbClr val="0193B3"/>
          </a:solidFill>
          <a:ln w="12700" cap="flat" cmpd="sng" algn="ctr">
            <a:noFill/>
            <a:prstDash val="solid"/>
          </a:ln>
          <a:effectLst/>
        </p:spPr>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200" b="1" i="0" u="none" strike="noStrike" kern="1200" cap="none" spc="0" normalizeH="0" baseline="0" noProof="0" dirty="0">
                <a:ln>
                  <a:noFill/>
                </a:ln>
                <a:solidFill>
                  <a:srgbClr val="FCF9EF"/>
                </a:solidFill>
                <a:effectLst/>
                <a:uLnTx/>
                <a:uFillTx/>
                <a:latin typeface="Calibri Light" panose="020F0302020204030204"/>
                <a:ea typeface="+mn-ea"/>
                <a:cs typeface="+mn-cs"/>
              </a:rPr>
              <a:t>Allocation</a:t>
            </a:r>
            <a:endParaRPr kumimoji="1" lang="en-US" sz="1200" b="0" i="0" u="none" strike="noStrike" kern="1200" cap="none" spc="0" normalizeH="0" baseline="0" noProof="0" dirty="0">
              <a:ln>
                <a:noFill/>
              </a:ln>
              <a:solidFill>
                <a:srgbClr val="FCF9EF"/>
              </a:solidFill>
              <a:effectLst/>
              <a:uLnTx/>
              <a:uFillTx/>
              <a:latin typeface="Calibri Light" panose="020F0302020204030204"/>
              <a:ea typeface="+mn-ea"/>
              <a:cs typeface="+mn-cs"/>
            </a:endParaRPr>
          </a:p>
        </p:txBody>
      </p:sp>
      <p:sp>
        <p:nvSpPr>
          <p:cNvPr id="19" name="Rectangle 18">
            <a:extLst>
              <a:ext uri="{FF2B5EF4-FFF2-40B4-BE49-F238E27FC236}">
                <a16:creationId xmlns:a16="http://schemas.microsoft.com/office/drawing/2014/main" id="{F81C5689-8F93-3EFF-9A65-8FABC1566016}"/>
              </a:ext>
            </a:extLst>
          </p:cNvPr>
          <p:cNvSpPr/>
          <p:nvPr/>
        </p:nvSpPr>
        <p:spPr>
          <a:xfrm>
            <a:off x="3534438" y="5013684"/>
            <a:ext cx="4854179" cy="1061434"/>
          </a:xfrm>
          <a:prstGeom prst="rect">
            <a:avLst/>
          </a:prstGeom>
          <a:gradFill flip="none" rotWithShape="1">
            <a:gsLst>
              <a:gs pos="0">
                <a:srgbClr val="535554">
                  <a:lumMod val="25000"/>
                  <a:lumOff val="75000"/>
                  <a:tint val="66000"/>
                  <a:satMod val="160000"/>
                </a:srgbClr>
              </a:gs>
              <a:gs pos="50000">
                <a:srgbClr val="535554">
                  <a:lumMod val="25000"/>
                  <a:lumOff val="75000"/>
                  <a:tint val="44500"/>
                  <a:satMod val="160000"/>
                </a:srgbClr>
              </a:gs>
              <a:gs pos="100000">
                <a:srgbClr val="535554">
                  <a:lumMod val="25000"/>
                  <a:lumOff val="75000"/>
                  <a:tint val="23500"/>
                  <a:satMod val="160000"/>
                </a:srgbClr>
              </a:gs>
            </a:gsLst>
            <a:lin ang="16200000" scaled="1"/>
            <a:tileRect/>
          </a:gradFill>
          <a:ln w="12700" cap="flat" cmpd="sng" algn="ctr">
            <a:noFill/>
            <a:prstDash val="solid"/>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CF9EF"/>
              </a:solidFill>
              <a:effectLst/>
              <a:uLnTx/>
              <a:uFillTx/>
              <a:latin typeface="Calibri Light" panose="020F0302020204030204"/>
              <a:ea typeface="+mn-ea"/>
              <a:cs typeface="+mn-cs"/>
            </a:endParaRPr>
          </a:p>
        </p:txBody>
      </p:sp>
      <p:sp>
        <p:nvSpPr>
          <p:cNvPr id="21" name="Notched Right Arrow 14">
            <a:extLst>
              <a:ext uri="{FF2B5EF4-FFF2-40B4-BE49-F238E27FC236}">
                <a16:creationId xmlns:a16="http://schemas.microsoft.com/office/drawing/2014/main" id="{04AFC994-21CD-427F-4F96-FAAC9B36C8B2}"/>
              </a:ext>
            </a:extLst>
          </p:cNvPr>
          <p:cNvSpPr/>
          <p:nvPr/>
        </p:nvSpPr>
        <p:spPr>
          <a:xfrm rot="5400000">
            <a:off x="2022391" y="4809122"/>
            <a:ext cx="1259138" cy="1646675"/>
          </a:xfrm>
          <a:prstGeom prst="notchedRightArrow">
            <a:avLst>
              <a:gd name="adj1" fmla="val 100000"/>
              <a:gd name="adj2" fmla="val 39903"/>
            </a:avLst>
          </a:prstGeom>
          <a:solidFill>
            <a:srgbClr val="9B9B9B"/>
          </a:solidFill>
          <a:ln w="12700" cap="flat" cmpd="sng" algn="ctr">
            <a:noFill/>
            <a:prstDash val="solid"/>
          </a:ln>
          <a:effectLst/>
        </p:spPr>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200" b="1" i="0" u="none" strike="noStrike" kern="1200" cap="none" spc="0" normalizeH="0" baseline="0" noProof="0" dirty="0">
                <a:ln>
                  <a:noFill/>
                </a:ln>
                <a:solidFill>
                  <a:srgbClr val="535554"/>
                </a:solidFill>
                <a:effectLst/>
                <a:uLnTx/>
                <a:uFillTx/>
                <a:latin typeface="Calibri Light" panose="020F0302020204030204"/>
                <a:ea typeface="+mn-ea"/>
                <a:cs typeface="+mn-cs"/>
              </a:rPr>
              <a:t>Compliance</a:t>
            </a:r>
            <a:endParaRPr kumimoji="1" lang="en-US" sz="1200" b="0" i="0" u="none" strike="noStrike" kern="1200" cap="none" spc="0" normalizeH="0" baseline="0" noProof="0" dirty="0">
              <a:ln>
                <a:noFill/>
              </a:ln>
              <a:solidFill>
                <a:srgbClr val="535554"/>
              </a:solidFill>
              <a:effectLst/>
              <a:uLnTx/>
              <a:uFillTx/>
              <a:latin typeface="Calibri Light" panose="020F0302020204030204"/>
              <a:ea typeface="+mn-ea"/>
              <a:cs typeface="+mn-cs"/>
            </a:endParaRPr>
          </a:p>
        </p:txBody>
      </p:sp>
      <p:sp>
        <p:nvSpPr>
          <p:cNvPr id="22" name="Inhaltsplatzhalter 4">
            <a:extLst>
              <a:ext uri="{FF2B5EF4-FFF2-40B4-BE49-F238E27FC236}">
                <a16:creationId xmlns:a16="http://schemas.microsoft.com/office/drawing/2014/main" id="{41C5FDBE-3D61-B306-EB31-4B876110809F}"/>
              </a:ext>
            </a:extLst>
          </p:cNvPr>
          <p:cNvSpPr txBox="1">
            <a:spLocks/>
          </p:cNvSpPr>
          <p:nvPr/>
        </p:nvSpPr>
        <p:spPr>
          <a:xfrm>
            <a:off x="3720175" y="2509645"/>
            <a:ext cx="4453713" cy="387798"/>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90000"/>
              </a:lnSpc>
              <a:spcBef>
                <a:spcPts val="0"/>
              </a:spcBef>
              <a:spcAft>
                <a:spcPts val="1000"/>
              </a:spcAft>
              <a:buClrTx/>
              <a:buSzTx/>
              <a:buFont typeface="Wingdings" panose="05000000000000000000" pitchFamily="2" charset="2"/>
              <a:buNone/>
              <a:tabLst/>
              <a:defRPr/>
            </a:pPr>
            <a:r>
              <a:rPr kumimoji="0" lang="en-US" sz="1400" b="0" i="0" u="none" strike="noStrike" kern="1200" cap="none" spc="0" normalizeH="0" baseline="0" noProof="0" dirty="0">
                <a:ln>
                  <a:noFill/>
                </a:ln>
                <a:solidFill>
                  <a:srgbClr val="535554"/>
                </a:solidFill>
                <a:effectLst/>
                <a:uLnTx/>
                <a:uFillTx/>
                <a:latin typeface="Calibri" panose="020F0502020204030204"/>
                <a:ea typeface="+mn-ea"/>
                <a:cs typeface="+mn-cs"/>
              </a:rPr>
              <a:t>Tax credits are allocated to the designated Allocation Agency on a per-capita basis</a:t>
            </a:r>
            <a:endParaRPr kumimoji="0" lang="en-US" sz="1400" b="0" i="0" u="none" strike="noStrike" kern="1200" cap="none" spc="0" normalizeH="0" baseline="0" noProof="0" dirty="0">
              <a:ln>
                <a:noFill/>
              </a:ln>
              <a:solidFill>
                <a:srgbClr val="535554"/>
              </a:solidFill>
              <a:effectLst/>
              <a:uLnTx/>
              <a:uFillTx/>
              <a:ea typeface="+mn-ea"/>
              <a:cs typeface="+mn-cs"/>
            </a:endParaRPr>
          </a:p>
        </p:txBody>
      </p:sp>
      <p:sp>
        <p:nvSpPr>
          <p:cNvPr id="23" name="Inhaltsplatzhalter 4">
            <a:extLst>
              <a:ext uri="{FF2B5EF4-FFF2-40B4-BE49-F238E27FC236}">
                <a16:creationId xmlns:a16="http://schemas.microsoft.com/office/drawing/2014/main" id="{BA48B247-7CF5-9F9B-A78A-29E75B643A9B}"/>
              </a:ext>
            </a:extLst>
          </p:cNvPr>
          <p:cNvSpPr txBox="1">
            <a:spLocks/>
          </p:cNvSpPr>
          <p:nvPr/>
        </p:nvSpPr>
        <p:spPr>
          <a:xfrm>
            <a:off x="3720175" y="3366806"/>
            <a:ext cx="4453713" cy="581698"/>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90000"/>
              </a:lnSpc>
              <a:spcBef>
                <a:spcPts val="0"/>
              </a:spcBef>
              <a:spcAft>
                <a:spcPts val="1000"/>
              </a:spcAft>
              <a:buClrTx/>
              <a:buSzTx/>
              <a:buFont typeface="Wingdings" panose="05000000000000000000" pitchFamily="2" charset="2"/>
              <a:buNone/>
              <a:tabLst/>
              <a:defRPr/>
            </a:pPr>
            <a:r>
              <a:rPr kumimoji="0" lang="en-US" sz="1400" b="0" i="0" u="none" strike="noStrike" kern="1200" cap="none" spc="0" normalizeH="0" baseline="0" noProof="0" dirty="0">
                <a:ln>
                  <a:noFill/>
                </a:ln>
                <a:solidFill>
                  <a:srgbClr val="535554"/>
                </a:solidFill>
                <a:effectLst/>
                <a:uLnTx/>
                <a:uFillTx/>
                <a:latin typeface="Calibri" panose="020F0502020204030204"/>
                <a:ea typeface="+mn-ea"/>
                <a:cs typeface="+mn-cs"/>
              </a:rPr>
              <a:t>9% credits are awarded to proposed development projects through a competitive process, outlined by the Qualified Allocation Plan. </a:t>
            </a:r>
            <a:endParaRPr kumimoji="0" lang="en-US" sz="1400" b="0" i="0" u="none" strike="noStrike" kern="1200" cap="none" spc="0" normalizeH="0" baseline="0" noProof="0" dirty="0">
              <a:ln>
                <a:noFill/>
              </a:ln>
              <a:solidFill>
                <a:srgbClr val="535554"/>
              </a:solidFill>
              <a:effectLst/>
              <a:uLnTx/>
              <a:uFillTx/>
              <a:ea typeface="+mn-ea"/>
              <a:cs typeface="+mn-cs"/>
            </a:endParaRPr>
          </a:p>
        </p:txBody>
      </p:sp>
      <p:sp>
        <p:nvSpPr>
          <p:cNvPr id="24" name="Inhaltsplatzhalter 4">
            <a:extLst>
              <a:ext uri="{FF2B5EF4-FFF2-40B4-BE49-F238E27FC236}">
                <a16:creationId xmlns:a16="http://schemas.microsoft.com/office/drawing/2014/main" id="{60602A15-2830-ABEA-0BA0-896236A22F91}"/>
              </a:ext>
            </a:extLst>
          </p:cNvPr>
          <p:cNvSpPr txBox="1">
            <a:spLocks/>
          </p:cNvSpPr>
          <p:nvPr/>
        </p:nvSpPr>
        <p:spPr>
          <a:xfrm>
            <a:off x="3720175" y="4215804"/>
            <a:ext cx="4453713" cy="581698"/>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90000"/>
              </a:lnSpc>
              <a:spcBef>
                <a:spcPts val="0"/>
              </a:spcBef>
              <a:spcAft>
                <a:spcPts val="1000"/>
              </a:spcAft>
              <a:buClrTx/>
              <a:buSzTx/>
              <a:buFont typeface="Wingdings" panose="05000000000000000000" pitchFamily="2" charset="2"/>
              <a:buNone/>
              <a:tabLst/>
              <a:defRPr/>
            </a:pPr>
            <a:r>
              <a:rPr kumimoji="0" lang="en-US" sz="1400" b="0" i="0" u="none" strike="noStrike" kern="1200" cap="none" spc="0" normalizeH="0" baseline="0" noProof="0" dirty="0">
                <a:ln>
                  <a:noFill/>
                </a:ln>
                <a:solidFill>
                  <a:srgbClr val="535554"/>
                </a:solidFill>
                <a:effectLst/>
                <a:uLnTx/>
                <a:uFillTx/>
                <a:latin typeface="Calibri" panose="020F0502020204030204"/>
              </a:rPr>
              <a:t>Projects “sell” 10-year</a:t>
            </a:r>
            <a:r>
              <a:rPr lang="en-US" sz="1400" dirty="0">
                <a:solidFill>
                  <a:srgbClr val="535554"/>
                </a:solidFill>
                <a:latin typeface="Calibri" panose="020F0502020204030204"/>
              </a:rPr>
              <a:t>s worth of </a:t>
            </a:r>
            <a:r>
              <a:rPr kumimoji="0" lang="en-US" sz="1400" b="0" i="0" u="none" strike="noStrike" kern="1200" cap="none" spc="0" normalizeH="0" baseline="0" noProof="0" dirty="0">
                <a:ln>
                  <a:noFill/>
                </a:ln>
                <a:solidFill>
                  <a:srgbClr val="535554"/>
                </a:solidFill>
                <a:effectLst/>
                <a:uLnTx/>
                <a:uFillTx/>
                <a:latin typeface="Calibri" panose="020F0502020204030204"/>
              </a:rPr>
              <a:t>credits to investor looking to off-set tax liability (around 88 cents per dollar of credit), producing around 70% of the total development costs.</a:t>
            </a:r>
            <a:endParaRPr kumimoji="0" lang="en-US" sz="1400" b="0" i="0" u="none" strike="noStrike" kern="1200" cap="none" spc="0" normalizeH="0" baseline="0" noProof="0" dirty="0">
              <a:ln>
                <a:noFill/>
              </a:ln>
              <a:solidFill>
                <a:srgbClr val="535554"/>
              </a:solidFill>
              <a:effectLst/>
              <a:uLnTx/>
              <a:uFillTx/>
            </a:endParaRPr>
          </a:p>
        </p:txBody>
      </p:sp>
      <p:sp>
        <p:nvSpPr>
          <p:cNvPr id="25" name="Inhaltsplatzhalter 4">
            <a:extLst>
              <a:ext uri="{FF2B5EF4-FFF2-40B4-BE49-F238E27FC236}">
                <a16:creationId xmlns:a16="http://schemas.microsoft.com/office/drawing/2014/main" id="{986727B0-F9D0-032F-11C2-EC1929DA63D0}"/>
              </a:ext>
            </a:extLst>
          </p:cNvPr>
          <p:cNvSpPr txBox="1">
            <a:spLocks/>
          </p:cNvSpPr>
          <p:nvPr/>
        </p:nvSpPr>
        <p:spPr>
          <a:xfrm>
            <a:off x="3720175" y="5105622"/>
            <a:ext cx="4453713" cy="969496"/>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90000"/>
              </a:lnSpc>
              <a:spcBef>
                <a:spcPts val="0"/>
              </a:spcBef>
              <a:spcAft>
                <a:spcPts val="1000"/>
              </a:spcAft>
              <a:buClrTx/>
              <a:buSzTx/>
              <a:buFont typeface="Wingdings" panose="05000000000000000000" pitchFamily="2" charset="2"/>
              <a:buNone/>
              <a:tabLst/>
              <a:defRPr/>
            </a:pPr>
            <a:r>
              <a:rPr kumimoji="0" lang="en-US" sz="1400" b="0" i="0" u="none" strike="noStrike" kern="1200" cap="none" spc="0" normalizeH="0" baseline="0" noProof="0" dirty="0">
                <a:ln>
                  <a:noFill/>
                </a:ln>
                <a:solidFill>
                  <a:srgbClr val="535554"/>
                </a:solidFill>
                <a:effectLst/>
                <a:uLnTx/>
                <a:uFillTx/>
                <a:latin typeface="Calibri" panose="020F0502020204030204"/>
                <a:ea typeface="+mn-ea"/>
                <a:cs typeface="+mn-cs"/>
              </a:rPr>
              <a:t>While the investor takes credits annually for only the first 10 years, credits can be recaptured if the project is not in compliance for 15 years. Additionally, extended compliance periods range from 15-20 more years, following the initial 15 years. </a:t>
            </a:r>
            <a:endParaRPr kumimoji="0" lang="en-US" sz="1400" b="0" i="0" u="none" strike="noStrike" kern="1200" cap="none" spc="0" normalizeH="0" baseline="0" noProof="0" dirty="0">
              <a:ln>
                <a:noFill/>
              </a:ln>
              <a:solidFill>
                <a:srgbClr val="535554"/>
              </a:solidFill>
              <a:effectLst/>
              <a:uLnTx/>
              <a:uFillTx/>
              <a:ea typeface="+mn-ea"/>
              <a:cs typeface="+mn-cs"/>
            </a:endParaRPr>
          </a:p>
        </p:txBody>
      </p:sp>
      <p:sp>
        <p:nvSpPr>
          <p:cNvPr id="26" name="Rectangle 25">
            <a:extLst>
              <a:ext uri="{FF2B5EF4-FFF2-40B4-BE49-F238E27FC236}">
                <a16:creationId xmlns:a16="http://schemas.microsoft.com/office/drawing/2014/main" id="{E6632C4D-AAF7-DB65-FAB0-4B5DB83AD033}"/>
              </a:ext>
            </a:extLst>
          </p:cNvPr>
          <p:cNvSpPr/>
          <p:nvPr/>
        </p:nvSpPr>
        <p:spPr>
          <a:xfrm>
            <a:off x="8447309" y="3271898"/>
            <a:ext cx="1845113" cy="723432"/>
          </a:xfrm>
          <a:prstGeom prst="rect">
            <a:avLst/>
          </a:prstGeom>
          <a:gradFill flip="none" rotWithShape="1">
            <a:gsLst>
              <a:gs pos="0">
                <a:srgbClr val="535554">
                  <a:lumMod val="25000"/>
                  <a:lumOff val="75000"/>
                  <a:tint val="66000"/>
                  <a:satMod val="160000"/>
                </a:srgbClr>
              </a:gs>
              <a:gs pos="50000">
                <a:srgbClr val="535554">
                  <a:lumMod val="25000"/>
                  <a:lumOff val="75000"/>
                  <a:tint val="44500"/>
                  <a:satMod val="160000"/>
                </a:srgbClr>
              </a:gs>
              <a:gs pos="100000">
                <a:srgbClr val="535554">
                  <a:lumMod val="25000"/>
                  <a:lumOff val="75000"/>
                  <a:tint val="23500"/>
                  <a:satMod val="160000"/>
                </a:srgbClr>
              </a:gs>
            </a:gsLst>
            <a:lin ang="16200000" scaled="1"/>
            <a:tileRect/>
          </a:gradFill>
          <a:ln w="12700" cap="flat" cmpd="sng" algn="ctr">
            <a:noFill/>
            <a:prstDash val="solid"/>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535554"/>
              </a:solidFill>
              <a:effectLst/>
              <a:uLnTx/>
              <a:uFillTx/>
              <a:latin typeface="Calibri Light" panose="020F0302020204030204"/>
              <a:ea typeface="+mn-ea"/>
              <a:cs typeface="+mn-cs"/>
            </a:endParaRPr>
          </a:p>
        </p:txBody>
      </p:sp>
      <p:sp>
        <p:nvSpPr>
          <p:cNvPr id="27" name="Rectangle 26">
            <a:extLst>
              <a:ext uri="{FF2B5EF4-FFF2-40B4-BE49-F238E27FC236}">
                <a16:creationId xmlns:a16="http://schemas.microsoft.com/office/drawing/2014/main" id="{2D61FE28-AE63-189C-995A-805A4A95B5CB}"/>
              </a:ext>
            </a:extLst>
          </p:cNvPr>
          <p:cNvSpPr/>
          <p:nvPr/>
        </p:nvSpPr>
        <p:spPr>
          <a:xfrm>
            <a:off x="8447309" y="4116183"/>
            <a:ext cx="1845113" cy="1958935"/>
          </a:xfrm>
          <a:prstGeom prst="rect">
            <a:avLst/>
          </a:prstGeom>
          <a:gradFill flip="none" rotWithShape="1">
            <a:gsLst>
              <a:gs pos="0">
                <a:srgbClr val="535554">
                  <a:lumMod val="25000"/>
                  <a:lumOff val="75000"/>
                  <a:tint val="66000"/>
                  <a:satMod val="160000"/>
                </a:srgbClr>
              </a:gs>
              <a:gs pos="50000">
                <a:srgbClr val="535554">
                  <a:lumMod val="25000"/>
                  <a:lumOff val="75000"/>
                  <a:tint val="44500"/>
                  <a:satMod val="160000"/>
                </a:srgbClr>
              </a:gs>
              <a:gs pos="100000">
                <a:srgbClr val="535554">
                  <a:lumMod val="25000"/>
                  <a:lumOff val="75000"/>
                  <a:tint val="23500"/>
                  <a:satMod val="160000"/>
                </a:srgbClr>
              </a:gs>
            </a:gsLst>
            <a:lin ang="16200000" scaled="1"/>
            <a:tileRect/>
          </a:gradFill>
          <a:ln w="12700" cap="flat" cmpd="sng" algn="ctr">
            <a:noFill/>
            <a:prstDash val="solid"/>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CF9EF"/>
              </a:solidFill>
              <a:effectLst/>
              <a:uLnTx/>
              <a:uFillTx/>
              <a:latin typeface="Calibri Light" panose="020F0302020204030204"/>
              <a:ea typeface="+mn-ea"/>
              <a:cs typeface="+mn-cs"/>
            </a:endParaRPr>
          </a:p>
        </p:txBody>
      </p:sp>
      <p:sp>
        <p:nvSpPr>
          <p:cNvPr id="28" name="Rectangle 27">
            <a:extLst>
              <a:ext uri="{FF2B5EF4-FFF2-40B4-BE49-F238E27FC236}">
                <a16:creationId xmlns:a16="http://schemas.microsoft.com/office/drawing/2014/main" id="{98B39E29-8D54-F9A4-CF31-FE770BCCE18D}"/>
              </a:ext>
            </a:extLst>
          </p:cNvPr>
          <p:cNvSpPr/>
          <p:nvPr/>
        </p:nvSpPr>
        <p:spPr>
          <a:xfrm>
            <a:off x="8447309" y="2412504"/>
            <a:ext cx="1845113" cy="733739"/>
          </a:xfrm>
          <a:prstGeom prst="rect">
            <a:avLst/>
          </a:prstGeom>
          <a:gradFill flip="none" rotWithShape="1">
            <a:gsLst>
              <a:gs pos="0">
                <a:srgbClr val="535554">
                  <a:lumMod val="25000"/>
                  <a:lumOff val="75000"/>
                  <a:tint val="66000"/>
                  <a:satMod val="160000"/>
                </a:srgbClr>
              </a:gs>
              <a:gs pos="50000">
                <a:srgbClr val="535554">
                  <a:lumMod val="25000"/>
                  <a:lumOff val="75000"/>
                  <a:tint val="44500"/>
                  <a:satMod val="160000"/>
                </a:srgbClr>
              </a:gs>
              <a:gs pos="100000">
                <a:srgbClr val="535554">
                  <a:lumMod val="25000"/>
                  <a:lumOff val="75000"/>
                  <a:tint val="23500"/>
                  <a:satMod val="160000"/>
                </a:srgbClr>
              </a:gs>
            </a:gsLst>
            <a:lin ang="16200000" scaled="1"/>
            <a:tileRect/>
          </a:gradFill>
          <a:ln w="12700" cap="flat" cmpd="sng" algn="ctr">
            <a:noFill/>
            <a:prstDash val="solid"/>
          </a:ln>
          <a:effectLst/>
        </p:spPr>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CF9EF"/>
              </a:solidFill>
              <a:effectLst/>
              <a:uLnTx/>
              <a:uFillTx/>
              <a:latin typeface="Calibri Light" panose="020F0302020204030204"/>
              <a:ea typeface="+mn-ea"/>
              <a:cs typeface="+mn-cs"/>
            </a:endParaRPr>
          </a:p>
        </p:txBody>
      </p:sp>
      <p:sp>
        <p:nvSpPr>
          <p:cNvPr id="29" name="Inhaltsplatzhalter 4">
            <a:extLst>
              <a:ext uri="{FF2B5EF4-FFF2-40B4-BE49-F238E27FC236}">
                <a16:creationId xmlns:a16="http://schemas.microsoft.com/office/drawing/2014/main" id="{E17B7D6F-70FC-49B5-1AA4-6E3CD0E48B82}"/>
              </a:ext>
            </a:extLst>
          </p:cNvPr>
          <p:cNvSpPr txBox="1">
            <a:spLocks/>
          </p:cNvSpPr>
          <p:nvPr/>
        </p:nvSpPr>
        <p:spPr>
          <a:xfrm>
            <a:off x="8545278" y="2517201"/>
            <a:ext cx="1722664" cy="387798"/>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90000"/>
              </a:lnSpc>
              <a:spcBef>
                <a:spcPts val="0"/>
              </a:spcBef>
              <a:spcAft>
                <a:spcPts val="1000"/>
              </a:spcAft>
              <a:buClrTx/>
              <a:buSzTx/>
              <a:buFont typeface="Wingdings" panose="05000000000000000000" pitchFamily="2" charset="2"/>
              <a:buNone/>
              <a:tabLst/>
              <a:defRPr/>
            </a:pPr>
            <a:r>
              <a:rPr kumimoji="0" lang="en-US" sz="1400" b="0" i="0" u="none" strike="noStrike" kern="1200" cap="none" spc="0" normalizeH="0" baseline="0" noProof="0" dirty="0">
                <a:ln>
                  <a:noFill/>
                </a:ln>
                <a:solidFill>
                  <a:srgbClr val="535554"/>
                </a:solidFill>
                <a:effectLst/>
                <a:uLnTx/>
                <a:uFillTx/>
                <a:latin typeface="Calibri" panose="020F0502020204030204"/>
                <a:ea typeface="+mn-ea"/>
                <a:cs typeface="+mn-cs"/>
              </a:rPr>
              <a:t>$5.5 million allocated to NM in 2022</a:t>
            </a:r>
            <a:endParaRPr kumimoji="0" lang="en-US" sz="1400" b="0" i="0" u="none" strike="noStrike" kern="1200" cap="none" spc="0" normalizeH="0" baseline="0" noProof="0" dirty="0">
              <a:ln>
                <a:noFill/>
              </a:ln>
              <a:solidFill>
                <a:srgbClr val="535554"/>
              </a:solidFill>
              <a:effectLst/>
              <a:uLnTx/>
              <a:uFillTx/>
              <a:ea typeface="+mn-ea"/>
              <a:cs typeface="+mn-cs"/>
            </a:endParaRPr>
          </a:p>
        </p:txBody>
      </p:sp>
      <p:sp>
        <p:nvSpPr>
          <p:cNvPr id="30" name="Inhaltsplatzhalter 4">
            <a:extLst>
              <a:ext uri="{FF2B5EF4-FFF2-40B4-BE49-F238E27FC236}">
                <a16:creationId xmlns:a16="http://schemas.microsoft.com/office/drawing/2014/main" id="{AF0830FF-290C-3966-305A-4E28C6414EA9}"/>
              </a:ext>
            </a:extLst>
          </p:cNvPr>
          <p:cNvSpPr txBox="1">
            <a:spLocks/>
          </p:cNvSpPr>
          <p:nvPr/>
        </p:nvSpPr>
        <p:spPr>
          <a:xfrm>
            <a:off x="8545278" y="3338786"/>
            <a:ext cx="1722664" cy="581698"/>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90000"/>
              </a:lnSpc>
              <a:spcBef>
                <a:spcPts val="0"/>
              </a:spcBef>
              <a:spcAft>
                <a:spcPts val="1000"/>
              </a:spcAft>
              <a:buClrTx/>
              <a:buSzTx/>
              <a:buFont typeface="Wingdings" panose="05000000000000000000" pitchFamily="2" charset="2"/>
              <a:buNone/>
              <a:tabLst/>
              <a:defRPr/>
            </a:pPr>
            <a:r>
              <a:rPr kumimoji="0" lang="en-US" sz="1400" b="0" i="0" u="none" strike="noStrike" kern="1200" cap="none" spc="0" normalizeH="0" baseline="0" noProof="0" dirty="0">
                <a:ln>
                  <a:noFill/>
                </a:ln>
                <a:solidFill>
                  <a:srgbClr val="535554"/>
                </a:solidFill>
                <a:effectLst/>
                <a:uLnTx/>
                <a:uFillTx/>
                <a:latin typeface="Calibri" panose="020F0502020204030204"/>
                <a:ea typeface="+mn-ea"/>
                <a:cs typeface="+mn-cs"/>
              </a:rPr>
              <a:t>Ex. Project A: $1,000,000 in credits awarded.</a:t>
            </a:r>
            <a:endParaRPr kumimoji="0" lang="en-US" sz="1400" b="0" i="0" u="none" strike="noStrike" kern="1200" cap="none" spc="0" normalizeH="0" baseline="0" noProof="0" dirty="0">
              <a:ln>
                <a:noFill/>
              </a:ln>
              <a:solidFill>
                <a:srgbClr val="535554"/>
              </a:solidFill>
              <a:effectLst/>
              <a:uLnTx/>
              <a:uFillTx/>
              <a:ea typeface="+mn-ea"/>
              <a:cs typeface="+mn-cs"/>
            </a:endParaRPr>
          </a:p>
        </p:txBody>
      </p:sp>
      <p:sp>
        <p:nvSpPr>
          <p:cNvPr id="31" name="Inhaltsplatzhalter 4">
            <a:extLst>
              <a:ext uri="{FF2B5EF4-FFF2-40B4-BE49-F238E27FC236}">
                <a16:creationId xmlns:a16="http://schemas.microsoft.com/office/drawing/2014/main" id="{AF577F5F-42E2-154C-8B29-51C764FA924B}"/>
              </a:ext>
            </a:extLst>
          </p:cNvPr>
          <p:cNvSpPr txBox="1">
            <a:spLocks/>
          </p:cNvSpPr>
          <p:nvPr/>
        </p:nvSpPr>
        <p:spPr>
          <a:xfrm>
            <a:off x="8508533" y="4205778"/>
            <a:ext cx="1722664" cy="1870256"/>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90000"/>
              </a:lnSpc>
              <a:spcBef>
                <a:spcPts val="0"/>
              </a:spcBef>
              <a:spcAft>
                <a:spcPts val="1000"/>
              </a:spcAft>
              <a:buClrTx/>
              <a:buSzTx/>
              <a:buFont typeface="Wingdings" panose="05000000000000000000" pitchFamily="2" charset="2"/>
              <a:buNone/>
              <a:tabLst/>
              <a:defRPr/>
            </a:pPr>
            <a:r>
              <a:rPr kumimoji="0" lang="en-US" sz="1400" b="0" i="0" u="none" strike="noStrike" kern="1200" cap="none" spc="0" normalizeH="0" baseline="0" noProof="0" dirty="0">
                <a:ln>
                  <a:noFill/>
                </a:ln>
                <a:solidFill>
                  <a:srgbClr val="535554"/>
                </a:solidFill>
                <a:effectLst/>
                <a:uLnTx/>
                <a:uFillTx/>
                <a:latin typeface="Calibri" panose="020F0502020204030204"/>
                <a:ea typeface="+mn-ea"/>
                <a:cs typeface="+mn-cs"/>
              </a:rPr>
              <a:t>Ex. Project A: </a:t>
            </a:r>
          </a:p>
          <a:p>
            <a:pPr marL="0" marR="0" lvl="0" indent="0" algn="l" defTabSz="914127" rtl="0" eaLnBrk="1" fontAlgn="auto" latinLnBrk="0" hangingPunct="1">
              <a:lnSpc>
                <a:spcPct val="90000"/>
              </a:lnSpc>
              <a:spcBef>
                <a:spcPts val="0"/>
              </a:spcBef>
              <a:spcAft>
                <a:spcPts val="1000"/>
              </a:spcAft>
              <a:buClrTx/>
              <a:buSzTx/>
              <a:buFont typeface="Wingdings" panose="05000000000000000000" pitchFamily="2" charset="2"/>
              <a:buNone/>
              <a:tabLst/>
              <a:defRPr/>
            </a:pPr>
            <a:r>
              <a:rPr lang="en-US" sz="1400" dirty="0">
                <a:solidFill>
                  <a:srgbClr val="535554"/>
                </a:solidFill>
                <a:latin typeface="Calibri" panose="020F0502020204030204"/>
              </a:rPr>
              <a:t>$1,000,000 x 10 years =</a:t>
            </a:r>
          </a:p>
          <a:p>
            <a:pPr marL="0" marR="0" lvl="0" indent="0" algn="l" defTabSz="914127" rtl="0" eaLnBrk="1" fontAlgn="auto" latinLnBrk="0" hangingPunct="1">
              <a:lnSpc>
                <a:spcPct val="90000"/>
              </a:lnSpc>
              <a:spcBef>
                <a:spcPts val="0"/>
              </a:spcBef>
              <a:spcAft>
                <a:spcPts val="1000"/>
              </a:spcAft>
              <a:buClrTx/>
              <a:buSzTx/>
              <a:buFont typeface="Wingdings" panose="05000000000000000000" pitchFamily="2" charset="2"/>
              <a:buNone/>
              <a:tabLst/>
              <a:defRPr/>
            </a:pPr>
            <a:r>
              <a:rPr lang="en-US" sz="1400" dirty="0">
                <a:solidFill>
                  <a:srgbClr val="535554"/>
                </a:solidFill>
                <a:latin typeface="Calibri" panose="020F0502020204030204"/>
              </a:rPr>
              <a:t>$10,000,000 in total credits</a:t>
            </a:r>
          </a:p>
          <a:p>
            <a:pPr marL="0" marR="0" lvl="0" indent="0" algn="l" defTabSz="914127" rtl="0" eaLnBrk="1" fontAlgn="auto" latinLnBrk="0" hangingPunct="1">
              <a:lnSpc>
                <a:spcPct val="90000"/>
              </a:lnSpc>
              <a:spcBef>
                <a:spcPts val="0"/>
              </a:spcBef>
              <a:spcAft>
                <a:spcPts val="1000"/>
              </a:spcAft>
              <a:buClrTx/>
              <a:buSzTx/>
              <a:buFont typeface="Wingdings" panose="05000000000000000000" pitchFamily="2" charset="2"/>
              <a:buNone/>
              <a:tabLst/>
              <a:defRPr/>
            </a:pPr>
            <a:r>
              <a:rPr lang="en-US" sz="1400" dirty="0">
                <a:solidFill>
                  <a:srgbClr val="535554"/>
                </a:solidFill>
                <a:latin typeface="Calibri" panose="020F0502020204030204"/>
              </a:rPr>
              <a:t>$10,000,000 x $0.88 = </a:t>
            </a:r>
          </a:p>
          <a:p>
            <a:pPr marL="0" marR="0" lvl="0" indent="0" algn="l" defTabSz="914127" rtl="0" eaLnBrk="1" fontAlgn="auto" latinLnBrk="0" hangingPunct="1">
              <a:lnSpc>
                <a:spcPct val="90000"/>
              </a:lnSpc>
              <a:spcBef>
                <a:spcPts val="0"/>
              </a:spcBef>
              <a:spcAft>
                <a:spcPts val="1000"/>
              </a:spcAft>
              <a:buClrTx/>
              <a:buSzTx/>
              <a:buFont typeface="Wingdings" panose="05000000000000000000" pitchFamily="2" charset="2"/>
              <a:buNone/>
              <a:tabLst/>
              <a:defRPr/>
            </a:pPr>
            <a:r>
              <a:rPr lang="en-US" sz="1400" dirty="0">
                <a:solidFill>
                  <a:srgbClr val="535554"/>
                </a:solidFill>
                <a:latin typeface="Calibri" panose="020F0502020204030204"/>
              </a:rPr>
              <a:t>$8,800,000 in </a:t>
            </a:r>
            <a:r>
              <a:rPr kumimoji="0" lang="en-US" sz="1400" b="0" i="0" u="none" strike="noStrike" kern="1200" cap="none" spc="0" normalizeH="0" baseline="0" noProof="0" dirty="0">
                <a:ln>
                  <a:noFill/>
                </a:ln>
                <a:solidFill>
                  <a:srgbClr val="535554"/>
                </a:solidFill>
                <a:effectLst/>
                <a:uLnTx/>
                <a:uFillTx/>
                <a:latin typeface="Calibri" panose="020F0502020204030204"/>
                <a:ea typeface="+mn-ea"/>
                <a:cs typeface="+mn-cs"/>
              </a:rPr>
              <a:t>equity produced</a:t>
            </a:r>
            <a:endParaRPr kumimoji="0" lang="en-US" sz="1400" b="0" i="0" u="none" strike="noStrike" kern="1200" cap="none" spc="0" normalizeH="0" baseline="0" noProof="0" dirty="0">
              <a:ln>
                <a:noFill/>
              </a:ln>
              <a:solidFill>
                <a:srgbClr val="535554"/>
              </a:solidFill>
              <a:effectLst/>
              <a:uLnTx/>
              <a:uFillTx/>
              <a:ea typeface="+mn-ea"/>
              <a:cs typeface="+mn-cs"/>
            </a:endParaRPr>
          </a:p>
        </p:txBody>
      </p:sp>
      <p:sp>
        <p:nvSpPr>
          <p:cNvPr id="2" name="Footer Placeholder 5">
            <a:extLst>
              <a:ext uri="{FF2B5EF4-FFF2-40B4-BE49-F238E27FC236}">
                <a16:creationId xmlns:a16="http://schemas.microsoft.com/office/drawing/2014/main" id="{CBA12883-B5BB-E63E-3A60-9B58ABA4F1FC}"/>
              </a:ext>
            </a:extLst>
          </p:cNvPr>
          <p:cNvSpPr>
            <a:spLocks noGrp="1"/>
          </p:cNvSpPr>
          <p:nvPr>
            <p:ph type="ftr" sz="quarter" idx="11"/>
          </p:nvPr>
        </p:nvSpPr>
        <p:spPr>
          <a:xfrm>
            <a:off x="11190914" y="6382922"/>
            <a:ext cx="1001085" cy="475078"/>
          </a:xfrm>
        </p:spPr>
        <p:txBody>
          <a:bodyPr/>
          <a:lstStyle/>
          <a:p>
            <a:r>
              <a:rPr lang="en-US" sz="1400" b="1" dirty="0"/>
              <a:t>25</a:t>
            </a:r>
          </a:p>
        </p:txBody>
      </p:sp>
    </p:spTree>
    <p:extLst>
      <p:ext uri="{BB962C8B-B14F-4D97-AF65-F5344CB8AC3E}">
        <p14:creationId xmlns:p14="http://schemas.microsoft.com/office/powerpoint/2010/main" val="2417234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AF8DEF6-A608-4E4D-8E72-2EAC51C89D8E}"/>
              </a:ext>
            </a:extLst>
          </p:cNvPr>
          <p:cNvPicPr>
            <a:picLocks noChangeAspect="1"/>
          </p:cNvPicPr>
          <p:nvPr/>
        </p:nvPicPr>
        <p:blipFill>
          <a:blip r:embed="rId3"/>
          <a:stretch>
            <a:fillRect/>
          </a:stretch>
        </p:blipFill>
        <p:spPr>
          <a:xfrm>
            <a:off x="1" y="6387406"/>
            <a:ext cx="12192000" cy="475488"/>
          </a:xfrm>
          <a:prstGeom prst="rect">
            <a:avLst/>
          </a:prstGeom>
        </p:spPr>
      </p:pic>
      <p:sp>
        <p:nvSpPr>
          <p:cNvPr id="13" name="Rectangle 12">
            <a:extLst>
              <a:ext uri="{FF2B5EF4-FFF2-40B4-BE49-F238E27FC236}">
                <a16:creationId xmlns:a16="http://schemas.microsoft.com/office/drawing/2014/main" id="{C88EA593-645F-4D55-B735-F5DAB41CE377}"/>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640E97-857D-7E47-94BB-1C845929567D}"/>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with medium confidence">
            <a:extLst>
              <a:ext uri="{FF2B5EF4-FFF2-40B4-BE49-F238E27FC236}">
                <a16:creationId xmlns:a16="http://schemas.microsoft.com/office/drawing/2014/main" id="{9F153D69-3F52-4EBC-999D-4E4112E69C51}"/>
              </a:ext>
            </a:extLst>
          </p:cNvPr>
          <p:cNvPicPr>
            <a:picLocks noChangeAspect="1"/>
          </p:cNvPicPr>
          <p:nvPr/>
        </p:nvPicPr>
        <p:blipFill>
          <a:blip r:embed="rId4"/>
          <a:stretch>
            <a:fillRect/>
          </a:stretch>
        </p:blipFill>
        <p:spPr>
          <a:xfrm>
            <a:off x="228013" y="239359"/>
            <a:ext cx="1372597" cy="1147424"/>
          </a:xfrm>
          <a:prstGeom prst="rect">
            <a:avLst/>
          </a:prstGeom>
        </p:spPr>
      </p:pic>
      <p:sp>
        <p:nvSpPr>
          <p:cNvPr id="15" name="TextBox 14">
            <a:extLst>
              <a:ext uri="{FF2B5EF4-FFF2-40B4-BE49-F238E27FC236}">
                <a16:creationId xmlns:a16="http://schemas.microsoft.com/office/drawing/2014/main" id="{5866CFBA-381C-42D1-8FF3-480D456C7F0C}"/>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20" name="Title 1">
            <a:extLst>
              <a:ext uri="{FF2B5EF4-FFF2-40B4-BE49-F238E27FC236}">
                <a16:creationId xmlns:a16="http://schemas.microsoft.com/office/drawing/2014/main" id="{97B206F9-ED20-4B13-9FDC-D7778E89C71C}"/>
              </a:ext>
            </a:extLst>
          </p:cNvPr>
          <p:cNvSpPr>
            <a:spLocks noGrp="1"/>
          </p:cNvSpPr>
          <p:nvPr>
            <p:ph type="ctrTitle"/>
          </p:nvPr>
        </p:nvSpPr>
        <p:spPr>
          <a:xfrm>
            <a:off x="2056634" y="338437"/>
            <a:ext cx="6961242" cy="880104"/>
          </a:xfrm>
        </p:spPr>
        <p:txBody>
          <a:bodyPr>
            <a:normAutofit fontScale="90000"/>
          </a:bodyPr>
          <a:lstStyle/>
          <a:p>
            <a:pPr algn="l"/>
            <a:r>
              <a:rPr lang="en-US" sz="3600" b="1" dirty="0">
                <a:solidFill>
                  <a:schemeClr val="lt1"/>
                </a:solidFill>
                <a:latin typeface="+mn-lt"/>
                <a:ea typeface="+mn-ea"/>
                <a:cs typeface="+mn-cs"/>
              </a:rPr>
              <a:t>Part III: Financing</a:t>
            </a:r>
            <a:br>
              <a:rPr lang="en-US" sz="3200" b="1" dirty="0">
                <a:solidFill>
                  <a:schemeClr val="lt1"/>
                </a:solidFill>
                <a:latin typeface="+mn-lt"/>
                <a:ea typeface="+mn-ea"/>
                <a:cs typeface="+mn-cs"/>
              </a:rPr>
            </a:br>
            <a:r>
              <a:rPr lang="en-US" sz="2700" b="1" i="1" dirty="0">
                <a:solidFill>
                  <a:schemeClr val="lt1"/>
                </a:solidFill>
                <a:latin typeface="+mn-lt"/>
                <a:ea typeface="+mn-ea"/>
                <a:cs typeface="+mn-cs"/>
              </a:rPr>
              <a:t>Low Income Housing Tax Credits (LIHTC)</a:t>
            </a:r>
            <a:endParaRPr lang="en-US" sz="3200" i="1" dirty="0">
              <a:solidFill>
                <a:schemeClr val="lt1"/>
              </a:solidFill>
              <a:latin typeface="+mn-lt"/>
              <a:ea typeface="+mn-ea"/>
              <a:cs typeface="+mn-cs"/>
            </a:endParaRPr>
          </a:p>
        </p:txBody>
      </p:sp>
      <p:sp>
        <p:nvSpPr>
          <p:cNvPr id="6" name="Title 1">
            <a:extLst>
              <a:ext uri="{FF2B5EF4-FFF2-40B4-BE49-F238E27FC236}">
                <a16:creationId xmlns:a16="http://schemas.microsoft.com/office/drawing/2014/main" id="{74C9C338-3DAA-F606-CDFC-83EA34EFE35C}"/>
              </a:ext>
            </a:extLst>
          </p:cNvPr>
          <p:cNvSpPr txBox="1">
            <a:spLocks/>
          </p:cNvSpPr>
          <p:nvPr/>
        </p:nvSpPr>
        <p:spPr>
          <a:xfrm>
            <a:off x="2666999" y="1361777"/>
            <a:ext cx="6858000" cy="76531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chemeClr val="tx1">
                    <a:lumMod val="50000"/>
                  </a:schemeClr>
                </a:solidFill>
                <a:latin typeface="+mn-lt"/>
              </a:rPr>
              <a:t>9% LIHTC Funding Example</a:t>
            </a:r>
          </a:p>
        </p:txBody>
      </p:sp>
      <p:graphicFrame>
        <p:nvGraphicFramePr>
          <p:cNvPr id="4" name="Table 3">
            <a:extLst>
              <a:ext uri="{FF2B5EF4-FFF2-40B4-BE49-F238E27FC236}">
                <a16:creationId xmlns:a16="http://schemas.microsoft.com/office/drawing/2014/main" id="{F240FED4-4CBF-04F5-9118-AC9EE4EA0D7C}"/>
              </a:ext>
            </a:extLst>
          </p:cNvPr>
          <p:cNvGraphicFramePr>
            <a:graphicFrameLocks noGrp="1"/>
          </p:cNvGraphicFramePr>
          <p:nvPr>
            <p:extLst>
              <p:ext uri="{D42A27DB-BD31-4B8C-83A1-F6EECF244321}">
                <p14:modId xmlns:p14="http://schemas.microsoft.com/office/powerpoint/2010/main" val="292766220"/>
              </p:ext>
            </p:extLst>
          </p:nvPr>
        </p:nvGraphicFramePr>
        <p:xfrm>
          <a:off x="3874475" y="2190867"/>
          <a:ext cx="4443047" cy="4088570"/>
        </p:xfrm>
        <a:graphic>
          <a:graphicData uri="http://schemas.openxmlformats.org/drawingml/2006/table">
            <a:tbl>
              <a:tblPr firstRow="1" bandRow="1">
                <a:tableStyleId>{5C22544A-7EE6-4342-B048-85BDC9FD1C3A}</a:tableStyleId>
              </a:tblPr>
              <a:tblGrid>
                <a:gridCol w="1998310">
                  <a:extLst>
                    <a:ext uri="{9D8B030D-6E8A-4147-A177-3AD203B41FA5}">
                      <a16:colId xmlns:a16="http://schemas.microsoft.com/office/drawing/2014/main" val="20000"/>
                    </a:ext>
                  </a:extLst>
                </a:gridCol>
                <a:gridCol w="2444737">
                  <a:extLst>
                    <a:ext uri="{9D8B030D-6E8A-4147-A177-3AD203B41FA5}">
                      <a16:colId xmlns:a16="http://schemas.microsoft.com/office/drawing/2014/main" val="20001"/>
                    </a:ext>
                  </a:extLst>
                </a:gridCol>
              </a:tblGrid>
              <a:tr h="372353">
                <a:tc gridSpan="2">
                  <a:txBody>
                    <a:bodyPr/>
                    <a:lstStyle/>
                    <a:p>
                      <a:pPr algn="ctr" fontAlgn="b"/>
                      <a:r>
                        <a:rPr lang="en-US" sz="2000" u="none" strike="noStrike" dirty="0">
                          <a:effectLst/>
                        </a:rPr>
                        <a:t>Credit by Basis</a:t>
                      </a:r>
                      <a:endParaRPr lang="en-US" sz="2000" b="1" i="0" u="none" strike="noStrike" dirty="0">
                        <a:solidFill>
                          <a:srgbClr val="000000"/>
                        </a:solidFill>
                        <a:effectLst/>
                        <a:latin typeface="Calibri"/>
                      </a:endParaRPr>
                    </a:p>
                  </a:txBody>
                  <a:tcPr marL="0" marR="0" marT="0" marB="0" anchor="b"/>
                </a:tc>
                <a:tc hMerge="1">
                  <a:txBody>
                    <a:bodyPr/>
                    <a:lstStyle/>
                    <a:p>
                      <a:endParaRPr lang="en-US"/>
                    </a:p>
                  </a:txBody>
                  <a:tcPr/>
                </a:tc>
                <a:extLst>
                  <a:ext uri="{0D108BD9-81ED-4DB2-BD59-A6C34878D82A}">
                    <a16:rowId xmlns:a16="http://schemas.microsoft.com/office/drawing/2014/main" val="10000"/>
                  </a:ext>
                </a:extLst>
              </a:tr>
              <a:tr h="272705">
                <a:tc>
                  <a:txBody>
                    <a:bodyPr/>
                    <a:lstStyle/>
                    <a:p>
                      <a:pPr algn="l" fontAlgn="b"/>
                      <a:r>
                        <a:rPr lang="en-US" sz="2000" u="none" strike="noStrike" dirty="0">
                          <a:effectLst/>
                        </a:rPr>
                        <a:t>Eligible Basis</a:t>
                      </a:r>
                      <a:endParaRPr lang="en-US" sz="2000" b="0" i="0" u="none" strike="noStrike" dirty="0">
                        <a:solidFill>
                          <a:srgbClr val="000000"/>
                        </a:solidFill>
                        <a:effectLst/>
                        <a:latin typeface="Calibri"/>
                      </a:endParaRPr>
                    </a:p>
                  </a:txBody>
                  <a:tcPr marL="0" marR="0" marT="0" marB="0" anchor="b"/>
                </a:tc>
                <a:tc>
                  <a:txBody>
                    <a:bodyPr/>
                    <a:lstStyle/>
                    <a:p>
                      <a:pPr algn="r" fontAlgn="b"/>
                      <a:r>
                        <a:rPr lang="en-US" sz="2000" u="none" strike="noStrike" dirty="0">
                          <a:effectLst/>
                        </a:rPr>
                        <a:t> $10,000,000 </a:t>
                      </a:r>
                      <a:endParaRPr lang="en-US" sz="20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3"/>
                  </a:ext>
                </a:extLst>
              </a:tr>
              <a:tr h="272705">
                <a:tc>
                  <a:txBody>
                    <a:bodyPr/>
                    <a:lstStyle/>
                    <a:p>
                      <a:pPr marL="0" marR="0" lvl="0" indent="0" algn="l" defTabSz="713232" rtl="0" eaLnBrk="1" fontAlgn="b" latinLnBrk="0" hangingPunct="1">
                        <a:lnSpc>
                          <a:spcPct val="100000"/>
                        </a:lnSpc>
                        <a:spcBef>
                          <a:spcPts val="0"/>
                        </a:spcBef>
                        <a:spcAft>
                          <a:spcPts val="0"/>
                        </a:spcAft>
                        <a:buClrTx/>
                        <a:buSzTx/>
                        <a:buFontTx/>
                        <a:buNone/>
                        <a:tabLst/>
                        <a:defRPr/>
                      </a:pPr>
                      <a:r>
                        <a:rPr lang="en-US" sz="2000" u="none" strike="noStrike" dirty="0">
                          <a:effectLst/>
                        </a:rPr>
                        <a:t>App Fraction</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u="none" strike="noStrike" dirty="0">
                          <a:effectLst/>
                        </a:rPr>
                        <a:t>100%</a:t>
                      </a:r>
                      <a:endParaRPr lang="en-US" sz="20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4"/>
                  </a:ext>
                </a:extLst>
              </a:tr>
              <a:tr h="272705">
                <a:tc>
                  <a:txBody>
                    <a:bodyPr/>
                    <a:lstStyle/>
                    <a:p>
                      <a:pPr algn="l" fontAlgn="b"/>
                      <a:r>
                        <a:rPr lang="en-US" sz="2000" u="none" strike="noStrike" dirty="0">
                          <a:effectLst/>
                        </a:rPr>
                        <a:t>Adjusted Basis</a:t>
                      </a:r>
                      <a:endParaRPr lang="en-US" sz="2000" b="0" i="0" u="none" strike="noStrike" dirty="0">
                        <a:solidFill>
                          <a:srgbClr val="000000"/>
                        </a:solidFill>
                        <a:effectLst/>
                        <a:latin typeface="Calibri"/>
                      </a:endParaRPr>
                    </a:p>
                  </a:txBody>
                  <a:tcPr marL="0" marR="0" marT="0" marB="0" anchor="b"/>
                </a:tc>
                <a:tc>
                  <a:txBody>
                    <a:bodyPr/>
                    <a:lstStyle/>
                    <a:p>
                      <a:pPr algn="r" fontAlgn="b"/>
                      <a:r>
                        <a:rPr lang="en-US" sz="2000" u="none" strike="noStrike" dirty="0">
                          <a:effectLst/>
                        </a:rPr>
                        <a:t> $10,000,000 </a:t>
                      </a:r>
                      <a:endParaRPr lang="en-US" sz="20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5"/>
                  </a:ext>
                </a:extLst>
              </a:tr>
              <a:tr h="272705">
                <a:tc>
                  <a:txBody>
                    <a:bodyPr/>
                    <a:lstStyle/>
                    <a:p>
                      <a:pPr algn="l" fontAlgn="b"/>
                      <a:r>
                        <a:rPr lang="en-US" sz="2000" u="none" strike="noStrike" dirty="0">
                          <a:effectLst/>
                        </a:rPr>
                        <a:t>QCT/DDA Boost</a:t>
                      </a:r>
                      <a:endParaRPr lang="en-US" sz="2000" b="0" i="0" u="none" strike="noStrike" dirty="0">
                        <a:solidFill>
                          <a:srgbClr val="000000"/>
                        </a:solidFill>
                        <a:effectLst/>
                        <a:latin typeface="Calibri"/>
                      </a:endParaRPr>
                    </a:p>
                  </a:txBody>
                  <a:tcPr marL="0" marR="0" marT="0" marB="0" anchor="b"/>
                </a:tc>
                <a:tc>
                  <a:txBody>
                    <a:bodyPr/>
                    <a:lstStyle/>
                    <a:p>
                      <a:pPr algn="r" fontAlgn="b"/>
                      <a:r>
                        <a:rPr lang="en-US" sz="2000" u="none" strike="noStrike" dirty="0">
                          <a:effectLst/>
                        </a:rPr>
                        <a:t>130%</a:t>
                      </a:r>
                      <a:endParaRPr lang="en-US" sz="20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6"/>
                  </a:ext>
                </a:extLst>
              </a:tr>
              <a:tr h="272705">
                <a:tc>
                  <a:txBody>
                    <a:bodyPr/>
                    <a:lstStyle/>
                    <a:p>
                      <a:pPr algn="l" fontAlgn="b"/>
                      <a:r>
                        <a:rPr lang="en-US" sz="2000" u="none" strike="noStrike" dirty="0">
                          <a:effectLst/>
                        </a:rPr>
                        <a:t>Qualified Basis</a:t>
                      </a:r>
                      <a:endParaRPr lang="en-US" sz="2000" b="0" i="0" u="none" strike="noStrike" dirty="0">
                        <a:solidFill>
                          <a:srgbClr val="000000"/>
                        </a:solidFill>
                        <a:effectLst/>
                        <a:latin typeface="Calibri"/>
                      </a:endParaRPr>
                    </a:p>
                  </a:txBody>
                  <a:tcPr marL="0" marR="0" marT="0" marB="0" anchor="b"/>
                </a:tc>
                <a:tc>
                  <a:txBody>
                    <a:bodyPr/>
                    <a:lstStyle/>
                    <a:p>
                      <a:pPr algn="r" fontAlgn="b"/>
                      <a:r>
                        <a:rPr lang="en-US" sz="2000" u="none" strike="noStrike" dirty="0">
                          <a:effectLst/>
                        </a:rPr>
                        <a:t> $13,000,000 </a:t>
                      </a:r>
                      <a:endParaRPr lang="en-US" sz="20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7"/>
                  </a:ext>
                </a:extLst>
              </a:tr>
              <a:tr h="272705">
                <a:tc>
                  <a:txBody>
                    <a:bodyPr/>
                    <a:lstStyle/>
                    <a:p>
                      <a:pPr algn="l" fontAlgn="b"/>
                      <a:r>
                        <a:rPr lang="en-US" sz="2000" u="none" strike="noStrike">
                          <a:effectLst/>
                        </a:rPr>
                        <a:t>Applicable % </a:t>
                      </a:r>
                      <a:endParaRPr lang="en-US" sz="2000" b="0" i="0" u="none" strike="noStrike">
                        <a:solidFill>
                          <a:srgbClr val="000000"/>
                        </a:solidFill>
                        <a:effectLst/>
                        <a:latin typeface="Calibri"/>
                      </a:endParaRPr>
                    </a:p>
                  </a:txBody>
                  <a:tcPr marL="0" marR="0" marT="0" marB="0" anchor="b"/>
                </a:tc>
                <a:tc>
                  <a:txBody>
                    <a:bodyPr/>
                    <a:lstStyle/>
                    <a:p>
                      <a:pPr algn="r" fontAlgn="b"/>
                      <a:r>
                        <a:rPr lang="en-US" sz="2000" u="none" strike="noStrike" dirty="0">
                          <a:effectLst/>
                        </a:rPr>
                        <a:t>9.00%</a:t>
                      </a:r>
                      <a:endParaRPr lang="en-US" sz="20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8"/>
                  </a:ext>
                </a:extLst>
              </a:tr>
              <a:tr h="272705">
                <a:tc>
                  <a:txBody>
                    <a:bodyPr/>
                    <a:lstStyle/>
                    <a:p>
                      <a:pPr algn="l" fontAlgn="b"/>
                      <a:r>
                        <a:rPr lang="en-US" sz="2000" u="none" strike="noStrike">
                          <a:effectLst/>
                        </a:rPr>
                        <a:t>Annual Credit</a:t>
                      </a:r>
                      <a:endParaRPr lang="en-US" sz="2000" b="0" i="0" u="none" strike="noStrike">
                        <a:solidFill>
                          <a:srgbClr val="000000"/>
                        </a:solidFill>
                        <a:effectLst/>
                        <a:latin typeface="Calibri"/>
                      </a:endParaRPr>
                    </a:p>
                  </a:txBody>
                  <a:tcPr marL="0" marR="0" marT="0" marB="0" anchor="b"/>
                </a:tc>
                <a:tc>
                  <a:txBody>
                    <a:bodyPr/>
                    <a:lstStyle/>
                    <a:p>
                      <a:pPr algn="r" fontAlgn="b"/>
                      <a:r>
                        <a:rPr lang="en-US" sz="2000" u="none" strike="noStrike" dirty="0">
                          <a:effectLst/>
                        </a:rPr>
                        <a:t> $1,170,000 </a:t>
                      </a:r>
                      <a:endParaRPr lang="en-US" sz="20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9"/>
                  </a:ext>
                </a:extLst>
              </a:tr>
              <a:tr h="272705">
                <a:tc>
                  <a:txBody>
                    <a:bodyPr/>
                    <a:lstStyle/>
                    <a:p>
                      <a:pPr algn="r" fontAlgn="b"/>
                      <a:r>
                        <a:rPr lang="en-US" sz="2000" u="none" strike="noStrike" dirty="0">
                          <a:effectLst/>
                        </a:rPr>
                        <a:t> x 10 years</a:t>
                      </a:r>
                      <a:endParaRPr lang="en-US" sz="2000" b="0" i="0" u="none" strike="noStrike" dirty="0">
                        <a:solidFill>
                          <a:srgbClr val="000000"/>
                        </a:solidFill>
                        <a:effectLst/>
                        <a:latin typeface="Calibri"/>
                      </a:endParaRPr>
                    </a:p>
                  </a:txBody>
                  <a:tcPr marL="0" marR="0" marT="0" marB="0" anchor="b"/>
                </a:tc>
                <a:tc>
                  <a:txBody>
                    <a:bodyPr/>
                    <a:lstStyle/>
                    <a:p>
                      <a:pPr algn="r" fontAlgn="b"/>
                      <a:r>
                        <a:rPr lang="en-US" sz="2000" u="none" strike="noStrike" dirty="0">
                          <a:effectLst/>
                        </a:rPr>
                        <a:t> $11,700,000 </a:t>
                      </a:r>
                      <a:endParaRPr lang="en-US" sz="20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10"/>
                  </a:ext>
                </a:extLst>
              </a:tr>
              <a:tr h="272705">
                <a:tc>
                  <a:txBody>
                    <a:bodyPr/>
                    <a:lstStyle/>
                    <a:p>
                      <a:pPr algn="l" fontAlgn="b"/>
                      <a:r>
                        <a:rPr lang="en-US" sz="2000" u="none" strike="noStrike" dirty="0">
                          <a:effectLst/>
                        </a:rPr>
                        <a:t>Investor Portion</a:t>
                      </a:r>
                      <a:endParaRPr lang="en-US" sz="2000" b="0" i="0" u="none" strike="noStrike" dirty="0">
                        <a:solidFill>
                          <a:srgbClr val="000000"/>
                        </a:solidFill>
                        <a:effectLst/>
                        <a:latin typeface="Calibri"/>
                      </a:endParaRPr>
                    </a:p>
                  </a:txBody>
                  <a:tcPr marL="0" marR="0" marT="0" marB="0" anchor="b"/>
                </a:tc>
                <a:tc>
                  <a:txBody>
                    <a:bodyPr/>
                    <a:lstStyle/>
                    <a:p>
                      <a:pPr algn="r" fontAlgn="b"/>
                      <a:r>
                        <a:rPr lang="en-US" sz="2000" u="none" strike="noStrike" dirty="0">
                          <a:solidFill>
                            <a:schemeClr val="tx1"/>
                          </a:solidFill>
                          <a:effectLst/>
                        </a:rPr>
                        <a:t>99.99%</a:t>
                      </a:r>
                      <a:endParaRPr lang="en-US" sz="2000" b="0" i="0" u="none" strike="noStrike" dirty="0">
                        <a:solidFill>
                          <a:schemeClr val="tx1"/>
                        </a:solidFill>
                        <a:effectLst/>
                        <a:latin typeface="Calibri"/>
                      </a:endParaRPr>
                    </a:p>
                  </a:txBody>
                  <a:tcPr marL="0" marR="0" marT="0" marB="0" anchor="b"/>
                </a:tc>
                <a:extLst>
                  <a:ext uri="{0D108BD9-81ED-4DB2-BD59-A6C34878D82A}">
                    <a16:rowId xmlns:a16="http://schemas.microsoft.com/office/drawing/2014/main" val="10011"/>
                  </a:ext>
                </a:extLst>
              </a:tr>
              <a:tr h="272705">
                <a:tc>
                  <a:txBody>
                    <a:bodyPr/>
                    <a:lstStyle/>
                    <a:p>
                      <a:pPr algn="l" fontAlgn="b"/>
                      <a:endParaRPr lang="en-US" sz="2000" b="0" i="0" u="none" strike="noStrike" dirty="0">
                        <a:solidFill>
                          <a:srgbClr val="000000"/>
                        </a:solidFill>
                        <a:effectLst/>
                        <a:latin typeface="Calibri"/>
                      </a:endParaRPr>
                    </a:p>
                  </a:txBody>
                  <a:tcPr marL="0" marR="0" marT="0" marB="0" anchor="b"/>
                </a:tc>
                <a:tc>
                  <a:txBody>
                    <a:bodyPr/>
                    <a:lstStyle/>
                    <a:p>
                      <a:pPr algn="r" fontAlgn="b"/>
                      <a:r>
                        <a:rPr lang="en-US" sz="2000" b="0" i="0" u="none" strike="noStrike" dirty="0">
                          <a:solidFill>
                            <a:schemeClr val="tx1"/>
                          </a:solidFill>
                          <a:effectLst/>
                          <a:latin typeface="Calibri"/>
                        </a:rPr>
                        <a:t>$11,698,830</a:t>
                      </a:r>
                    </a:p>
                  </a:txBody>
                  <a:tcPr marL="0" marR="0" marT="0" marB="0" anchor="b"/>
                </a:tc>
                <a:extLst>
                  <a:ext uri="{0D108BD9-81ED-4DB2-BD59-A6C34878D82A}">
                    <a16:rowId xmlns:a16="http://schemas.microsoft.com/office/drawing/2014/main" val="10012"/>
                  </a:ext>
                </a:extLst>
              </a:tr>
              <a:tr h="363417">
                <a:tc>
                  <a:txBody>
                    <a:bodyPr/>
                    <a:lstStyle/>
                    <a:p>
                      <a:pPr algn="l" fontAlgn="b"/>
                      <a:r>
                        <a:rPr lang="en-US" sz="2000" u="none" strike="noStrike">
                          <a:effectLst/>
                        </a:rPr>
                        <a:t>Price per Credit</a:t>
                      </a:r>
                      <a:endParaRPr lang="en-US" sz="2000" b="0" i="0" u="none" strike="noStrike">
                        <a:solidFill>
                          <a:srgbClr val="000000"/>
                        </a:solidFill>
                        <a:effectLst/>
                        <a:latin typeface="Calibri"/>
                      </a:endParaRPr>
                    </a:p>
                  </a:txBody>
                  <a:tcPr marL="0" marR="0" marT="0" marB="0" anchor="b"/>
                </a:tc>
                <a:tc>
                  <a:txBody>
                    <a:bodyPr/>
                    <a:lstStyle/>
                    <a:p>
                      <a:pPr algn="r" fontAlgn="b"/>
                      <a:r>
                        <a:rPr lang="en-US" sz="2000" u="none" strike="noStrike" dirty="0">
                          <a:effectLst/>
                        </a:rPr>
                        <a:t> $0.88 </a:t>
                      </a:r>
                      <a:endParaRPr lang="en-US" sz="20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13"/>
                  </a:ext>
                </a:extLst>
              </a:tr>
              <a:tr h="272705">
                <a:tc>
                  <a:txBody>
                    <a:bodyPr/>
                    <a:lstStyle/>
                    <a:p>
                      <a:pPr algn="l" fontAlgn="b"/>
                      <a:r>
                        <a:rPr lang="en-US" sz="2000" u="none" strike="noStrike" dirty="0">
                          <a:effectLst/>
                        </a:rPr>
                        <a:t>Credit Proceeds</a:t>
                      </a:r>
                      <a:endParaRPr lang="en-US" sz="2000" b="0" i="0" u="none" strike="noStrike" dirty="0">
                        <a:solidFill>
                          <a:srgbClr val="000000"/>
                        </a:solidFill>
                        <a:effectLst/>
                        <a:latin typeface="Calibri"/>
                      </a:endParaRPr>
                    </a:p>
                  </a:txBody>
                  <a:tcPr marL="0" marR="0" marT="0" marB="0" anchor="b"/>
                </a:tc>
                <a:tc>
                  <a:txBody>
                    <a:bodyPr/>
                    <a:lstStyle/>
                    <a:p>
                      <a:pPr algn="r" fontAlgn="b"/>
                      <a:r>
                        <a:rPr lang="en-US" sz="2000" u="none" strike="noStrike" dirty="0">
                          <a:effectLst/>
                        </a:rPr>
                        <a:t> $10,294,970 </a:t>
                      </a:r>
                      <a:endParaRPr lang="en-US" sz="20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14"/>
                  </a:ext>
                </a:extLst>
              </a:tr>
            </a:tbl>
          </a:graphicData>
        </a:graphic>
      </p:graphicFrame>
      <p:sp>
        <p:nvSpPr>
          <p:cNvPr id="5" name="Footer Placeholder 5">
            <a:extLst>
              <a:ext uri="{FF2B5EF4-FFF2-40B4-BE49-F238E27FC236}">
                <a16:creationId xmlns:a16="http://schemas.microsoft.com/office/drawing/2014/main" id="{7355A397-A56D-A03E-E834-33C931344366}"/>
              </a:ext>
            </a:extLst>
          </p:cNvPr>
          <p:cNvSpPr>
            <a:spLocks noGrp="1"/>
          </p:cNvSpPr>
          <p:nvPr>
            <p:ph type="ftr" sz="quarter" idx="11"/>
          </p:nvPr>
        </p:nvSpPr>
        <p:spPr>
          <a:xfrm>
            <a:off x="11190914" y="6382922"/>
            <a:ext cx="1001085" cy="475078"/>
          </a:xfrm>
        </p:spPr>
        <p:txBody>
          <a:bodyPr/>
          <a:lstStyle/>
          <a:p>
            <a:r>
              <a:rPr lang="en-US" sz="1400" b="1" dirty="0"/>
              <a:t>26</a:t>
            </a:r>
          </a:p>
        </p:txBody>
      </p:sp>
    </p:spTree>
    <p:extLst>
      <p:ext uri="{BB962C8B-B14F-4D97-AF65-F5344CB8AC3E}">
        <p14:creationId xmlns:p14="http://schemas.microsoft.com/office/powerpoint/2010/main" val="3254375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AF8DEF6-A608-4E4D-8E72-2EAC51C89D8E}"/>
              </a:ext>
            </a:extLst>
          </p:cNvPr>
          <p:cNvPicPr>
            <a:picLocks noChangeAspect="1"/>
          </p:cNvPicPr>
          <p:nvPr/>
        </p:nvPicPr>
        <p:blipFill>
          <a:blip r:embed="rId3"/>
          <a:stretch>
            <a:fillRect/>
          </a:stretch>
        </p:blipFill>
        <p:spPr>
          <a:xfrm>
            <a:off x="1" y="6387406"/>
            <a:ext cx="12192000" cy="475488"/>
          </a:xfrm>
          <a:prstGeom prst="rect">
            <a:avLst/>
          </a:prstGeom>
        </p:spPr>
      </p:pic>
      <p:sp>
        <p:nvSpPr>
          <p:cNvPr id="13" name="Rectangle 12">
            <a:extLst>
              <a:ext uri="{FF2B5EF4-FFF2-40B4-BE49-F238E27FC236}">
                <a16:creationId xmlns:a16="http://schemas.microsoft.com/office/drawing/2014/main" id="{C88EA593-645F-4D55-B735-F5DAB41CE377}"/>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640E97-857D-7E47-94BB-1C845929567D}"/>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with medium confidence">
            <a:extLst>
              <a:ext uri="{FF2B5EF4-FFF2-40B4-BE49-F238E27FC236}">
                <a16:creationId xmlns:a16="http://schemas.microsoft.com/office/drawing/2014/main" id="{9F153D69-3F52-4EBC-999D-4E4112E69C51}"/>
              </a:ext>
            </a:extLst>
          </p:cNvPr>
          <p:cNvPicPr>
            <a:picLocks noChangeAspect="1"/>
          </p:cNvPicPr>
          <p:nvPr/>
        </p:nvPicPr>
        <p:blipFill>
          <a:blip r:embed="rId4"/>
          <a:stretch>
            <a:fillRect/>
          </a:stretch>
        </p:blipFill>
        <p:spPr>
          <a:xfrm>
            <a:off x="228013" y="239359"/>
            <a:ext cx="1372597" cy="1147424"/>
          </a:xfrm>
          <a:prstGeom prst="rect">
            <a:avLst/>
          </a:prstGeom>
        </p:spPr>
      </p:pic>
      <p:sp>
        <p:nvSpPr>
          <p:cNvPr id="15" name="TextBox 14">
            <a:extLst>
              <a:ext uri="{FF2B5EF4-FFF2-40B4-BE49-F238E27FC236}">
                <a16:creationId xmlns:a16="http://schemas.microsoft.com/office/drawing/2014/main" id="{5866CFBA-381C-42D1-8FF3-480D456C7F0C}"/>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20" name="Title 1">
            <a:extLst>
              <a:ext uri="{FF2B5EF4-FFF2-40B4-BE49-F238E27FC236}">
                <a16:creationId xmlns:a16="http://schemas.microsoft.com/office/drawing/2014/main" id="{97B206F9-ED20-4B13-9FDC-D7778E89C71C}"/>
              </a:ext>
            </a:extLst>
          </p:cNvPr>
          <p:cNvSpPr>
            <a:spLocks noGrp="1"/>
          </p:cNvSpPr>
          <p:nvPr>
            <p:ph type="ctrTitle"/>
          </p:nvPr>
        </p:nvSpPr>
        <p:spPr>
          <a:xfrm>
            <a:off x="2056634" y="338437"/>
            <a:ext cx="6961242" cy="880104"/>
          </a:xfrm>
        </p:spPr>
        <p:txBody>
          <a:bodyPr>
            <a:normAutofit fontScale="90000"/>
          </a:bodyPr>
          <a:lstStyle/>
          <a:p>
            <a:pPr algn="l"/>
            <a:r>
              <a:rPr lang="en-US" sz="3600" b="1" dirty="0">
                <a:solidFill>
                  <a:schemeClr val="lt1"/>
                </a:solidFill>
                <a:latin typeface="+mn-lt"/>
                <a:ea typeface="+mn-ea"/>
                <a:cs typeface="+mn-cs"/>
              </a:rPr>
              <a:t>Part III: Financing</a:t>
            </a:r>
            <a:br>
              <a:rPr lang="en-US" sz="3200" b="1" dirty="0">
                <a:solidFill>
                  <a:schemeClr val="lt1"/>
                </a:solidFill>
                <a:latin typeface="+mn-lt"/>
                <a:ea typeface="+mn-ea"/>
                <a:cs typeface="+mn-cs"/>
              </a:rPr>
            </a:br>
            <a:r>
              <a:rPr lang="en-US" sz="2700" b="1" i="1" dirty="0">
                <a:solidFill>
                  <a:schemeClr val="lt1"/>
                </a:solidFill>
                <a:latin typeface="+mn-lt"/>
                <a:ea typeface="+mn-ea"/>
                <a:cs typeface="+mn-cs"/>
              </a:rPr>
              <a:t>Gap Financing </a:t>
            </a:r>
            <a:endParaRPr lang="en-US" sz="3200" i="1" dirty="0">
              <a:solidFill>
                <a:schemeClr val="lt1"/>
              </a:solidFill>
              <a:latin typeface="+mn-lt"/>
              <a:ea typeface="+mn-ea"/>
              <a:cs typeface="+mn-cs"/>
            </a:endParaRPr>
          </a:p>
        </p:txBody>
      </p:sp>
      <p:sp>
        <p:nvSpPr>
          <p:cNvPr id="2" name="Subtitle 2">
            <a:extLst>
              <a:ext uri="{FF2B5EF4-FFF2-40B4-BE49-F238E27FC236}">
                <a16:creationId xmlns:a16="http://schemas.microsoft.com/office/drawing/2014/main" id="{06A7AD83-FBB2-53D3-EEB6-D51627597CD1}"/>
              </a:ext>
            </a:extLst>
          </p:cNvPr>
          <p:cNvSpPr txBox="1">
            <a:spLocks/>
          </p:cNvSpPr>
          <p:nvPr/>
        </p:nvSpPr>
        <p:spPr>
          <a:xfrm>
            <a:off x="1024029" y="1538096"/>
            <a:ext cx="9134579" cy="22947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lvl="1" indent="-457200" algn="l">
              <a:lnSpc>
                <a:spcPct val="100000"/>
              </a:lnSpc>
              <a:buFont typeface="Arial" panose="020B0604020202020204" pitchFamily="34" charset="0"/>
              <a:buChar char="•"/>
            </a:pPr>
            <a:endParaRPr lang="en-US" sz="2800" dirty="0">
              <a:solidFill>
                <a:schemeClr val="tx1">
                  <a:lumMod val="50000"/>
                </a:schemeClr>
              </a:solidFill>
              <a:cs typeface="Arial" panose="020B0604020202020204" pitchFamily="34" charset="0"/>
            </a:endParaRPr>
          </a:p>
          <a:p>
            <a:pPr lvl="1" algn="l">
              <a:lnSpc>
                <a:spcPct val="100000"/>
              </a:lnSpc>
            </a:pPr>
            <a:r>
              <a:rPr lang="en-US" sz="2800" b="1" dirty="0">
                <a:solidFill>
                  <a:schemeClr val="tx1">
                    <a:lumMod val="50000"/>
                  </a:schemeClr>
                </a:solidFill>
                <a:cs typeface="Arial" panose="020B0604020202020204" pitchFamily="34" charset="0"/>
              </a:rPr>
              <a:t>Fill the gap </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Almost all projects will have a gap due to lower rents </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Determine gap left over after first mortgage and tax credits </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Five or more funding sources is common </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Understand eligibility and constraints of funding programs</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Adjust preliminary rents / NOI accordingly in projections</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Apply for gap funding with full proforma (projected capital stack, rents, operating expenses, and cash flow) </a:t>
            </a:r>
          </a:p>
          <a:p>
            <a:pPr marL="1371600" lvl="2" indent="-457200" algn="l">
              <a:lnSpc>
                <a:spcPct val="100000"/>
              </a:lnSpc>
              <a:buFont typeface="Arial" panose="020B0604020202020204" pitchFamily="34" charset="0"/>
              <a:buChar char="•"/>
            </a:pPr>
            <a:endParaRPr lang="en-US" sz="2200" dirty="0">
              <a:solidFill>
                <a:schemeClr val="tx1">
                  <a:lumMod val="50000"/>
                </a:schemeClr>
              </a:solidFill>
              <a:cs typeface="Arial" panose="020B0604020202020204" pitchFamily="34" charset="0"/>
            </a:endParaRPr>
          </a:p>
          <a:p>
            <a:pPr lvl="2" algn="l">
              <a:lnSpc>
                <a:spcPct val="100000"/>
              </a:lnSpc>
            </a:pPr>
            <a:endParaRPr lang="en-US" sz="2400" dirty="0">
              <a:solidFill>
                <a:schemeClr val="tx1">
                  <a:lumMod val="50000"/>
                </a:schemeClr>
              </a:solidFill>
              <a:cs typeface="Arial" panose="020B0604020202020204" pitchFamily="34" charset="0"/>
            </a:endParaRPr>
          </a:p>
          <a:p>
            <a:pPr lvl="2" algn="l">
              <a:lnSpc>
                <a:spcPct val="100000"/>
              </a:lnSpc>
            </a:pPr>
            <a:endParaRPr lang="en-US" sz="2400" dirty="0">
              <a:solidFill>
                <a:schemeClr val="tx1">
                  <a:lumMod val="50000"/>
                </a:schemeClr>
              </a:solidFill>
              <a:cs typeface="Arial" panose="020B0604020202020204" pitchFamily="34" charset="0"/>
            </a:endParaRPr>
          </a:p>
          <a:p>
            <a:pPr lvl="3" algn="l">
              <a:lnSpc>
                <a:spcPct val="100000"/>
              </a:lnSpc>
            </a:pPr>
            <a:endParaRPr lang="en-US" sz="2400" dirty="0">
              <a:solidFill>
                <a:schemeClr val="tx1">
                  <a:lumMod val="50000"/>
                </a:schemeClr>
              </a:solidFill>
              <a:cs typeface="Arial" panose="020B0604020202020204" pitchFamily="34" charset="0"/>
            </a:endParaRPr>
          </a:p>
          <a:p>
            <a:pPr lvl="1" algn="l">
              <a:lnSpc>
                <a:spcPct val="100000"/>
              </a:lnSpc>
            </a:pPr>
            <a:endParaRPr lang="en-US" sz="2800" dirty="0">
              <a:solidFill>
                <a:schemeClr val="tx1">
                  <a:lumMod val="50000"/>
                </a:schemeClr>
              </a:solidFill>
              <a:cs typeface="Arial" panose="020B0604020202020204" pitchFamily="34" charset="0"/>
            </a:endParaRPr>
          </a:p>
          <a:p>
            <a:pPr lvl="1" algn="l">
              <a:lnSpc>
                <a:spcPct val="100000"/>
              </a:lnSpc>
            </a:pPr>
            <a:r>
              <a:rPr lang="en-US" sz="2800" dirty="0">
                <a:solidFill>
                  <a:schemeClr val="tx1">
                    <a:lumMod val="50000"/>
                  </a:schemeClr>
                </a:solidFill>
                <a:cs typeface="Arial" panose="020B0604020202020204" pitchFamily="34" charset="0"/>
              </a:rPr>
              <a:t> </a:t>
            </a:r>
          </a:p>
        </p:txBody>
      </p:sp>
      <p:sp>
        <p:nvSpPr>
          <p:cNvPr id="3" name="Footer Placeholder 5">
            <a:extLst>
              <a:ext uri="{FF2B5EF4-FFF2-40B4-BE49-F238E27FC236}">
                <a16:creationId xmlns:a16="http://schemas.microsoft.com/office/drawing/2014/main" id="{7249F3E5-1A1E-7CE3-D967-6226BBF72F09}"/>
              </a:ext>
            </a:extLst>
          </p:cNvPr>
          <p:cNvSpPr>
            <a:spLocks noGrp="1"/>
          </p:cNvSpPr>
          <p:nvPr>
            <p:ph type="ftr" sz="quarter" idx="11"/>
          </p:nvPr>
        </p:nvSpPr>
        <p:spPr>
          <a:xfrm>
            <a:off x="11190914" y="6382922"/>
            <a:ext cx="1001085" cy="475078"/>
          </a:xfrm>
        </p:spPr>
        <p:txBody>
          <a:bodyPr/>
          <a:lstStyle/>
          <a:p>
            <a:r>
              <a:rPr lang="en-US" sz="1400" b="1" dirty="0"/>
              <a:t>27</a:t>
            </a:r>
          </a:p>
        </p:txBody>
      </p:sp>
    </p:spTree>
    <p:extLst>
      <p:ext uri="{BB962C8B-B14F-4D97-AF65-F5344CB8AC3E}">
        <p14:creationId xmlns:p14="http://schemas.microsoft.com/office/powerpoint/2010/main" val="2548226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AF8DEF6-A608-4E4D-8E72-2EAC51C89D8E}"/>
              </a:ext>
            </a:extLst>
          </p:cNvPr>
          <p:cNvPicPr>
            <a:picLocks noChangeAspect="1"/>
          </p:cNvPicPr>
          <p:nvPr/>
        </p:nvPicPr>
        <p:blipFill>
          <a:blip r:embed="rId3"/>
          <a:stretch>
            <a:fillRect/>
          </a:stretch>
        </p:blipFill>
        <p:spPr>
          <a:xfrm>
            <a:off x="1" y="6387406"/>
            <a:ext cx="12192000" cy="475488"/>
          </a:xfrm>
          <a:prstGeom prst="rect">
            <a:avLst/>
          </a:prstGeom>
        </p:spPr>
      </p:pic>
      <p:sp>
        <p:nvSpPr>
          <p:cNvPr id="13" name="Rectangle 12">
            <a:extLst>
              <a:ext uri="{FF2B5EF4-FFF2-40B4-BE49-F238E27FC236}">
                <a16:creationId xmlns:a16="http://schemas.microsoft.com/office/drawing/2014/main" id="{C88EA593-645F-4D55-B735-F5DAB41CE377}"/>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640E97-857D-7E47-94BB-1C845929567D}"/>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with medium confidence">
            <a:extLst>
              <a:ext uri="{FF2B5EF4-FFF2-40B4-BE49-F238E27FC236}">
                <a16:creationId xmlns:a16="http://schemas.microsoft.com/office/drawing/2014/main" id="{9F153D69-3F52-4EBC-999D-4E4112E69C51}"/>
              </a:ext>
            </a:extLst>
          </p:cNvPr>
          <p:cNvPicPr>
            <a:picLocks noChangeAspect="1"/>
          </p:cNvPicPr>
          <p:nvPr/>
        </p:nvPicPr>
        <p:blipFill>
          <a:blip r:embed="rId4"/>
          <a:stretch>
            <a:fillRect/>
          </a:stretch>
        </p:blipFill>
        <p:spPr>
          <a:xfrm>
            <a:off x="228013" y="239359"/>
            <a:ext cx="1372597" cy="1147424"/>
          </a:xfrm>
          <a:prstGeom prst="rect">
            <a:avLst/>
          </a:prstGeom>
        </p:spPr>
      </p:pic>
      <p:sp>
        <p:nvSpPr>
          <p:cNvPr id="15" name="TextBox 14">
            <a:extLst>
              <a:ext uri="{FF2B5EF4-FFF2-40B4-BE49-F238E27FC236}">
                <a16:creationId xmlns:a16="http://schemas.microsoft.com/office/drawing/2014/main" id="{5866CFBA-381C-42D1-8FF3-480D456C7F0C}"/>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20" name="Title 1">
            <a:extLst>
              <a:ext uri="{FF2B5EF4-FFF2-40B4-BE49-F238E27FC236}">
                <a16:creationId xmlns:a16="http://schemas.microsoft.com/office/drawing/2014/main" id="{97B206F9-ED20-4B13-9FDC-D7778E89C71C}"/>
              </a:ext>
            </a:extLst>
          </p:cNvPr>
          <p:cNvSpPr>
            <a:spLocks noGrp="1"/>
          </p:cNvSpPr>
          <p:nvPr>
            <p:ph type="ctrTitle"/>
          </p:nvPr>
        </p:nvSpPr>
        <p:spPr>
          <a:xfrm>
            <a:off x="2056634" y="338437"/>
            <a:ext cx="6961242" cy="880104"/>
          </a:xfrm>
        </p:spPr>
        <p:txBody>
          <a:bodyPr>
            <a:normAutofit fontScale="90000"/>
          </a:bodyPr>
          <a:lstStyle/>
          <a:p>
            <a:pPr algn="l"/>
            <a:r>
              <a:rPr lang="en-US" sz="3600" b="1" dirty="0">
                <a:solidFill>
                  <a:schemeClr val="lt1"/>
                </a:solidFill>
                <a:latin typeface="+mn-lt"/>
                <a:ea typeface="+mn-ea"/>
                <a:cs typeface="+mn-cs"/>
              </a:rPr>
              <a:t>Part III: Financing</a:t>
            </a:r>
            <a:br>
              <a:rPr lang="en-US" sz="3200" b="1" dirty="0">
                <a:solidFill>
                  <a:schemeClr val="lt1"/>
                </a:solidFill>
                <a:latin typeface="+mn-lt"/>
                <a:ea typeface="+mn-ea"/>
                <a:cs typeface="+mn-cs"/>
              </a:rPr>
            </a:br>
            <a:r>
              <a:rPr lang="en-US" sz="2700" b="1" i="1" dirty="0">
                <a:solidFill>
                  <a:schemeClr val="lt1"/>
                </a:solidFill>
                <a:latin typeface="+mn-lt"/>
                <a:ea typeface="+mn-ea"/>
                <a:cs typeface="+mn-cs"/>
              </a:rPr>
              <a:t>Gap Financing </a:t>
            </a:r>
            <a:endParaRPr lang="en-US" sz="3200" i="1" dirty="0">
              <a:solidFill>
                <a:schemeClr val="lt1"/>
              </a:solidFill>
              <a:latin typeface="+mn-lt"/>
              <a:ea typeface="+mn-ea"/>
              <a:cs typeface="+mn-cs"/>
            </a:endParaRPr>
          </a:p>
        </p:txBody>
      </p:sp>
      <p:sp>
        <p:nvSpPr>
          <p:cNvPr id="5" name="Subtitle 2">
            <a:extLst>
              <a:ext uri="{FF2B5EF4-FFF2-40B4-BE49-F238E27FC236}">
                <a16:creationId xmlns:a16="http://schemas.microsoft.com/office/drawing/2014/main" id="{C96E2D49-68E7-7043-63D2-1401E4BF1BC8}"/>
              </a:ext>
            </a:extLst>
          </p:cNvPr>
          <p:cNvSpPr txBox="1">
            <a:spLocks/>
          </p:cNvSpPr>
          <p:nvPr/>
        </p:nvSpPr>
        <p:spPr>
          <a:xfrm>
            <a:off x="1024029" y="1538096"/>
            <a:ext cx="9134579" cy="22947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lvl="1" indent="-457200" algn="l">
              <a:lnSpc>
                <a:spcPct val="100000"/>
              </a:lnSpc>
              <a:buFont typeface="Arial" panose="020B0604020202020204" pitchFamily="34" charset="0"/>
              <a:buChar char="•"/>
            </a:pPr>
            <a:endParaRPr lang="en-US" sz="2800" dirty="0">
              <a:solidFill>
                <a:schemeClr val="tx1">
                  <a:lumMod val="50000"/>
                </a:schemeClr>
              </a:solidFill>
              <a:cs typeface="Arial" panose="020B0604020202020204" pitchFamily="34" charset="0"/>
            </a:endParaRPr>
          </a:p>
          <a:p>
            <a:pPr lvl="1" algn="l">
              <a:lnSpc>
                <a:spcPct val="100000"/>
              </a:lnSpc>
            </a:pPr>
            <a:r>
              <a:rPr lang="en-US" sz="2800" b="1" dirty="0">
                <a:solidFill>
                  <a:schemeClr val="tx1">
                    <a:lumMod val="50000"/>
                  </a:schemeClr>
                </a:solidFill>
                <a:cs typeface="Arial" panose="020B0604020202020204" pitchFamily="34" charset="0"/>
              </a:rPr>
              <a:t>Gap Financing – Loan Program Examples </a:t>
            </a:r>
          </a:p>
          <a:p>
            <a:pPr marL="1371600" lvl="2" indent="-457200" algn="l">
              <a:lnSpc>
                <a:spcPct val="100000"/>
              </a:lnSpc>
              <a:buFont typeface="Arial" panose="020B0604020202020204" pitchFamily="34" charset="0"/>
              <a:buChar char="•"/>
            </a:pPr>
            <a:r>
              <a:rPr lang="en-US" sz="2200" b="1" dirty="0">
                <a:solidFill>
                  <a:schemeClr val="tx1">
                    <a:lumMod val="50000"/>
                  </a:schemeClr>
                </a:solidFill>
                <a:cs typeface="Arial" panose="020B0604020202020204" pitchFamily="34" charset="0"/>
              </a:rPr>
              <a:t>HOME</a:t>
            </a:r>
            <a:r>
              <a:rPr lang="en-US" sz="2200" dirty="0">
                <a:solidFill>
                  <a:schemeClr val="tx1">
                    <a:lumMod val="50000"/>
                  </a:schemeClr>
                </a:solidFill>
                <a:cs typeface="Arial" panose="020B0604020202020204" pitchFamily="34" charset="0"/>
              </a:rPr>
              <a:t> – Federal funding (HUD)</a:t>
            </a:r>
          </a:p>
          <a:p>
            <a:pPr marL="1371600" lvl="2" indent="-457200" algn="l">
              <a:lnSpc>
                <a:spcPct val="100000"/>
              </a:lnSpc>
              <a:buFont typeface="Arial" panose="020B0604020202020204" pitchFamily="34" charset="0"/>
              <a:buChar char="•"/>
            </a:pPr>
            <a:r>
              <a:rPr lang="en-US" sz="2200" b="1" dirty="0">
                <a:solidFill>
                  <a:schemeClr val="tx1">
                    <a:lumMod val="50000"/>
                  </a:schemeClr>
                </a:solidFill>
                <a:cs typeface="Arial" panose="020B0604020202020204" pitchFamily="34" charset="0"/>
              </a:rPr>
              <a:t>National Housing Trust Fund (NHTF) </a:t>
            </a:r>
            <a:r>
              <a:rPr lang="en-US" sz="2200" dirty="0">
                <a:solidFill>
                  <a:schemeClr val="tx1">
                    <a:lumMod val="50000"/>
                  </a:schemeClr>
                </a:solidFill>
                <a:cs typeface="Arial" panose="020B0604020202020204" pitchFamily="34" charset="0"/>
              </a:rPr>
              <a:t>– Federal funding (HUD)</a:t>
            </a:r>
          </a:p>
          <a:p>
            <a:pPr marL="1371600" lvl="2" indent="-457200" algn="l">
              <a:lnSpc>
                <a:spcPct val="100000"/>
              </a:lnSpc>
              <a:buFont typeface="Arial" panose="020B0604020202020204" pitchFamily="34" charset="0"/>
              <a:buChar char="•"/>
            </a:pPr>
            <a:r>
              <a:rPr lang="en-US" sz="2200" b="1" dirty="0">
                <a:solidFill>
                  <a:schemeClr val="tx1">
                    <a:lumMod val="50000"/>
                  </a:schemeClr>
                </a:solidFill>
                <a:cs typeface="Arial" panose="020B0604020202020204" pitchFamily="34" charset="0"/>
              </a:rPr>
              <a:t>New Mexico Housing Trust Fund (NMHTF) </a:t>
            </a:r>
            <a:r>
              <a:rPr lang="en-US" sz="2200" dirty="0">
                <a:solidFill>
                  <a:schemeClr val="tx1">
                    <a:lumMod val="50000"/>
                  </a:schemeClr>
                </a:solidFill>
                <a:cs typeface="Arial" panose="020B0604020202020204" pitchFamily="34" charset="0"/>
              </a:rPr>
              <a:t>– State funding </a:t>
            </a:r>
          </a:p>
          <a:p>
            <a:pPr marL="1371600" lvl="2" indent="-457200" algn="l">
              <a:lnSpc>
                <a:spcPct val="100000"/>
              </a:lnSpc>
              <a:buFont typeface="Arial" panose="020B0604020202020204" pitchFamily="34" charset="0"/>
              <a:buChar char="•"/>
            </a:pPr>
            <a:endParaRPr lang="en-US" sz="2200" dirty="0">
              <a:solidFill>
                <a:schemeClr val="tx1">
                  <a:lumMod val="50000"/>
                </a:schemeClr>
              </a:solidFill>
              <a:cs typeface="Arial" panose="020B0604020202020204" pitchFamily="34" charset="0"/>
            </a:endParaRPr>
          </a:p>
          <a:p>
            <a:pPr marL="1371600" lvl="2" indent="-457200" algn="l">
              <a:lnSpc>
                <a:spcPct val="100000"/>
              </a:lnSpc>
              <a:buFont typeface="Arial" panose="020B0604020202020204" pitchFamily="34" charset="0"/>
              <a:buChar char="•"/>
            </a:pPr>
            <a:endParaRPr lang="en-US" sz="2200" dirty="0">
              <a:solidFill>
                <a:schemeClr val="tx1">
                  <a:lumMod val="50000"/>
                </a:schemeClr>
              </a:solidFill>
              <a:cs typeface="Arial" panose="020B0604020202020204" pitchFamily="34" charset="0"/>
            </a:endParaRPr>
          </a:p>
          <a:p>
            <a:pPr lvl="2" algn="l">
              <a:lnSpc>
                <a:spcPct val="100000"/>
              </a:lnSpc>
            </a:pPr>
            <a:endParaRPr lang="en-US" sz="2400" dirty="0">
              <a:solidFill>
                <a:schemeClr val="tx1">
                  <a:lumMod val="50000"/>
                </a:schemeClr>
              </a:solidFill>
              <a:cs typeface="Arial" panose="020B0604020202020204" pitchFamily="34" charset="0"/>
            </a:endParaRPr>
          </a:p>
          <a:p>
            <a:pPr lvl="2" algn="l">
              <a:lnSpc>
                <a:spcPct val="100000"/>
              </a:lnSpc>
            </a:pPr>
            <a:endParaRPr lang="en-US" sz="2400" dirty="0">
              <a:solidFill>
                <a:schemeClr val="tx1">
                  <a:lumMod val="50000"/>
                </a:schemeClr>
              </a:solidFill>
              <a:cs typeface="Arial" panose="020B0604020202020204" pitchFamily="34" charset="0"/>
            </a:endParaRPr>
          </a:p>
          <a:p>
            <a:pPr lvl="3" algn="l">
              <a:lnSpc>
                <a:spcPct val="100000"/>
              </a:lnSpc>
            </a:pPr>
            <a:endParaRPr lang="en-US" sz="2400" dirty="0">
              <a:solidFill>
                <a:schemeClr val="tx1">
                  <a:lumMod val="50000"/>
                </a:schemeClr>
              </a:solidFill>
              <a:cs typeface="Arial" panose="020B0604020202020204" pitchFamily="34" charset="0"/>
            </a:endParaRPr>
          </a:p>
          <a:p>
            <a:pPr lvl="1" algn="l">
              <a:lnSpc>
                <a:spcPct val="100000"/>
              </a:lnSpc>
            </a:pPr>
            <a:endParaRPr lang="en-US" sz="2800" dirty="0">
              <a:solidFill>
                <a:schemeClr val="tx1">
                  <a:lumMod val="50000"/>
                </a:schemeClr>
              </a:solidFill>
              <a:cs typeface="Arial" panose="020B0604020202020204" pitchFamily="34" charset="0"/>
            </a:endParaRPr>
          </a:p>
          <a:p>
            <a:pPr lvl="1" algn="l">
              <a:lnSpc>
                <a:spcPct val="100000"/>
              </a:lnSpc>
            </a:pPr>
            <a:r>
              <a:rPr lang="en-US" sz="2800" dirty="0">
                <a:solidFill>
                  <a:schemeClr val="tx1">
                    <a:lumMod val="50000"/>
                  </a:schemeClr>
                </a:solidFill>
                <a:cs typeface="Arial" panose="020B0604020202020204" pitchFamily="34" charset="0"/>
              </a:rPr>
              <a:t> </a:t>
            </a:r>
          </a:p>
        </p:txBody>
      </p:sp>
      <p:sp>
        <p:nvSpPr>
          <p:cNvPr id="2" name="Footer Placeholder 5">
            <a:extLst>
              <a:ext uri="{FF2B5EF4-FFF2-40B4-BE49-F238E27FC236}">
                <a16:creationId xmlns:a16="http://schemas.microsoft.com/office/drawing/2014/main" id="{596569AB-F967-62DB-049E-D6C12ABCD751}"/>
              </a:ext>
            </a:extLst>
          </p:cNvPr>
          <p:cNvSpPr>
            <a:spLocks noGrp="1"/>
          </p:cNvSpPr>
          <p:nvPr>
            <p:ph type="ftr" sz="quarter" idx="11"/>
          </p:nvPr>
        </p:nvSpPr>
        <p:spPr>
          <a:xfrm>
            <a:off x="11190914" y="6382922"/>
            <a:ext cx="1001085" cy="475078"/>
          </a:xfrm>
        </p:spPr>
        <p:txBody>
          <a:bodyPr/>
          <a:lstStyle/>
          <a:p>
            <a:r>
              <a:rPr lang="en-US" sz="1400" b="1" dirty="0"/>
              <a:t>28</a:t>
            </a:r>
          </a:p>
        </p:txBody>
      </p:sp>
    </p:spTree>
    <p:extLst>
      <p:ext uri="{BB962C8B-B14F-4D97-AF65-F5344CB8AC3E}">
        <p14:creationId xmlns:p14="http://schemas.microsoft.com/office/powerpoint/2010/main" val="3099372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AF8DEF6-A608-4E4D-8E72-2EAC51C89D8E}"/>
              </a:ext>
            </a:extLst>
          </p:cNvPr>
          <p:cNvPicPr>
            <a:picLocks noChangeAspect="1"/>
          </p:cNvPicPr>
          <p:nvPr/>
        </p:nvPicPr>
        <p:blipFill>
          <a:blip r:embed="rId3"/>
          <a:stretch>
            <a:fillRect/>
          </a:stretch>
        </p:blipFill>
        <p:spPr>
          <a:xfrm>
            <a:off x="0" y="6380897"/>
            <a:ext cx="12192000" cy="475488"/>
          </a:xfrm>
          <a:prstGeom prst="rect">
            <a:avLst/>
          </a:prstGeom>
        </p:spPr>
      </p:pic>
      <p:sp>
        <p:nvSpPr>
          <p:cNvPr id="13" name="Rectangle 12">
            <a:extLst>
              <a:ext uri="{FF2B5EF4-FFF2-40B4-BE49-F238E27FC236}">
                <a16:creationId xmlns:a16="http://schemas.microsoft.com/office/drawing/2014/main" id="{C88EA593-645F-4D55-B735-F5DAB41CE377}"/>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640E97-857D-7E47-94BB-1C845929567D}"/>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49F7E77-4F1A-204E-A926-CD208F750462}"/>
              </a:ext>
            </a:extLst>
          </p:cNvPr>
          <p:cNvSpPr>
            <a:spLocks noGrp="1"/>
          </p:cNvSpPr>
          <p:nvPr>
            <p:ph type="subTitle" idx="1"/>
          </p:nvPr>
        </p:nvSpPr>
        <p:spPr>
          <a:xfrm>
            <a:off x="-105182" y="1563907"/>
            <a:ext cx="6961243" cy="1147424"/>
          </a:xfrm>
        </p:spPr>
        <p:txBody>
          <a:bodyPr>
            <a:noAutofit/>
          </a:bodyPr>
          <a:lstStyle/>
          <a:p>
            <a:pPr marL="914400" lvl="1" indent="-457200" algn="l">
              <a:lnSpc>
                <a:spcPct val="100000"/>
              </a:lnSpc>
              <a:buFont typeface="Arial" panose="020B0604020202020204" pitchFamily="34" charset="0"/>
              <a:buChar char="•"/>
            </a:pPr>
            <a:endParaRPr lang="en-US" sz="2800" dirty="0">
              <a:solidFill>
                <a:schemeClr val="tx1">
                  <a:lumMod val="50000"/>
                </a:schemeClr>
              </a:solidFill>
              <a:cs typeface="Arial" panose="020B0604020202020204" pitchFamily="34" charset="0"/>
            </a:endParaRPr>
          </a:p>
          <a:p>
            <a:pPr lvl="1" algn="l">
              <a:lnSpc>
                <a:spcPct val="100000"/>
              </a:lnSpc>
            </a:pPr>
            <a:r>
              <a:rPr lang="en-US" sz="2800" b="1" dirty="0">
                <a:solidFill>
                  <a:schemeClr val="tx1">
                    <a:lumMod val="50000"/>
                  </a:schemeClr>
                </a:solidFill>
                <a:cs typeface="Arial" panose="020B0604020202020204" pitchFamily="34" charset="0"/>
              </a:rPr>
              <a:t>It takes a village to build a village…</a:t>
            </a:r>
          </a:p>
          <a:p>
            <a:pPr lvl="1" algn="l">
              <a:lnSpc>
                <a:spcPct val="100000"/>
              </a:lnSpc>
            </a:pPr>
            <a:endParaRPr lang="en-US" sz="2800" dirty="0">
              <a:solidFill>
                <a:schemeClr val="tx1">
                  <a:lumMod val="50000"/>
                </a:schemeClr>
              </a:solidFill>
              <a:cs typeface="Arial" panose="020B0604020202020204" pitchFamily="34" charset="0"/>
            </a:endParaRPr>
          </a:p>
          <a:p>
            <a:pPr lvl="1" algn="l">
              <a:lnSpc>
                <a:spcPct val="100000"/>
              </a:lnSpc>
            </a:pPr>
            <a:r>
              <a:rPr lang="en-US" sz="2800" dirty="0">
                <a:solidFill>
                  <a:schemeClr val="tx1">
                    <a:lumMod val="50000"/>
                  </a:schemeClr>
                </a:solidFill>
                <a:cs typeface="Arial" panose="020B0604020202020204" pitchFamily="34" charset="0"/>
              </a:rPr>
              <a:t> </a:t>
            </a:r>
          </a:p>
        </p:txBody>
      </p:sp>
      <p:pic>
        <p:nvPicPr>
          <p:cNvPr id="12" name="Picture 11" descr="Logo&#10;&#10;Description automatically generated with medium confidence">
            <a:extLst>
              <a:ext uri="{FF2B5EF4-FFF2-40B4-BE49-F238E27FC236}">
                <a16:creationId xmlns:a16="http://schemas.microsoft.com/office/drawing/2014/main" id="{9F153D69-3F52-4EBC-999D-4E4112E69C51}"/>
              </a:ext>
            </a:extLst>
          </p:cNvPr>
          <p:cNvPicPr>
            <a:picLocks noChangeAspect="1"/>
          </p:cNvPicPr>
          <p:nvPr/>
        </p:nvPicPr>
        <p:blipFill>
          <a:blip r:embed="rId4"/>
          <a:stretch>
            <a:fillRect/>
          </a:stretch>
        </p:blipFill>
        <p:spPr>
          <a:xfrm>
            <a:off x="228013" y="239359"/>
            <a:ext cx="1372597" cy="1147424"/>
          </a:xfrm>
          <a:prstGeom prst="rect">
            <a:avLst/>
          </a:prstGeom>
        </p:spPr>
      </p:pic>
      <p:sp>
        <p:nvSpPr>
          <p:cNvPr id="15" name="TextBox 14">
            <a:extLst>
              <a:ext uri="{FF2B5EF4-FFF2-40B4-BE49-F238E27FC236}">
                <a16:creationId xmlns:a16="http://schemas.microsoft.com/office/drawing/2014/main" id="{5866CFBA-381C-42D1-8FF3-480D456C7F0C}"/>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16" name="Footer Placeholder 5">
            <a:extLst>
              <a:ext uri="{FF2B5EF4-FFF2-40B4-BE49-F238E27FC236}">
                <a16:creationId xmlns:a16="http://schemas.microsoft.com/office/drawing/2014/main" id="{8D2C0400-B6FA-4283-AE19-E65FFD71B650}"/>
              </a:ext>
            </a:extLst>
          </p:cNvPr>
          <p:cNvSpPr>
            <a:spLocks noGrp="1"/>
          </p:cNvSpPr>
          <p:nvPr>
            <p:ph type="ftr" sz="quarter" idx="11"/>
          </p:nvPr>
        </p:nvSpPr>
        <p:spPr>
          <a:xfrm>
            <a:off x="11190914" y="6382922"/>
            <a:ext cx="1001085" cy="475078"/>
          </a:xfrm>
        </p:spPr>
        <p:txBody>
          <a:bodyPr/>
          <a:lstStyle/>
          <a:p>
            <a:r>
              <a:rPr lang="en-US" sz="1400" b="1" dirty="0"/>
              <a:t>2</a:t>
            </a:r>
          </a:p>
        </p:txBody>
      </p:sp>
      <p:sp>
        <p:nvSpPr>
          <p:cNvPr id="20" name="Title 1">
            <a:extLst>
              <a:ext uri="{FF2B5EF4-FFF2-40B4-BE49-F238E27FC236}">
                <a16:creationId xmlns:a16="http://schemas.microsoft.com/office/drawing/2014/main" id="{97B206F9-ED20-4B13-9FDC-D7778E89C71C}"/>
              </a:ext>
            </a:extLst>
          </p:cNvPr>
          <p:cNvSpPr>
            <a:spLocks noGrp="1"/>
          </p:cNvSpPr>
          <p:nvPr>
            <p:ph type="ctrTitle"/>
          </p:nvPr>
        </p:nvSpPr>
        <p:spPr>
          <a:xfrm>
            <a:off x="2056634" y="338437"/>
            <a:ext cx="6961242" cy="880104"/>
          </a:xfrm>
        </p:spPr>
        <p:txBody>
          <a:bodyPr>
            <a:normAutofit fontScale="90000"/>
          </a:bodyPr>
          <a:lstStyle/>
          <a:p>
            <a:pPr algn="l"/>
            <a:r>
              <a:rPr lang="en-US" sz="3600" b="1" dirty="0">
                <a:solidFill>
                  <a:schemeClr val="lt1"/>
                </a:solidFill>
                <a:latin typeface="+mn-lt"/>
                <a:ea typeface="+mn-ea"/>
                <a:cs typeface="+mn-cs"/>
              </a:rPr>
              <a:t>Development 101</a:t>
            </a:r>
            <a:br>
              <a:rPr lang="en-US" sz="3200" b="1" dirty="0">
                <a:solidFill>
                  <a:schemeClr val="lt1"/>
                </a:solidFill>
                <a:latin typeface="+mn-lt"/>
                <a:ea typeface="+mn-ea"/>
                <a:cs typeface="+mn-cs"/>
              </a:rPr>
            </a:br>
            <a:r>
              <a:rPr lang="en-US" sz="2700" i="1" dirty="0">
                <a:solidFill>
                  <a:schemeClr val="lt1"/>
                </a:solidFill>
                <a:latin typeface="+mn-lt"/>
                <a:ea typeface="+mn-ea"/>
                <a:cs typeface="+mn-cs"/>
              </a:rPr>
              <a:t>Intro </a:t>
            </a:r>
            <a:endParaRPr lang="en-US" sz="3200" i="1" dirty="0">
              <a:solidFill>
                <a:schemeClr val="lt1"/>
              </a:solidFill>
              <a:latin typeface="+mn-lt"/>
              <a:ea typeface="+mn-ea"/>
              <a:cs typeface="+mn-cs"/>
            </a:endParaRPr>
          </a:p>
        </p:txBody>
      </p:sp>
      <p:grpSp>
        <p:nvGrpSpPr>
          <p:cNvPr id="10" name="Group 9">
            <a:extLst>
              <a:ext uri="{FF2B5EF4-FFF2-40B4-BE49-F238E27FC236}">
                <a16:creationId xmlns:a16="http://schemas.microsoft.com/office/drawing/2014/main" id="{4C211111-C19C-F2CA-FB77-3FEFA2354B0E}"/>
              </a:ext>
            </a:extLst>
          </p:cNvPr>
          <p:cNvGrpSpPr/>
          <p:nvPr/>
        </p:nvGrpSpPr>
        <p:grpSpPr>
          <a:xfrm>
            <a:off x="545565" y="2703417"/>
            <a:ext cx="8970194" cy="2591941"/>
            <a:chOff x="781091" y="2725912"/>
            <a:chExt cx="8970194" cy="2591941"/>
          </a:xfrm>
        </p:grpSpPr>
        <p:sp>
          <p:nvSpPr>
            <p:cNvPr id="5" name="TextBox 4">
              <a:extLst>
                <a:ext uri="{FF2B5EF4-FFF2-40B4-BE49-F238E27FC236}">
                  <a16:creationId xmlns:a16="http://schemas.microsoft.com/office/drawing/2014/main" id="{1D96C3DB-67F1-8745-B618-170AB8CFC5DD}"/>
                </a:ext>
              </a:extLst>
            </p:cNvPr>
            <p:cNvSpPr txBox="1"/>
            <p:nvPr/>
          </p:nvSpPr>
          <p:spPr>
            <a:xfrm>
              <a:off x="781091" y="2732530"/>
              <a:ext cx="6097712" cy="2585323"/>
            </a:xfrm>
            <a:prstGeom prst="rect">
              <a:avLst/>
            </a:prstGeom>
            <a:noFill/>
            <a:ln>
              <a:noFill/>
            </a:ln>
          </p:spPr>
          <p:txBody>
            <a:bodyPr wrap="square">
              <a:spAutoFit/>
            </a:bodyPr>
            <a:lstStyle/>
            <a:p>
              <a:r>
                <a:rPr lang="en-US" dirty="0"/>
                <a:t>Developer</a:t>
              </a:r>
            </a:p>
            <a:p>
              <a:r>
                <a:rPr lang="en-US" dirty="0"/>
                <a:t>Owner</a:t>
              </a:r>
            </a:p>
            <a:p>
              <a:r>
                <a:rPr lang="en-US" dirty="0"/>
                <a:t>Syndicator</a:t>
              </a:r>
            </a:p>
            <a:p>
              <a:r>
                <a:rPr lang="en-US" dirty="0"/>
                <a:t>Investor</a:t>
              </a:r>
            </a:p>
            <a:p>
              <a:r>
                <a:rPr lang="en-US" dirty="0"/>
                <a:t>Lenders</a:t>
              </a:r>
            </a:p>
            <a:p>
              <a:r>
                <a:rPr lang="en-US" dirty="0"/>
                <a:t>Contractor</a:t>
              </a:r>
            </a:p>
            <a:p>
              <a:r>
                <a:rPr lang="en-US" dirty="0"/>
                <a:t>Architect/Engineer</a:t>
              </a:r>
            </a:p>
            <a:p>
              <a:r>
                <a:rPr lang="en-US" dirty="0"/>
                <a:t>Market Analyst</a:t>
              </a:r>
            </a:p>
            <a:p>
              <a:r>
                <a:rPr lang="en-US" dirty="0"/>
                <a:t>Environmental Professionals</a:t>
              </a:r>
            </a:p>
          </p:txBody>
        </p:sp>
        <p:sp>
          <p:nvSpPr>
            <p:cNvPr id="9" name="TextBox 8">
              <a:extLst>
                <a:ext uri="{FF2B5EF4-FFF2-40B4-BE49-F238E27FC236}">
                  <a16:creationId xmlns:a16="http://schemas.microsoft.com/office/drawing/2014/main" id="{1FE33A41-EC17-76B2-7AC6-06313BDB0B91}"/>
                </a:ext>
              </a:extLst>
            </p:cNvPr>
            <p:cNvSpPr txBox="1"/>
            <p:nvPr/>
          </p:nvSpPr>
          <p:spPr>
            <a:xfrm>
              <a:off x="3653573" y="2725912"/>
              <a:ext cx="6097712" cy="2308324"/>
            </a:xfrm>
            <a:prstGeom prst="rect">
              <a:avLst/>
            </a:prstGeom>
            <a:noFill/>
          </p:spPr>
          <p:txBody>
            <a:bodyPr wrap="square">
              <a:spAutoFit/>
            </a:bodyPr>
            <a:lstStyle/>
            <a:p>
              <a:r>
                <a:rPr lang="en-US" dirty="0"/>
                <a:t>Energy Consultant</a:t>
              </a:r>
            </a:p>
            <a:p>
              <a:r>
                <a:rPr lang="en-US" dirty="0"/>
                <a:t>CPA</a:t>
              </a:r>
            </a:p>
            <a:p>
              <a:r>
                <a:rPr lang="en-US" dirty="0"/>
                <a:t>Attorneys</a:t>
              </a:r>
            </a:p>
            <a:p>
              <a:r>
                <a:rPr lang="en-US" dirty="0"/>
                <a:t>Service Provider</a:t>
              </a:r>
            </a:p>
            <a:p>
              <a:r>
                <a:rPr lang="en-US" dirty="0"/>
                <a:t>Property Manager</a:t>
              </a:r>
            </a:p>
            <a:p>
              <a:r>
                <a:rPr lang="en-US" dirty="0"/>
                <a:t>Tenant</a:t>
              </a:r>
            </a:p>
            <a:p>
              <a:r>
                <a:rPr lang="en-US" dirty="0"/>
                <a:t>Asset Managers</a:t>
              </a:r>
            </a:p>
            <a:p>
              <a:r>
                <a:rPr lang="en-US" dirty="0"/>
                <a:t>Compliance Monitors</a:t>
              </a:r>
            </a:p>
          </p:txBody>
        </p:sp>
      </p:grpSp>
      <p:sp>
        <p:nvSpPr>
          <p:cNvPr id="18" name="Subtitle 2">
            <a:extLst>
              <a:ext uri="{FF2B5EF4-FFF2-40B4-BE49-F238E27FC236}">
                <a16:creationId xmlns:a16="http://schemas.microsoft.com/office/drawing/2014/main" id="{0FB7AFFB-5864-F5CB-7A96-E045131E4B37}"/>
              </a:ext>
            </a:extLst>
          </p:cNvPr>
          <p:cNvSpPr txBox="1">
            <a:spLocks/>
          </p:cNvSpPr>
          <p:nvPr/>
        </p:nvSpPr>
        <p:spPr>
          <a:xfrm>
            <a:off x="5969020" y="2281577"/>
            <a:ext cx="5579133" cy="37301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lvl="1" indent="-457200" algn="l">
              <a:lnSpc>
                <a:spcPct val="100000"/>
              </a:lnSpc>
              <a:buFont typeface="Arial" panose="020B0604020202020204" pitchFamily="34" charset="0"/>
              <a:buChar char="•"/>
            </a:pPr>
            <a:endParaRPr lang="en-US" sz="2200" dirty="0">
              <a:solidFill>
                <a:schemeClr val="tx1">
                  <a:lumMod val="50000"/>
                </a:schemeClr>
              </a:solidFill>
              <a:cs typeface="Arial" panose="020B0604020202020204" pitchFamily="34" charset="0"/>
            </a:endParaRPr>
          </a:p>
          <a:p>
            <a:pPr marL="971550" lvl="1" indent="-514350" algn="l">
              <a:lnSpc>
                <a:spcPct val="100000"/>
              </a:lnSpc>
              <a:buFont typeface="+mj-lt"/>
              <a:buAutoNum type="arabicPeriod"/>
            </a:pPr>
            <a:r>
              <a:rPr lang="en-US" sz="2400" dirty="0">
                <a:solidFill>
                  <a:schemeClr val="tx1">
                    <a:lumMod val="50000"/>
                  </a:schemeClr>
                </a:solidFill>
                <a:cs typeface="Arial" panose="020B0604020202020204" pitchFamily="34" charset="0"/>
              </a:rPr>
              <a:t>Make a list of the skills needed </a:t>
            </a:r>
          </a:p>
          <a:p>
            <a:pPr marL="971550" lvl="1" indent="-514350" algn="l">
              <a:lnSpc>
                <a:spcPct val="100000"/>
              </a:lnSpc>
              <a:buFont typeface="+mj-lt"/>
              <a:buAutoNum type="arabicPeriod"/>
            </a:pPr>
            <a:r>
              <a:rPr lang="en-US" sz="2400" dirty="0">
                <a:solidFill>
                  <a:schemeClr val="tx1">
                    <a:lumMod val="50000"/>
                  </a:schemeClr>
                </a:solidFill>
                <a:cs typeface="Arial" panose="020B0604020202020204" pitchFamily="34" charset="0"/>
              </a:rPr>
              <a:t>Assess your internal capacity </a:t>
            </a:r>
          </a:p>
          <a:p>
            <a:pPr marL="971550" lvl="1" indent="-514350" algn="l">
              <a:lnSpc>
                <a:spcPct val="100000"/>
              </a:lnSpc>
              <a:buFont typeface="+mj-lt"/>
              <a:buAutoNum type="arabicPeriod"/>
            </a:pPr>
            <a:r>
              <a:rPr lang="en-US" sz="2400" dirty="0">
                <a:solidFill>
                  <a:schemeClr val="tx1">
                    <a:lumMod val="50000"/>
                  </a:schemeClr>
                </a:solidFill>
                <a:cs typeface="Arial" panose="020B0604020202020204" pitchFamily="34" charset="0"/>
              </a:rPr>
              <a:t>Partner, venture, hire, and manage other team members to fill the gaps in your capacity</a:t>
            </a:r>
          </a:p>
          <a:p>
            <a:pPr marL="1828800" lvl="3" indent="-457200" algn="l">
              <a:lnSpc>
                <a:spcPct val="100000"/>
              </a:lnSpc>
              <a:buFont typeface="Arial" panose="020B0604020202020204" pitchFamily="34" charset="0"/>
              <a:buChar char="•"/>
            </a:pPr>
            <a:endParaRPr lang="en-US" sz="2400" dirty="0">
              <a:solidFill>
                <a:schemeClr val="tx1">
                  <a:lumMod val="50000"/>
                </a:schemeClr>
              </a:solidFill>
              <a:cs typeface="Arial" panose="020B0604020202020204" pitchFamily="34" charset="0"/>
            </a:endParaRPr>
          </a:p>
          <a:p>
            <a:pPr lvl="1" algn="l">
              <a:lnSpc>
                <a:spcPct val="100000"/>
              </a:lnSpc>
            </a:pPr>
            <a:endParaRPr lang="en-US" sz="2800" dirty="0">
              <a:solidFill>
                <a:schemeClr val="tx1">
                  <a:lumMod val="50000"/>
                </a:schemeClr>
              </a:solidFill>
              <a:cs typeface="Arial" panose="020B0604020202020204" pitchFamily="34" charset="0"/>
            </a:endParaRPr>
          </a:p>
          <a:p>
            <a:pPr lvl="1" algn="l">
              <a:lnSpc>
                <a:spcPct val="100000"/>
              </a:lnSpc>
            </a:pPr>
            <a:r>
              <a:rPr lang="en-US" sz="2800" dirty="0">
                <a:solidFill>
                  <a:schemeClr val="tx1">
                    <a:lumMod val="50000"/>
                  </a:schemeClr>
                </a:solidFill>
                <a:cs typeface="Arial" panose="020B0604020202020204" pitchFamily="34" charset="0"/>
              </a:rPr>
              <a:t> </a:t>
            </a:r>
          </a:p>
        </p:txBody>
      </p:sp>
    </p:spTree>
    <p:extLst>
      <p:ext uri="{BB962C8B-B14F-4D97-AF65-F5344CB8AC3E}">
        <p14:creationId xmlns:p14="http://schemas.microsoft.com/office/powerpoint/2010/main" val="620473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AF8DEF6-A608-4E4D-8E72-2EAC51C89D8E}"/>
              </a:ext>
            </a:extLst>
          </p:cNvPr>
          <p:cNvPicPr>
            <a:picLocks noChangeAspect="1"/>
          </p:cNvPicPr>
          <p:nvPr/>
        </p:nvPicPr>
        <p:blipFill>
          <a:blip r:embed="rId3"/>
          <a:stretch>
            <a:fillRect/>
          </a:stretch>
        </p:blipFill>
        <p:spPr>
          <a:xfrm>
            <a:off x="1" y="6387406"/>
            <a:ext cx="12192000" cy="475488"/>
          </a:xfrm>
          <a:prstGeom prst="rect">
            <a:avLst/>
          </a:prstGeom>
        </p:spPr>
      </p:pic>
      <p:sp>
        <p:nvSpPr>
          <p:cNvPr id="13" name="Rectangle 12">
            <a:extLst>
              <a:ext uri="{FF2B5EF4-FFF2-40B4-BE49-F238E27FC236}">
                <a16:creationId xmlns:a16="http://schemas.microsoft.com/office/drawing/2014/main" id="{C88EA593-645F-4D55-B735-F5DAB41CE377}"/>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640E97-857D-7E47-94BB-1C845929567D}"/>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with medium confidence">
            <a:extLst>
              <a:ext uri="{FF2B5EF4-FFF2-40B4-BE49-F238E27FC236}">
                <a16:creationId xmlns:a16="http://schemas.microsoft.com/office/drawing/2014/main" id="{9F153D69-3F52-4EBC-999D-4E4112E69C51}"/>
              </a:ext>
            </a:extLst>
          </p:cNvPr>
          <p:cNvPicPr>
            <a:picLocks noChangeAspect="1"/>
          </p:cNvPicPr>
          <p:nvPr/>
        </p:nvPicPr>
        <p:blipFill>
          <a:blip r:embed="rId4"/>
          <a:stretch>
            <a:fillRect/>
          </a:stretch>
        </p:blipFill>
        <p:spPr>
          <a:xfrm>
            <a:off x="228013" y="239359"/>
            <a:ext cx="1372597" cy="1147424"/>
          </a:xfrm>
          <a:prstGeom prst="rect">
            <a:avLst/>
          </a:prstGeom>
        </p:spPr>
      </p:pic>
      <p:sp>
        <p:nvSpPr>
          <p:cNvPr id="15" name="TextBox 14">
            <a:extLst>
              <a:ext uri="{FF2B5EF4-FFF2-40B4-BE49-F238E27FC236}">
                <a16:creationId xmlns:a16="http://schemas.microsoft.com/office/drawing/2014/main" id="{5866CFBA-381C-42D1-8FF3-480D456C7F0C}"/>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20" name="Title 1">
            <a:extLst>
              <a:ext uri="{FF2B5EF4-FFF2-40B4-BE49-F238E27FC236}">
                <a16:creationId xmlns:a16="http://schemas.microsoft.com/office/drawing/2014/main" id="{97B206F9-ED20-4B13-9FDC-D7778E89C71C}"/>
              </a:ext>
            </a:extLst>
          </p:cNvPr>
          <p:cNvSpPr>
            <a:spLocks noGrp="1"/>
          </p:cNvSpPr>
          <p:nvPr>
            <p:ph type="ctrTitle"/>
          </p:nvPr>
        </p:nvSpPr>
        <p:spPr>
          <a:xfrm>
            <a:off x="2056634" y="338437"/>
            <a:ext cx="6961242" cy="880104"/>
          </a:xfrm>
        </p:spPr>
        <p:txBody>
          <a:bodyPr>
            <a:normAutofit fontScale="90000"/>
          </a:bodyPr>
          <a:lstStyle/>
          <a:p>
            <a:pPr algn="l"/>
            <a:r>
              <a:rPr lang="en-US" sz="3600" b="1" dirty="0">
                <a:solidFill>
                  <a:schemeClr val="lt1"/>
                </a:solidFill>
                <a:latin typeface="+mn-lt"/>
                <a:ea typeface="+mn-ea"/>
                <a:cs typeface="+mn-cs"/>
              </a:rPr>
              <a:t>Part III: Financing</a:t>
            </a:r>
            <a:br>
              <a:rPr lang="en-US" sz="3200" b="1" dirty="0">
                <a:solidFill>
                  <a:schemeClr val="lt1"/>
                </a:solidFill>
                <a:latin typeface="+mn-lt"/>
                <a:ea typeface="+mn-ea"/>
                <a:cs typeface="+mn-cs"/>
              </a:rPr>
            </a:br>
            <a:r>
              <a:rPr lang="en-US" sz="2700" b="1" i="1" dirty="0">
                <a:solidFill>
                  <a:schemeClr val="lt1"/>
                </a:solidFill>
                <a:latin typeface="+mn-lt"/>
                <a:ea typeface="+mn-ea"/>
                <a:cs typeface="+mn-cs"/>
              </a:rPr>
              <a:t>Gap Financing </a:t>
            </a:r>
            <a:endParaRPr lang="en-US" sz="3200" i="1" dirty="0">
              <a:solidFill>
                <a:schemeClr val="lt1"/>
              </a:solidFill>
              <a:latin typeface="+mn-lt"/>
              <a:ea typeface="+mn-ea"/>
              <a:cs typeface="+mn-cs"/>
            </a:endParaRPr>
          </a:p>
        </p:txBody>
      </p:sp>
      <p:sp>
        <p:nvSpPr>
          <p:cNvPr id="5" name="Subtitle 2">
            <a:extLst>
              <a:ext uri="{FF2B5EF4-FFF2-40B4-BE49-F238E27FC236}">
                <a16:creationId xmlns:a16="http://schemas.microsoft.com/office/drawing/2014/main" id="{C96E2D49-68E7-7043-63D2-1401E4BF1BC8}"/>
              </a:ext>
            </a:extLst>
          </p:cNvPr>
          <p:cNvSpPr txBox="1">
            <a:spLocks/>
          </p:cNvSpPr>
          <p:nvPr/>
        </p:nvSpPr>
        <p:spPr>
          <a:xfrm>
            <a:off x="1024029" y="1538096"/>
            <a:ext cx="9134579" cy="22947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lvl="1" indent="-457200" algn="l">
              <a:lnSpc>
                <a:spcPct val="100000"/>
              </a:lnSpc>
              <a:buFont typeface="Arial" panose="020B0604020202020204" pitchFamily="34" charset="0"/>
              <a:buChar char="•"/>
            </a:pPr>
            <a:endParaRPr lang="en-US" sz="2800" dirty="0">
              <a:solidFill>
                <a:schemeClr val="tx1">
                  <a:lumMod val="50000"/>
                </a:schemeClr>
              </a:solidFill>
              <a:cs typeface="Arial" panose="020B0604020202020204" pitchFamily="34" charset="0"/>
            </a:endParaRPr>
          </a:p>
          <a:p>
            <a:pPr lvl="1" algn="l">
              <a:lnSpc>
                <a:spcPct val="100000"/>
              </a:lnSpc>
            </a:pPr>
            <a:r>
              <a:rPr lang="en-US" sz="2800" b="1" dirty="0">
                <a:solidFill>
                  <a:schemeClr val="tx1">
                    <a:lumMod val="50000"/>
                  </a:schemeClr>
                </a:solidFill>
                <a:cs typeface="Arial" panose="020B0604020202020204" pitchFamily="34" charset="0"/>
              </a:rPr>
              <a:t>Other Gap Financing Examples</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Deferred developer fee</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Developer or contractor contributions</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City or County contributions (HOME, CDBG)</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Other Tax Credits (Solar, Historic)</a:t>
            </a:r>
          </a:p>
          <a:p>
            <a:pPr marL="1371600" lvl="2"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FHLB Affordable Housing Program grants</a:t>
            </a:r>
          </a:p>
          <a:p>
            <a:pPr lvl="2" algn="l">
              <a:lnSpc>
                <a:spcPct val="100000"/>
              </a:lnSpc>
            </a:pPr>
            <a:endParaRPr lang="en-US" sz="2200" dirty="0">
              <a:solidFill>
                <a:schemeClr val="tx1">
                  <a:lumMod val="50000"/>
                </a:schemeClr>
              </a:solidFill>
              <a:cs typeface="Arial" panose="020B0604020202020204" pitchFamily="34" charset="0"/>
            </a:endParaRPr>
          </a:p>
          <a:p>
            <a:pPr marL="1371600" lvl="2" indent="-457200" algn="l">
              <a:lnSpc>
                <a:spcPct val="100000"/>
              </a:lnSpc>
              <a:buFont typeface="Arial" panose="020B0604020202020204" pitchFamily="34" charset="0"/>
              <a:buChar char="•"/>
            </a:pPr>
            <a:endParaRPr lang="en-US" sz="2000" dirty="0">
              <a:solidFill>
                <a:schemeClr val="tx1">
                  <a:lumMod val="50000"/>
                </a:schemeClr>
              </a:solidFill>
              <a:cs typeface="Arial" panose="020B0604020202020204" pitchFamily="34" charset="0"/>
            </a:endParaRPr>
          </a:p>
          <a:p>
            <a:pPr marL="1371600" lvl="2" indent="-457200" algn="l">
              <a:lnSpc>
                <a:spcPct val="100000"/>
              </a:lnSpc>
              <a:buFont typeface="Arial" panose="020B0604020202020204" pitchFamily="34" charset="0"/>
              <a:buChar char="•"/>
            </a:pPr>
            <a:endParaRPr lang="en-US" sz="2200" dirty="0">
              <a:solidFill>
                <a:schemeClr val="tx1">
                  <a:lumMod val="50000"/>
                </a:schemeClr>
              </a:solidFill>
              <a:cs typeface="Arial" panose="020B0604020202020204" pitchFamily="34" charset="0"/>
            </a:endParaRPr>
          </a:p>
          <a:p>
            <a:pPr lvl="2" algn="l">
              <a:lnSpc>
                <a:spcPct val="100000"/>
              </a:lnSpc>
            </a:pPr>
            <a:endParaRPr lang="en-US" sz="2400" dirty="0">
              <a:solidFill>
                <a:schemeClr val="tx1">
                  <a:lumMod val="50000"/>
                </a:schemeClr>
              </a:solidFill>
              <a:cs typeface="Arial" panose="020B0604020202020204" pitchFamily="34" charset="0"/>
            </a:endParaRPr>
          </a:p>
          <a:p>
            <a:pPr lvl="2" algn="l">
              <a:lnSpc>
                <a:spcPct val="100000"/>
              </a:lnSpc>
            </a:pPr>
            <a:endParaRPr lang="en-US" sz="2400" dirty="0">
              <a:solidFill>
                <a:schemeClr val="tx1">
                  <a:lumMod val="50000"/>
                </a:schemeClr>
              </a:solidFill>
              <a:cs typeface="Arial" panose="020B0604020202020204" pitchFamily="34" charset="0"/>
            </a:endParaRPr>
          </a:p>
          <a:p>
            <a:pPr lvl="3" algn="l">
              <a:lnSpc>
                <a:spcPct val="100000"/>
              </a:lnSpc>
            </a:pPr>
            <a:endParaRPr lang="en-US" sz="2400" dirty="0">
              <a:solidFill>
                <a:schemeClr val="tx1">
                  <a:lumMod val="50000"/>
                </a:schemeClr>
              </a:solidFill>
              <a:cs typeface="Arial" panose="020B0604020202020204" pitchFamily="34" charset="0"/>
            </a:endParaRPr>
          </a:p>
          <a:p>
            <a:pPr lvl="1" algn="l">
              <a:lnSpc>
                <a:spcPct val="100000"/>
              </a:lnSpc>
            </a:pPr>
            <a:endParaRPr lang="en-US" sz="2800" dirty="0">
              <a:solidFill>
                <a:schemeClr val="tx1">
                  <a:lumMod val="50000"/>
                </a:schemeClr>
              </a:solidFill>
              <a:cs typeface="Arial" panose="020B0604020202020204" pitchFamily="34" charset="0"/>
            </a:endParaRPr>
          </a:p>
          <a:p>
            <a:pPr lvl="1" algn="l">
              <a:lnSpc>
                <a:spcPct val="100000"/>
              </a:lnSpc>
            </a:pPr>
            <a:r>
              <a:rPr lang="en-US" sz="2800" dirty="0">
                <a:solidFill>
                  <a:schemeClr val="tx1">
                    <a:lumMod val="50000"/>
                  </a:schemeClr>
                </a:solidFill>
                <a:cs typeface="Arial" panose="020B0604020202020204" pitchFamily="34" charset="0"/>
              </a:rPr>
              <a:t> </a:t>
            </a:r>
          </a:p>
        </p:txBody>
      </p:sp>
      <p:sp>
        <p:nvSpPr>
          <p:cNvPr id="2" name="Footer Placeholder 5">
            <a:extLst>
              <a:ext uri="{FF2B5EF4-FFF2-40B4-BE49-F238E27FC236}">
                <a16:creationId xmlns:a16="http://schemas.microsoft.com/office/drawing/2014/main" id="{864E1828-B042-00B9-FDF3-29E8DA55482B}"/>
              </a:ext>
            </a:extLst>
          </p:cNvPr>
          <p:cNvSpPr>
            <a:spLocks noGrp="1"/>
          </p:cNvSpPr>
          <p:nvPr>
            <p:ph type="ftr" sz="quarter" idx="11"/>
          </p:nvPr>
        </p:nvSpPr>
        <p:spPr>
          <a:xfrm>
            <a:off x="11190914" y="6382922"/>
            <a:ext cx="1001085" cy="475078"/>
          </a:xfrm>
        </p:spPr>
        <p:txBody>
          <a:bodyPr/>
          <a:lstStyle/>
          <a:p>
            <a:r>
              <a:rPr lang="en-US" sz="1400" b="1" dirty="0"/>
              <a:t>29</a:t>
            </a:r>
          </a:p>
        </p:txBody>
      </p:sp>
    </p:spTree>
    <p:extLst>
      <p:ext uri="{BB962C8B-B14F-4D97-AF65-F5344CB8AC3E}">
        <p14:creationId xmlns:p14="http://schemas.microsoft.com/office/powerpoint/2010/main" val="416064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AF8DEF6-A608-4E4D-8E72-2EAC51C89D8E}"/>
              </a:ext>
            </a:extLst>
          </p:cNvPr>
          <p:cNvPicPr>
            <a:picLocks noChangeAspect="1"/>
          </p:cNvPicPr>
          <p:nvPr/>
        </p:nvPicPr>
        <p:blipFill>
          <a:blip r:embed="rId3"/>
          <a:stretch>
            <a:fillRect/>
          </a:stretch>
        </p:blipFill>
        <p:spPr>
          <a:xfrm>
            <a:off x="1" y="6387406"/>
            <a:ext cx="12192000" cy="475488"/>
          </a:xfrm>
          <a:prstGeom prst="rect">
            <a:avLst/>
          </a:prstGeom>
        </p:spPr>
      </p:pic>
      <p:sp>
        <p:nvSpPr>
          <p:cNvPr id="15" name="TextBox 14">
            <a:extLst>
              <a:ext uri="{FF2B5EF4-FFF2-40B4-BE49-F238E27FC236}">
                <a16:creationId xmlns:a16="http://schemas.microsoft.com/office/drawing/2014/main" id="{5866CFBA-381C-42D1-8FF3-480D456C7F0C}"/>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20" name="Title 1">
            <a:extLst>
              <a:ext uri="{FF2B5EF4-FFF2-40B4-BE49-F238E27FC236}">
                <a16:creationId xmlns:a16="http://schemas.microsoft.com/office/drawing/2014/main" id="{97B206F9-ED20-4B13-9FDC-D7778E89C71C}"/>
              </a:ext>
            </a:extLst>
          </p:cNvPr>
          <p:cNvSpPr>
            <a:spLocks noGrp="1"/>
          </p:cNvSpPr>
          <p:nvPr>
            <p:ph type="ctrTitle"/>
          </p:nvPr>
        </p:nvSpPr>
        <p:spPr>
          <a:xfrm>
            <a:off x="2056634" y="338437"/>
            <a:ext cx="6961242" cy="880104"/>
          </a:xfrm>
        </p:spPr>
        <p:txBody>
          <a:bodyPr>
            <a:normAutofit fontScale="90000"/>
          </a:bodyPr>
          <a:lstStyle/>
          <a:p>
            <a:pPr algn="l"/>
            <a:r>
              <a:rPr lang="en-US" sz="3600" b="1" dirty="0">
                <a:solidFill>
                  <a:schemeClr val="lt1"/>
                </a:solidFill>
                <a:latin typeface="+mn-lt"/>
                <a:ea typeface="+mn-ea"/>
                <a:cs typeface="+mn-cs"/>
              </a:rPr>
              <a:t>Part III: Financing</a:t>
            </a:r>
            <a:br>
              <a:rPr lang="en-US" sz="3200" b="1" dirty="0">
                <a:solidFill>
                  <a:schemeClr val="lt1"/>
                </a:solidFill>
                <a:latin typeface="+mn-lt"/>
                <a:ea typeface="+mn-ea"/>
                <a:cs typeface="+mn-cs"/>
              </a:rPr>
            </a:br>
            <a:r>
              <a:rPr lang="en-US" sz="2700" b="1" i="1" dirty="0">
                <a:solidFill>
                  <a:schemeClr val="lt1"/>
                </a:solidFill>
                <a:latin typeface="+mn-lt"/>
                <a:ea typeface="+mn-ea"/>
                <a:cs typeface="+mn-cs"/>
              </a:rPr>
              <a:t>Project NOI </a:t>
            </a:r>
            <a:endParaRPr lang="en-US" sz="3200" i="1" dirty="0">
              <a:solidFill>
                <a:schemeClr val="lt1"/>
              </a:solidFill>
              <a:latin typeface="+mn-lt"/>
              <a:ea typeface="+mn-ea"/>
              <a:cs typeface="+mn-cs"/>
            </a:endParaRPr>
          </a:p>
        </p:txBody>
      </p:sp>
      <p:sp>
        <p:nvSpPr>
          <p:cNvPr id="3" name="Rectangle 2">
            <a:extLst>
              <a:ext uri="{FF2B5EF4-FFF2-40B4-BE49-F238E27FC236}">
                <a16:creationId xmlns:a16="http://schemas.microsoft.com/office/drawing/2014/main" id="{4B645002-29C8-79CF-2A9E-2A6D4650DB37}"/>
              </a:ext>
            </a:extLst>
          </p:cNvPr>
          <p:cNvSpPr txBox="1">
            <a:spLocks noChangeArrowheads="1"/>
          </p:cNvSpPr>
          <p:nvPr/>
        </p:nvSpPr>
        <p:spPr>
          <a:xfrm>
            <a:off x="1981200" y="115054"/>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3200" b="1" dirty="0">
                <a:solidFill>
                  <a:schemeClr val="tx1">
                    <a:lumMod val="50000"/>
                  </a:schemeClr>
                </a:solidFill>
                <a:latin typeface="+mn-lt"/>
              </a:rPr>
              <a:t>Capital Stack</a:t>
            </a:r>
          </a:p>
        </p:txBody>
      </p:sp>
      <p:grpSp>
        <p:nvGrpSpPr>
          <p:cNvPr id="4" name="Group 4">
            <a:extLst>
              <a:ext uri="{FF2B5EF4-FFF2-40B4-BE49-F238E27FC236}">
                <a16:creationId xmlns:a16="http://schemas.microsoft.com/office/drawing/2014/main" id="{0B2B4302-884B-3F14-D998-D04AF97D0921}"/>
              </a:ext>
            </a:extLst>
          </p:cNvPr>
          <p:cNvGrpSpPr>
            <a:grpSpLocks noChangeAspect="1"/>
          </p:cNvGrpSpPr>
          <p:nvPr/>
        </p:nvGrpSpPr>
        <p:grpSpPr bwMode="auto">
          <a:xfrm>
            <a:off x="500063" y="1744663"/>
            <a:ext cx="11191875" cy="2382837"/>
            <a:chOff x="315" y="1099"/>
            <a:chExt cx="7050" cy="1501"/>
          </a:xfrm>
        </p:grpSpPr>
        <p:sp>
          <p:nvSpPr>
            <p:cNvPr id="5" name="AutoShape 3">
              <a:extLst>
                <a:ext uri="{FF2B5EF4-FFF2-40B4-BE49-F238E27FC236}">
                  <a16:creationId xmlns:a16="http://schemas.microsoft.com/office/drawing/2014/main" id="{6410561B-F1AB-E62A-04E7-8C973CF17FE0}"/>
                </a:ext>
              </a:extLst>
            </p:cNvPr>
            <p:cNvSpPr>
              <a:spLocks noChangeAspect="1" noChangeArrowheads="1" noTextEdit="1"/>
            </p:cNvSpPr>
            <p:nvPr/>
          </p:nvSpPr>
          <p:spPr bwMode="auto">
            <a:xfrm>
              <a:off x="315" y="1099"/>
              <a:ext cx="7050" cy="150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205">
              <a:extLst>
                <a:ext uri="{FF2B5EF4-FFF2-40B4-BE49-F238E27FC236}">
                  <a16:creationId xmlns:a16="http://schemas.microsoft.com/office/drawing/2014/main" id="{EA8ED064-1A38-A05D-2F35-AE730CB7F141}"/>
                </a:ext>
              </a:extLst>
            </p:cNvPr>
            <p:cNvGrpSpPr>
              <a:grpSpLocks/>
            </p:cNvGrpSpPr>
            <p:nvPr/>
          </p:nvGrpSpPr>
          <p:grpSpPr bwMode="auto">
            <a:xfrm>
              <a:off x="315" y="1099"/>
              <a:ext cx="7050" cy="1519"/>
              <a:chOff x="315" y="1099"/>
              <a:chExt cx="7050" cy="1519"/>
            </a:xfrm>
          </p:grpSpPr>
          <p:sp>
            <p:nvSpPr>
              <p:cNvPr id="89" name="Rectangle 5">
                <a:extLst>
                  <a:ext uri="{FF2B5EF4-FFF2-40B4-BE49-F238E27FC236}">
                    <a16:creationId xmlns:a16="http://schemas.microsoft.com/office/drawing/2014/main" id="{C422772C-D5E5-7E4E-82DA-D5C0035E4A06}"/>
                  </a:ext>
                </a:extLst>
              </p:cNvPr>
              <p:cNvSpPr>
                <a:spLocks noChangeArrowheads="1"/>
              </p:cNvSpPr>
              <p:nvPr/>
            </p:nvSpPr>
            <p:spPr bwMode="auto">
              <a:xfrm>
                <a:off x="315" y="1099"/>
                <a:ext cx="7050" cy="195"/>
              </a:xfrm>
              <a:prstGeom prst="rect">
                <a:avLst/>
              </a:prstGeom>
              <a:solidFill>
                <a:srgbClr val="92CDD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 name="Line 6">
                <a:extLst>
                  <a:ext uri="{FF2B5EF4-FFF2-40B4-BE49-F238E27FC236}">
                    <a16:creationId xmlns:a16="http://schemas.microsoft.com/office/drawing/2014/main" id="{5772DBE4-916C-8B90-AD4B-6C85946E4E52}"/>
                  </a:ext>
                </a:extLst>
              </p:cNvPr>
              <p:cNvSpPr>
                <a:spLocks noChangeShapeType="1"/>
              </p:cNvSpPr>
              <p:nvPr/>
            </p:nvSpPr>
            <p:spPr bwMode="auto">
              <a:xfrm>
                <a:off x="6352" y="1198"/>
                <a:ext cx="32"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Rectangle 7">
                <a:extLst>
                  <a:ext uri="{FF2B5EF4-FFF2-40B4-BE49-F238E27FC236}">
                    <a16:creationId xmlns:a16="http://schemas.microsoft.com/office/drawing/2014/main" id="{9C07EE39-5A09-4F3B-AB5C-E39BFEC2582C}"/>
                  </a:ext>
                </a:extLst>
              </p:cNvPr>
              <p:cNvSpPr>
                <a:spLocks noChangeArrowheads="1"/>
              </p:cNvSpPr>
              <p:nvPr/>
            </p:nvSpPr>
            <p:spPr bwMode="auto">
              <a:xfrm>
                <a:off x="6352" y="1198"/>
                <a:ext cx="32" cy="4"/>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 name="Line 8">
                <a:extLst>
                  <a:ext uri="{FF2B5EF4-FFF2-40B4-BE49-F238E27FC236}">
                    <a16:creationId xmlns:a16="http://schemas.microsoft.com/office/drawing/2014/main" id="{6ABA7939-3947-FF49-A255-77007C288A72}"/>
                  </a:ext>
                </a:extLst>
              </p:cNvPr>
              <p:cNvSpPr>
                <a:spLocks noChangeShapeType="1"/>
              </p:cNvSpPr>
              <p:nvPr/>
            </p:nvSpPr>
            <p:spPr bwMode="auto">
              <a:xfrm>
                <a:off x="6356" y="1202"/>
                <a:ext cx="28"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Rectangle 9">
                <a:extLst>
                  <a:ext uri="{FF2B5EF4-FFF2-40B4-BE49-F238E27FC236}">
                    <a16:creationId xmlns:a16="http://schemas.microsoft.com/office/drawing/2014/main" id="{8807CC6A-5194-90FF-DEEC-90551307E204}"/>
                  </a:ext>
                </a:extLst>
              </p:cNvPr>
              <p:cNvSpPr>
                <a:spLocks noChangeArrowheads="1"/>
              </p:cNvSpPr>
              <p:nvPr/>
            </p:nvSpPr>
            <p:spPr bwMode="auto">
              <a:xfrm>
                <a:off x="6356" y="1202"/>
                <a:ext cx="28" cy="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 name="Line 10">
                <a:extLst>
                  <a:ext uri="{FF2B5EF4-FFF2-40B4-BE49-F238E27FC236}">
                    <a16:creationId xmlns:a16="http://schemas.microsoft.com/office/drawing/2014/main" id="{BD24F0BD-0F84-055C-E9A9-A14FB326A219}"/>
                  </a:ext>
                </a:extLst>
              </p:cNvPr>
              <p:cNvSpPr>
                <a:spLocks noChangeShapeType="1"/>
              </p:cNvSpPr>
              <p:nvPr/>
            </p:nvSpPr>
            <p:spPr bwMode="auto">
              <a:xfrm>
                <a:off x="6359" y="1205"/>
                <a:ext cx="25"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Rectangle 11">
                <a:extLst>
                  <a:ext uri="{FF2B5EF4-FFF2-40B4-BE49-F238E27FC236}">
                    <a16:creationId xmlns:a16="http://schemas.microsoft.com/office/drawing/2014/main" id="{75AFD0CD-9B1C-30BA-24C2-55518DA2FAA4}"/>
                  </a:ext>
                </a:extLst>
              </p:cNvPr>
              <p:cNvSpPr>
                <a:spLocks noChangeArrowheads="1"/>
              </p:cNvSpPr>
              <p:nvPr/>
            </p:nvSpPr>
            <p:spPr bwMode="auto">
              <a:xfrm>
                <a:off x="6359" y="1205"/>
                <a:ext cx="25" cy="4"/>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 name="Line 12">
                <a:extLst>
                  <a:ext uri="{FF2B5EF4-FFF2-40B4-BE49-F238E27FC236}">
                    <a16:creationId xmlns:a16="http://schemas.microsoft.com/office/drawing/2014/main" id="{55537BB0-38C3-09FA-1C79-D4528047A55C}"/>
                  </a:ext>
                </a:extLst>
              </p:cNvPr>
              <p:cNvSpPr>
                <a:spLocks noChangeShapeType="1"/>
              </p:cNvSpPr>
              <p:nvPr/>
            </p:nvSpPr>
            <p:spPr bwMode="auto">
              <a:xfrm>
                <a:off x="6363" y="1209"/>
                <a:ext cx="21"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Rectangle 13">
                <a:extLst>
                  <a:ext uri="{FF2B5EF4-FFF2-40B4-BE49-F238E27FC236}">
                    <a16:creationId xmlns:a16="http://schemas.microsoft.com/office/drawing/2014/main" id="{AA00FEBD-0C6F-95C3-8F57-C139F5CE215E}"/>
                  </a:ext>
                </a:extLst>
              </p:cNvPr>
              <p:cNvSpPr>
                <a:spLocks noChangeArrowheads="1"/>
              </p:cNvSpPr>
              <p:nvPr/>
            </p:nvSpPr>
            <p:spPr bwMode="auto">
              <a:xfrm>
                <a:off x="6363" y="1209"/>
                <a:ext cx="21" cy="4"/>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 name="Line 14">
                <a:extLst>
                  <a:ext uri="{FF2B5EF4-FFF2-40B4-BE49-F238E27FC236}">
                    <a16:creationId xmlns:a16="http://schemas.microsoft.com/office/drawing/2014/main" id="{3D501243-F421-B4E3-3CCC-C3C645243E43}"/>
                  </a:ext>
                </a:extLst>
              </p:cNvPr>
              <p:cNvSpPr>
                <a:spLocks noChangeShapeType="1"/>
              </p:cNvSpPr>
              <p:nvPr/>
            </p:nvSpPr>
            <p:spPr bwMode="auto">
              <a:xfrm>
                <a:off x="6366" y="1213"/>
                <a:ext cx="18"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Rectangle 15">
                <a:extLst>
                  <a:ext uri="{FF2B5EF4-FFF2-40B4-BE49-F238E27FC236}">
                    <a16:creationId xmlns:a16="http://schemas.microsoft.com/office/drawing/2014/main" id="{8B9DC064-40EB-FA59-EC19-94E4385DF3D2}"/>
                  </a:ext>
                </a:extLst>
              </p:cNvPr>
              <p:cNvSpPr>
                <a:spLocks noChangeArrowheads="1"/>
              </p:cNvSpPr>
              <p:nvPr/>
            </p:nvSpPr>
            <p:spPr bwMode="auto">
              <a:xfrm>
                <a:off x="6366" y="1213"/>
                <a:ext cx="18" cy="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 name="Line 16">
                <a:extLst>
                  <a:ext uri="{FF2B5EF4-FFF2-40B4-BE49-F238E27FC236}">
                    <a16:creationId xmlns:a16="http://schemas.microsoft.com/office/drawing/2014/main" id="{BA9FCBC5-2990-AC75-AA6B-5C7B7A1B9FCE}"/>
                  </a:ext>
                </a:extLst>
              </p:cNvPr>
              <p:cNvSpPr>
                <a:spLocks noChangeShapeType="1"/>
              </p:cNvSpPr>
              <p:nvPr/>
            </p:nvSpPr>
            <p:spPr bwMode="auto">
              <a:xfrm>
                <a:off x="6370" y="1216"/>
                <a:ext cx="14"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Rectangle 17">
                <a:extLst>
                  <a:ext uri="{FF2B5EF4-FFF2-40B4-BE49-F238E27FC236}">
                    <a16:creationId xmlns:a16="http://schemas.microsoft.com/office/drawing/2014/main" id="{E4D77384-3A49-65BB-BB08-57BAA3FA20AB}"/>
                  </a:ext>
                </a:extLst>
              </p:cNvPr>
              <p:cNvSpPr>
                <a:spLocks noChangeArrowheads="1"/>
              </p:cNvSpPr>
              <p:nvPr/>
            </p:nvSpPr>
            <p:spPr bwMode="auto">
              <a:xfrm>
                <a:off x="6370" y="1216"/>
                <a:ext cx="14" cy="4"/>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 name="Line 18">
                <a:extLst>
                  <a:ext uri="{FF2B5EF4-FFF2-40B4-BE49-F238E27FC236}">
                    <a16:creationId xmlns:a16="http://schemas.microsoft.com/office/drawing/2014/main" id="{9ADE5282-2CF7-CC4B-6F60-7F8D6FA3EBB8}"/>
                  </a:ext>
                </a:extLst>
              </p:cNvPr>
              <p:cNvSpPr>
                <a:spLocks noChangeShapeType="1"/>
              </p:cNvSpPr>
              <p:nvPr/>
            </p:nvSpPr>
            <p:spPr bwMode="auto">
              <a:xfrm>
                <a:off x="6374" y="1220"/>
                <a:ext cx="10"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Rectangle 19">
                <a:extLst>
                  <a:ext uri="{FF2B5EF4-FFF2-40B4-BE49-F238E27FC236}">
                    <a16:creationId xmlns:a16="http://schemas.microsoft.com/office/drawing/2014/main" id="{5823E8F4-1636-E1E1-BDAA-5ED6C4EBE750}"/>
                  </a:ext>
                </a:extLst>
              </p:cNvPr>
              <p:cNvSpPr>
                <a:spLocks noChangeArrowheads="1"/>
              </p:cNvSpPr>
              <p:nvPr/>
            </p:nvSpPr>
            <p:spPr bwMode="auto">
              <a:xfrm>
                <a:off x="6374" y="1220"/>
                <a:ext cx="10" cy="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 name="Line 20">
                <a:extLst>
                  <a:ext uri="{FF2B5EF4-FFF2-40B4-BE49-F238E27FC236}">
                    <a16:creationId xmlns:a16="http://schemas.microsoft.com/office/drawing/2014/main" id="{49E5D4DD-5656-6EBC-F98F-24452384251E}"/>
                  </a:ext>
                </a:extLst>
              </p:cNvPr>
              <p:cNvSpPr>
                <a:spLocks noChangeShapeType="1"/>
              </p:cNvSpPr>
              <p:nvPr/>
            </p:nvSpPr>
            <p:spPr bwMode="auto">
              <a:xfrm>
                <a:off x="6377" y="1223"/>
                <a:ext cx="7"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Rectangle 21">
                <a:extLst>
                  <a:ext uri="{FF2B5EF4-FFF2-40B4-BE49-F238E27FC236}">
                    <a16:creationId xmlns:a16="http://schemas.microsoft.com/office/drawing/2014/main" id="{F2A31318-DAEE-BE80-FC2F-857E9D42B420}"/>
                  </a:ext>
                </a:extLst>
              </p:cNvPr>
              <p:cNvSpPr>
                <a:spLocks noChangeArrowheads="1"/>
              </p:cNvSpPr>
              <p:nvPr/>
            </p:nvSpPr>
            <p:spPr bwMode="auto">
              <a:xfrm>
                <a:off x="6377" y="1223"/>
                <a:ext cx="7" cy="4"/>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 name="Line 22">
                <a:extLst>
                  <a:ext uri="{FF2B5EF4-FFF2-40B4-BE49-F238E27FC236}">
                    <a16:creationId xmlns:a16="http://schemas.microsoft.com/office/drawing/2014/main" id="{7235566A-8D09-3E9F-71CC-5A17CA34363E}"/>
                  </a:ext>
                </a:extLst>
              </p:cNvPr>
              <p:cNvSpPr>
                <a:spLocks noChangeShapeType="1"/>
              </p:cNvSpPr>
              <p:nvPr/>
            </p:nvSpPr>
            <p:spPr bwMode="auto">
              <a:xfrm>
                <a:off x="6381" y="1227"/>
                <a:ext cx="3"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Rectangle 23">
                <a:extLst>
                  <a:ext uri="{FF2B5EF4-FFF2-40B4-BE49-F238E27FC236}">
                    <a16:creationId xmlns:a16="http://schemas.microsoft.com/office/drawing/2014/main" id="{E146EB73-84CD-D977-99B9-245D5BC0EFD9}"/>
                  </a:ext>
                </a:extLst>
              </p:cNvPr>
              <p:cNvSpPr>
                <a:spLocks noChangeArrowheads="1"/>
              </p:cNvSpPr>
              <p:nvPr/>
            </p:nvSpPr>
            <p:spPr bwMode="auto">
              <a:xfrm>
                <a:off x="6381" y="1227"/>
                <a:ext cx="3" cy="3"/>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 name="Line 24">
                <a:extLst>
                  <a:ext uri="{FF2B5EF4-FFF2-40B4-BE49-F238E27FC236}">
                    <a16:creationId xmlns:a16="http://schemas.microsoft.com/office/drawing/2014/main" id="{67F40162-D6D1-F2B1-0528-35BFBDFCC95C}"/>
                  </a:ext>
                </a:extLst>
              </p:cNvPr>
              <p:cNvSpPr>
                <a:spLocks noChangeShapeType="1"/>
              </p:cNvSpPr>
              <p:nvPr/>
            </p:nvSpPr>
            <p:spPr bwMode="auto">
              <a:xfrm>
                <a:off x="4954" y="1294"/>
                <a:ext cx="31"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Rectangle 25">
                <a:extLst>
                  <a:ext uri="{FF2B5EF4-FFF2-40B4-BE49-F238E27FC236}">
                    <a16:creationId xmlns:a16="http://schemas.microsoft.com/office/drawing/2014/main" id="{32666F44-E206-8A35-C37A-5279FA9169AE}"/>
                  </a:ext>
                </a:extLst>
              </p:cNvPr>
              <p:cNvSpPr>
                <a:spLocks noChangeArrowheads="1"/>
              </p:cNvSpPr>
              <p:nvPr/>
            </p:nvSpPr>
            <p:spPr bwMode="auto">
              <a:xfrm>
                <a:off x="4954" y="1294"/>
                <a:ext cx="31" cy="4"/>
              </a:xfrm>
              <a:prstGeom prst="rect">
                <a:avLst/>
              </a:prstGeom>
              <a:solidFill>
                <a:srgbClr val="008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 name="Line 26">
                <a:extLst>
                  <a:ext uri="{FF2B5EF4-FFF2-40B4-BE49-F238E27FC236}">
                    <a16:creationId xmlns:a16="http://schemas.microsoft.com/office/drawing/2014/main" id="{779099A0-C1F0-6BE8-2A41-4739FD935A56}"/>
                  </a:ext>
                </a:extLst>
              </p:cNvPr>
              <p:cNvSpPr>
                <a:spLocks noChangeShapeType="1"/>
              </p:cNvSpPr>
              <p:nvPr/>
            </p:nvSpPr>
            <p:spPr bwMode="auto">
              <a:xfrm>
                <a:off x="4954" y="1298"/>
                <a:ext cx="28"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Rectangle 27">
                <a:extLst>
                  <a:ext uri="{FF2B5EF4-FFF2-40B4-BE49-F238E27FC236}">
                    <a16:creationId xmlns:a16="http://schemas.microsoft.com/office/drawing/2014/main" id="{8E64CE7C-FEC8-CA17-0004-FF0E2D9FD9EE}"/>
                  </a:ext>
                </a:extLst>
              </p:cNvPr>
              <p:cNvSpPr>
                <a:spLocks noChangeArrowheads="1"/>
              </p:cNvSpPr>
              <p:nvPr/>
            </p:nvSpPr>
            <p:spPr bwMode="auto">
              <a:xfrm>
                <a:off x="4954" y="1298"/>
                <a:ext cx="28" cy="3"/>
              </a:xfrm>
              <a:prstGeom prst="rect">
                <a:avLst/>
              </a:prstGeom>
              <a:solidFill>
                <a:srgbClr val="008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 name="Line 28">
                <a:extLst>
                  <a:ext uri="{FF2B5EF4-FFF2-40B4-BE49-F238E27FC236}">
                    <a16:creationId xmlns:a16="http://schemas.microsoft.com/office/drawing/2014/main" id="{44EC0E7C-5B23-A286-2C9E-B9044617F6E8}"/>
                  </a:ext>
                </a:extLst>
              </p:cNvPr>
              <p:cNvSpPr>
                <a:spLocks noChangeShapeType="1"/>
              </p:cNvSpPr>
              <p:nvPr/>
            </p:nvSpPr>
            <p:spPr bwMode="auto">
              <a:xfrm>
                <a:off x="4954" y="1301"/>
                <a:ext cx="24"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Rectangle 29">
                <a:extLst>
                  <a:ext uri="{FF2B5EF4-FFF2-40B4-BE49-F238E27FC236}">
                    <a16:creationId xmlns:a16="http://schemas.microsoft.com/office/drawing/2014/main" id="{5909D558-F869-2265-15B7-8D3D24F121C0}"/>
                  </a:ext>
                </a:extLst>
              </p:cNvPr>
              <p:cNvSpPr>
                <a:spLocks noChangeArrowheads="1"/>
              </p:cNvSpPr>
              <p:nvPr/>
            </p:nvSpPr>
            <p:spPr bwMode="auto">
              <a:xfrm>
                <a:off x="4954" y="1301"/>
                <a:ext cx="24" cy="4"/>
              </a:xfrm>
              <a:prstGeom prst="rect">
                <a:avLst/>
              </a:prstGeom>
              <a:solidFill>
                <a:srgbClr val="008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 name="Line 30">
                <a:extLst>
                  <a:ext uri="{FF2B5EF4-FFF2-40B4-BE49-F238E27FC236}">
                    <a16:creationId xmlns:a16="http://schemas.microsoft.com/office/drawing/2014/main" id="{FA652082-B44D-C172-BA99-2E5C8E5B736F}"/>
                  </a:ext>
                </a:extLst>
              </p:cNvPr>
              <p:cNvSpPr>
                <a:spLocks noChangeShapeType="1"/>
              </p:cNvSpPr>
              <p:nvPr/>
            </p:nvSpPr>
            <p:spPr bwMode="auto">
              <a:xfrm>
                <a:off x="4954" y="1305"/>
                <a:ext cx="21"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Rectangle 31">
                <a:extLst>
                  <a:ext uri="{FF2B5EF4-FFF2-40B4-BE49-F238E27FC236}">
                    <a16:creationId xmlns:a16="http://schemas.microsoft.com/office/drawing/2014/main" id="{A354A33D-9E98-F3CE-0E6F-BB7026894C88}"/>
                  </a:ext>
                </a:extLst>
              </p:cNvPr>
              <p:cNvSpPr>
                <a:spLocks noChangeArrowheads="1"/>
              </p:cNvSpPr>
              <p:nvPr/>
            </p:nvSpPr>
            <p:spPr bwMode="auto">
              <a:xfrm>
                <a:off x="4954" y="1305"/>
                <a:ext cx="21" cy="3"/>
              </a:xfrm>
              <a:prstGeom prst="rect">
                <a:avLst/>
              </a:prstGeom>
              <a:solidFill>
                <a:srgbClr val="008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 name="Line 32">
                <a:extLst>
                  <a:ext uri="{FF2B5EF4-FFF2-40B4-BE49-F238E27FC236}">
                    <a16:creationId xmlns:a16="http://schemas.microsoft.com/office/drawing/2014/main" id="{2B665DD8-02D1-B303-1D78-084FC49885D4}"/>
                  </a:ext>
                </a:extLst>
              </p:cNvPr>
              <p:cNvSpPr>
                <a:spLocks noChangeShapeType="1"/>
              </p:cNvSpPr>
              <p:nvPr/>
            </p:nvSpPr>
            <p:spPr bwMode="auto">
              <a:xfrm>
                <a:off x="4954" y="1308"/>
                <a:ext cx="17"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Rectangle 33">
                <a:extLst>
                  <a:ext uri="{FF2B5EF4-FFF2-40B4-BE49-F238E27FC236}">
                    <a16:creationId xmlns:a16="http://schemas.microsoft.com/office/drawing/2014/main" id="{586A386C-18DE-EA96-EA28-B3EDEDFADF22}"/>
                  </a:ext>
                </a:extLst>
              </p:cNvPr>
              <p:cNvSpPr>
                <a:spLocks noChangeArrowheads="1"/>
              </p:cNvSpPr>
              <p:nvPr/>
            </p:nvSpPr>
            <p:spPr bwMode="auto">
              <a:xfrm>
                <a:off x="4954" y="1308"/>
                <a:ext cx="17" cy="4"/>
              </a:xfrm>
              <a:prstGeom prst="rect">
                <a:avLst/>
              </a:prstGeom>
              <a:solidFill>
                <a:srgbClr val="008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 name="Line 34">
                <a:extLst>
                  <a:ext uri="{FF2B5EF4-FFF2-40B4-BE49-F238E27FC236}">
                    <a16:creationId xmlns:a16="http://schemas.microsoft.com/office/drawing/2014/main" id="{010E456B-E7C6-FD50-9EA4-702A8D8E54B2}"/>
                  </a:ext>
                </a:extLst>
              </p:cNvPr>
              <p:cNvSpPr>
                <a:spLocks noChangeShapeType="1"/>
              </p:cNvSpPr>
              <p:nvPr/>
            </p:nvSpPr>
            <p:spPr bwMode="auto">
              <a:xfrm>
                <a:off x="4954" y="1312"/>
                <a:ext cx="14"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Rectangle 35">
                <a:extLst>
                  <a:ext uri="{FF2B5EF4-FFF2-40B4-BE49-F238E27FC236}">
                    <a16:creationId xmlns:a16="http://schemas.microsoft.com/office/drawing/2014/main" id="{D77EC8D4-9BC3-7F76-95DF-2DD0C2601002}"/>
                  </a:ext>
                </a:extLst>
              </p:cNvPr>
              <p:cNvSpPr>
                <a:spLocks noChangeArrowheads="1"/>
              </p:cNvSpPr>
              <p:nvPr/>
            </p:nvSpPr>
            <p:spPr bwMode="auto">
              <a:xfrm>
                <a:off x="4954" y="1312"/>
                <a:ext cx="14" cy="3"/>
              </a:xfrm>
              <a:prstGeom prst="rect">
                <a:avLst/>
              </a:prstGeom>
              <a:solidFill>
                <a:srgbClr val="008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 name="Line 36">
                <a:extLst>
                  <a:ext uri="{FF2B5EF4-FFF2-40B4-BE49-F238E27FC236}">
                    <a16:creationId xmlns:a16="http://schemas.microsoft.com/office/drawing/2014/main" id="{DB86F3D1-85F3-5056-724A-4C75E10CB46A}"/>
                  </a:ext>
                </a:extLst>
              </p:cNvPr>
              <p:cNvSpPr>
                <a:spLocks noChangeShapeType="1"/>
              </p:cNvSpPr>
              <p:nvPr/>
            </p:nvSpPr>
            <p:spPr bwMode="auto">
              <a:xfrm>
                <a:off x="4954" y="1315"/>
                <a:ext cx="10"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Rectangle 37">
                <a:extLst>
                  <a:ext uri="{FF2B5EF4-FFF2-40B4-BE49-F238E27FC236}">
                    <a16:creationId xmlns:a16="http://schemas.microsoft.com/office/drawing/2014/main" id="{DD624AFF-0475-3EF3-28A9-4A8CD905A6F0}"/>
                  </a:ext>
                </a:extLst>
              </p:cNvPr>
              <p:cNvSpPr>
                <a:spLocks noChangeArrowheads="1"/>
              </p:cNvSpPr>
              <p:nvPr/>
            </p:nvSpPr>
            <p:spPr bwMode="auto">
              <a:xfrm>
                <a:off x="4954" y="1315"/>
                <a:ext cx="10" cy="4"/>
              </a:xfrm>
              <a:prstGeom prst="rect">
                <a:avLst/>
              </a:prstGeom>
              <a:solidFill>
                <a:srgbClr val="008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Line 38">
                <a:extLst>
                  <a:ext uri="{FF2B5EF4-FFF2-40B4-BE49-F238E27FC236}">
                    <a16:creationId xmlns:a16="http://schemas.microsoft.com/office/drawing/2014/main" id="{0D0289C1-F0F1-E20F-691C-E26CEE8E2D8C}"/>
                  </a:ext>
                </a:extLst>
              </p:cNvPr>
              <p:cNvSpPr>
                <a:spLocks noChangeShapeType="1"/>
              </p:cNvSpPr>
              <p:nvPr/>
            </p:nvSpPr>
            <p:spPr bwMode="auto">
              <a:xfrm>
                <a:off x="4954" y="1319"/>
                <a:ext cx="7"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Rectangle 39">
                <a:extLst>
                  <a:ext uri="{FF2B5EF4-FFF2-40B4-BE49-F238E27FC236}">
                    <a16:creationId xmlns:a16="http://schemas.microsoft.com/office/drawing/2014/main" id="{719EFADA-8203-0588-2FC9-879F6E24CE85}"/>
                  </a:ext>
                </a:extLst>
              </p:cNvPr>
              <p:cNvSpPr>
                <a:spLocks noChangeArrowheads="1"/>
              </p:cNvSpPr>
              <p:nvPr/>
            </p:nvSpPr>
            <p:spPr bwMode="auto">
              <a:xfrm>
                <a:off x="4954" y="1319"/>
                <a:ext cx="7" cy="4"/>
              </a:xfrm>
              <a:prstGeom prst="rect">
                <a:avLst/>
              </a:prstGeom>
              <a:solidFill>
                <a:srgbClr val="008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 name="Line 40">
                <a:extLst>
                  <a:ext uri="{FF2B5EF4-FFF2-40B4-BE49-F238E27FC236}">
                    <a16:creationId xmlns:a16="http://schemas.microsoft.com/office/drawing/2014/main" id="{9C82F943-4135-7ED8-E7E0-F5E25B49A729}"/>
                  </a:ext>
                </a:extLst>
              </p:cNvPr>
              <p:cNvSpPr>
                <a:spLocks noChangeShapeType="1"/>
              </p:cNvSpPr>
              <p:nvPr/>
            </p:nvSpPr>
            <p:spPr bwMode="auto">
              <a:xfrm>
                <a:off x="4954" y="1323"/>
                <a:ext cx="3"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Rectangle 41">
                <a:extLst>
                  <a:ext uri="{FF2B5EF4-FFF2-40B4-BE49-F238E27FC236}">
                    <a16:creationId xmlns:a16="http://schemas.microsoft.com/office/drawing/2014/main" id="{D466E027-B8D7-52E5-36D0-410FB7500725}"/>
                  </a:ext>
                </a:extLst>
              </p:cNvPr>
              <p:cNvSpPr>
                <a:spLocks noChangeArrowheads="1"/>
              </p:cNvSpPr>
              <p:nvPr/>
            </p:nvSpPr>
            <p:spPr bwMode="auto">
              <a:xfrm>
                <a:off x="4954" y="1323"/>
                <a:ext cx="3" cy="3"/>
              </a:xfrm>
              <a:prstGeom prst="rect">
                <a:avLst/>
              </a:prstGeom>
              <a:solidFill>
                <a:srgbClr val="008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 name="Rectangle 42">
                <a:extLst>
                  <a:ext uri="{FF2B5EF4-FFF2-40B4-BE49-F238E27FC236}">
                    <a16:creationId xmlns:a16="http://schemas.microsoft.com/office/drawing/2014/main" id="{E7C34181-CFAE-07B6-00B1-55139E1F05B4}"/>
                  </a:ext>
                </a:extLst>
              </p:cNvPr>
              <p:cNvSpPr>
                <a:spLocks noChangeArrowheads="1"/>
              </p:cNvSpPr>
              <p:nvPr/>
            </p:nvSpPr>
            <p:spPr bwMode="auto">
              <a:xfrm>
                <a:off x="3700" y="2032"/>
                <a:ext cx="1254" cy="100"/>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7" name="Rectangle 43">
                <a:extLst>
                  <a:ext uri="{FF2B5EF4-FFF2-40B4-BE49-F238E27FC236}">
                    <a16:creationId xmlns:a16="http://schemas.microsoft.com/office/drawing/2014/main" id="{2F4840C8-14AF-3557-3C21-404C0D53FC17}"/>
                  </a:ext>
                </a:extLst>
              </p:cNvPr>
              <p:cNvSpPr>
                <a:spLocks noChangeArrowheads="1"/>
              </p:cNvSpPr>
              <p:nvPr/>
            </p:nvSpPr>
            <p:spPr bwMode="auto">
              <a:xfrm>
                <a:off x="3700" y="2501"/>
                <a:ext cx="1254" cy="99"/>
              </a:xfrm>
              <a:prstGeom prst="rect">
                <a:avLst/>
              </a:prstGeom>
              <a:solidFill>
                <a:srgbClr val="D9D9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 name="Rectangle 44">
                <a:extLst>
                  <a:ext uri="{FF2B5EF4-FFF2-40B4-BE49-F238E27FC236}">
                    <a16:creationId xmlns:a16="http://schemas.microsoft.com/office/drawing/2014/main" id="{8A92BDE0-D10E-E41D-5D55-6CF2B0389168}"/>
                  </a:ext>
                </a:extLst>
              </p:cNvPr>
              <p:cNvSpPr>
                <a:spLocks noChangeArrowheads="1"/>
              </p:cNvSpPr>
              <p:nvPr/>
            </p:nvSpPr>
            <p:spPr bwMode="auto">
              <a:xfrm>
                <a:off x="5527" y="1202"/>
                <a:ext cx="280"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Amount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Rectangle 45">
                <a:extLst>
                  <a:ext uri="{FF2B5EF4-FFF2-40B4-BE49-F238E27FC236}">
                    <a16:creationId xmlns:a16="http://schemas.microsoft.com/office/drawing/2014/main" id="{C12109EC-FCAD-E952-967B-D5D94C19AC15}"/>
                  </a:ext>
                </a:extLst>
              </p:cNvPr>
              <p:cNvSpPr>
                <a:spLocks noChangeArrowheads="1"/>
              </p:cNvSpPr>
              <p:nvPr/>
            </p:nvSpPr>
            <p:spPr bwMode="auto">
              <a:xfrm>
                <a:off x="5991" y="1202"/>
                <a:ext cx="347"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Frequency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Rectangle 46">
                <a:extLst>
                  <a:ext uri="{FF2B5EF4-FFF2-40B4-BE49-F238E27FC236}">
                    <a16:creationId xmlns:a16="http://schemas.microsoft.com/office/drawing/2014/main" id="{F50748E7-E84E-D603-E28D-E81518949D6A}"/>
                  </a:ext>
                </a:extLst>
              </p:cNvPr>
              <p:cNvSpPr>
                <a:spLocks noChangeArrowheads="1"/>
              </p:cNvSpPr>
              <p:nvPr/>
            </p:nvSpPr>
            <p:spPr bwMode="auto">
              <a:xfrm>
                <a:off x="6466" y="1202"/>
                <a:ext cx="372"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Amort. Yrs.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Rectangle 47">
                <a:extLst>
                  <a:ext uri="{FF2B5EF4-FFF2-40B4-BE49-F238E27FC236}">
                    <a16:creationId xmlns:a16="http://schemas.microsoft.com/office/drawing/2014/main" id="{5EE2ACA0-4447-7216-C91D-139688F2ABA3}"/>
                  </a:ext>
                </a:extLst>
              </p:cNvPr>
              <p:cNvSpPr>
                <a:spLocks noChangeArrowheads="1"/>
              </p:cNvSpPr>
              <p:nvPr/>
            </p:nvSpPr>
            <p:spPr bwMode="auto">
              <a:xfrm>
                <a:off x="6986" y="1202"/>
                <a:ext cx="305"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Loan Yrs.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Rectangle 48">
                <a:extLst>
                  <a:ext uri="{FF2B5EF4-FFF2-40B4-BE49-F238E27FC236}">
                    <a16:creationId xmlns:a16="http://schemas.microsoft.com/office/drawing/2014/main" id="{12C720AD-A3D0-06CD-5188-DA6010950F56}"/>
                  </a:ext>
                </a:extLst>
              </p:cNvPr>
              <p:cNvSpPr>
                <a:spLocks noChangeArrowheads="1"/>
              </p:cNvSpPr>
              <p:nvPr/>
            </p:nvSpPr>
            <p:spPr bwMode="auto">
              <a:xfrm>
                <a:off x="329" y="1298"/>
                <a:ext cx="460"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First Mortgage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 name="Rectangle 49">
                <a:extLst>
                  <a:ext uri="{FF2B5EF4-FFF2-40B4-BE49-F238E27FC236}">
                    <a16:creationId xmlns:a16="http://schemas.microsoft.com/office/drawing/2014/main" id="{7E04FDD6-B93D-2088-E45C-11874A91F6CC}"/>
                  </a:ext>
                </a:extLst>
              </p:cNvPr>
              <p:cNvSpPr>
                <a:spLocks noChangeArrowheads="1"/>
              </p:cNvSpPr>
              <p:nvPr/>
            </p:nvSpPr>
            <p:spPr bwMode="auto">
              <a:xfrm>
                <a:off x="1197" y="1298"/>
                <a:ext cx="1190"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First National Bank/ American Natl Bank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Rectangle 50">
                <a:extLst>
                  <a:ext uri="{FF2B5EF4-FFF2-40B4-BE49-F238E27FC236}">
                    <a16:creationId xmlns:a16="http://schemas.microsoft.com/office/drawing/2014/main" id="{F7F2CDE1-E2AA-D6F8-A928-B1FABDB632F8}"/>
                  </a:ext>
                </a:extLst>
              </p:cNvPr>
              <p:cNvSpPr>
                <a:spLocks noChangeArrowheads="1"/>
              </p:cNvSpPr>
              <p:nvPr/>
            </p:nvSpPr>
            <p:spPr bwMode="auto">
              <a:xfrm>
                <a:off x="2447" y="1298"/>
                <a:ext cx="1250"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John Smith 555-1234/Bob Jones 555-9876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Rectangle 51">
                <a:extLst>
                  <a:ext uri="{FF2B5EF4-FFF2-40B4-BE49-F238E27FC236}">
                    <a16:creationId xmlns:a16="http://schemas.microsoft.com/office/drawing/2014/main" id="{F870682A-D5D1-A101-0223-063CC6D48279}"/>
                  </a:ext>
                </a:extLst>
              </p:cNvPr>
              <p:cNvSpPr>
                <a:spLocks noChangeArrowheads="1"/>
              </p:cNvSpPr>
              <p:nvPr/>
            </p:nvSpPr>
            <p:spPr bwMode="auto">
              <a:xfrm>
                <a:off x="3983" y="1298"/>
                <a:ext cx="361"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12,400,000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Rectangle 52">
                <a:extLst>
                  <a:ext uri="{FF2B5EF4-FFF2-40B4-BE49-F238E27FC236}">
                    <a16:creationId xmlns:a16="http://schemas.microsoft.com/office/drawing/2014/main" id="{1CC4809F-F670-CCF4-E7BD-73BA9D5706DE}"/>
                  </a:ext>
                </a:extLst>
              </p:cNvPr>
              <p:cNvSpPr>
                <a:spLocks noChangeArrowheads="1"/>
              </p:cNvSpPr>
              <p:nvPr/>
            </p:nvSpPr>
            <p:spPr bwMode="auto">
              <a:xfrm>
                <a:off x="3736" y="1298"/>
                <a:ext cx="262"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Rectangle 53">
                <a:extLst>
                  <a:ext uri="{FF2B5EF4-FFF2-40B4-BE49-F238E27FC236}">
                    <a16:creationId xmlns:a16="http://schemas.microsoft.com/office/drawing/2014/main" id="{30E6936E-405D-5229-9FBB-60D996F0AA8B}"/>
                  </a:ext>
                </a:extLst>
              </p:cNvPr>
              <p:cNvSpPr>
                <a:spLocks noChangeArrowheads="1"/>
              </p:cNvSpPr>
              <p:nvPr/>
            </p:nvSpPr>
            <p:spPr bwMode="auto">
              <a:xfrm>
                <a:off x="3983" y="1298"/>
                <a:ext cx="53"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Rectangle 54">
                <a:extLst>
                  <a:ext uri="{FF2B5EF4-FFF2-40B4-BE49-F238E27FC236}">
                    <a16:creationId xmlns:a16="http://schemas.microsoft.com/office/drawing/2014/main" id="{7C047489-6F21-9D57-6FBC-19CD305A2DE7}"/>
                  </a:ext>
                </a:extLst>
              </p:cNvPr>
              <p:cNvSpPr>
                <a:spLocks noChangeArrowheads="1"/>
              </p:cNvSpPr>
              <p:nvPr/>
            </p:nvSpPr>
            <p:spPr bwMode="auto">
              <a:xfrm>
                <a:off x="4635" y="1298"/>
                <a:ext cx="322"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5,000,000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Rectangle 55">
                <a:extLst>
                  <a:ext uri="{FF2B5EF4-FFF2-40B4-BE49-F238E27FC236}">
                    <a16:creationId xmlns:a16="http://schemas.microsoft.com/office/drawing/2014/main" id="{EDC797A5-F5DE-F8AC-263E-44E4352B17E2}"/>
                  </a:ext>
                </a:extLst>
              </p:cNvPr>
              <p:cNvSpPr>
                <a:spLocks noChangeArrowheads="1"/>
              </p:cNvSpPr>
              <p:nvPr/>
            </p:nvSpPr>
            <p:spPr bwMode="auto">
              <a:xfrm>
                <a:off x="4369" y="1298"/>
                <a:ext cx="280"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Rectangle 56">
                <a:extLst>
                  <a:ext uri="{FF2B5EF4-FFF2-40B4-BE49-F238E27FC236}">
                    <a16:creationId xmlns:a16="http://schemas.microsoft.com/office/drawing/2014/main" id="{C50EFE46-2783-6551-DD78-45E31B8FDA80}"/>
                  </a:ext>
                </a:extLst>
              </p:cNvPr>
              <p:cNvSpPr>
                <a:spLocks noChangeArrowheads="1"/>
              </p:cNvSpPr>
              <p:nvPr/>
            </p:nvSpPr>
            <p:spPr bwMode="auto">
              <a:xfrm>
                <a:off x="4635" y="1298"/>
                <a:ext cx="53"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Rectangle 57">
                <a:extLst>
                  <a:ext uri="{FF2B5EF4-FFF2-40B4-BE49-F238E27FC236}">
                    <a16:creationId xmlns:a16="http://schemas.microsoft.com/office/drawing/2014/main" id="{2041F235-597E-01DA-A2B9-3E837F667E8F}"/>
                  </a:ext>
                </a:extLst>
              </p:cNvPr>
              <p:cNvSpPr>
                <a:spLocks noChangeArrowheads="1"/>
              </p:cNvSpPr>
              <p:nvPr/>
            </p:nvSpPr>
            <p:spPr bwMode="auto">
              <a:xfrm>
                <a:off x="5088" y="1298"/>
                <a:ext cx="212"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Rectangle 58">
                <a:extLst>
                  <a:ext uri="{FF2B5EF4-FFF2-40B4-BE49-F238E27FC236}">
                    <a16:creationId xmlns:a16="http://schemas.microsoft.com/office/drawing/2014/main" id="{8DC89858-766B-81AD-E878-F972AABD5435}"/>
                  </a:ext>
                </a:extLst>
              </p:cNvPr>
              <p:cNvSpPr>
                <a:spLocks noChangeArrowheads="1"/>
              </p:cNvSpPr>
              <p:nvPr/>
            </p:nvSpPr>
            <p:spPr bwMode="auto">
              <a:xfrm>
                <a:off x="5633" y="1298"/>
                <a:ext cx="269"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302,813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Rectangle 59">
                <a:extLst>
                  <a:ext uri="{FF2B5EF4-FFF2-40B4-BE49-F238E27FC236}">
                    <a16:creationId xmlns:a16="http://schemas.microsoft.com/office/drawing/2014/main" id="{EEADBB3D-41F9-B86E-54C3-7C078ADF695A}"/>
                  </a:ext>
                </a:extLst>
              </p:cNvPr>
              <p:cNvSpPr>
                <a:spLocks noChangeArrowheads="1"/>
              </p:cNvSpPr>
              <p:nvPr/>
            </p:nvSpPr>
            <p:spPr bwMode="auto">
              <a:xfrm>
                <a:off x="5439" y="1298"/>
                <a:ext cx="216"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 name="Rectangle 60">
                <a:extLst>
                  <a:ext uri="{FF2B5EF4-FFF2-40B4-BE49-F238E27FC236}">
                    <a16:creationId xmlns:a16="http://schemas.microsoft.com/office/drawing/2014/main" id="{F1861872-EEF0-B5DB-9DDA-D8BA8C51AB83}"/>
                  </a:ext>
                </a:extLst>
              </p:cNvPr>
              <p:cNvSpPr>
                <a:spLocks noChangeArrowheads="1"/>
              </p:cNvSpPr>
              <p:nvPr/>
            </p:nvSpPr>
            <p:spPr bwMode="auto">
              <a:xfrm>
                <a:off x="5633" y="1298"/>
                <a:ext cx="53"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Rectangle 61">
                <a:extLst>
                  <a:ext uri="{FF2B5EF4-FFF2-40B4-BE49-F238E27FC236}">
                    <a16:creationId xmlns:a16="http://schemas.microsoft.com/office/drawing/2014/main" id="{2740BED0-DC73-8E43-5B21-C75BBF3A0290}"/>
                  </a:ext>
                </a:extLst>
              </p:cNvPr>
              <p:cNvSpPr>
                <a:spLocks noChangeArrowheads="1"/>
              </p:cNvSpPr>
              <p:nvPr/>
            </p:nvSpPr>
            <p:spPr bwMode="auto">
              <a:xfrm>
                <a:off x="6037" y="1298"/>
                <a:ext cx="237"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Annual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Rectangle 62">
                <a:extLst>
                  <a:ext uri="{FF2B5EF4-FFF2-40B4-BE49-F238E27FC236}">
                    <a16:creationId xmlns:a16="http://schemas.microsoft.com/office/drawing/2014/main" id="{7C4C7915-A52F-6214-B9F6-648B1732173A}"/>
                  </a:ext>
                </a:extLst>
              </p:cNvPr>
              <p:cNvSpPr>
                <a:spLocks noChangeArrowheads="1"/>
              </p:cNvSpPr>
              <p:nvPr/>
            </p:nvSpPr>
            <p:spPr bwMode="auto">
              <a:xfrm>
                <a:off x="6586" y="1298"/>
                <a:ext cx="106"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35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Rectangle 63">
                <a:extLst>
                  <a:ext uri="{FF2B5EF4-FFF2-40B4-BE49-F238E27FC236}">
                    <a16:creationId xmlns:a16="http://schemas.microsoft.com/office/drawing/2014/main" id="{D976689B-5EE9-11F9-4717-49E68810242F}"/>
                  </a:ext>
                </a:extLst>
              </p:cNvPr>
              <p:cNvSpPr>
                <a:spLocks noChangeArrowheads="1"/>
              </p:cNvSpPr>
              <p:nvPr/>
            </p:nvSpPr>
            <p:spPr bwMode="auto">
              <a:xfrm>
                <a:off x="7075" y="1298"/>
                <a:ext cx="106"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Rectangle 64">
                <a:extLst>
                  <a:ext uri="{FF2B5EF4-FFF2-40B4-BE49-F238E27FC236}">
                    <a16:creationId xmlns:a16="http://schemas.microsoft.com/office/drawing/2014/main" id="{69B9D195-D89D-5017-7D82-9110764E7459}"/>
                  </a:ext>
                </a:extLst>
              </p:cNvPr>
              <p:cNvSpPr>
                <a:spLocks noChangeArrowheads="1"/>
              </p:cNvSpPr>
              <p:nvPr/>
            </p:nvSpPr>
            <p:spPr bwMode="auto">
              <a:xfrm>
                <a:off x="329" y="1390"/>
                <a:ext cx="542"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Second Mortgage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Rectangle 65">
                <a:extLst>
                  <a:ext uri="{FF2B5EF4-FFF2-40B4-BE49-F238E27FC236}">
                    <a16:creationId xmlns:a16="http://schemas.microsoft.com/office/drawing/2014/main" id="{63971121-2ECE-6764-340F-6030D2AEC005}"/>
                  </a:ext>
                </a:extLst>
              </p:cNvPr>
              <p:cNvSpPr>
                <a:spLocks noChangeArrowheads="1"/>
              </p:cNvSpPr>
              <p:nvPr/>
            </p:nvSpPr>
            <p:spPr bwMode="auto">
              <a:xfrm>
                <a:off x="1197" y="1390"/>
                <a:ext cx="372"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MFA HOME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Rectangle 66">
                <a:extLst>
                  <a:ext uri="{FF2B5EF4-FFF2-40B4-BE49-F238E27FC236}">
                    <a16:creationId xmlns:a16="http://schemas.microsoft.com/office/drawing/2014/main" id="{439EB3D7-5BCB-51D4-F1C7-5CB95A0ACFCC}"/>
                  </a:ext>
                </a:extLst>
              </p:cNvPr>
              <p:cNvSpPr>
                <a:spLocks noChangeArrowheads="1"/>
              </p:cNvSpPr>
              <p:nvPr/>
            </p:nvSpPr>
            <p:spPr bwMode="auto">
              <a:xfrm>
                <a:off x="2447" y="1390"/>
                <a:ext cx="839"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Tim Martinez 505-767-2258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Rectangle 67">
                <a:extLst>
                  <a:ext uri="{FF2B5EF4-FFF2-40B4-BE49-F238E27FC236}">
                    <a16:creationId xmlns:a16="http://schemas.microsoft.com/office/drawing/2014/main" id="{A77598C9-6C22-9576-B538-81F6A0644163}"/>
                  </a:ext>
                </a:extLst>
              </p:cNvPr>
              <p:cNvSpPr>
                <a:spLocks noChangeArrowheads="1"/>
              </p:cNvSpPr>
              <p:nvPr/>
            </p:nvSpPr>
            <p:spPr bwMode="auto">
              <a:xfrm>
                <a:off x="4072" y="1390"/>
                <a:ext cx="269"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900,000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Rectangle 68">
                <a:extLst>
                  <a:ext uri="{FF2B5EF4-FFF2-40B4-BE49-F238E27FC236}">
                    <a16:creationId xmlns:a16="http://schemas.microsoft.com/office/drawing/2014/main" id="{729237D3-725E-5918-6311-F8A41FF54300}"/>
                  </a:ext>
                </a:extLst>
              </p:cNvPr>
              <p:cNvSpPr>
                <a:spLocks noChangeArrowheads="1"/>
              </p:cNvSpPr>
              <p:nvPr/>
            </p:nvSpPr>
            <p:spPr bwMode="auto">
              <a:xfrm>
                <a:off x="3736" y="1390"/>
                <a:ext cx="343"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Rectangle 69">
                <a:extLst>
                  <a:ext uri="{FF2B5EF4-FFF2-40B4-BE49-F238E27FC236}">
                    <a16:creationId xmlns:a16="http://schemas.microsoft.com/office/drawing/2014/main" id="{50D5DEA2-26F8-F018-01AD-CC9A8CE52A72}"/>
                  </a:ext>
                </a:extLst>
              </p:cNvPr>
              <p:cNvSpPr>
                <a:spLocks noChangeArrowheads="1"/>
              </p:cNvSpPr>
              <p:nvPr/>
            </p:nvSpPr>
            <p:spPr bwMode="auto">
              <a:xfrm>
                <a:off x="4072" y="1390"/>
                <a:ext cx="53"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 name="Rectangle 70">
                <a:extLst>
                  <a:ext uri="{FF2B5EF4-FFF2-40B4-BE49-F238E27FC236}">
                    <a16:creationId xmlns:a16="http://schemas.microsoft.com/office/drawing/2014/main" id="{6FFD5374-FBAC-6850-CBDA-0C9A5F4C0DA2}"/>
                  </a:ext>
                </a:extLst>
              </p:cNvPr>
              <p:cNvSpPr>
                <a:spLocks noChangeArrowheads="1"/>
              </p:cNvSpPr>
              <p:nvPr/>
            </p:nvSpPr>
            <p:spPr bwMode="auto">
              <a:xfrm>
                <a:off x="4635" y="1390"/>
                <a:ext cx="322"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1,000,000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Rectangle 71">
                <a:extLst>
                  <a:ext uri="{FF2B5EF4-FFF2-40B4-BE49-F238E27FC236}">
                    <a16:creationId xmlns:a16="http://schemas.microsoft.com/office/drawing/2014/main" id="{8750F35D-6E58-3419-7387-296B27FAFB4B}"/>
                  </a:ext>
                </a:extLst>
              </p:cNvPr>
              <p:cNvSpPr>
                <a:spLocks noChangeArrowheads="1"/>
              </p:cNvSpPr>
              <p:nvPr/>
            </p:nvSpPr>
            <p:spPr bwMode="auto">
              <a:xfrm>
                <a:off x="4369" y="1390"/>
                <a:ext cx="280"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Rectangle 72">
                <a:extLst>
                  <a:ext uri="{FF2B5EF4-FFF2-40B4-BE49-F238E27FC236}">
                    <a16:creationId xmlns:a16="http://schemas.microsoft.com/office/drawing/2014/main" id="{91F3561A-71E7-56B3-E5AB-69588277C090}"/>
                  </a:ext>
                </a:extLst>
              </p:cNvPr>
              <p:cNvSpPr>
                <a:spLocks noChangeArrowheads="1"/>
              </p:cNvSpPr>
              <p:nvPr/>
            </p:nvSpPr>
            <p:spPr bwMode="auto">
              <a:xfrm>
                <a:off x="4635" y="1390"/>
                <a:ext cx="53"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Rectangle 73">
                <a:extLst>
                  <a:ext uri="{FF2B5EF4-FFF2-40B4-BE49-F238E27FC236}">
                    <a16:creationId xmlns:a16="http://schemas.microsoft.com/office/drawing/2014/main" id="{992B5A18-B669-D64F-2862-45932AD1BF3E}"/>
                  </a:ext>
                </a:extLst>
              </p:cNvPr>
              <p:cNvSpPr>
                <a:spLocks noChangeArrowheads="1"/>
              </p:cNvSpPr>
              <p:nvPr/>
            </p:nvSpPr>
            <p:spPr bwMode="auto">
              <a:xfrm>
                <a:off x="5669" y="1390"/>
                <a:ext cx="234"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12,500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Rectangle 74">
                <a:extLst>
                  <a:ext uri="{FF2B5EF4-FFF2-40B4-BE49-F238E27FC236}">
                    <a16:creationId xmlns:a16="http://schemas.microsoft.com/office/drawing/2014/main" id="{81C56779-DD66-06A0-56E9-374423C53406}"/>
                  </a:ext>
                </a:extLst>
              </p:cNvPr>
              <p:cNvSpPr>
                <a:spLocks noChangeArrowheads="1"/>
              </p:cNvSpPr>
              <p:nvPr/>
            </p:nvSpPr>
            <p:spPr bwMode="auto">
              <a:xfrm>
                <a:off x="5439" y="1390"/>
                <a:ext cx="248"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Rectangle 75">
                <a:extLst>
                  <a:ext uri="{FF2B5EF4-FFF2-40B4-BE49-F238E27FC236}">
                    <a16:creationId xmlns:a16="http://schemas.microsoft.com/office/drawing/2014/main" id="{683ABA01-1637-D735-C201-436AEBDE886C}"/>
                  </a:ext>
                </a:extLst>
              </p:cNvPr>
              <p:cNvSpPr>
                <a:spLocks noChangeArrowheads="1"/>
              </p:cNvSpPr>
              <p:nvPr/>
            </p:nvSpPr>
            <p:spPr bwMode="auto">
              <a:xfrm>
                <a:off x="5669" y="1390"/>
                <a:ext cx="53"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Rectangle 76">
                <a:extLst>
                  <a:ext uri="{FF2B5EF4-FFF2-40B4-BE49-F238E27FC236}">
                    <a16:creationId xmlns:a16="http://schemas.microsoft.com/office/drawing/2014/main" id="{F311D8FA-1253-5DB1-2323-ECD37E88E0B3}"/>
                  </a:ext>
                </a:extLst>
              </p:cNvPr>
              <p:cNvSpPr>
                <a:spLocks noChangeArrowheads="1"/>
              </p:cNvSpPr>
              <p:nvPr/>
            </p:nvSpPr>
            <p:spPr bwMode="auto">
              <a:xfrm>
                <a:off x="6037" y="1390"/>
                <a:ext cx="237"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Annual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Rectangle 77">
                <a:extLst>
                  <a:ext uri="{FF2B5EF4-FFF2-40B4-BE49-F238E27FC236}">
                    <a16:creationId xmlns:a16="http://schemas.microsoft.com/office/drawing/2014/main" id="{1524E4C3-7AAB-F10B-F3B3-D864A5BDE816}"/>
                  </a:ext>
                </a:extLst>
              </p:cNvPr>
              <p:cNvSpPr>
                <a:spLocks noChangeArrowheads="1"/>
              </p:cNvSpPr>
              <p:nvPr/>
            </p:nvSpPr>
            <p:spPr bwMode="auto">
              <a:xfrm>
                <a:off x="6586" y="1390"/>
                <a:ext cx="106"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Rectangle 78">
                <a:extLst>
                  <a:ext uri="{FF2B5EF4-FFF2-40B4-BE49-F238E27FC236}">
                    <a16:creationId xmlns:a16="http://schemas.microsoft.com/office/drawing/2014/main" id="{A3C023D7-703F-5021-A860-5A5F51D239AA}"/>
                  </a:ext>
                </a:extLst>
              </p:cNvPr>
              <p:cNvSpPr>
                <a:spLocks noChangeArrowheads="1"/>
              </p:cNvSpPr>
              <p:nvPr/>
            </p:nvSpPr>
            <p:spPr bwMode="auto">
              <a:xfrm>
                <a:off x="7075" y="1390"/>
                <a:ext cx="106"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Rectangle 79">
                <a:extLst>
                  <a:ext uri="{FF2B5EF4-FFF2-40B4-BE49-F238E27FC236}">
                    <a16:creationId xmlns:a16="http://schemas.microsoft.com/office/drawing/2014/main" id="{E4F1BB90-1B2E-95BD-C8EA-9BE2DF60D63A}"/>
                  </a:ext>
                </a:extLst>
              </p:cNvPr>
              <p:cNvSpPr>
                <a:spLocks noChangeArrowheads="1"/>
              </p:cNvSpPr>
              <p:nvPr/>
            </p:nvSpPr>
            <p:spPr bwMode="auto">
              <a:xfrm>
                <a:off x="329" y="1482"/>
                <a:ext cx="485"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Third Mortgage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Rectangle 80">
                <a:extLst>
                  <a:ext uri="{FF2B5EF4-FFF2-40B4-BE49-F238E27FC236}">
                    <a16:creationId xmlns:a16="http://schemas.microsoft.com/office/drawing/2014/main" id="{A48D50CB-0131-4CCB-68E1-BB9E48C99929}"/>
                  </a:ext>
                </a:extLst>
              </p:cNvPr>
              <p:cNvSpPr>
                <a:spLocks noChangeArrowheads="1"/>
              </p:cNvSpPr>
              <p:nvPr/>
            </p:nvSpPr>
            <p:spPr bwMode="auto">
              <a:xfrm>
                <a:off x="1197" y="1482"/>
                <a:ext cx="868"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MFA NM Housing Trust Fund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Rectangle 81">
                <a:extLst>
                  <a:ext uri="{FF2B5EF4-FFF2-40B4-BE49-F238E27FC236}">
                    <a16:creationId xmlns:a16="http://schemas.microsoft.com/office/drawing/2014/main" id="{66687A8E-EDCC-87E3-F485-122A8CC33F39}"/>
                  </a:ext>
                </a:extLst>
              </p:cNvPr>
              <p:cNvSpPr>
                <a:spLocks noChangeArrowheads="1"/>
              </p:cNvSpPr>
              <p:nvPr/>
            </p:nvSpPr>
            <p:spPr bwMode="auto">
              <a:xfrm>
                <a:off x="2447" y="1482"/>
                <a:ext cx="839"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Tim Martinez 505-767-2258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6" name="Rectangle 82">
                <a:extLst>
                  <a:ext uri="{FF2B5EF4-FFF2-40B4-BE49-F238E27FC236}">
                    <a16:creationId xmlns:a16="http://schemas.microsoft.com/office/drawing/2014/main" id="{35765993-227A-90F0-0E56-D8B691FAAD4B}"/>
                  </a:ext>
                </a:extLst>
              </p:cNvPr>
              <p:cNvSpPr>
                <a:spLocks noChangeArrowheads="1"/>
              </p:cNvSpPr>
              <p:nvPr/>
            </p:nvSpPr>
            <p:spPr bwMode="auto">
              <a:xfrm>
                <a:off x="4019" y="1482"/>
                <a:ext cx="322"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1,000,000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Rectangle 83">
                <a:extLst>
                  <a:ext uri="{FF2B5EF4-FFF2-40B4-BE49-F238E27FC236}">
                    <a16:creationId xmlns:a16="http://schemas.microsoft.com/office/drawing/2014/main" id="{23C43B17-3FEA-1373-5B4D-4B54C6C5A0F1}"/>
                  </a:ext>
                </a:extLst>
              </p:cNvPr>
              <p:cNvSpPr>
                <a:spLocks noChangeArrowheads="1"/>
              </p:cNvSpPr>
              <p:nvPr/>
            </p:nvSpPr>
            <p:spPr bwMode="auto">
              <a:xfrm>
                <a:off x="3736" y="1482"/>
                <a:ext cx="294"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Rectangle 84">
                <a:extLst>
                  <a:ext uri="{FF2B5EF4-FFF2-40B4-BE49-F238E27FC236}">
                    <a16:creationId xmlns:a16="http://schemas.microsoft.com/office/drawing/2014/main" id="{4A5083B0-8828-BF06-75AC-EBBDA711627A}"/>
                  </a:ext>
                </a:extLst>
              </p:cNvPr>
              <p:cNvSpPr>
                <a:spLocks noChangeArrowheads="1"/>
              </p:cNvSpPr>
              <p:nvPr/>
            </p:nvSpPr>
            <p:spPr bwMode="auto">
              <a:xfrm>
                <a:off x="4019" y="1482"/>
                <a:ext cx="53"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Rectangle 85">
                <a:extLst>
                  <a:ext uri="{FF2B5EF4-FFF2-40B4-BE49-F238E27FC236}">
                    <a16:creationId xmlns:a16="http://schemas.microsoft.com/office/drawing/2014/main" id="{70F28546-7EC8-F323-D016-E196548F6FD5}"/>
                  </a:ext>
                </a:extLst>
              </p:cNvPr>
              <p:cNvSpPr>
                <a:spLocks noChangeArrowheads="1"/>
              </p:cNvSpPr>
              <p:nvPr/>
            </p:nvSpPr>
            <p:spPr bwMode="auto">
              <a:xfrm>
                <a:off x="4688" y="1482"/>
                <a:ext cx="269"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500,000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Rectangle 86">
                <a:extLst>
                  <a:ext uri="{FF2B5EF4-FFF2-40B4-BE49-F238E27FC236}">
                    <a16:creationId xmlns:a16="http://schemas.microsoft.com/office/drawing/2014/main" id="{1007461D-8C6B-18ED-E5E7-F900EAC4784D}"/>
                  </a:ext>
                </a:extLst>
              </p:cNvPr>
              <p:cNvSpPr>
                <a:spLocks noChangeArrowheads="1"/>
              </p:cNvSpPr>
              <p:nvPr/>
            </p:nvSpPr>
            <p:spPr bwMode="auto">
              <a:xfrm>
                <a:off x="4369" y="1482"/>
                <a:ext cx="326"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Rectangle 87">
                <a:extLst>
                  <a:ext uri="{FF2B5EF4-FFF2-40B4-BE49-F238E27FC236}">
                    <a16:creationId xmlns:a16="http://schemas.microsoft.com/office/drawing/2014/main" id="{DEA16C4A-1598-CEC1-7158-759A8EA2429C}"/>
                  </a:ext>
                </a:extLst>
              </p:cNvPr>
              <p:cNvSpPr>
                <a:spLocks noChangeArrowheads="1"/>
              </p:cNvSpPr>
              <p:nvPr/>
            </p:nvSpPr>
            <p:spPr bwMode="auto">
              <a:xfrm>
                <a:off x="4688" y="1482"/>
                <a:ext cx="53"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2" name="Rectangle 88">
                <a:extLst>
                  <a:ext uri="{FF2B5EF4-FFF2-40B4-BE49-F238E27FC236}">
                    <a16:creationId xmlns:a16="http://schemas.microsoft.com/office/drawing/2014/main" id="{3EC9A839-3501-2BF4-9A75-773708307678}"/>
                  </a:ext>
                </a:extLst>
              </p:cNvPr>
              <p:cNvSpPr>
                <a:spLocks noChangeArrowheads="1"/>
              </p:cNvSpPr>
              <p:nvPr/>
            </p:nvSpPr>
            <p:spPr bwMode="auto">
              <a:xfrm>
                <a:off x="5088" y="1482"/>
                <a:ext cx="212"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3.00%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3" name="Rectangle 89">
                <a:extLst>
                  <a:ext uri="{FF2B5EF4-FFF2-40B4-BE49-F238E27FC236}">
                    <a16:creationId xmlns:a16="http://schemas.microsoft.com/office/drawing/2014/main" id="{A9D5E118-4BC8-775C-9AB7-133BA2419F89}"/>
                  </a:ext>
                </a:extLst>
              </p:cNvPr>
              <p:cNvSpPr>
                <a:spLocks noChangeArrowheads="1"/>
              </p:cNvSpPr>
              <p:nvPr/>
            </p:nvSpPr>
            <p:spPr bwMode="auto">
              <a:xfrm>
                <a:off x="5669" y="1482"/>
                <a:ext cx="234"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25,296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4" name="Rectangle 90">
                <a:extLst>
                  <a:ext uri="{FF2B5EF4-FFF2-40B4-BE49-F238E27FC236}">
                    <a16:creationId xmlns:a16="http://schemas.microsoft.com/office/drawing/2014/main" id="{30423AEE-F08B-73EE-04B1-76BE17EC444A}"/>
                  </a:ext>
                </a:extLst>
              </p:cNvPr>
              <p:cNvSpPr>
                <a:spLocks noChangeArrowheads="1"/>
              </p:cNvSpPr>
              <p:nvPr/>
            </p:nvSpPr>
            <p:spPr bwMode="auto">
              <a:xfrm>
                <a:off x="5439" y="1482"/>
                <a:ext cx="248"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5" name="Rectangle 91">
                <a:extLst>
                  <a:ext uri="{FF2B5EF4-FFF2-40B4-BE49-F238E27FC236}">
                    <a16:creationId xmlns:a16="http://schemas.microsoft.com/office/drawing/2014/main" id="{FD196FC4-6FE6-0FEE-79EB-86CC4FC85FF2}"/>
                  </a:ext>
                </a:extLst>
              </p:cNvPr>
              <p:cNvSpPr>
                <a:spLocks noChangeArrowheads="1"/>
              </p:cNvSpPr>
              <p:nvPr/>
            </p:nvSpPr>
            <p:spPr bwMode="auto">
              <a:xfrm>
                <a:off x="5669" y="1482"/>
                <a:ext cx="53"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6" name="Rectangle 92">
                <a:extLst>
                  <a:ext uri="{FF2B5EF4-FFF2-40B4-BE49-F238E27FC236}">
                    <a16:creationId xmlns:a16="http://schemas.microsoft.com/office/drawing/2014/main" id="{7F61D7AD-2CB4-B7FF-2E36-1896DD4C7DE7}"/>
                  </a:ext>
                </a:extLst>
              </p:cNvPr>
              <p:cNvSpPr>
                <a:spLocks noChangeArrowheads="1"/>
              </p:cNvSpPr>
              <p:nvPr/>
            </p:nvSpPr>
            <p:spPr bwMode="auto">
              <a:xfrm>
                <a:off x="6037" y="1482"/>
                <a:ext cx="237"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Annual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7" name="Rectangle 93">
                <a:extLst>
                  <a:ext uri="{FF2B5EF4-FFF2-40B4-BE49-F238E27FC236}">
                    <a16:creationId xmlns:a16="http://schemas.microsoft.com/office/drawing/2014/main" id="{A4C50A25-5089-20A6-0A30-499DA82CB80F}"/>
                  </a:ext>
                </a:extLst>
              </p:cNvPr>
              <p:cNvSpPr>
                <a:spLocks noChangeArrowheads="1"/>
              </p:cNvSpPr>
              <p:nvPr/>
            </p:nvSpPr>
            <p:spPr bwMode="auto">
              <a:xfrm>
                <a:off x="6586" y="1482"/>
                <a:ext cx="106"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Rectangle 94">
                <a:extLst>
                  <a:ext uri="{FF2B5EF4-FFF2-40B4-BE49-F238E27FC236}">
                    <a16:creationId xmlns:a16="http://schemas.microsoft.com/office/drawing/2014/main" id="{5973E515-7026-82A6-BFD0-C7AE2578DD19}"/>
                  </a:ext>
                </a:extLst>
              </p:cNvPr>
              <p:cNvSpPr>
                <a:spLocks noChangeArrowheads="1"/>
              </p:cNvSpPr>
              <p:nvPr/>
            </p:nvSpPr>
            <p:spPr bwMode="auto">
              <a:xfrm>
                <a:off x="7075" y="1482"/>
                <a:ext cx="106"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9" name="Rectangle 95">
                <a:extLst>
                  <a:ext uri="{FF2B5EF4-FFF2-40B4-BE49-F238E27FC236}">
                    <a16:creationId xmlns:a16="http://schemas.microsoft.com/office/drawing/2014/main" id="{CA84676B-E55C-D31F-3594-995D52E765BF}"/>
                  </a:ext>
                </a:extLst>
              </p:cNvPr>
              <p:cNvSpPr>
                <a:spLocks noChangeArrowheads="1"/>
              </p:cNvSpPr>
              <p:nvPr/>
            </p:nvSpPr>
            <p:spPr bwMode="auto">
              <a:xfrm>
                <a:off x="329" y="1575"/>
                <a:ext cx="237"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Other: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0" name="Rectangle 96">
                <a:extLst>
                  <a:ext uri="{FF2B5EF4-FFF2-40B4-BE49-F238E27FC236}">
                    <a16:creationId xmlns:a16="http://schemas.microsoft.com/office/drawing/2014/main" id="{CB84EE68-4C3D-D765-6A5A-5A35F3FB8B89}"/>
                  </a:ext>
                </a:extLst>
              </p:cNvPr>
              <p:cNvSpPr>
                <a:spLocks noChangeArrowheads="1"/>
              </p:cNvSpPr>
              <p:nvPr/>
            </p:nvSpPr>
            <p:spPr bwMode="auto">
              <a:xfrm>
                <a:off x="329" y="1667"/>
                <a:ext cx="223"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Other: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1" name="Rectangle 97">
                <a:extLst>
                  <a:ext uri="{FF2B5EF4-FFF2-40B4-BE49-F238E27FC236}">
                    <a16:creationId xmlns:a16="http://schemas.microsoft.com/office/drawing/2014/main" id="{B8FBEC31-FF6C-CC18-DD79-7FD0E473F6D7}"/>
                  </a:ext>
                </a:extLst>
              </p:cNvPr>
              <p:cNvSpPr>
                <a:spLocks noChangeArrowheads="1"/>
              </p:cNvSpPr>
              <p:nvPr/>
            </p:nvSpPr>
            <p:spPr bwMode="auto">
              <a:xfrm>
                <a:off x="329" y="1759"/>
                <a:ext cx="223"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Other: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2" name="Rectangle 98">
                <a:extLst>
                  <a:ext uri="{FF2B5EF4-FFF2-40B4-BE49-F238E27FC236}">
                    <a16:creationId xmlns:a16="http://schemas.microsoft.com/office/drawing/2014/main" id="{D9AC5C82-02A9-5845-3816-C64EF477D05E}"/>
                  </a:ext>
                </a:extLst>
              </p:cNvPr>
              <p:cNvSpPr>
                <a:spLocks noChangeArrowheads="1"/>
              </p:cNvSpPr>
              <p:nvPr/>
            </p:nvSpPr>
            <p:spPr bwMode="auto">
              <a:xfrm>
                <a:off x="329" y="1851"/>
                <a:ext cx="216"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Grant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3" name="Rectangle 99">
                <a:extLst>
                  <a:ext uri="{FF2B5EF4-FFF2-40B4-BE49-F238E27FC236}">
                    <a16:creationId xmlns:a16="http://schemas.microsoft.com/office/drawing/2014/main" id="{CD4C3115-288E-9079-3D56-0F0789111395}"/>
                  </a:ext>
                </a:extLst>
              </p:cNvPr>
              <p:cNvSpPr>
                <a:spLocks noChangeArrowheads="1"/>
              </p:cNvSpPr>
              <p:nvPr/>
            </p:nvSpPr>
            <p:spPr bwMode="auto">
              <a:xfrm>
                <a:off x="329" y="1944"/>
                <a:ext cx="726"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Deferred Developer Fee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Rectangle 100">
                <a:extLst>
                  <a:ext uri="{FF2B5EF4-FFF2-40B4-BE49-F238E27FC236}">
                    <a16:creationId xmlns:a16="http://schemas.microsoft.com/office/drawing/2014/main" id="{B5794E98-B873-6A4A-7877-8C0251FCA0E1}"/>
                  </a:ext>
                </a:extLst>
              </p:cNvPr>
              <p:cNvSpPr>
                <a:spLocks noChangeArrowheads="1"/>
              </p:cNvSpPr>
              <p:nvPr/>
            </p:nvSpPr>
            <p:spPr bwMode="auto">
              <a:xfrm>
                <a:off x="1197" y="1944"/>
                <a:ext cx="676"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Best Development Co.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 name="Rectangle 101">
                <a:extLst>
                  <a:ext uri="{FF2B5EF4-FFF2-40B4-BE49-F238E27FC236}">
                    <a16:creationId xmlns:a16="http://schemas.microsoft.com/office/drawing/2014/main" id="{19B0EC8B-5DCB-1B8A-B7D6-356CFCBE3C12}"/>
                  </a:ext>
                </a:extLst>
              </p:cNvPr>
              <p:cNvSpPr>
                <a:spLocks noChangeArrowheads="1"/>
              </p:cNvSpPr>
              <p:nvPr/>
            </p:nvSpPr>
            <p:spPr bwMode="auto">
              <a:xfrm>
                <a:off x="4072" y="1944"/>
                <a:ext cx="269"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639,406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 name="Rectangle 102">
                <a:extLst>
                  <a:ext uri="{FF2B5EF4-FFF2-40B4-BE49-F238E27FC236}">
                    <a16:creationId xmlns:a16="http://schemas.microsoft.com/office/drawing/2014/main" id="{CC020BE5-C582-3F18-4B23-CAA322044C08}"/>
                  </a:ext>
                </a:extLst>
              </p:cNvPr>
              <p:cNvSpPr>
                <a:spLocks noChangeArrowheads="1"/>
              </p:cNvSpPr>
              <p:nvPr/>
            </p:nvSpPr>
            <p:spPr bwMode="auto">
              <a:xfrm>
                <a:off x="3736" y="1944"/>
                <a:ext cx="343"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7" name="Rectangle 103">
                <a:extLst>
                  <a:ext uri="{FF2B5EF4-FFF2-40B4-BE49-F238E27FC236}">
                    <a16:creationId xmlns:a16="http://schemas.microsoft.com/office/drawing/2014/main" id="{17C44ABB-271C-7219-A45D-121E17B34B5A}"/>
                  </a:ext>
                </a:extLst>
              </p:cNvPr>
              <p:cNvSpPr>
                <a:spLocks noChangeArrowheads="1"/>
              </p:cNvSpPr>
              <p:nvPr/>
            </p:nvSpPr>
            <p:spPr bwMode="auto">
              <a:xfrm>
                <a:off x="4072" y="1944"/>
                <a:ext cx="53"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8" name="Rectangle 104">
                <a:extLst>
                  <a:ext uri="{FF2B5EF4-FFF2-40B4-BE49-F238E27FC236}">
                    <a16:creationId xmlns:a16="http://schemas.microsoft.com/office/drawing/2014/main" id="{F4CC93AC-5813-95BB-0D13-FF21C248D57A}"/>
                  </a:ext>
                </a:extLst>
              </p:cNvPr>
              <p:cNvSpPr>
                <a:spLocks noChangeArrowheads="1"/>
              </p:cNvSpPr>
              <p:nvPr/>
            </p:nvSpPr>
            <p:spPr bwMode="auto">
              <a:xfrm>
                <a:off x="4688" y="1944"/>
                <a:ext cx="269"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131,355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9" name="Rectangle 105">
                <a:extLst>
                  <a:ext uri="{FF2B5EF4-FFF2-40B4-BE49-F238E27FC236}">
                    <a16:creationId xmlns:a16="http://schemas.microsoft.com/office/drawing/2014/main" id="{321028F3-E444-C52D-0688-164207D9310F}"/>
                  </a:ext>
                </a:extLst>
              </p:cNvPr>
              <p:cNvSpPr>
                <a:spLocks noChangeArrowheads="1"/>
              </p:cNvSpPr>
              <p:nvPr/>
            </p:nvSpPr>
            <p:spPr bwMode="auto">
              <a:xfrm>
                <a:off x="4369" y="1944"/>
                <a:ext cx="326"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0" name="Rectangle 106">
                <a:extLst>
                  <a:ext uri="{FF2B5EF4-FFF2-40B4-BE49-F238E27FC236}">
                    <a16:creationId xmlns:a16="http://schemas.microsoft.com/office/drawing/2014/main" id="{6280FF27-5E17-F080-C28E-8AC625501AD7}"/>
                  </a:ext>
                </a:extLst>
              </p:cNvPr>
              <p:cNvSpPr>
                <a:spLocks noChangeArrowheads="1"/>
              </p:cNvSpPr>
              <p:nvPr/>
            </p:nvSpPr>
            <p:spPr bwMode="auto">
              <a:xfrm>
                <a:off x="4688" y="1944"/>
                <a:ext cx="53"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1" name="Rectangle 107">
                <a:extLst>
                  <a:ext uri="{FF2B5EF4-FFF2-40B4-BE49-F238E27FC236}">
                    <a16:creationId xmlns:a16="http://schemas.microsoft.com/office/drawing/2014/main" id="{2C91891E-76F0-8DB4-6789-0DFFBC598CDC}"/>
                  </a:ext>
                </a:extLst>
              </p:cNvPr>
              <p:cNvSpPr>
                <a:spLocks noChangeArrowheads="1"/>
              </p:cNvSpPr>
              <p:nvPr/>
            </p:nvSpPr>
            <p:spPr bwMode="auto">
              <a:xfrm>
                <a:off x="3417" y="2039"/>
                <a:ext cx="308"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Subtotal: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2" name="Rectangle 108">
                <a:extLst>
                  <a:ext uri="{FF2B5EF4-FFF2-40B4-BE49-F238E27FC236}">
                    <a16:creationId xmlns:a16="http://schemas.microsoft.com/office/drawing/2014/main" id="{FA270ADB-5266-0AF4-678E-546BF874FB4F}"/>
                  </a:ext>
                </a:extLst>
              </p:cNvPr>
              <p:cNvSpPr>
                <a:spLocks noChangeArrowheads="1"/>
              </p:cNvSpPr>
              <p:nvPr/>
            </p:nvSpPr>
            <p:spPr bwMode="auto">
              <a:xfrm>
                <a:off x="3983" y="2039"/>
                <a:ext cx="361"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14,939,406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3" name="Rectangle 109">
                <a:extLst>
                  <a:ext uri="{FF2B5EF4-FFF2-40B4-BE49-F238E27FC236}">
                    <a16:creationId xmlns:a16="http://schemas.microsoft.com/office/drawing/2014/main" id="{F276C647-5F2E-E379-D4E0-FA027C314918}"/>
                  </a:ext>
                </a:extLst>
              </p:cNvPr>
              <p:cNvSpPr>
                <a:spLocks noChangeArrowheads="1"/>
              </p:cNvSpPr>
              <p:nvPr/>
            </p:nvSpPr>
            <p:spPr bwMode="auto">
              <a:xfrm>
                <a:off x="3736" y="2039"/>
                <a:ext cx="262"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4" name="Rectangle 110">
                <a:extLst>
                  <a:ext uri="{FF2B5EF4-FFF2-40B4-BE49-F238E27FC236}">
                    <a16:creationId xmlns:a16="http://schemas.microsoft.com/office/drawing/2014/main" id="{044EBA07-15DF-436C-00FF-6B35213976CD}"/>
                  </a:ext>
                </a:extLst>
              </p:cNvPr>
              <p:cNvSpPr>
                <a:spLocks noChangeArrowheads="1"/>
              </p:cNvSpPr>
              <p:nvPr/>
            </p:nvSpPr>
            <p:spPr bwMode="auto">
              <a:xfrm>
                <a:off x="3983" y="2039"/>
                <a:ext cx="53"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5" name="Rectangle 111">
                <a:extLst>
                  <a:ext uri="{FF2B5EF4-FFF2-40B4-BE49-F238E27FC236}">
                    <a16:creationId xmlns:a16="http://schemas.microsoft.com/office/drawing/2014/main" id="{D91B077E-A0D6-622C-0168-F32E004ECD72}"/>
                  </a:ext>
                </a:extLst>
              </p:cNvPr>
              <p:cNvSpPr>
                <a:spLocks noChangeArrowheads="1"/>
              </p:cNvSpPr>
              <p:nvPr/>
            </p:nvSpPr>
            <p:spPr bwMode="auto">
              <a:xfrm>
                <a:off x="4635" y="2039"/>
                <a:ext cx="322"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6,631,355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6" name="Rectangle 112">
                <a:extLst>
                  <a:ext uri="{FF2B5EF4-FFF2-40B4-BE49-F238E27FC236}">
                    <a16:creationId xmlns:a16="http://schemas.microsoft.com/office/drawing/2014/main" id="{716C2111-CDB2-522D-E6DD-E54C3D291324}"/>
                  </a:ext>
                </a:extLst>
              </p:cNvPr>
              <p:cNvSpPr>
                <a:spLocks noChangeArrowheads="1"/>
              </p:cNvSpPr>
              <p:nvPr/>
            </p:nvSpPr>
            <p:spPr bwMode="auto">
              <a:xfrm>
                <a:off x="4369" y="2039"/>
                <a:ext cx="280"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7" name="Rectangle 113">
                <a:extLst>
                  <a:ext uri="{FF2B5EF4-FFF2-40B4-BE49-F238E27FC236}">
                    <a16:creationId xmlns:a16="http://schemas.microsoft.com/office/drawing/2014/main" id="{8F978DDF-6D64-F67E-26AF-9785FC70864E}"/>
                  </a:ext>
                </a:extLst>
              </p:cNvPr>
              <p:cNvSpPr>
                <a:spLocks noChangeArrowheads="1"/>
              </p:cNvSpPr>
              <p:nvPr/>
            </p:nvSpPr>
            <p:spPr bwMode="auto">
              <a:xfrm>
                <a:off x="4635" y="2039"/>
                <a:ext cx="53"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8" name="Rectangle 114">
                <a:extLst>
                  <a:ext uri="{FF2B5EF4-FFF2-40B4-BE49-F238E27FC236}">
                    <a16:creationId xmlns:a16="http://schemas.microsoft.com/office/drawing/2014/main" id="{365FDC3B-0D3D-FB2B-B068-E199D9EAF621}"/>
                  </a:ext>
                </a:extLst>
              </p:cNvPr>
              <p:cNvSpPr>
                <a:spLocks noChangeArrowheads="1"/>
              </p:cNvSpPr>
              <p:nvPr/>
            </p:nvSpPr>
            <p:spPr bwMode="auto">
              <a:xfrm>
                <a:off x="329" y="2227"/>
                <a:ext cx="400"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Other Equity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9" name="Rectangle 115">
                <a:extLst>
                  <a:ext uri="{FF2B5EF4-FFF2-40B4-BE49-F238E27FC236}">
                    <a16:creationId xmlns:a16="http://schemas.microsoft.com/office/drawing/2014/main" id="{2C335D77-C5D3-263A-3BF0-0A778569380D}"/>
                  </a:ext>
                </a:extLst>
              </p:cNvPr>
              <p:cNvSpPr>
                <a:spLocks noChangeArrowheads="1"/>
              </p:cNvSpPr>
              <p:nvPr/>
            </p:nvSpPr>
            <p:spPr bwMode="auto">
              <a:xfrm>
                <a:off x="329" y="2320"/>
                <a:ext cx="400"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Other Equity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0" name="Rectangle 116">
                <a:extLst>
                  <a:ext uri="{FF2B5EF4-FFF2-40B4-BE49-F238E27FC236}">
                    <a16:creationId xmlns:a16="http://schemas.microsoft.com/office/drawing/2014/main" id="{0108D3BC-D48B-AFEA-8A3E-EED877FA2D4C}"/>
                  </a:ext>
                </a:extLst>
              </p:cNvPr>
              <p:cNvSpPr>
                <a:spLocks noChangeArrowheads="1"/>
              </p:cNvSpPr>
              <p:nvPr/>
            </p:nvSpPr>
            <p:spPr bwMode="auto">
              <a:xfrm>
                <a:off x="329" y="2412"/>
                <a:ext cx="606"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Tax Credit Proceeds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1" name="Rectangle 117">
                <a:extLst>
                  <a:ext uri="{FF2B5EF4-FFF2-40B4-BE49-F238E27FC236}">
                    <a16:creationId xmlns:a16="http://schemas.microsoft.com/office/drawing/2014/main" id="{D455F0C8-52DF-BF57-12DB-6331365D3B61}"/>
                  </a:ext>
                </a:extLst>
              </p:cNvPr>
              <p:cNvSpPr>
                <a:spLocks noChangeArrowheads="1"/>
              </p:cNvSpPr>
              <p:nvPr/>
            </p:nvSpPr>
            <p:spPr bwMode="auto">
              <a:xfrm>
                <a:off x="1197" y="2412"/>
                <a:ext cx="683"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Big Tax Credit Investor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2" name="Rectangle 118">
                <a:extLst>
                  <a:ext uri="{FF2B5EF4-FFF2-40B4-BE49-F238E27FC236}">
                    <a16:creationId xmlns:a16="http://schemas.microsoft.com/office/drawing/2014/main" id="{2B0CC294-4316-CBD9-9A0F-8F51E5F010AF}"/>
                  </a:ext>
                </a:extLst>
              </p:cNvPr>
              <p:cNvSpPr>
                <a:spLocks noChangeArrowheads="1"/>
              </p:cNvSpPr>
              <p:nvPr/>
            </p:nvSpPr>
            <p:spPr bwMode="auto">
              <a:xfrm>
                <a:off x="2447" y="2412"/>
                <a:ext cx="793"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Bill Johnson 800-555-5553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3" name="Rectangle 119">
                <a:extLst>
                  <a:ext uri="{FF2B5EF4-FFF2-40B4-BE49-F238E27FC236}">
                    <a16:creationId xmlns:a16="http://schemas.microsoft.com/office/drawing/2014/main" id="{CB10923D-952F-1043-9C30-B2581D960B8F}"/>
                  </a:ext>
                </a:extLst>
              </p:cNvPr>
              <p:cNvSpPr>
                <a:spLocks noChangeArrowheads="1"/>
              </p:cNvSpPr>
              <p:nvPr/>
            </p:nvSpPr>
            <p:spPr bwMode="auto">
              <a:xfrm>
                <a:off x="4019" y="2412"/>
                <a:ext cx="322"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3,560,594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 name="Rectangle 120">
                <a:extLst>
                  <a:ext uri="{FF2B5EF4-FFF2-40B4-BE49-F238E27FC236}">
                    <a16:creationId xmlns:a16="http://schemas.microsoft.com/office/drawing/2014/main" id="{B6CB3453-774C-DFA7-300B-9D76467616EC}"/>
                  </a:ext>
                </a:extLst>
              </p:cNvPr>
              <p:cNvSpPr>
                <a:spLocks noChangeArrowheads="1"/>
              </p:cNvSpPr>
              <p:nvPr/>
            </p:nvSpPr>
            <p:spPr bwMode="auto">
              <a:xfrm>
                <a:off x="3736" y="2412"/>
                <a:ext cx="294"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 name="Rectangle 121">
                <a:extLst>
                  <a:ext uri="{FF2B5EF4-FFF2-40B4-BE49-F238E27FC236}">
                    <a16:creationId xmlns:a16="http://schemas.microsoft.com/office/drawing/2014/main" id="{CA6333BF-BDE1-4462-EFBE-8B5EA79F55C7}"/>
                  </a:ext>
                </a:extLst>
              </p:cNvPr>
              <p:cNvSpPr>
                <a:spLocks noChangeArrowheads="1"/>
              </p:cNvSpPr>
              <p:nvPr/>
            </p:nvSpPr>
            <p:spPr bwMode="auto">
              <a:xfrm>
                <a:off x="4019" y="2412"/>
                <a:ext cx="53"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 name="Rectangle 122">
                <a:extLst>
                  <a:ext uri="{FF2B5EF4-FFF2-40B4-BE49-F238E27FC236}">
                    <a16:creationId xmlns:a16="http://schemas.microsoft.com/office/drawing/2014/main" id="{94C1520C-BF01-B995-1ECF-5B3D3239EC7B}"/>
                  </a:ext>
                </a:extLst>
              </p:cNvPr>
              <p:cNvSpPr>
                <a:spLocks noChangeArrowheads="1"/>
              </p:cNvSpPr>
              <p:nvPr/>
            </p:nvSpPr>
            <p:spPr bwMode="auto">
              <a:xfrm>
                <a:off x="4600" y="2412"/>
                <a:ext cx="361"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11,868,645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 name="Rectangle 123">
                <a:extLst>
                  <a:ext uri="{FF2B5EF4-FFF2-40B4-BE49-F238E27FC236}">
                    <a16:creationId xmlns:a16="http://schemas.microsoft.com/office/drawing/2014/main" id="{96473156-9B66-CCFC-D801-8FE822390B0E}"/>
                  </a:ext>
                </a:extLst>
              </p:cNvPr>
              <p:cNvSpPr>
                <a:spLocks noChangeArrowheads="1"/>
              </p:cNvSpPr>
              <p:nvPr/>
            </p:nvSpPr>
            <p:spPr bwMode="auto">
              <a:xfrm>
                <a:off x="4369" y="2412"/>
                <a:ext cx="248"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 name="Rectangle 124">
                <a:extLst>
                  <a:ext uri="{FF2B5EF4-FFF2-40B4-BE49-F238E27FC236}">
                    <a16:creationId xmlns:a16="http://schemas.microsoft.com/office/drawing/2014/main" id="{C9FCDE82-B1D4-C937-D1D5-CDD75D936F88}"/>
                  </a:ext>
                </a:extLst>
              </p:cNvPr>
              <p:cNvSpPr>
                <a:spLocks noChangeArrowheads="1"/>
              </p:cNvSpPr>
              <p:nvPr/>
            </p:nvSpPr>
            <p:spPr bwMode="auto">
              <a:xfrm>
                <a:off x="4600" y="2412"/>
                <a:ext cx="53"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9" name="Rectangle 125">
                <a:extLst>
                  <a:ext uri="{FF2B5EF4-FFF2-40B4-BE49-F238E27FC236}">
                    <a16:creationId xmlns:a16="http://schemas.microsoft.com/office/drawing/2014/main" id="{BD2E1922-5F3B-7D32-203D-623CD3A8B33C}"/>
                  </a:ext>
                </a:extLst>
              </p:cNvPr>
              <p:cNvSpPr>
                <a:spLocks noChangeArrowheads="1"/>
              </p:cNvSpPr>
              <p:nvPr/>
            </p:nvSpPr>
            <p:spPr bwMode="auto">
              <a:xfrm>
                <a:off x="3516" y="2508"/>
                <a:ext cx="209"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Total: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0" name="Rectangle 126">
                <a:extLst>
                  <a:ext uri="{FF2B5EF4-FFF2-40B4-BE49-F238E27FC236}">
                    <a16:creationId xmlns:a16="http://schemas.microsoft.com/office/drawing/2014/main" id="{8818C02B-DE35-D6E8-E838-C0032E5D9D21}"/>
                  </a:ext>
                </a:extLst>
              </p:cNvPr>
              <p:cNvSpPr>
                <a:spLocks noChangeArrowheads="1"/>
              </p:cNvSpPr>
              <p:nvPr/>
            </p:nvSpPr>
            <p:spPr bwMode="auto">
              <a:xfrm>
                <a:off x="3983" y="2508"/>
                <a:ext cx="361"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18,500,000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1" name="Rectangle 127">
                <a:extLst>
                  <a:ext uri="{FF2B5EF4-FFF2-40B4-BE49-F238E27FC236}">
                    <a16:creationId xmlns:a16="http://schemas.microsoft.com/office/drawing/2014/main" id="{6F037593-0650-40BB-E81A-B2ED8A680225}"/>
                  </a:ext>
                </a:extLst>
              </p:cNvPr>
              <p:cNvSpPr>
                <a:spLocks noChangeArrowheads="1"/>
              </p:cNvSpPr>
              <p:nvPr/>
            </p:nvSpPr>
            <p:spPr bwMode="auto">
              <a:xfrm>
                <a:off x="3736" y="2508"/>
                <a:ext cx="262"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 name="Rectangle 128">
                <a:extLst>
                  <a:ext uri="{FF2B5EF4-FFF2-40B4-BE49-F238E27FC236}">
                    <a16:creationId xmlns:a16="http://schemas.microsoft.com/office/drawing/2014/main" id="{3BB48693-AF08-08F3-C09D-6FD02E3D7A25}"/>
                  </a:ext>
                </a:extLst>
              </p:cNvPr>
              <p:cNvSpPr>
                <a:spLocks noChangeArrowheads="1"/>
              </p:cNvSpPr>
              <p:nvPr/>
            </p:nvSpPr>
            <p:spPr bwMode="auto">
              <a:xfrm>
                <a:off x="3983" y="2508"/>
                <a:ext cx="53"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 name="Rectangle 129">
                <a:extLst>
                  <a:ext uri="{FF2B5EF4-FFF2-40B4-BE49-F238E27FC236}">
                    <a16:creationId xmlns:a16="http://schemas.microsoft.com/office/drawing/2014/main" id="{E217D323-E020-B5C1-B7DF-A6ED69FB426E}"/>
                  </a:ext>
                </a:extLst>
              </p:cNvPr>
              <p:cNvSpPr>
                <a:spLocks noChangeArrowheads="1"/>
              </p:cNvSpPr>
              <p:nvPr/>
            </p:nvSpPr>
            <p:spPr bwMode="auto">
              <a:xfrm>
                <a:off x="4600" y="2508"/>
                <a:ext cx="361"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18,500,000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 name="Rectangle 130">
                <a:extLst>
                  <a:ext uri="{FF2B5EF4-FFF2-40B4-BE49-F238E27FC236}">
                    <a16:creationId xmlns:a16="http://schemas.microsoft.com/office/drawing/2014/main" id="{8CF51555-7ABB-8E6F-6273-70394F3C5197}"/>
                  </a:ext>
                </a:extLst>
              </p:cNvPr>
              <p:cNvSpPr>
                <a:spLocks noChangeArrowheads="1"/>
              </p:cNvSpPr>
              <p:nvPr/>
            </p:nvSpPr>
            <p:spPr bwMode="auto">
              <a:xfrm>
                <a:off x="4369" y="2508"/>
                <a:ext cx="248"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 name="Rectangle 131">
                <a:extLst>
                  <a:ext uri="{FF2B5EF4-FFF2-40B4-BE49-F238E27FC236}">
                    <a16:creationId xmlns:a16="http://schemas.microsoft.com/office/drawing/2014/main" id="{3C087530-1681-3682-C139-374B050146C3}"/>
                  </a:ext>
                </a:extLst>
              </p:cNvPr>
              <p:cNvSpPr>
                <a:spLocks noChangeArrowheads="1"/>
              </p:cNvSpPr>
              <p:nvPr/>
            </p:nvSpPr>
            <p:spPr bwMode="auto">
              <a:xfrm>
                <a:off x="4600" y="2508"/>
                <a:ext cx="53"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6" name="Rectangle 132">
                <a:extLst>
                  <a:ext uri="{FF2B5EF4-FFF2-40B4-BE49-F238E27FC236}">
                    <a16:creationId xmlns:a16="http://schemas.microsoft.com/office/drawing/2014/main" id="{F9FB7373-037C-C46A-53DF-82F9F13748CA}"/>
                  </a:ext>
                </a:extLst>
              </p:cNvPr>
              <p:cNvSpPr>
                <a:spLocks noChangeArrowheads="1"/>
              </p:cNvSpPr>
              <p:nvPr/>
            </p:nvSpPr>
            <p:spPr bwMode="auto">
              <a:xfrm>
                <a:off x="489" y="1152"/>
                <a:ext cx="563"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Financing Sources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7" name="Rectangle 133">
                <a:extLst>
                  <a:ext uri="{FF2B5EF4-FFF2-40B4-BE49-F238E27FC236}">
                    <a16:creationId xmlns:a16="http://schemas.microsoft.com/office/drawing/2014/main" id="{59C91E14-A346-5868-2765-5F840588F1F3}"/>
                  </a:ext>
                </a:extLst>
              </p:cNvPr>
              <p:cNvSpPr>
                <a:spLocks noChangeArrowheads="1"/>
              </p:cNvSpPr>
              <p:nvPr/>
            </p:nvSpPr>
            <p:spPr bwMode="auto">
              <a:xfrm>
                <a:off x="1569" y="1152"/>
                <a:ext cx="524"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Lender/Program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 name="Rectangle 134">
                <a:extLst>
                  <a:ext uri="{FF2B5EF4-FFF2-40B4-BE49-F238E27FC236}">
                    <a16:creationId xmlns:a16="http://schemas.microsoft.com/office/drawing/2014/main" id="{0BF21586-56AE-FA95-025B-AE2E3E2DAC82}"/>
                  </a:ext>
                </a:extLst>
              </p:cNvPr>
              <p:cNvSpPr>
                <a:spLocks noChangeArrowheads="1"/>
              </p:cNvSpPr>
              <p:nvPr/>
            </p:nvSpPr>
            <p:spPr bwMode="auto">
              <a:xfrm>
                <a:off x="2546" y="1152"/>
                <a:ext cx="1069"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Contact Person Name/Telephone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9" name="Rectangle 135">
                <a:extLst>
                  <a:ext uri="{FF2B5EF4-FFF2-40B4-BE49-F238E27FC236}">
                    <a16:creationId xmlns:a16="http://schemas.microsoft.com/office/drawing/2014/main" id="{AADDB5A2-5DDB-8AB2-6E27-7C111E5EE670}"/>
                  </a:ext>
                </a:extLst>
              </p:cNvPr>
              <p:cNvSpPr>
                <a:spLocks noChangeArrowheads="1"/>
              </p:cNvSpPr>
              <p:nvPr/>
            </p:nvSpPr>
            <p:spPr bwMode="auto">
              <a:xfrm>
                <a:off x="3828" y="1110"/>
                <a:ext cx="432"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Construction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0" name="Rectangle 136">
                <a:extLst>
                  <a:ext uri="{FF2B5EF4-FFF2-40B4-BE49-F238E27FC236}">
                    <a16:creationId xmlns:a16="http://schemas.microsoft.com/office/drawing/2014/main" id="{F663C353-D6B0-21D4-EB75-FE53ACCEC391}"/>
                  </a:ext>
                </a:extLst>
              </p:cNvPr>
              <p:cNvSpPr>
                <a:spLocks noChangeArrowheads="1"/>
              </p:cNvSpPr>
              <p:nvPr/>
            </p:nvSpPr>
            <p:spPr bwMode="auto">
              <a:xfrm>
                <a:off x="3898" y="1202"/>
                <a:ext cx="280"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Amount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1" name="Rectangle 137">
                <a:extLst>
                  <a:ext uri="{FF2B5EF4-FFF2-40B4-BE49-F238E27FC236}">
                    <a16:creationId xmlns:a16="http://schemas.microsoft.com/office/drawing/2014/main" id="{17B82F8A-AEE0-4DF5-4754-F131BDED8C06}"/>
                  </a:ext>
                </a:extLst>
              </p:cNvPr>
              <p:cNvSpPr>
                <a:spLocks noChangeArrowheads="1"/>
              </p:cNvSpPr>
              <p:nvPr/>
            </p:nvSpPr>
            <p:spPr bwMode="auto">
              <a:xfrm>
                <a:off x="4348" y="1202"/>
                <a:ext cx="623"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Permanent Amount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2" name="Rectangle 138">
                <a:extLst>
                  <a:ext uri="{FF2B5EF4-FFF2-40B4-BE49-F238E27FC236}">
                    <a16:creationId xmlns:a16="http://schemas.microsoft.com/office/drawing/2014/main" id="{D502344C-514F-FD6A-3A0A-BD2EC6714611}"/>
                  </a:ext>
                </a:extLst>
              </p:cNvPr>
              <p:cNvSpPr>
                <a:spLocks noChangeArrowheads="1"/>
              </p:cNvSpPr>
              <p:nvPr/>
            </p:nvSpPr>
            <p:spPr bwMode="auto">
              <a:xfrm>
                <a:off x="5060" y="1152"/>
                <a:ext cx="273"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Interest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3" name="Rectangle 139">
                <a:extLst>
                  <a:ext uri="{FF2B5EF4-FFF2-40B4-BE49-F238E27FC236}">
                    <a16:creationId xmlns:a16="http://schemas.microsoft.com/office/drawing/2014/main" id="{6E5F4AEE-80B8-A68D-04A6-8BD1E4B630DD}"/>
                  </a:ext>
                </a:extLst>
              </p:cNvPr>
              <p:cNvSpPr>
                <a:spLocks noChangeArrowheads="1"/>
              </p:cNvSpPr>
              <p:nvPr/>
            </p:nvSpPr>
            <p:spPr bwMode="auto">
              <a:xfrm>
                <a:off x="5761" y="1106"/>
                <a:ext cx="305"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Payment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4" name="Rectangle 140">
                <a:extLst>
                  <a:ext uri="{FF2B5EF4-FFF2-40B4-BE49-F238E27FC236}">
                    <a16:creationId xmlns:a16="http://schemas.microsoft.com/office/drawing/2014/main" id="{B473B3D9-D27A-F66D-D55D-E83A0B525A9B}"/>
                  </a:ext>
                </a:extLst>
              </p:cNvPr>
              <p:cNvSpPr>
                <a:spLocks noChangeArrowheads="1"/>
              </p:cNvSpPr>
              <p:nvPr/>
            </p:nvSpPr>
            <p:spPr bwMode="auto">
              <a:xfrm>
                <a:off x="6798" y="1106"/>
                <a:ext cx="191" cy="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a:ln>
                      <a:noFill/>
                    </a:ln>
                    <a:solidFill>
                      <a:srgbClr val="000000"/>
                    </a:solidFill>
                    <a:effectLst/>
                    <a:latin typeface="Calibri" panose="020F0502020204030204" pitchFamily="34" charset="0"/>
                  </a:rPr>
                  <a:t>Term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5" name="Rectangle 141">
                <a:extLst>
                  <a:ext uri="{FF2B5EF4-FFF2-40B4-BE49-F238E27FC236}">
                    <a16:creationId xmlns:a16="http://schemas.microsoft.com/office/drawing/2014/main" id="{312AF04E-246E-0C91-9FC8-B15DE95ABE7E}"/>
                  </a:ext>
                </a:extLst>
              </p:cNvPr>
              <p:cNvSpPr>
                <a:spLocks noChangeArrowheads="1"/>
              </p:cNvSpPr>
              <p:nvPr/>
            </p:nvSpPr>
            <p:spPr bwMode="auto">
              <a:xfrm>
                <a:off x="1179" y="1103"/>
                <a:ext cx="7" cy="191"/>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Rectangle 142">
                <a:extLst>
                  <a:ext uri="{FF2B5EF4-FFF2-40B4-BE49-F238E27FC236}">
                    <a16:creationId xmlns:a16="http://schemas.microsoft.com/office/drawing/2014/main" id="{985E2FFC-7339-F2AD-C856-80E04AB7E9C6}"/>
                  </a:ext>
                </a:extLst>
              </p:cNvPr>
              <p:cNvSpPr>
                <a:spLocks noChangeArrowheads="1"/>
              </p:cNvSpPr>
              <p:nvPr/>
            </p:nvSpPr>
            <p:spPr bwMode="auto">
              <a:xfrm>
                <a:off x="2429" y="1103"/>
                <a:ext cx="7" cy="191"/>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Rectangle 143">
                <a:extLst>
                  <a:ext uri="{FF2B5EF4-FFF2-40B4-BE49-F238E27FC236}">
                    <a16:creationId xmlns:a16="http://schemas.microsoft.com/office/drawing/2014/main" id="{ECDD97B5-E9A5-4C35-D57A-39FB678D6117}"/>
                  </a:ext>
                </a:extLst>
              </p:cNvPr>
              <p:cNvSpPr>
                <a:spLocks noChangeArrowheads="1"/>
              </p:cNvSpPr>
              <p:nvPr/>
            </p:nvSpPr>
            <p:spPr bwMode="auto">
              <a:xfrm>
                <a:off x="3697" y="1103"/>
                <a:ext cx="7" cy="191"/>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Rectangle 144">
                <a:extLst>
                  <a:ext uri="{FF2B5EF4-FFF2-40B4-BE49-F238E27FC236}">
                    <a16:creationId xmlns:a16="http://schemas.microsoft.com/office/drawing/2014/main" id="{0FCB589F-8054-4860-075A-0ED273E9D609}"/>
                  </a:ext>
                </a:extLst>
              </p:cNvPr>
              <p:cNvSpPr>
                <a:spLocks noChangeArrowheads="1"/>
              </p:cNvSpPr>
              <p:nvPr/>
            </p:nvSpPr>
            <p:spPr bwMode="auto">
              <a:xfrm>
                <a:off x="4330" y="1103"/>
                <a:ext cx="7" cy="191"/>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45">
                <a:extLst>
                  <a:ext uri="{FF2B5EF4-FFF2-40B4-BE49-F238E27FC236}">
                    <a16:creationId xmlns:a16="http://schemas.microsoft.com/office/drawing/2014/main" id="{B8CF26BE-2E5F-A156-EFEB-7FEB5DB65774}"/>
                  </a:ext>
                </a:extLst>
              </p:cNvPr>
              <p:cNvSpPr>
                <a:spLocks noChangeArrowheads="1"/>
              </p:cNvSpPr>
              <p:nvPr/>
            </p:nvSpPr>
            <p:spPr bwMode="auto">
              <a:xfrm>
                <a:off x="4947" y="1103"/>
                <a:ext cx="7" cy="191"/>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Rectangle 146">
                <a:extLst>
                  <a:ext uri="{FF2B5EF4-FFF2-40B4-BE49-F238E27FC236}">
                    <a16:creationId xmlns:a16="http://schemas.microsoft.com/office/drawing/2014/main" id="{22D916C1-29E9-5F57-FAF0-222FD3E52129}"/>
                  </a:ext>
                </a:extLst>
              </p:cNvPr>
              <p:cNvSpPr>
                <a:spLocks noChangeArrowheads="1"/>
              </p:cNvSpPr>
              <p:nvPr/>
            </p:nvSpPr>
            <p:spPr bwMode="auto">
              <a:xfrm>
                <a:off x="5393" y="1103"/>
                <a:ext cx="7" cy="191"/>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Rectangle 147">
                <a:extLst>
                  <a:ext uri="{FF2B5EF4-FFF2-40B4-BE49-F238E27FC236}">
                    <a16:creationId xmlns:a16="http://schemas.microsoft.com/office/drawing/2014/main" id="{4616F3CE-6F01-1354-0266-DACD46659F2F}"/>
                  </a:ext>
                </a:extLst>
              </p:cNvPr>
              <p:cNvSpPr>
                <a:spLocks noChangeArrowheads="1"/>
              </p:cNvSpPr>
              <p:nvPr/>
            </p:nvSpPr>
            <p:spPr bwMode="auto">
              <a:xfrm>
                <a:off x="5892" y="1198"/>
                <a:ext cx="7" cy="96"/>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Rectangle 148">
                <a:extLst>
                  <a:ext uri="{FF2B5EF4-FFF2-40B4-BE49-F238E27FC236}">
                    <a16:creationId xmlns:a16="http://schemas.microsoft.com/office/drawing/2014/main" id="{B8CD98C7-0586-F786-CF3B-32FCE85938F7}"/>
                  </a:ext>
                </a:extLst>
              </p:cNvPr>
              <p:cNvSpPr>
                <a:spLocks noChangeArrowheads="1"/>
              </p:cNvSpPr>
              <p:nvPr/>
            </p:nvSpPr>
            <p:spPr bwMode="auto">
              <a:xfrm>
                <a:off x="6381" y="1103"/>
                <a:ext cx="7" cy="191"/>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Rectangle 149">
                <a:extLst>
                  <a:ext uri="{FF2B5EF4-FFF2-40B4-BE49-F238E27FC236}">
                    <a16:creationId xmlns:a16="http://schemas.microsoft.com/office/drawing/2014/main" id="{6345CE71-4A3B-D357-C026-F32A21D30B54}"/>
                  </a:ext>
                </a:extLst>
              </p:cNvPr>
              <p:cNvSpPr>
                <a:spLocks noChangeArrowheads="1"/>
              </p:cNvSpPr>
              <p:nvPr/>
            </p:nvSpPr>
            <p:spPr bwMode="auto">
              <a:xfrm>
                <a:off x="6869" y="1198"/>
                <a:ext cx="7" cy="96"/>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Line 150">
                <a:extLst>
                  <a:ext uri="{FF2B5EF4-FFF2-40B4-BE49-F238E27FC236}">
                    <a16:creationId xmlns:a16="http://schemas.microsoft.com/office/drawing/2014/main" id="{300D4EC9-9FDF-9676-20D2-7FE6BC5BFE9D}"/>
                  </a:ext>
                </a:extLst>
              </p:cNvPr>
              <p:cNvSpPr>
                <a:spLocks noChangeShapeType="1"/>
              </p:cNvSpPr>
              <p:nvPr/>
            </p:nvSpPr>
            <p:spPr bwMode="auto">
              <a:xfrm>
                <a:off x="319" y="1383"/>
                <a:ext cx="5580"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 name="Rectangle 151">
                <a:extLst>
                  <a:ext uri="{FF2B5EF4-FFF2-40B4-BE49-F238E27FC236}">
                    <a16:creationId xmlns:a16="http://schemas.microsoft.com/office/drawing/2014/main" id="{84814C1D-7FC5-A342-8A2A-8F71036C177A}"/>
                  </a:ext>
                </a:extLst>
              </p:cNvPr>
              <p:cNvSpPr>
                <a:spLocks noChangeArrowheads="1"/>
              </p:cNvSpPr>
              <p:nvPr/>
            </p:nvSpPr>
            <p:spPr bwMode="auto">
              <a:xfrm>
                <a:off x="319" y="1383"/>
                <a:ext cx="5580" cy="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Line 152">
                <a:extLst>
                  <a:ext uri="{FF2B5EF4-FFF2-40B4-BE49-F238E27FC236}">
                    <a16:creationId xmlns:a16="http://schemas.microsoft.com/office/drawing/2014/main" id="{698C858B-EA44-4F3A-C47D-E254079C4F20}"/>
                  </a:ext>
                </a:extLst>
              </p:cNvPr>
              <p:cNvSpPr>
                <a:spLocks noChangeShapeType="1"/>
              </p:cNvSpPr>
              <p:nvPr/>
            </p:nvSpPr>
            <p:spPr bwMode="auto">
              <a:xfrm>
                <a:off x="5899" y="1383"/>
                <a:ext cx="485"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Rectangle 153">
                <a:extLst>
                  <a:ext uri="{FF2B5EF4-FFF2-40B4-BE49-F238E27FC236}">
                    <a16:creationId xmlns:a16="http://schemas.microsoft.com/office/drawing/2014/main" id="{82538C56-6916-3087-2DBD-13931D831E51}"/>
                  </a:ext>
                </a:extLst>
              </p:cNvPr>
              <p:cNvSpPr>
                <a:spLocks noChangeArrowheads="1"/>
              </p:cNvSpPr>
              <p:nvPr/>
            </p:nvSpPr>
            <p:spPr bwMode="auto">
              <a:xfrm>
                <a:off x="5899" y="1383"/>
                <a:ext cx="485" cy="3"/>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Line 154">
                <a:extLst>
                  <a:ext uri="{FF2B5EF4-FFF2-40B4-BE49-F238E27FC236}">
                    <a16:creationId xmlns:a16="http://schemas.microsoft.com/office/drawing/2014/main" id="{09D673D5-0188-483F-D328-D662377BA3D0}"/>
                  </a:ext>
                </a:extLst>
              </p:cNvPr>
              <p:cNvSpPr>
                <a:spLocks noChangeShapeType="1"/>
              </p:cNvSpPr>
              <p:nvPr/>
            </p:nvSpPr>
            <p:spPr bwMode="auto">
              <a:xfrm>
                <a:off x="6384" y="1294"/>
                <a:ext cx="0" cy="92"/>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Rectangle 155">
                <a:extLst>
                  <a:ext uri="{FF2B5EF4-FFF2-40B4-BE49-F238E27FC236}">
                    <a16:creationId xmlns:a16="http://schemas.microsoft.com/office/drawing/2014/main" id="{7837F2C7-6CA1-F783-9C18-ADDAB314865F}"/>
                  </a:ext>
                </a:extLst>
              </p:cNvPr>
              <p:cNvSpPr>
                <a:spLocks noChangeArrowheads="1"/>
              </p:cNvSpPr>
              <p:nvPr/>
            </p:nvSpPr>
            <p:spPr bwMode="auto">
              <a:xfrm>
                <a:off x="6384" y="1294"/>
                <a:ext cx="4" cy="9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Line 156">
                <a:extLst>
                  <a:ext uri="{FF2B5EF4-FFF2-40B4-BE49-F238E27FC236}">
                    <a16:creationId xmlns:a16="http://schemas.microsoft.com/office/drawing/2014/main" id="{C1DE3792-952D-8A12-D217-C62A92C21DC6}"/>
                  </a:ext>
                </a:extLst>
              </p:cNvPr>
              <p:cNvSpPr>
                <a:spLocks noChangeShapeType="1"/>
              </p:cNvSpPr>
              <p:nvPr/>
            </p:nvSpPr>
            <p:spPr bwMode="auto">
              <a:xfrm>
                <a:off x="319" y="1475"/>
                <a:ext cx="5580"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Rectangle 157">
                <a:extLst>
                  <a:ext uri="{FF2B5EF4-FFF2-40B4-BE49-F238E27FC236}">
                    <a16:creationId xmlns:a16="http://schemas.microsoft.com/office/drawing/2014/main" id="{D2876132-03D0-6B4E-5F32-E470FBBED722}"/>
                  </a:ext>
                </a:extLst>
              </p:cNvPr>
              <p:cNvSpPr>
                <a:spLocks noChangeArrowheads="1"/>
              </p:cNvSpPr>
              <p:nvPr/>
            </p:nvSpPr>
            <p:spPr bwMode="auto">
              <a:xfrm>
                <a:off x="319" y="1475"/>
                <a:ext cx="5580"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Line 158">
                <a:extLst>
                  <a:ext uri="{FF2B5EF4-FFF2-40B4-BE49-F238E27FC236}">
                    <a16:creationId xmlns:a16="http://schemas.microsoft.com/office/drawing/2014/main" id="{C3F1B840-F464-E9C9-C01D-5B97A49B833A}"/>
                  </a:ext>
                </a:extLst>
              </p:cNvPr>
              <p:cNvSpPr>
                <a:spLocks noChangeShapeType="1"/>
              </p:cNvSpPr>
              <p:nvPr/>
            </p:nvSpPr>
            <p:spPr bwMode="auto">
              <a:xfrm>
                <a:off x="5899" y="1475"/>
                <a:ext cx="485"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Rectangle 159">
                <a:extLst>
                  <a:ext uri="{FF2B5EF4-FFF2-40B4-BE49-F238E27FC236}">
                    <a16:creationId xmlns:a16="http://schemas.microsoft.com/office/drawing/2014/main" id="{3F8A262C-B683-6ACE-A534-F65EB71F9ACC}"/>
                  </a:ext>
                </a:extLst>
              </p:cNvPr>
              <p:cNvSpPr>
                <a:spLocks noChangeArrowheads="1"/>
              </p:cNvSpPr>
              <p:nvPr/>
            </p:nvSpPr>
            <p:spPr bwMode="auto">
              <a:xfrm>
                <a:off x="5899" y="1475"/>
                <a:ext cx="485" cy="4"/>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Line 160">
                <a:extLst>
                  <a:ext uri="{FF2B5EF4-FFF2-40B4-BE49-F238E27FC236}">
                    <a16:creationId xmlns:a16="http://schemas.microsoft.com/office/drawing/2014/main" id="{7B53BEAB-C335-0FA2-0AF3-D8BA3BCEDB4C}"/>
                  </a:ext>
                </a:extLst>
              </p:cNvPr>
              <p:cNvSpPr>
                <a:spLocks noChangeShapeType="1"/>
              </p:cNvSpPr>
              <p:nvPr/>
            </p:nvSpPr>
            <p:spPr bwMode="auto">
              <a:xfrm>
                <a:off x="6384" y="1386"/>
                <a:ext cx="0" cy="89"/>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Rectangle 161">
                <a:extLst>
                  <a:ext uri="{FF2B5EF4-FFF2-40B4-BE49-F238E27FC236}">
                    <a16:creationId xmlns:a16="http://schemas.microsoft.com/office/drawing/2014/main" id="{8B8CEE44-5BAA-F55B-B72F-32458F3DFDF8}"/>
                  </a:ext>
                </a:extLst>
              </p:cNvPr>
              <p:cNvSpPr>
                <a:spLocks noChangeArrowheads="1"/>
              </p:cNvSpPr>
              <p:nvPr/>
            </p:nvSpPr>
            <p:spPr bwMode="auto">
              <a:xfrm>
                <a:off x="6384" y="1386"/>
                <a:ext cx="4" cy="89"/>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Line 162">
                <a:extLst>
                  <a:ext uri="{FF2B5EF4-FFF2-40B4-BE49-F238E27FC236}">
                    <a16:creationId xmlns:a16="http://schemas.microsoft.com/office/drawing/2014/main" id="{88AD6C97-88CF-43F6-F61C-4E940BA3F5FA}"/>
                  </a:ext>
                </a:extLst>
              </p:cNvPr>
              <p:cNvSpPr>
                <a:spLocks noChangeShapeType="1"/>
              </p:cNvSpPr>
              <p:nvPr/>
            </p:nvSpPr>
            <p:spPr bwMode="auto">
              <a:xfrm>
                <a:off x="319" y="2032"/>
                <a:ext cx="864"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Rectangle 163">
                <a:extLst>
                  <a:ext uri="{FF2B5EF4-FFF2-40B4-BE49-F238E27FC236}">
                    <a16:creationId xmlns:a16="http://schemas.microsoft.com/office/drawing/2014/main" id="{6E50A149-4835-AC05-7146-2F502DA4FA08}"/>
                  </a:ext>
                </a:extLst>
              </p:cNvPr>
              <p:cNvSpPr>
                <a:spLocks noChangeArrowheads="1"/>
              </p:cNvSpPr>
              <p:nvPr/>
            </p:nvSpPr>
            <p:spPr bwMode="auto">
              <a:xfrm>
                <a:off x="319" y="2032"/>
                <a:ext cx="864" cy="4"/>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Line 164">
                <a:extLst>
                  <a:ext uri="{FF2B5EF4-FFF2-40B4-BE49-F238E27FC236}">
                    <a16:creationId xmlns:a16="http://schemas.microsoft.com/office/drawing/2014/main" id="{E47199E7-CB7A-C402-4557-776B4E2D9B6E}"/>
                  </a:ext>
                </a:extLst>
              </p:cNvPr>
              <p:cNvSpPr>
                <a:spLocks noChangeShapeType="1"/>
              </p:cNvSpPr>
              <p:nvPr/>
            </p:nvSpPr>
            <p:spPr bwMode="auto">
              <a:xfrm>
                <a:off x="1186" y="2032"/>
                <a:ext cx="1246"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Rectangle 165">
                <a:extLst>
                  <a:ext uri="{FF2B5EF4-FFF2-40B4-BE49-F238E27FC236}">
                    <a16:creationId xmlns:a16="http://schemas.microsoft.com/office/drawing/2014/main" id="{3BB1F0EA-BFD5-9C11-C71C-3208549F123A}"/>
                  </a:ext>
                </a:extLst>
              </p:cNvPr>
              <p:cNvSpPr>
                <a:spLocks noChangeArrowheads="1"/>
              </p:cNvSpPr>
              <p:nvPr/>
            </p:nvSpPr>
            <p:spPr bwMode="auto">
              <a:xfrm>
                <a:off x="1186" y="2032"/>
                <a:ext cx="1246" cy="4"/>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Line 166">
                <a:extLst>
                  <a:ext uri="{FF2B5EF4-FFF2-40B4-BE49-F238E27FC236}">
                    <a16:creationId xmlns:a16="http://schemas.microsoft.com/office/drawing/2014/main" id="{9FD4AED7-1F8D-6383-4640-3202F5FD0878}"/>
                  </a:ext>
                </a:extLst>
              </p:cNvPr>
              <p:cNvSpPr>
                <a:spLocks noChangeShapeType="1"/>
              </p:cNvSpPr>
              <p:nvPr/>
            </p:nvSpPr>
            <p:spPr bwMode="auto">
              <a:xfrm>
                <a:off x="2436" y="2032"/>
                <a:ext cx="1261"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Rectangle 167">
                <a:extLst>
                  <a:ext uri="{FF2B5EF4-FFF2-40B4-BE49-F238E27FC236}">
                    <a16:creationId xmlns:a16="http://schemas.microsoft.com/office/drawing/2014/main" id="{1A921E4C-F378-C5C7-F884-0DE35F0138C2}"/>
                  </a:ext>
                </a:extLst>
              </p:cNvPr>
              <p:cNvSpPr>
                <a:spLocks noChangeArrowheads="1"/>
              </p:cNvSpPr>
              <p:nvPr/>
            </p:nvSpPr>
            <p:spPr bwMode="auto">
              <a:xfrm>
                <a:off x="2436" y="2032"/>
                <a:ext cx="1261" cy="4"/>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Line 168">
                <a:extLst>
                  <a:ext uri="{FF2B5EF4-FFF2-40B4-BE49-F238E27FC236}">
                    <a16:creationId xmlns:a16="http://schemas.microsoft.com/office/drawing/2014/main" id="{09C27847-2529-DC57-1D40-DCE99A54D7C2}"/>
                  </a:ext>
                </a:extLst>
              </p:cNvPr>
              <p:cNvSpPr>
                <a:spLocks noChangeShapeType="1"/>
              </p:cNvSpPr>
              <p:nvPr/>
            </p:nvSpPr>
            <p:spPr bwMode="auto">
              <a:xfrm>
                <a:off x="3700" y="1294"/>
                <a:ext cx="0" cy="735"/>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Rectangle 169">
                <a:extLst>
                  <a:ext uri="{FF2B5EF4-FFF2-40B4-BE49-F238E27FC236}">
                    <a16:creationId xmlns:a16="http://schemas.microsoft.com/office/drawing/2014/main" id="{1468DB51-C650-C5A7-A422-11B7FA7A7A51}"/>
                  </a:ext>
                </a:extLst>
              </p:cNvPr>
              <p:cNvSpPr>
                <a:spLocks noChangeArrowheads="1"/>
              </p:cNvSpPr>
              <p:nvPr/>
            </p:nvSpPr>
            <p:spPr bwMode="auto">
              <a:xfrm>
                <a:off x="3700" y="1294"/>
                <a:ext cx="4" cy="73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Line 170">
                <a:extLst>
                  <a:ext uri="{FF2B5EF4-FFF2-40B4-BE49-F238E27FC236}">
                    <a16:creationId xmlns:a16="http://schemas.microsoft.com/office/drawing/2014/main" id="{7CCE195F-8CDD-BE0C-719B-5A4F9A9E9D90}"/>
                  </a:ext>
                </a:extLst>
              </p:cNvPr>
              <p:cNvSpPr>
                <a:spLocks noChangeShapeType="1"/>
              </p:cNvSpPr>
              <p:nvPr/>
            </p:nvSpPr>
            <p:spPr bwMode="auto">
              <a:xfrm>
                <a:off x="4334" y="1294"/>
                <a:ext cx="0" cy="735"/>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Rectangle 171">
                <a:extLst>
                  <a:ext uri="{FF2B5EF4-FFF2-40B4-BE49-F238E27FC236}">
                    <a16:creationId xmlns:a16="http://schemas.microsoft.com/office/drawing/2014/main" id="{A81E1498-5441-F5C0-4B0D-33DB5D4D8B93}"/>
                  </a:ext>
                </a:extLst>
              </p:cNvPr>
              <p:cNvSpPr>
                <a:spLocks noChangeArrowheads="1"/>
              </p:cNvSpPr>
              <p:nvPr/>
            </p:nvSpPr>
            <p:spPr bwMode="auto">
              <a:xfrm>
                <a:off x="4334" y="1294"/>
                <a:ext cx="3" cy="73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Rectangle 172">
                <a:extLst>
                  <a:ext uri="{FF2B5EF4-FFF2-40B4-BE49-F238E27FC236}">
                    <a16:creationId xmlns:a16="http://schemas.microsoft.com/office/drawing/2014/main" id="{89595551-1712-5D96-F7BE-33F6FC026749}"/>
                  </a:ext>
                </a:extLst>
              </p:cNvPr>
              <p:cNvSpPr>
                <a:spLocks noChangeArrowheads="1"/>
              </p:cNvSpPr>
              <p:nvPr/>
            </p:nvSpPr>
            <p:spPr bwMode="auto">
              <a:xfrm>
                <a:off x="3704" y="2029"/>
                <a:ext cx="1250" cy="7"/>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Line 173">
                <a:extLst>
                  <a:ext uri="{FF2B5EF4-FFF2-40B4-BE49-F238E27FC236}">
                    <a16:creationId xmlns:a16="http://schemas.microsoft.com/office/drawing/2014/main" id="{389442A0-9FF0-20D3-4230-CE7FF011FE7E}"/>
                  </a:ext>
                </a:extLst>
              </p:cNvPr>
              <p:cNvSpPr>
                <a:spLocks noChangeShapeType="1"/>
              </p:cNvSpPr>
              <p:nvPr/>
            </p:nvSpPr>
            <p:spPr bwMode="auto">
              <a:xfrm>
                <a:off x="4950" y="1294"/>
                <a:ext cx="0" cy="735"/>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Rectangle 174">
                <a:extLst>
                  <a:ext uri="{FF2B5EF4-FFF2-40B4-BE49-F238E27FC236}">
                    <a16:creationId xmlns:a16="http://schemas.microsoft.com/office/drawing/2014/main" id="{A0025BA0-8550-5ADF-93B0-348FD0A76B35}"/>
                  </a:ext>
                </a:extLst>
              </p:cNvPr>
              <p:cNvSpPr>
                <a:spLocks noChangeArrowheads="1"/>
              </p:cNvSpPr>
              <p:nvPr/>
            </p:nvSpPr>
            <p:spPr bwMode="auto">
              <a:xfrm>
                <a:off x="4950" y="1294"/>
                <a:ext cx="4" cy="73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Line 175">
                <a:extLst>
                  <a:ext uri="{FF2B5EF4-FFF2-40B4-BE49-F238E27FC236}">
                    <a16:creationId xmlns:a16="http://schemas.microsoft.com/office/drawing/2014/main" id="{7B42DDC3-1AE6-4F3A-879D-FE3B036781B4}"/>
                  </a:ext>
                </a:extLst>
              </p:cNvPr>
              <p:cNvSpPr>
                <a:spLocks noChangeShapeType="1"/>
              </p:cNvSpPr>
              <p:nvPr/>
            </p:nvSpPr>
            <p:spPr bwMode="auto">
              <a:xfrm>
                <a:off x="4954" y="2032"/>
                <a:ext cx="442"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Rectangle 176">
                <a:extLst>
                  <a:ext uri="{FF2B5EF4-FFF2-40B4-BE49-F238E27FC236}">
                    <a16:creationId xmlns:a16="http://schemas.microsoft.com/office/drawing/2014/main" id="{36F4803C-0AE2-F118-3DEF-06CCCD8FAD2C}"/>
                  </a:ext>
                </a:extLst>
              </p:cNvPr>
              <p:cNvSpPr>
                <a:spLocks noChangeArrowheads="1"/>
              </p:cNvSpPr>
              <p:nvPr/>
            </p:nvSpPr>
            <p:spPr bwMode="auto">
              <a:xfrm>
                <a:off x="4954" y="2032"/>
                <a:ext cx="442" cy="4"/>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Line 177">
                <a:extLst>
                  <a:ext uri="{FF2B5EF4-FFF2-40B4-BE49-F238E27FC236}">
                    <a16:creationId xmlns:a16="http://schemas.microsoft.com/office/drawing/2014/main" id="{977EE70E-8E89-DBDA-7D4C-8766AA2C1065}"/>
                  </a:ext>
                </a:extLst>
              </p:cNvPr>
              <p:cNvSpPr>
                <a:spLocks noChangeShapeType="1"/>
              </p:cNvSpPr>
              <p:nvPr/>
            </p:nvSpPr>
            <p:spPr bwMode="auto">
              <a:xfrm>
                <a:off x="5400" y="2032"/>
                <a:ext cx="495"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Rectangle 178">
                <a:extLst>
                  <a:ext uri="{FF2B5EF4-FFF2-40B4-BE49-F238E27FC236}">
                    <a16:creationId xmlns:a16="http://schemas.microsoft.com/office/drawing/2014/main" id="{4FAF2B74-5F56-F464-39D4-1CE371E41C01}"/>
                  </a:ext>
                </a:extLst>
              </p:cNvPr>
              <p:cNvSpPr>
                <a:spLocks noChangeArrowheads="1"/>
              </p:cNvSpPr>
              <p:nvPr/>
            </p:nvSpPr>
            <p:spPr bwMode="auto">
              <a:xfrm>
                <a:off x="5400" y="2032"/>
                <a:ext cx="495" cy="4"/>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Line 179">
                <a:extLst>
                  <a:ext uri="{FF2B5EF4-FFF2-40B4-BE49-F238E27FC236}">
                    <a16:creationId xmlns:a16="http://schemas.microsoft.com/office/drawing/2014/main" id="{C605BE0C-025B-7399-F2EE-2EB5D3662334}"/>
                  </a:ext>
                </a:extLst>
              </p:cNvPr>
              <p:cNvSpPr>
                <a:spLocks noChangeShapeType="1"/>
              </p:cNvSpPr>
              <p:nvPr/>
            </p:nvSpPr>
            <p:spPr bwMode="auto">
              <a:xfrm>
                <a:off x="5899" y="2032"/>
                <a:ext cx="485"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Rectangle 180">
                <a:extLst>
                  <a:ext uri="{FF2B5EF4-FFF2-40B4-BE49-F238E27FC236}">
                    <a16:creationId xmlns:a16="http://schemas.microsoft.com/office/drawing/2014/main" id="{8C15FAB7-016B-B4A6-077D-BA477F182EC7}"/>
                  </a:ext>
                </a:extLst>
              </p:cNvPr>
              <p:cNvSpPr>
                <a:spLocks noChangeArrowheads="1"/>
              </p:cNvSpPr>
              <p:nvPr/>
            </p:nvSpPr>
            <p:spPr bwMode="auto">
              <a:xfrm>
                <a:off x="5899" y="2032"/>
                <a:ext cx="485" cy="4"/>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Line 181">
                <a:extLst>
                  <a:ext uri="{FF2B5EF4-FFF2-40B4-BE49-F238E27FC236}">
                    <a16:creationId xmlns:a16="http://schemas.microsoft.com/office/drawing/2014/main" id="{22106006-E38C-E089-F6AB-81C52B1ED76F}"/>
                  </a:ext>
                </a:extLst>
              </p:cNvPr>
              <p:cNvSpPr>
                <a:spLocks noChangeShapeType="1"/>
              </p:cNvSpPr>
              <p:nvPr/>
            </p:nvSpPr>
            <p:spPr bwMode="auto">
              <a:xfrm>
                <a:off x="6388" y="2032"/>
                <a:ext cx="485"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Rectangle 182">
                <a:extLst>
                  <a:ext uri="{FF2B5EF4-FFF2-40B4-BE49-F238E27FC236}">
                    <a16:creationId xmlns:a16="http://schemas.microsoft.com/office/drawing/2014/main" id="{2508699A-F7B4-1F99-6A07-FDDF31740716}"/>
                  </a:ext>
                </a:extLst>
              </p:cNvPr>
              <p:cNvSpPr>
                <a:spLocks noChangeArrowheads="1"/>
              </p:cNvSpPr>
              <p:nvPr/>
            </p:nvSpPr>
            <p:spPr bwMode="auto">
              <a:xfrm>
                <a:off x="6388" y="2032"/>
                <a:ext cx="485" cy="4"/>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Line 183">
                <a:extLst>
                  <a:ext uri="{FF2B5EF4-FFF2-40B4-BE49-F238E27FC236}">
                    <a16:creationId xmlns:a16="http://schemas.microsoft.com/office/drawing/2014/main" id="{0366BBAB-D2EE-D148-8F46-EB84231B2C9E}"/>
                  </a:ext>
                </a:extLst>
              </p:cNvPr>
              <p:cNvSpPr>
                <a:spLocks noChangeShapeType="1"/>
              </p:cNvSpPr>
              <p:nvPr/>
            </p:nvSpPr>
            <p:spPr bwMode="auto">
              <a:xfrm>
                <a:off x="1183" y="1294"/>
                <a:ext cx="0" cy="742"/>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Rectangle 184">
                <a:extLst>
                  <a:ext uri="{FF2B5EF4-FFF2-40B4-BE49-F238E27FC236}">
                    <a16:creationId xmlns:a16="http://schemas.microsoft.com/office/drawing/2014/main" id="{8E583D2F-DC41-4716-058C-BDFA99E1994D}"/>
                  </a:ext>
                </a:extLst>
              </p:cNvPr>
              <p:cNvSpPr>
                <a:spLocks noChangeArrowheads="1"/>
              </p:cNvSpPr>
              <p:nvPr/>
            </p:nvSpPr>
            <p:spPr bwMode="auto">
              <a:xfrm>
                <a:off x="1183" y="1294"/>
                <a:ext cx="3" cy="74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Line 185">
                <a:extLst>
                  <a:ext uri="{FF2B5EF4-FFF2-40B4-BE49-F238E27FC236}">
                    <a16:creationId xmlns:a16="http://schemas.microsoft.com/office/drawing/2014/main" id="{EDF963D6-30FD-6F8C-341F-D546A9CE85FA}"/>
                  </a:ext>
                </a:extLst>
              </p:cNvPr>
              <p:cNvSpPr>
                <a:spLocks noChangeShapeType="1"/>
              </p:cNvSpPr>
              <p:nvPr/>
            </p:nvSpPr>
            <p:spPr bwMode="auto">
              <a:xfrm>
                <a:off x="2432" y="1294"/>
                <a:ext cx="0" cy="742"/>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Rectangle 186">
                <a:extLst>
                  <a:ext uri="{FF2B5EF4-FFF2-40B4-BE49-F238E27FC236}">
                    <a16:creationId xmlns:a16="http://schemas.microsoft.com/office/drawing/2014/main" id="{BB5DD0FE-69C3-8F98-59F8-235398B42766}"/>
                  </a:ext>
                </a:extLst>
              </p:cNvPr>
              <p:cNvSpPr>
                <a:spLocks noChangeArrowheads="1"/>
              </p:cNvSpPr>
              <p:nvPr/>
            </p:nvSpPr>
            <p:spPr bwMode="auto">
              <a:xfrm>
                <a:off x="2432" y="1294"/>
                <a:ext cx="4" cy="74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Rectangle 187">
                <a:extLst>
                  <a:ext uri="{FF2B5EF4-FFF2-40B4-BE49-F238E27FC236}">
                    <a16:creationId xmlns:a16="http://schemas.microsoft.com/office/drawing/2014/main" id="{DECED357-C369-3054-F9E3-33070295CDC6}"/>
                  </a:ext>
                </a:extLst>
              </p:cNvPr>
              <p:cNvSpPr>
                <a:spLocks noChangeArrowheads="1"/>
              </p:cNvSpPr>
              <p:nvPr/>
            </p:nvSpPr>
            <p:spPr bwMode="auto">
              <a:xfrm>
                <a:off x="3697" y="2029"/>
                <a:ext cx="7" cy="103"/>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Rectangle 188">
                <a:extLst>
                  <a:ext uri="{FF2B5EF4-FFF2-40B4-BE49-F238E27FC236}">
                    <a16:creationId xmlns:a16="http://schemas.microsoft.com/office/drawing/2014/main" id="{C18CA9C2-8F43-AEC9-B8A1-7CDA308B268B}"/>
                  </a:ext>
                </a:extLst>
              </p:cNvPr>
              <p:cNvSpPr>
                <a:spLocks noChangeArrowheads="1"/>
              </p:cNvSpPr>
              <p:nvPr/>
            </p:nvSpPr>
            <p:spPr bwMode="auto">
              <a:xfrm>
                <a:off x="4330" y="2036"/>
                <a:ext cx="7" cy="96"/>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Rectangle 189">
                <a:extLst>
                  <a:ext uri="{FF2B5EF4-FFF2-40B4-BE49-F238E27FC236}">
                    <a16:creationId xmlns:a16="http://schemas.microsoft.com/office/drawing/2014/main" id="{AE54A760-6834-BDC2-A1AE-BF6A48027A5C}"/>
                  </a:ext>
                </a:extLst>
              </p:cNvPr>
              <p:cNvSpPr>
                <a:spLocks noChangeArrowheads="1"/>
              </p:cNvSpPr>
              <p:nvPr/>
            </p:nvSpPr>
            <p:spPr bwMode="auto">
              <a:xfrm>
                <a:off x="4947" y="2036"/>
                <a:ext cx="7" cy="96"/>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Line 190">
                <a:extLst>
                  <a:ext uri="{FF2B5EF4-FFF2-40B4-BE49-F238E27FC236}">
                    <a16:creationId xmlns:a16="http://schemas.microsoft.com/office/drawing/2014/main" id="{BD505C8C-4D21-34CF-37BB-542E0C62DFB8}"/>
                  </a:ext>
                </a:extLst>
              </p:cNvPr>
              <p:cNvSpPr>
                <a:spLocks noChangeShapeType="1"/>
              </p:cNvSpPr>
              <p:nvPr/>
            </p:nvSpPr>
            <p:spPr bwMode="auto">
              <a:xfrm>
                <a:off x="5396" y="1294"/>
                <a:ext cx="0" cy="742"/>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 name="Rectangle 191">
                <a:extLst>
                  <a:ext uri="{FF2B5EF4-FFF2-40B4-BE49-F238E27FC236}">
                    <a16:creationId xmlns:a16="http://schemas.microsoft.com/office/drawing/2014/main" id="{DEC6F3C0-685B-B26A-9C97-F6AB715477C5}"/>
                  </a:ext>
                </a:extLst>
              </p:cNvPr>
              <p:cNvSpPr>
                <a:spLocks noChangeArrowheads="1"/>
              </p:cNvSpPr>
              <p:nvPr/>
            </p:nvSpPr>
            <p:spPr bwMode="auto">
              <a:xfrm>
                <a:off x="5396" y="1294"/>
                <a:ext cx="4" cy="74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Line 192">
                <a:extLst>
                  <a:ext uri="{FF2B5EF4-FFF2-40B4-BE49-F238E27FC236}">
                    <a16:creationId xmlns:a16="http://schemas.microsoft.com/office/drawing/2014/main" id="{3CCAC7F5-E066-AF3E-59F8-44E9B13977C2}"/>
                  </a:ext>
                </a:extLst>
              </p:cNvPr>
              <p:cNvSpPr>
                <a:spLocks noChangeShapeType="1"/>
              </p:cNvSpPr>
              <p:nvPr/>
            </p:nvSpPr>
            <p:spPr bwMode="auto">
              <a:xfrm>
                <a:off x="5895" y="1294"/>
                <a:ext cx="0" cy="742"/>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 name="Rectangle 193">
                <a:extLst>
                  <a:ext uri="{FF2B5EF4-FFF2-40B4-BE49-F238E27FC236}">
                    <a16:creationId xmlns:a16="http://schemas.microsoft.com/office/drawing/2014/main" id="{67B118E0-A91F-9339-C4E5-4FCE1D6595F4}"/>
                  </a:ext>
                </a:extLst>
              </p:cNvPr>
              <p:cNvSpPr>
                <a:spLocks noChangeArrowheads="1"/>
              </p:cNvSpPr>
              <p:nvPr/>
            </p:nvSpPr>
            <p:spPr bwMode="auto">
              <a:xfrm>
                <a:off x="5895" y="1294"/>
                <a:ext cx="4" cy="74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Line 194">
                <a:extLst>
                  <a:ext uri="{FF2B5EF4-FFF2-40B4-BE49-F238E27FC236}">
                    <a16:creationId xmlns:a16="http://schemas.microsoft.com/office/drawing/2014/main" id="{F3376618-5C79-DCC2-7A44-0A1191314DBC}"/>
                  </a:ext>
                </a:extLst>
              </p:cNvPr>
              <p:cNvSpPr>
                <a:spLocks noChangeShapeType="1"/>
              </p:cNvSpPr>
              <p:nvPr/>
            </p:nvSpPr>
            <p:spPr bwMode="auto">
              <a:xfrm>
                <a:off x="6384" y="1475"/>
                <a:ext cx="0" cy="561"/>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Rectangle 195">
                <a:extLst>
                  <a:ext uri="{FF2B5EF4-FFF2-40B4-BE49-F238E27FC236}">
                    <a16:creationId xmlns:a16="http://schemas.microsoft.com/office/drawing/2014/main" id="{A3BA864C-36FF-7ABD-C344-1EBA9B054086}"/>
                  </a:ext>
                </a:extLst>
              </p:cNvPr>
              <p:cNvSpPr>
                <a:spLocks noChangeArrowheads="1"/>
              </p:cNvSpPr>
              <p:nvPr/>
            </p:nvSpPr>
            <p:spPr bwMode="auto">
              <a:xfrm>
                <a:off x="6384" y="1475"/>
                <a:ext cx="4" cy="561"/>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Line 196">
                <a:extLst>
                  <a:ext uri="{FF2B5EF4-FFF2-40B4-BE49-F238E27FC236}">
                    <a16:creationId xmlns:a16="http://schemas.microsoft.com/office/drawing/2014/main" id="{92E676EB-15F5-77E8-E7F2-ED8753829704}"/>
                  </a:ext>
                </a:extLst>
              </p:cNvPr>
              <p:cNvSpPr>
                <a:spLocks noChangeShapeType="1"/>
              </p:cNvSpPr>
              <p:nvPr/>
            </p:nvSpPr>
            <p:spPr bwMode="auto">
              <a:xfrm>
                <a:off x="6873" y="1294"/>
                <a:ext cx="0" cy="742"/>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 name="Rectangle 197">
                <a:extLst>
                  <a:ext uri="{FF2B5EF4-FFF2-40B4-BE49-F238E27FC236}">
                    <a16:creationId xmlns:a16="http://schemas.microsoft.com/office/drawing/2014/main" id="{FED1E270-83ED-C872-0334-0345EAAA43EE}"/>
                  </a:ext>
                </a:extLst>
              </p:cNvPr>
              <p:cNvSpPr>
                <a:spLocks noChangeArrowheads="1"/>
              </p:cNvSpPr>
              <p:nvPr/>
            </p:nvSpPr>
            <p:spPr bwMode="auto">
              <a:xfrm>
                <a:off x="6873" y="1294"/>
                <a:ext cx="3" cy="74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Line 198">
                <a:extLst>
                  <a:ext uri="{FF2B5EF4-FFF2-40B4-BE49-F238E27FC236}">
                    <a16:creationId xmlns:a16="http://schemas.microsoft.com/office/drawing/2014/main" id="{8C7DC245-70B0-B391-292B-6C4F460BFEFF}"/>
                  </a:ext>
                </a:extLst>
              </p:cNvPr>
              <p:cNvSpPr>
                <a:spLocks noChangeShapeType="1"/>
              </p:cNvSpPr>
              <p:nvPr/>
            </p:nvSpPr>
            <p:spPr bwMode="auto">
              <a:xfrm>
                <a:off x="319" y="2313"/>
                <a:ext cx="864"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Rectangle 199">
                <a:extLst>
                  <a:ext uri="{FF2B5EF4-FFF2-40B4-BE49-F238E27FC236}">
                    <a16:creationId xmlns:a16="http://schemas.microsoft.com/office/drawing/2014/main" id="{CD548603-9D6E-9589-28B7-024A804860B1}"/>
                  </a:ext>
                </a:extLst>
              </p:cNvPr>
              <p:cNvSpPr>
                <a:spLocks noChangeArrowheads="1"/>
              </p:cNvSpPr>
              <p:nvPr/>
            </p:nvSpPr>
            <p:spPr bwMode="auto">
              <a:xfrm>
                <a:off x="319" y="2313"/>
                <a:ext cx="864" cy="3"/>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Line 200">
                <a:extLst>
                  <a:ext uri="{FF2B5EF4-FFF2-40B4-BE49-F238E27FC236}">
                    <a16:creationId xmlns:a16="http://schemas.microsoft.com/office/drawing/2014/main" id="{66A4B1E6-11B5-FBB3-6016-9A308FB0FD85}"/>
                  </a:ext>
                </a:extLst>
              </p:cNvPr>
              <p:cNvSpPr>
                <a:spLocks noChangeShapeType="1"/>
              </p:cNvSpPr>
              <p:nvPr/>
            </p:nvSpPr>
            <p:spPr bwMode="auto">
              <a:xfrm>
                <a:off x="1183" y="2224"/>
                <a:ext cx="0" cy="89"/>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Rectangle 201">
                <a:extLst>
                  <a:ext uri="{FF2B5EF4-FFF2-40B4-BE49-F238E27FC236}">
                    <a16:creationId xmlns:a16="http://schemas.microsoft.com/office/drawing/2014/main" id="{8AB9C0ED-6AF6-883E-65ED-FEED8D68AB1B}"/>
                  </a:ext>
                </a:extLst>
              </p:cNvPr>
              <p:cNvSpPr>
                <a:spLocks noChangeArrowheads="1"/>
              </p:cNvSpPr>
              <p:nvPr/>
            </p:nvSpPr>
            <p:spPr bwMode="auto">
              <a:xfrm>
                <a:off x="1183" y="2224"/>
                <a:ext cx="3" cy="89"/>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Line 202">
                <a:extLst>
                  <a:ext uri="{FF2B5EF4-FFF2-40B4-BE49-F238E27FC236}">
                    <a16:creationId xmlns:a16="http://schemas.microsoft.com/office/drawing/2014/main" id="{37A46BB1-C116-D40A-ADCA-2AD832466769}"/>
                  </a:ext>
                </a:extLst>
              </p:cNvPr>
              <p:cNvSpPr>
                <a:spLocks noChangeShapeType="1"/>
              </p:cNvSpPr>
              <p:nvPr/>
            </p:nvSpPr>
            <p:spPr bwMode="auto">
              <a:xfrm>
                <a:off x="1186" y="2313"/>
                <a:ext cx="1250"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Rectangle 203">
                <a:extLst>
                  <a:ext uri="{FF2B5EF4-FFF2-40B4-BE49-F238E27FC236}">
                    <a16:creationId xmlns:a16="http://schemas.microsoft.com/office/drawing/2014/main" id="{61D34F3E-9DB5-CDE1-7D9D-E7643FEA948F}"/>
                  </a:ext>
                </a:extLst>
              </p:cNvPr>
              <p:cNvSpPr>
                <a:spLocks noChangeArrowheads="1"/>
              </p:cNvSpPr>
              <p:nvPr/>
            </p:nvSpPr>
            <p:spPr bwMode="auto">
              <a:xfrm>
                <a:off x="1186" y="2313"/>
                <a:ext cx="1250" cy="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Line 204">
                <a:extLst>
                  <a:ext uri="{FF2B5EF4-FFF2-40B4-BE49-F238E27FC236}">
                    <a16:creationId xmlns:a16="http://schemas.microsoft.com/office/drawing/2014/main" id="{DD58973A-B167-7540-F319-5627EDE4B061}"/>
                  </a:ext>
                </a:extLst>
              </p:cNvPr>
              <p:cNvSpPr>
                <a:spLocks noChangeShapeType="1"/>
              </p:cNvSpPr>
              <p:nvPr/>
            </p:nvSpPr>
            <p:spPr bwMode="auto">
              <a:xfrm>
                <a:off x="2432" y="2224"/>
                <a:ext cx="0" cy="89"/>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 name="Rectangle 206">
              <a:extLst>
                <a:ext uri="{FF2B5EF4-FFF2-40B4-BE49-F238E27FC236}">
                  <a16:creationId xmlns:a16="http://schemas.microsoft.com/office/drawing/2014/main" id="{B5806D59-87DF-4E97-BE6F-C7DE3545C12C}"/>
                </a:ext>
              </a:extLst>
            </p:cNvPr>
            <p:cNvSpPr>
              <a:spLocks noChangeArrowheads="1"/>
            </p:cNvSpPr>
            <p:nvPr/>
          </p:nvSpPr>
          <p:spPr bwMode="auto">
            <a:xfrm>
              <a:off x="2432" y="2224"/>
              <a:ext cx="4" cy="89"/>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Line 207">
              <a:extLst>
                <a:ext uri="{FF2B5EF4-FFF2-40B4-BE49-F238E27FC236}">
                  <a16:creationId xmlns:a16="http://schemas.microsoft.com/office/drawing/2014/main" id="{0DAF8F67-2373-4C37-2586-5D197E1D1F9B}"/>
                </a:ext>
              </a:extLst>
            </p:cNvPr>
            <p:cNvSpPr>
              <a:spLocks noChangeShapeType="1"/>
            </p:cNvSpPr>
            <p:nvPr/>
          </p:nvSpPr>
          <p:spPr bwMode="auto">
            <a:xfrm>
              <a:off x="319" y="2405"/>
              <a:ext cx="864"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208">
              <a:extLst>
                <a:ext uri="{FF2B5EF4-FFF2-40B4-BE49-F238E27FC236}">
                  <a16:creationId xmlns:a16="http://schemas.microsoft.com/office/drawing/2014/main" id="{F4F4CEA3-E66F-84B8-71C6-B3171CFD45CA}"/>
                </a:ext>
              </a:extLst>
            </p:cNvPr>
            <p:cNvSpPr>
              <a:spLocks noChangeArrowheads="1"/>
            </p:cNvSpPr>
            <p:nvPr/>
          </p:nvSpPr>
          <p:spPr bwMode="auto">
            <a:xfrm>
              <a:off x="319" y="2405"/>
              <a:ext cx="864" cy="3"/>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209">
              <a:extLst>
                <a:ext uri="{FF2B5EF4-FFF2-40B4-BE49-F238E27FC236}">
                  <a16:creationId xmlns:a16="http://schemas.microsoft.com/office/drawing/2014/main" id="{E87315E9-177B-48E3-679D-7FE0D81D24AD}"/>
                </a:ext>
              </a:extLst>
            </p:cNvPr>
            <p:cNvSpPr>
              <a:spLocks noChangeShapeType="1"/>
            </p:cNvSpPr>
            <p:nvPr/>
          </p:nvSpPr>
          <p:spPr bwMode="auto">
            <a:xfrm>
              <a:off x="1183" y="2313"/>
              <a:ext cx="0" cy="95"/>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10">
              <a:extLst>
                <a:ext uri="{FF2B5EF4-FFF2-40B4-BE49-F238E27FC236}">
                  <a16:creationId xmlns:a16="http://schemas.microsoft.com/office/drawing/2014/main" id="{7F4E1F71-EC3D-F5EA-EAD1-102F0E20B2AA}"/>
                </a:ext>
              </a:extLst>
            </p:cNvPr>
            <p:cNvSpPr>
              <a:spLocks noChangeArrowheads="1"/>
            </p:cNvSpPr>
            <p:nvPr/>
          </p:nvSpPr>
          <p:spPr bwMode="auto">
            <a:xfrm>
              <a:off x="1183" y="2313"/>
              <a:ext cx="3" cy="9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211">
              <a:extLst>
                <a:ext uri="{FF2B5EF4-FFF2-40B4-BE49-F238E27FC236}">
                  <a16:creationId xmlns:a16="http://schemas.microsoft.com/office/drawing/2014/main" id="{5577D9B2-5BB2-5537-DE35-2E1C712FEC77}"/>
                </a:ext>
              </a:extLst>
            </p:cNvPr>
            <p:cNvSpPr>
              <a:spLocks noChangeShapeType="1"/>
            </p:cNvSpPr>
            <p:nvPr/>
          </p:nvSpPr>
          <p:spPr bwMode="auto">
            <a:xfrm>
              <a:off x="1186" y="2405"/>
              <a:ext cx="1246"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12">
              <a:extLst>
                <a:ext uri="{FF2B5EF4-FFF2-40B4-BE49-F238E27FC236}">
                  <a16:creationId xmlns:a16="http://schemas.microsoft.com/office/drawing/2014/main" id="{464A17CC-3CF3-D9F7-FDC0-089DC5C23AEB}"/>
                </a:ext>
              </a:extLst>
            </p:cNvPr>
            <p:cNvSpPr>
              <a:spLocks noChangeArrowheads="1"/>
            </p:cNvSpPr>
            <p:nvPr/>
          </p:nvSpPr>
          <p:spPr bwMode="auto">
            <a:xfrm>
              <a:off x="1186" y="2405"/>
              <a:ext cx="1246" cy="3"/>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213">
              <a:extLst>
                <a:ext uri="{FF2B5EF4-FFF2-40B4-BE49-F238E27FC236}">
                  <a16:creationId xmlns:a16="http://schemas.microsoft.com/office/drawing/2014/main" id="{BCCE3EE1-7414-ED54-D267-F6210E21A3AA}"/>
                </a:ext>
              </a:extLst>
            </p:cNvPr>
            <p:cNvSpPr>
              <a:spLocks noChangeShapeType="1"/>
            </p:cNvSpPr>
            <p:nvPr/>
          </p:nvSpPr>
          <p:spPr bwMode="auto">
            <a:xfrm>
              <a:off x="2432" y="2316"/>
              <a:ext cx="0" cy="92"/>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14">
              <a:extLst>
                <a:ext uri="{FF2B5EF4-FFF2-40B4-BE49-F238E27FC236}">
                  <a16:creationId xmlns:a16="http://schemas.microsoft.com/office/drawing/2014/main" id="{0FE8FA48-8600-1FF1-28F4-2BC5C156A8EB}"/>
                </a:ext>
              </a:extLst>
            </p:cNvPr>
            <p:cNvSpPr>
              <a:spLocks noChangeArrowheads="1"/>
            </p:cNvSpPr>
            <p:nvPr/>
          </p:nvSpPr>
          <p:spPr bwMode="auto">
            <a:xfrm>
              <a:off x="2432" y="2316"/>
              <a:ext cx="4" cy="9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Line 215">
              <a:extLst>
                <a:ext uri="{FF2B5EF4-FFF2-40B4-BE49-F238E27FC236}">
                  <a16:creationId xmlns:a16="http://schemas.microsoft.com/office/drawing/2014/main" id="{855FC62F-E531-3129-85D3-8FC4816E1985}"/>
                </a:ext>
              </a:extLst>
            </p:cNvPr>
            <p:cNvSpPr>
              <a:spLocks noChangeShapeType="1"/>
            </p:cNvSpPr>
            <p:nvPr/>
          </p:nvSpPr>
          <p:spPr bwMode="auto">
            <a:xfrm>
              <a:off x="319" y="2501"/>
              <a:ext cx="3378"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16">
              <a:extLst>
                <a:ext uri="{FF2B5EF4-FFF2-40B4-BE49-F238E27FC236}">
                  <a16:creationId xmlns:a16="http://schemas.microsoft.com/office/drawing/2014/main" id="{9C4BA169-A959-4E59-081C-A00E7432550B}"/>
                </a:ext>
              </a:extLst>
            </p:cNvPr>
            <p:cNvSpPr>
              <a:spLocks noChangeArrowheads="1"/>
            </p:cNvSpPr>
            <p:nvPr/>
          </p:nvSpPr>
          <p:spPr bwMode="auto">
            <a:xfrm>
              <a:off x="319" y="2501"/>
              <a:ext cx="3378" cy="3"/>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Line 217">
              <a:extLst>
                <a:ext uri="{FF2B5EF4-FFF2-40B4-BE49-F238E27FC236}">
                  <a16:creationId xmlns:a16="http://schemas.microsoft.com/office/drawing/2014/main" id="{D3F5E3A5-32CF-17F5-085B-A7F784E55E07}"/>
                </a:ext>
              </a:extLst>
            </p:cNvPr>
            <p:cNvSpPr>
              <a:spLocks noChangeShapeType="1"/>
            </p:cNvSpPr>
            <p:nvPr/>
          </p:nvSpPr>
          <p:spPr bwMode="auto">
            <a:xfrm>
              <a:off x="3700" y="2224"/>
              <a:ext cx="0" cy="273"/>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Rectangle 218">
              <a:extLst>
                <a:ext uri="{FF2B5EF4-FFF2-40B4-BE49-F238E27FC236}">
                  <a16:creationId xmlns:a16="http://schemas.microsoft.com/office/drawing/2014/main" id="{FDD1A857-35FF-E13A-3A52-819D5271859A}"/>
                </a:ext>
              </a:extLst>
            </p:cNvPr>
            <p:cNvSpPr>
              <a:spLocks noChangeArrowheads="1"/>
            </p:cNvSpPr>
            <p:nvPr/>
          </p:nvSpPr>
          <p:spPr bwMode="auto">
            <a:xfrm>
              <a:off x="3700" y="2224"/>
              <a:ext cx="4" cy="273"/>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Line 219">
              <a:extLst>
                <a:ext uri="{FF2B5EF4-FFF2-40B4-BE49-F238E27FC236}">
                  <a16:creationId xmlns:a16="http://schemas.microsoft.com/office/drawing/2014/main" id="{943C9709-D2D2-C8B5-2787-89595644840E}"/>
                </a:ext>
              </a:extLst>
            </p:cNvPr>
            <p:cNvSpPr>
              <a:spLocks noChangeShapeType="1"/>
            </p:cNvSpPr>
            <p:nvPr/>
          </p:nvSpPr>
          <p:spPr bwMode="auto">
            <a:xfrm>
              <a:off x="4334" y="2224"/>
              <a:ext cx="0" cy="273"/>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220">
              <a:extLst>
                <a:ext uri="{FF2B5EF4-FFF2-40B4-BE49-F238E27FC236}">
                  <a16:creationId xmlns:a16="http://schemas.microsoft.com/office/drawing/2014/main" id="{B264EB5C-F1E1-1130-CA84-4082985176F0}"/>
                </a:ext>
              </a:extLst>
            </p:cNvPr>
            <p:cNvSpPr>
              <a:spLocks noChangeArrowheads="1"/>
            </p:cNvSpPr>
            <p:nvPr/>
          </p:nvSpPr>
          <p:spPr bwMode="auto">
            <a:xfrm>
              <a:off x="4334" y="2224"/>
              <a:ext cx="3" cy="273"/>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221">
              <a:extLst>
                <a:ext uri="{FF2B5EF4-FFF2-40B4-BE49-F238E27FC236}">
                  <a16:creationId xmlns:a16="http://schemas.microsoft.com/office/drawing/2014/main" id="{212E8272-54CA-1F19-8899-E2B188E09AA9}"/>
                </a:ext>
              </a:extLst>
            </p:cNvPr>
            <p:cNvSpPr>
              <a:spLocks noChangeArrowheads="1"/>
            </p:cNvSpPr>
            <p:nvPr/>
          </p:nvSpPr>
          <p:spPr bwMode="auto">
            <a:xfrm>
              <a:off x="3704" y="2497"/>
              <a:ext cx="1250" cy="7"/>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Line 222">
              <a:extLst>
                <a:ext uri="{FF2B5EF4-FFF2-40B4-BE49-F238E27FC236}">
                  <a16:creationId xmlns:a16="http://schemas.microsoft.com/office/drawing/2014/main" id="{86994BF1-14C6-7796-1530-6E604BE2CBBC}"/>
                </a:ext>
              </a:extLst>
            </p:cNvPr>
            <p:cNvSpPr>
              <a:spLocks noChangeShapeType="1"/>
            </p:cNvSpPr>
            <p:nvPr/>
          </p:nvSpPr>
          <p:spPr bwMode="auto">
            <a:xfrm>
              <a:off x="4950" y="2224"/>
              <a:ext cx="0" cy="273"/>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223">
              <a:extLst>
                <a:ext uri="{FF2B5EF4-FFF2-40B4-BE49-F238E27FC236}">
                  <a16:creationId xmlns:a16="http://schemas.microsoft.com/office/drawing/2014/main" id="{7A9E5C28-C8DE-7C71-A3DD-E2410C9D1E6D}"/>
                </a:ext>
              </a:extLst>
            </p:cNvPr>
            <p:cNvSpPr>
              <a:spLocks noChangeArrowheads="1"/>
            </p:cNvSpPr>
            <p:nvPr/>
          </p:nvSpPr>
          <p:spPr bwMode="auto">
            <a:xfrm>
              <a:off x="4950" y="2224"/>
              <a:ext cx="4" cy="273"/>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224">
              <a:extLst>
                <a:ext uri="{FF2B5EF4-FFF2-40B4-BE49-F238E27FC236}">
                  <a16:creationId xmlns:a16="http://schemas.microsoft.com/office/drawing/2014/main" id="{975E9628-E7A7-3541-1470-4EB3BB70FAD8}"/>
                </a:ext>
              </a:extLst>
            </p:cNvPr>
            <p:cNvSpPr>
              <a:spLocks noChangeArrowheads="1"/>
            </p:cNvSpPr>
            <p:nvPr/>
          </p:nvSpPr>
          <p:spPr bwMode="auto">
            <a:xfrm>
              <a:off x="311" y="1099"/>
              <a:ext cx="8" cy="1505"/>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Line 225">
              <a:extLst>
                <a:ext uri="{FF2B5EF4-FFF2-40B4-BE49-F238E27FC236}">
                  <a16:creationId xmlns:a16="http://schemas.microsoft.com/office/drawing/2014/main" id="{F1A659F8-CCA3-6FF0-E7C0-B4A0A804DE73}"/>
                </a:ext>
              </a:extLst>
            </p:cNvPr>
            <p:cNvSpPr>
              <a:spLocks noChangeShapeType="1"/>
            </p:cNvSpPr>
            <p:nvPr/>
          </p:nvSpPr>
          <p:spPr bwMode="auto">
            <a:xfrm>
              <a:off x="1183" y="2408"/>
              <a:ext cx="0" cy="96"/>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Rectangle 226">
              <a:extLst>
                <a:ext uri="{FF2B5EF4-FFF2-40B4-BE49-F238E27FC236}">
                  <a16:creationId xmlns:a16="http://schemas.microsoft.com/office/drawing/2014/main" id="{9D635315-7FB6-3E92-D266-9926118D7991}"/>
                </a:ext>
              </a:extLst>
            </p:cNvPr>
            <p:cNvSpPr>
              <a:spLocks noChangeArrowheads="1"/>
            </p:cNvSpPr>
            <p:nvPr/>
          </p:nvSpPr>
          <p:spPr bwMode="auto">
            <a:xfrm>
              <a:off x="1183" y="2408"/>
              <a:ext cx="3" cy="96"/>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Line 227">
              <a:extLst>
                <a:ext uri="{FF2B5EF4-FFF2-40B4-BE49-F238E27FC236}">
                  <a16:creationId xmlns:a16="http://schemas.microsoft.com/office/drawing/2014/main" id="{E74149A9-4961-D701-CA1C-43F5FAFBF587}"/>
                </a:ext>
              </a:extLst>
            </p:cNvPr>
            <p:cNvSpPr>
              <a:spLocks noChangeShapeType="1"/>
            </p:cNvSpPr>
            <p:nvPr/>
          </p:nvSpPr>
          <p:spPr bwMode="auto">
            <a:xfrm>
              <a:off x="2432" y="2408"/>
              <a:ext cx="0" cy="96"/>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Rectangle 228">
              <a:extLst>
                <a:ext uri="{FF2B5EF4-FFF2-40B4-BE49-F238E27FC236}">
                  <a16:creationId xmlns:a16="http://schemas.microsoft.com/office/drawing/2014/main" id="{7A382B6A-A1EE-C3F0-7B4B-39888642F285}"/>
                </a:ext>
              </a:extLst>
            </p:cNvPr>
            <p:cNvSpPr>
              <a:spLocks noChangeArrowheads="1"/>
            </p:cNvSpPr>
            <p:nvPr/>
          </p:nvSpPr>
          <p:spPr bwMode="auto">
            <a:xfrm>
              <a:off x="2432" y="2408"/>
              <a:ext cx="4" cy="96"/>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229">
              <a:extLst>
                <a:ext uri="{FF2B5EF4-FFF2-40B4-BE49-F238E27FC236}">
                  <a16:creationId xmlns:a16="http://schemas.microsoft.com/office/drawing/2014/main" id="{26FF3BCE-BD9D-6884-0D5A-25757F4D66DE}"/>
                </a:ext>
              </a:extLst>
            </p:cNvPr>
            <p:cNvSpPr>
              <a:spLocks noChangeArrowheads="1"/>
            </p:cNvSpPr>
            <p:nvPr/>
          </p:nvSpPr>
          <p:spPr bwMode="auto">
            <a:xfrm>
              <a:off x="3697" y="2497"/>
              <a:ext cx="7" cy="103"/>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Rectangle 230">
              <a:extLst>
                <a:ext uri="{FF2B5EF4-FFF2-40B4-BE49-F238E27FC236}">
                  <a16:creationId xmlns:a16="http://schemas.microsoft.com/office/drawing/2014/main" id="{841D9FA9-C81D-816C-CC25-920283127323}"/>
                </a:ext>
              </a:extLst>
            </p:cNvPr>
            <p:cNvSpPr>
              <a:spLocks noChangeArrowheads="1"/>
            </p:cNvSpPr>
            <p:nvPr/>
          </p:nvSpPr>
          <p:spPr bwMode="auto">
            <a:xfrm>
              <a:off x="4330" y="2504"/>
              <a:ext cx="7" cy="96"/>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 name="Rectangle 231">
              <a:extLst>
                <a:ext uri="{FF2B5EF4-FFF2-40B4-BE49-F238E27FC236}">
                  <a16:creationId xmlns:a16="http://schemas.microsoft.com/office/drawing/2014/main" id="{5AC84B94-B8EF-DABF-D8EE-07EDADF4B457}"/>
                </a:ext>
              </a:extLst>
            </p:cNvPr>
            <p:cNvSpPr>
              <a:spLocks noChangeArrowheads="1"/>
            </p:cNvSpPr>
            <p:nvPr/>
          </p:nvSpPr>
          <p:spPr bwMode="auto">
            <a:xfrm>
              <a:off x="4947" y="2504"/>
              <a:ext cx="7" cy="96"/>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Line 232">
              <a:extLst>
                <a:ext uri="{FF2B5EF4-FFF2-40B4-BE49-F238E27FC236}">
                  <a16:creationId xmlns:a16="http://schemas.microsoft.com/office/drawing/2014/main" id="{18C17142-A6FF-B7F7-5232-EE3838E2AC7E}"/>
                </a:ext>
              </a:extLst>
            </p:cNvPr>
            <p:cNvSpPr>
              <a:spLocks noChangeShapeType="1"/>
            </p:cNvSpPr>
            <p:nvPr/>
          </p:nvSpPr>
          <p:spPr bwMode="auto">
            <a:xfrm>
              <a:off x="5396" y="2224"/>
              <a:ext cx="0" cy="28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Rectangle 233">
              <a:extLst>
                <a:ext uri="{FF2B5EF4-FFF2-40B4-BE49-F238E27FC236}">
                  <a16:creationId xmlns:a16="http://schemas.microsoft.com/office/drawing/2014/main" id="{6B2F7C71-FF2D-11A3-B23E-D76B7692CE30}"/>
                </a:ext>
              </a:extLst>
            </p:cNvPr>
            <p:cNvSpPr>
              <a:spLocks noChangeArrowheads="1"/>
            </p:cNvSpPr>
            <p:nvPr/>
          </p:nvSpPr>
          <p:spPr bwMode="auto">
            <a:xfrm>
              <a:off x="5396" y="2224"/>
              <a:ext cx="4" cy="280"/>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Line 234">
              <a:extLst>
                <a:ext uri="{FF2B5EF4-FFF2-40B4-BE49-F238E27FC236}">
                  <a16:creationId xmlns:a16="http://schemas.microsoft.com/office/drawing/2014/main" id="{036E2B9A-8C1D-F7ED-F2FD-3B87BD08E0D0}"/>
                </a:ext>
              </a:extLst>
            </p:cNvPr>
            <p:cNvSpPr>
              <a:spLocks noChangeShapeType="1"/>
            </p:cNvSpPr>
            <p:nvPr/>
          </p:nvSpPr>
          <p:spPr bwMode="auto">
            <a:xfrm>
              <a:off x="6384" y="2224"/>
              <a:ext cx="0" cy="28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ectangle 235">
              <a:extLst>
                <a:ext uri="{FF2B5EF4-FFF2-40B4-BE49-F238E27FC236}">
                  <a16:creationId xmlns:a16="http://schemas.microsoft.com/office/drawing/2014/main" id="{A009E00E-C2B3-1358-A02A-C80AE5C6ED57}"/>
                </a:ext>
              </a:extLst>
            </p:cNvPr>
            <p:cNvSpPr>
              <a:spLocks noChangeArrowheads="1"/>
            </p:cNvSpPr>
            <p:nvPr/>
          </p:nvSpPr>
          <p:spPr bwMode="auto">
            <a:xfrm>
              <a:off x="6384" y="2224"/>
              <a:ext cx="4" cy="280"/>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Rectangle 236">
              <a:extLst>
                <a:ext uri="{FF2B5EF4-FFF2-40B4-BE49-F238E27FC236}">
                  <a16:creationId xmlns:a16="http://schemas.microsoft.com/office/drawing/2014/main" id="{334B6F10-13FA-6520-F685-C2E2F7425741}"/>
                </a:ext>
              </a:extLst>
            </p:cNvPr>
            <p:cNvSpPr>
              <a:spLocks noChangeArrowheads="1"/>
            </p:cNvSpPr>
            <p:nvPr/>
          </p:nvSpPr>
          <p:spPr bwMode="auto">
            <a:xfrm>
              <a:off x="7358" y="1099"/>
              <a:ext cx="7" cy="1505"/>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Line 237">
              <a:extLst>
                <a:ext uri="{FF2B5EF4-FFF2-40B4-BE49-F238E27FC236}">
                  <a16:creationId xmlns:a16="http://schemas.microsoft.com/office/drawing/2014/main" id="{86CBBB28-9370-3DD2-15F5-89028C762F56}"/>
                </a:ext>
              </a:extLst>
            </p:cNvPr>
            <p:cNvSpPr>
              <a:spLocks noChangeShapeType="1"/>
            </p:cNvSpPr>
            <p:nvPr/>
          </p:nvSpPr>
          <p:spPr bwMode="auto">
            <a:xfrm>
              <a:off x="5895" y="2224"/>
              <a:ext cx="0" cy="28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Rectangle 238">
              <a:extLst>
                <a:ext uri="{FF2B5EF4-FFF2-40B4-BE49-F238E27FC236}">
                  <a16:creationId xmlns:a16="http://schemas.microsoft.com/office/drawing/2014/main" id="{6914AAC3-946E-6B98-43AB-6E5A92DB2521}"/>
                </a:ext>
              </a:extLst>
            </p:cNvPr>
            <p:cNvSpPr>
              <a:spLocks noChangeArrowheads="1"/>
            </p:cNvSpPr>
            <p:nvPr/>
          </p:nvSpPr>
          <p:spPr bwMode="auto">
            <a:xfrm>
              <a:off x="5895" y="2224"/>
              <a:ext cx="4" cy="280"/>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Line 239">
              <a:extLst>
                <a:ext uri="{FF2B5EF4-FFF2-40B4-BE49-F238E27FC236}">
                  <a16:creationId xmlns:a16="http://schemas.microsoft.com/office/drawing/2014/main" id="{8A05463C-F1B9-9C13-53FC-E8BBB9E6A0AB}"/>
                </a:ext>
              </a:extLst>
            </p:cNvPr>
            <p:cNvSpPr>
              <a:spLocks noChangeShapeType="1"/>
            </p:cNvSpPr>
            <p:nvPr/>
          </p:nvSpPr>
          <p:spPr bwMode="auto">
            <a:xfrm>
              <a:off x="6873" y="2224"/>
              <a:ext cx="0" cy="28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Rectangle 240">
              <a:extLst>
                <a:ext uri="{FF2B5EF4-FFF2-40B4-BE49-F238E27FC236}">
                  <a16:creationId xmlns:a16="http://schemas.microsoft.com/office/drawing/2014/main" id="{88C8501A-00D0-C5F2-7DBE-6EB21F1BC4FD}"/>
                </a:ext>
              </a:extLst>
            </p:cNvPr>
            <p:cNvSpPr>
              <a:spLocks noChangeArrowheads="1"/>
            </p:cNvSpPr>
            <p:nvPr/>
          </p:nvSpPr>
          <p:spPr bwMode="auto">
            <a:xfrm>
              <a:off x="6873" y="2224"/>
              <a:ext cx="3" cy="280"/>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Rectangle 241">
              <a:extLst>
                <a:ext uri="{FF2B5EF4-FFF2-40B4-BE49-F238E27FC236}">
                  <a16:creationId xmlns:a16="http://schemas.microsoft.com/office/drawing/2014/main" id="{30184FD1-5819-5AF5-881B-D75DE5D4BD1E}"/>
                </a:ext>
              </a:extLst>
            </p:cNvPr>
            <p:cNvSpPr>
              <a:spLocks noChangeArrowheads="1"/>
            </p:cNvSpPr>
            <p:nvPr/>
          </p:nvSpPr>
          <p:spPr bwMode="auto">
            <a:xfrm>
              <a:off x="319" y="1095"/>
              <a:ext cx="7046" cy="8"/>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Rectangle 242">
              <a:extLst>
                <a:ext uri="{FF2B5EF4-FFF2-40B4-BE49-F238E27FC236}">
                  <a16:creationId xmlns:a16="http://schemas.microsoft.com/office/drawing/2014/main" id="{6B4B927D-0165-8C83-3DAE-C03B1749A1A1}"/>
                </a:ext>
              </a:extLst>
            </p:cNvPr>
            <p:cNvSpPr>
              <a:spLocks noChangeArrowheads="1"/>
            </p:cNvSpPr>
            <p:nvPr/>
          </p:nvSpPr>
          <p:spPr bwMode="auto">
            <a:xfrm>
              <a:off x="5400" y="1191"/>
              <a:ext cx="1965" cy="7"/>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Rectangle 243">
              <a:extLst>
                <a:ext uri="{FF2B5EF4-FFF2-40B4-BE49-F238E27FC236}">
                  <a16:creationId xmlns:a16="http://schemas.microsoft.com/office/drawing/2014/main" id="{197F0E73-E214-4F95-C509-16CCF26F3743}"/>
                </a:ext>
              </a:extLst>
            </p:cNvPr>
            <p:cNvSpPr>
              <a:spLocks noChangeArrowheads="1"/>
            </p:cNvSpPr>
            <p:nvPr/>
          </p:nvSpPr>
          <p:spPr bwMode="auto">
            <a:xfrm>
              <a:off x="319" y="1287"/>
              <a:ext cx="7046" cy="7"/>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Line 244">
              <a:extLst>
                <a:ext uri="{FF2B5EF4-FFF2-40B4-BE49-F238E27FC236}">
                  <a16:creationId xmlns:a16="http://schemas.microsoft.com/office/drawing/2014/main" id="{90D97CCE-3254-C782-06C3-C524FEF4934E}"/>
                </a:ext>
              </a:extLst>
            </p:cNvPr>
            <p:cNvSpPr>
              <a:spLocks noChangeShapeType="1"/>
            </p:cNvSpPr>
            <p:nvPr/>
          </p:nvSpPr>
          <p:spPr bwMode="auto">
            <a:xfrm>
              <a:off x="6388" y="1383"/>
              <a:ext cx="970"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245">
              <a:extLst>
                <a:ext uri="{FF2B5EF4-FFF2-40B4-BE49-F238E27FC236}">
                  <a16:creationId xmlns:a16="http://schemas.microsoft.com/office/drawing/2014/main" id="{5AAA547B-42B5-E738-9BAC-E0CB762C7F81}"/>
                </a:ext>
              </a:extLst>
            </p:cNvPr>
            <p:cNvSpPr>
              <a:spLocks noChangeArrowheads="1"/>
            </p:cNvSpPr>
            <p:nvPr/>
          </p:nvSpPr>
          <p:spPr bwMode="auto">
            <a:xfrm>
              <a:off x="6388" y="1383"/>
              <a:ext cx="970" cy="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Line 246">
              <a:extLst>
                <a:ext uri="{FF2B5EF4-FFF2-40B4-BE49-F238E27FC236}">
                  <a16:creationId xmlns:a16="http://schemas.microsoft.com/office/drawing/2014/main" id="{9D65E88C-6F9B-D967-CDAE-5531EB9EE892}"/>
                </a:ext>
              </a:extLst>
            </p:cNvPr>
            <p:cNvSpPr>
              <a:spLocks noChangeShapeType="1"/>
            </p:cNvSpPr>
            <p:nvPr/>
          </p:nvSpPr>
          <p:spPr bwMode="auto">
            <a:xfrm>
              <a:off x="6388" y="1475"/>
              <a:ext cx="970"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Rectangle 247">
              <a:extLst>
                <a:ext uri="{FF2B5EF4-FFF2-40B4-BE49-F238E27FC236}">
                  <a16:creationId xmlns:a16="http://schemas.microsoft.com/office/drawing/2014/main" id="{F6C4708C-E658-8343-49BF-5554E9AC57D1}"/>
                </a:ext>
              </a:extLst>
            </p:cNvPr>
            <p:cNvSpPr>
              <a:spLocks noChangeArrowheads="1"/>
            </p:cNvSpPr>
            <p:nvPr/>
          </p:nvSpPr>
          <p:spPr bwMode="auto">
            <a:xfrm>
              <a:off x="6388" y="1475"/>
              <a:ext cx="970"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Line 248">
              <a:extLst>
                <a:ext uri="{FF2B5EF4-FFF2-40B4-BE49-F238E27FC236}">
                  <a16:creationId xmlns:a16="http://schemas.microsoft.com/office/drawing/2014/main" id="{C3281913-112E-2740-DF30-AD098311ACEF}"/>
                </a:ext>
              </a:extLst>
            </p:cNvPr>
            <p:cNvSpPr>
              <a:spLocks noChangeShapeType="1"/>
            </p:cNvSpPr>
            <p:nvPr/>
          </p:nvSpPr>
          <p:spPr bwMode="auto">
            <a:xfrm>
              <a:off x="319" y="1567"/>
              <a:ext cx="7039"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Rectangle 249">
              <a:extLst>
                <a:ext uri="{FF2B5EF4-FFF2-40B4-BE49-F238E27FC236}">
                  <a16:creationId xmlns:a16="http://schemas.microsoft.com/office/drawing/2014/main" id="{6C7EB95D-972B-501B-0E22-E6B3B22FD548}"/>
                </a:ext>
              </a:extLst>
            </p:cNvPr>
            <p:cNvSpPr>
              <a:spLocks noChangeArrowheads="1"/>
            </p:cNvSpPr>
            <p:nvPr/>
          </p:nvSpPr>
          <p:spPr bwMode="auto">
            <a:xfrm>
              <a:off x="319" y="1567"/>
              <a:ext cx="7039"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Line 250">
              <a:extLst>
                <a:ext uri="{FF2B5EF4-FFF2-40B4-BE49-F238E27FC236}">
                  <a16:creationId xmlns:a16="http://schemas.microsoft.com/office/drawing/2014/main" id="{3C5600BE-C0AC-2D85-5B33-A97626707AB1}"/>
                </a:ext>
              </a:extLst>
            </p:cNvPr>
            <p:cNvSpPr>
              <a:spLocks noChangeShapeType="1"/>
            </p:cNvSpPr>
            <p:nvPr/>
          </p:nvSpPr>
          <p:spPr bwMode="auto">
            <a:xfrm>
              <a:off x="319" y="1660"/>
              <a:ext cx="7039"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Rectangle 251">
              <a:extLst>
                <a:ext uri="{FF2B5EF4-FFF2-40B4-BE49-F238E27FC236}">
                  <a16:creationId xmlns:a16="http://schemas.microsoft.com/office/drawing/2014/main" id="{BB597FE8-BA40-882F-8C9B-AB3C2734122D}"/>
                </a:ext>
              </a:extLst>
            </p:cNvPr>
            <p:cNvSpPr>
              <a:spLocks noChangeArrowheads="1"/>
            </p:cNvSpPr>
            <p:nvPr/>
          </p:nvSpPr>
          <p:spPr bwMode="auto">
            <a:xfrm>
              <a:off x="319" y="1660"/>
              <a:ext cx="7039" cy="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Line 252">
              <a:extLst>
                <a:ext uri="{FF2B5EF4-FFF2-40B4-BE49-F238E27FC236}">
                  <a16:creationId xmlns:a16="http://schemas.microsoft.com/office/drawing/2014/main" id="{FE986B0D-C19E-D06C-EEC1-97052C21DB23}"/>
                </a:ext>
              </a:extLst>
            </p:cNvPr>
            <p:cNvSpPr>
              <a:spLocks noChangeShapeType="1"/>
            </p:cNvSpPr>
            <p:nvPr/>
          </p:nvSpPr>
          <p:spPr bwMode="auto">
            <a:xfrm>
              <a:off x="319" y="1752"/>
              <a:ext cx="7039"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Rectangle 253">
              <a:extLst>
                <a:ext uri="{FF2B5EF4-FFF2-40B4-BE49-F238E27FC236}">
                  <a16:creationId xmlns:a16="http://schemas.microsoft.com/office/drawing/2014/main" id="{DE8F8AA0-AE2F-FDD5-AB2A-70432DBEB86D}"/>
                </a:ext>
              </a:extLst>
            </p:cNvPr>
            <p:cNvSpPr>
              <a:spLocks noChangeArrowheads="1"/>
            </p:cNvSpPr>
            <p:nvPr/>
          </p:nvSpPr>
          <p:spPr bwMode="auto">
            <a:xfrm>
              <a:off x="319" y="1752"/>
              <a:ext cx="7039" cy="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 name="Line 254">
              <a:extLst>
                <a:ext uri="{FF2B5EF4-FFF2-40B4-BE49-F238E27FC236}">
                  <a16:creationId xmlns:a16="http://schemas.microsoft.com/office/drawing/2014/main" id="{6776669D-CD8C-0462-52A5-C1C7BEC97439}"/>
                </a:ext>
              </a:extLst>
            </p:cNvPr>
            <p:cNvSpPr>
              <a:spLocks noChangeShapeType="1"/>
            </p:cNvSpPr>
            <p:nvPr/>
          </p:nvSpPr>
          <p:spPr bwMode="auto">
            <a:xfrm>
              <a:off x="319" y="1844"/>
              <a:ext cx="7039"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Rectangle 255">
              <a:extLst>
                <a:ext uri="{FF2B5EF4-FFF2-40B4-BE49-F238E27FC236}">
                  <a16:creationId xmlns:a16="http://schemas.microsoft.com/office/drawing/2014/main" id="{8F628C2E-8C74-A0CD-342E-59758D0A64B2}"/>
                </a:ext>
              </a:extLst>
            </p:cNvPr>
            <p:cNvSpPr>
              <a:spLocks noChangeArrowheads="1"/>
            </p:cNvSpPr>
            <p:nvPr/>
          </p:nvSpPr>
          <p:spPr bwMode="auto">
            <a:xfrm>
              <a:off x="319" y="1844"/>
              <a:ext cx="7039"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 name="Line 256">
              <a:extLst>
                <a:ext uri="{FF2B5EF4-FFF2-40B4-BE49-F238E27FC236}">
                  <a16:creationId xmlns:a16="http://schemas.microsoft.com/office/drawing/2014/main" id="{982D0BA2-44AE-DC16-139F-31B8D3A815F6}"/>
                </a:ext>
              </a:extLst>
            </p:cNvPr>
            <p:cNvSpPr>
              <a:spLocks noChangeShapeType="1"/>
            </p:cNvSpPr>
            <p:nvPr/>
          </p:nvSpPr>
          <p:spPr bwMode="auto">
            <a:xfrm>
              <a:off x="319" y="1936"/>
              <a:ext cx="7039"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Rectangle 257">
              <a:extLst>
                <a:ext uri="{FF2B5EF4-FFF2-40B4-BE49-F238E27FC236}">
                  <a16:creationId xmlns:a16="http://schemas.microsoft.com/office/drawing/2014/main" id="{125FEF60-8B43-6AC5-2540-1067D5FB0147}"/>
                </a:ext>
              </a:extLst>
            </p:cNvPr>
            <p:cNvSpPr>
              <a:spLocks noChangeArrowheads="1"/>
            </p:cNvSpPr>
            <p:nvPr/>
          </p:nvSpPr>
          <p:spPr bwMode="auto">
            <a:xfrm>
              <a:off x="319" y="1936"/>
              <a:ext cx="7039"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Line 258">
              <a:extLst>
                <a:ext uri="{FF2B5EF4-FFF2-40B4-BE49-F238E27FC236}">
                  <a16:creationId xmlns:a16="http://schemas.microsoft.com/office/drawing/2014/main" id="{53DE6D4E-F4D7-9E07-187F-5A4E2CE99005}"/>
                </a:ext>
              </a:extLst>
            </p:cNvPr>
            <p:cNvSpPr>
              <a:spLocks noChangeShapeType="1"/>
            </p:cNvSpPr>
            <p:nvPr/>
          </p:nvSpPr>
          <p:spPr bwMode="auto">
            <a:xfrm>
              <a:off x="6876" y="2032"/>
              <a:ext cx="482"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Rectangle 259">
              <a:extLst>
                <a:ext uri="{FF2B5EF4-FFF2-40B4-BE49-F238E27FC236}">
                  <a16:creationId xmlns:a16="http://schemas.microsoft.com/office/drawing/2014/main" id="{8C3DFDB9-ACD5-1135-3D9D-AC48C6267858}"/>
                </a:ext>
              </a:extLst>
            </p:cNvPr>
            <p:cNvSpPr>
              <a:spLocks noChangeArrowheads="1"/>
            </p:cNvSpPr>
            <p:nvPr/>
          </p:nvSpPr>
          <p:spPr bwMode="auto">
            <a:xfrm>
              <a:off x="6876" y="2032"/>
              <a:ext cx="482" cy="4"/>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Rectangle 260">
              <a:extLst>
                <a:ext uri="{FF2B5EF4-FFF2-40B4-BE49-F238E27FC236}">
                  <a16:creationId xmlns:a16="http://schemas.microsoft.com/office/drawing/2014/main" id="{177FF9B0-D2F5-2374-632D-221325E153DB}"/>
                </a:ext>
              </a:extLst>
            </p:cNvPr>
            <p:cNvSpPr>
              <a:spLocks noChangeArrowheads="1"/>
            </p:cNvSpPr>
            <p:nvPr/>
          </p:nvSpPr>
          <p:spPr bwMode="auto">
            <a:xfrm>
              <a:off x="3704" y="2125"/>
              <a:ext cx="1250" cy="7"/>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Line 261">
              <a:extLst>
                <a:ext uri="{FF2B5EF4-FFF2-40B4-BE49-F238E27FC236}">
                  <a16:creationId xmlns:a16="http://schemas.microsoft.com/office/drawing/2014/main" id="{9F976322-70A0-EFE4-DFC3-E8C43BF18FF2}"/>
                </a:ext>
              </a:extLst>
            </p:cNvPr>
            <p:cNvSpPr>
              <a:spLocks noChangeShapeType="1"/>
            </p:cNvSpPr>
            <p:nvPr/>
          </p:nvSpPr>
          <p:spPr bwMode="auto">
            <a:xfrm>
              <a:off x="319" y="2220"/>
              <a:ext cx="7039"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Rectangle 262">
              <a:extLst>
                <a:ext uri="{FF2B5EF4-FFF2-40B4-BE49-F238E27FC236}">
                  <a16:creationId xmlns:a16="http://schemas.microsoft.com/office/drawing/2014/main" id="{221AD7E0-B1CE-61E2-B89F-280163CD1119}"/>
                </a:ext>
              </a:extLst>
            </p:cNvPr>
            <p:cNvSpPr>
              <a:spLocks noChangeArrowheads="1"/>
            </p:cNvSpPr>
            <p:nvPr/>
          </p:nvSpPr>
          <p:spPr bwMode="auto">
            <a:xfrm>
              <a:off x="319" y="2220"/>
              <a:ext cx="7039" cy="4"/>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 name="Line 263">
              <a:extLst>
                <a:ext uri="{FF2B5EF4-FFF2-40B4-BE49-F238E27FC236}">
                  <a16:creationId xmlns:a16="http://schemas.microsoft.com/office/drawing/2014/main" id="{F079CA4C-0361-143A-3C65-A42D3DAD260E}"/>
                </a:ext>
              </a:extLst>
            </p:cNvPr>
            <p:cNvSpPr>
              <a:spLocks noChangeShapeType="1"/>
            </p:cNvSpPr>
            <p:nvPr/>
          </p:nvSpPr>
          <p:spPr bwMode="auto">
            <a:xfrm>
              <a:off x="2436" y="2313"/>
              <a:ext cx="4922"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Rectangle 264">
              <a:extLst>
                <a:ext uri="{FF2B5EF4-FFF2-40B4-BE49-F238E27FC236}">
                  <a16:creationId xmlns:a16="http://schemas.microsoft.com/office/drawing/2014/main" id="{5833F957-CBFF-4C13-FDBD-8C832E0862DD}"/>
                </a:ext>
              </a:extLst>
            </p:cNvPr>
            <p:cNvSpPr>
              <a:spLocks noChangeArrowheads="1"/>
            </p:cNvSpPr>
            <p:nvPr/>
          </p:nvSpPr>
          <p:spPr bwMode="auto">
            <a:xfrm>
              <a:off x="2436" y="2313"/>
              <a:ext cx="4922" cy="3"/>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 name="Line 265">
              <a:extLst>
                <a:ext uri="{FF2B5EF4-FFF2-40B4-BE49-F238E27FC236}">
                  <a16:creationId xmlns:a16="http://schemas.microsoft.com/office/drawing/2014/main" id="{C603A685-7147-BC61-03D7-BDE1058468E4}"/>
                </a:ext>
              </a:extLst>
            </p:cNvPr>
            <p:cNvSpPr>
              <a:spLocks noChangeShapeType="1"/>
            </p:cNvSpPr>
            <p:nvPr/>
          </p:nvSpPr>
          <p:spPr bwMode="auto">
            <a:xfrm>
              <a:off x="2436" y="2405"/>
              <a:ext cx="4922"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Rectangle 266">
              <a:extLst>
                <a:ext uri="{FF2B5EF4-FFF2-40B4-BE49-F238E27FC236}">
                  <a16:creationId xmlns:a16="http://schemas.microsoft.com/office/drawing/2014/main" id="{0A9A13C0-F316-CF68-7A0F-B456113EBB26}"/>
                </a:ext>
              </a:extLst>
            </p:cNvPr>
            <p:cNvSpPr>
              <a:spLocks noChangeArrowheads="1"/>
            </p:cNvSpPr>
            <p:nvPr/>
          </p:nvSpPr>
          <p:spPr bwMode="auto">
            <a:xfrm>
              <a:off x="2436" y="2405"/>
              <a:ext cx="4922" cy="3"/>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 name="Line 267">
              <a:extLst>
                <a:ext uri="{FF2B5EF4-FFF2-40B4-BE49-F238E27FC236}">
                  <a16:creationId xmlns:a16="http://schemas.microsoft.com/office/drawing/2014/main" id="{60286635-2AA7-4598-B484-54FF8E0E3F0C}"/>
                </a:ext>
              </a:extLst>
            </p:cNvPr>
            <p:cNvSpPr>
              <a:spLocks noChangeShapeType="1"/>
            </p:cNvSpPr>
            <p:nvPr/>
          </p:nvSpPr>
          <p:spPr bwMode="auto">
            <a:xfrm>
              <a:off x="4954" y="2501"/>
              <a:ext cx="2404" cy="0"/>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Rectangle 268">
              <a:extLst>
                <a:ext uri="{FF2B5EF4-FFF2-40B4-BE49-F238E27FC236}">
                  <a16:creationId xmlns:a16="http://schemas.microsoft.com/office/drawing/2014/main" id="{7CE3666C-BB4F-B1C3-91FF-DE5D41AE911A}"/>
                </a:ext>
              </a:extLst>
            </p:cNvPr>
            <p:cNvSpPr>
              <a:spLocks noChangeArrowheads="1"/>
            </p:cNvSpPr>
            <p:nvPr/>
          </p:nvSpPr>
          <p:spPr bwMode="auto">
            <a:xfrm>
              <a:off x="4954" y="2501"/>
              <a:ext cx="2404" cy="3"/>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8" name="Rectangle 269">
              <a:extLst>
                <a:ext uri="{FF2B5EF4-FFF2-40B4-BE49-F238E27FC236}">
                  <a16:creationId xmlns:a16="http://schemas.microsoft.com/office/drawing/2014/main" id="{EA581690-0692-2C97-3824-B318458EB665}"/>
                </a:ext>
              </a:extLst>
            </p:cNvPr>
            <p:cNvSpPr>
              <a:spLocks noChangeArrowheads="1"/>
            </p:cNvSpPr>
            <p:nvPr/>
          </p:nvSpPr>
          <p:spPr bwMode="auto">
            <a:xfrm>
              <a:off x="3704" y="2593"/>
              <a:ext cx="1250" cy="7"/>
            </a:xfrm>
            <a:prstGeom prst="rect">
              <a:avLst/>
            </a:prstGeom>
            <a:solidFill>
              <a:srgbClr val="21596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Footer Placeholder 5">
            <a:extLst>
              <a:ext uri="{FF2B5EF4-FFF2-40B4-BE49-F238E27FC236}">
                <a16:creationId xmlns:a16="http://schemas.microsoft.com/office/drawing/2014/main" id="{24C42CEA-D4F7-8DF6-B20B-857C6BE20C5B}"/>
              </a:ext>
            </a:extLst>
          </p:cNvPr>
          <p:cNvSpPr>
            <a:spLocks noGrp="1"/>
          </p:cNvSpPr>
          <p:nvPr>
            <p:ph type="ftr" sz="quarter" idx="11"/>
          </p:nvPr>
        </p:nvSpPr>
        <p:spPr>
          <a:xfrm>
            <a:off x="11190914" y="6382922"/>
            <a:ext cx="1001085" cy="475078"/>
          </a:xfrm>
        </p:spPr>
        <p:txBody>
          <a:bodyPr/>
          <a:lstStyle/>
          <a:p>
            <a:r>
              <a:rPr lang="en-US" sz="1400" b="1" dirty="0"/>
              <a:t>30</a:t>
            </a:r>
          </a:p>
        </p:txBody>
      </p:sp>
    </p:spTree>
    <p:extLst>
      <p:ext uri="{BB962C8B-B14F-4D97-AF65-F5344CB8AC3E}">
        <p14:creationId xmlns:p14="http://schemas.microsoft.com/office/powerpoint/2010/main" val="1512095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AF8DEF6-A608-4E4D-8E72-2EAC51C89D8E}"/>
              </a:ext>
            </a:extLst>
          </p:cNvPr>
          <p:cNvPicPr>
            <a:picLocks noChangeAspect="1"/>
          </p:cNvPicPr>
          <p:nvPr/>
        </p:nvPicPr>
        <p:blipFill>
          <a:blip r:embed="rId3"/>
          <a:stretch>
            <a:fillRect/>
          </a:stretch>
        </p:blipFill>
        <p:spPr>
          <a:xfrm>
            <a:off x="1" y="6387406"/>
            <a:ext cx="12192000" cy="475488"/>
          </a:xfrm>
          <a:prstGeom prst="rect">
            <a:avLst/>
          </a:prstGeom>
        </p:spPr>
      </p:pic>
      <p:sp>
        <p:nvSpPr>
          <p:cNvPr id="15" name="TextBox 14">
            <a:extLst>
              <a:ext uri="{FF2B5EF4-FFF2-40B4-BE49-F238E27FC236}">
                <a16:creationId xmlns:a16="http://schemas.microsoft.com/office/drawing/2014/main" id="{5866CFBA-381C-42D1-8FF3-480D456C7F0C}"/>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20" name="Title 1">
            <a:extLst>
              <a:ext uri="{FF2B5EF4-FFF2-40B4-BE49-F238E27FC236}">
                <a16:creationId xmlns:a16="http://schemas.microsoft.com/office/drawing/2014/main" id="{97B206F9-ED20-4B13-9FDC-D7778E89C71C}"/>
              </a:ext>
            </a:extLst>
          </p:cNvPr>
          <p:cNvSpPr>
            <a:spLocks noGrp="1"/>
          </p:cNvSpPr>
          <p:nvPr>
            <p:ph type="ctrTitle"/>
          </p:nvPr>
        </p:nvSpPr>
        <p:spPr>
          <a:xfrm>
            <a:off x="2056634" y="338437"/>
            <a:ext cx="6961242" cy="880104"/>
          </a:xfrm>
        </p:spPr>
        <p:txBody>
          <a:bodyPr>
            <a:normAutofit fontScale="90000"/>
          </a:bodyPr>
          <a:lstStyle/>
          <a:p>
            <a:pPr algn="l"/>
            <a:r>
              <a:rPr lang="en-US" sz="3600" b="1" dirty="0">
                <a:solidFill>
                  <a:schemeClr val="lt1"/>
                </a:solidFill>
                <a:latin typeface="+mn-lt"/>
                <a:ea typeface="+mn-ea"/>
                <a:cs typeface="+mn-cs"/>
              </a:rPr>
              <a:t>Part III: Financing</a:t>
            </a:r>
            <a:br>
              <a:rPr lang="en-US" sz="3200" b="1" dirty="0">
                <a:solidFill>
                  <a:schemeClr val="lt1"/>
                </a:solidFill>
                <a:latin typeface="+mn-lt"/>
                <a:ea typeface="+mn-ea"/>
                <a:cs typeface="+mn-cs"/>
              </a:rPr>
            </a:br>
            <a:r>
              <a:rPr lang="en-US" sz="2700" b="1" i="1" dirty="0">
                <a:solidFill>
                  <a:schemeClr val="lt1"/>
                </a:solidFill>
                <a:latin typeface="+mn-lt"/>
                <a:ea typeface="+mn-ea"/>
                <a:cs typeface="+mn-cs"/>
              </a:rPr>
              <a:t>Project NOI </a:t>
            </a:r>
            <a:endParaRPr lang="en-US" sz="3200" i="1" dirty="0">
              <a:solidFill>
                <a:schemeClr val="lt1"/>
              </a:solidFill>
              <a:latin typeface="+mn-lt"/>
              <a:ea typeface="+mn-ea"/>
              <a:cs typeface="+mn-cs"/>
            </a:endParaRPr>
          </a:p>
        </p:txBody>
      </p:sp>
      <p:sp>
        <p:nvSpPr>
          <p:cNvPr id="3" name="Rectangle 2">
            <a:extLst>
              <a:ext uri="{FF2B5EF4-FFF2-40B4-BE49-F238E27FC236}">
                <a16:creationId xmlns:a16="http://schemas.microsoft.com/office/drawing/2014/main" id="{A7F34580-0B59-3600-82D8-C157A763E8F2}"/>
              </a:ext>
            </a:extLst>
          </p:cNvPr>
          <p:cNvSpPr txBox="1">
            <a:spLocks noChangeArrowheads="1"/>
          </p:cNvSpPr>
          <p:nvPr/>
        </p:nvSpPr>
        <p:spPr>
          <a:xfrm>
            <a:off x="1981200" y="115054"/>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3200" b="1" dirty="0">
                <a:solidFill>
                  <a:schemeClr val="tx1">
                    <a:lumMod val="50000"/>
                  </a:schemeClr>
                </a:solidFill>
                <a:latin typeface="+mn-lt"/>
              </a:rPr>
              <a:t>15-Year Proforma</a:t>
            </a:r>
          </a:p>
        </p:txBody>
      </p:sp>
      <p:pic>
        <p:nvPicPr>
          <p:cNvPr id="6" name="Picture 5">
            <a:extLst>
              <a:ext uri="{FF2B5EF4-FFF2-40B4-BE49-F238E27FC236}">
                <a16:creationId xmlns:a16="http://schemas.microsoft.com/office/drawing/2014/main" id="{04F5C304-C414-1566-E1FF-934A0705D341}"/>
              </a:ext>
            </a:extLst>
          </p:cNvPr>
          <p:cNvPicPr>
            <a:picLocks noChangeAspect="1"/>
          </p:cNvPicPr>
          <p:nvPr/>
        </p:nvPicPr>
        <p:blipFill>
          <a:blip r:embed="rId4"/>
          <a:stretch>
            <a:fillRect/>
          </a:stretch>
        </p:blipFill>
        <p:spPr>
          <a:xfrm>
            <a:off x="126714" y="1678226"/>
            <a:ext cx="11938571" cy="4107186"/>
          </a:xfrm>
          <a:prstGeom prst="rect">
            <a:avLst/>
          </a:prstGeom>
        </p:spPr>
      </p:pic>
      <p:sp>
        <p:nvSpPr>
          <p:cNvPr id="2" name="Footer Placeholder 5">
            <a:extLst>
              <a:ext uri="{FF2B5EF4-FFF2-40B4-BE49-F238E27FC236}">
                <a16:creationId xmlns:a16="http://schemas.microsoft.com/office/drawing/2014/main" id="{F6240664-C0D7-BF67-B361-F368EF353BA8}"/>
              </a:ext>
            </a:extLst>
          </p:cNvPr>
          <p:cNvSpPr>
            <a:spLocks noGrp="1"/>
          </p:cNvSpPr>
          <p:nvPr>
            <p:ph type="ftr" sz="quarter" idx="11"/>
          </p:nvPr>
        </p:nvSpPr>
        <p:spPr>
          <a:xfrm>
            <a:off x="11190914" y="6382922"/>
            <a:ext cx="1001085" cy="475078"/>
          </a:xfrm>
        </p:spPr>
        <p:txBody>
          <a:bodyPr/>
          <a:lstStyle/>
          <a:p>
            <a:r>
              <a:rPr lang="en-US" sz="1400" b="1" dirty="0"/>
              <a:t>31</a:t>
            </a:r>
          </a:p>
        </p:txBody>
      </p:sp>
    </p:spTree>
    <p:extLst>
      <p:ext uri="{BB962C8B-B14F-4D97-AF65-F5344CB8AC3E}">
        <p14:creationId xmlns:p14="http://schemas.microsoft.com/office/powerpoint/2010/main" val="1972625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AF8DEF6-A608-4E4D-8E72-2EAC51C89D8E}"/>
              </a:ext>
            </a:extLst>
          </p:cNvPr>
          <p:cNvPicPr>
            <a:picLocks noChangeAspect="1"/>
          </p:cNvPicPr>
          <p:nvPr/>
        </p:nvPicPr>
        <p:blipFill>
          <a:blip r:embed="rId3"/>
          <a:stretch>
            <a:fillRect/>
          </a:stretch>
        </p:blipFill>
        <p:spPr>
          <a:xfrm>
            <a:off x="1" y="6387406"/>
            <a:ext cx="12192000" cy="475488"/>
          </a:xfrm>
          <a:prstGeom prst="rect">
            <a:avLst/>
          </a:prstGeom>
        </p:spPr>
      </p:pic>
      <p:sp>
        <p:nvSpPr>
          <p:cNvPr id="13" name="Rectangle 12">
            <a:extLst>
              <a:ext uri="{FF2B5EF4-FFF2-40B4-BE49-F238E27FC236}">
                <a16:creationId xmlns:a16="http://schemas.microsoft.com/office/drawing/2014/main" id="{C88EA593-645F-4D55-B735-F5DAB41CE377}"/>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640E97-857D-7E47-94BB-1C845929567D}"/>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with medium confidence">
            <a:extLst>
              <a:ext uri="{FF2B5EF4-FFF2-40B4-BE49-F238E27FC236}">
                <a16:creationId xmlns:a16="http://schemas.microsoft.com/office/drawing/2014/main" id="{9F153D69-3F52-4EBC-999D-4E4112E69C51}"/>
              </a:ext>
            </a:extLst>
          </p:cNvPr>
          <p:cNvPicPr>
            <a:picLocks noChangeAspect="1"/>
          </p:cNvPicPr>
          <p:nvPr/>
        </p:nvPicPr>
        <p:blipFill>
          <a:blip r:embed="rId4"/>
          <a:stretch>
            <a:fillRect/>
          </a:stretch>
        </p:blipFill>
        <p:spPr>
          <a:xfrm>
            <a:off x="228013" y="239359"/>
            <a:ext cx="1372597" cy="1147424"/>
          </a:xfrm>
          <a:prstGeom prst="rect">
            <a:avLst/>
          </a:prstGeom>
        </p:spPr>
      </p:pic>
      <p:sp>
        <p:nvSpPr>
          <p:cNvPr id="15" name="TextBox 14">
            <a:extLst>
              <a:ext uri="{FF2B5EF4-FFF2-40B4-BE49-F238E27FC236}">
                <a16:creationId xmlns:a16="http://schemas.microsoft.com/office/drawing/2014/main" id="{5866CFBA-381C-42D1-8FF3-480D456C7F0C}"/>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20" name="Title 1">
            <a:extLst>
              <a:ext uri="{FF2B5EF4-FFF2-40B4-BE49-F238E27FC236}">
                <a16:creationId xmlns:a16="http://schemas.microsoft.com/office/drawing/2014/main" id="{97B206F9-ED20-4B13-9FDC-D7778E89C71C}"/>
              </a:ext>
            </a:extLst>
          </p:cNvPr>
          <p:cNvSpPr>
            <a:spLocks noGrp="1"/>
          </p:cNvSpPr>
          <p:nvPr>
            <p:ph type="ctrTitle"/>
          </p:nvPr>
        </p:nvSpPr>
        <p:spPr>
          <a:xfrm>
            <a:off x="2056634" y="338437"/>
            <a:ext cx="6961242" cy="880104"/>
          </a:xfrm>
        </p:spPr>
        <p:txBody>
          <a:bodyPr>
            <a:normAutofit fontScale="90000"/>
          </a:bodyPr>
          <a:lstStyle/>
          <a:p>
            <a:pPr algn="l"/>
            <a:r>
              <a:rPr lang="en-US" sz="3600" b="1" dirty="0">
                <a:solidFill>
                  <a:schemeClr val="lt1"/>
                </a:solidFill>
                <a:latin typeface="+mn-lt"/>
                <a:ea typeface="+mn-ea"/>
                <a:cs typeface="+mn-cs"/>
              </a:rPr>
              <a:t>Part III: Financing</a:t>
            </a:r>
            <a:br>
              <a:rPr lang="en-US" sz="3200" b="1" dirty="0">
                <a:solidFill>
                  <a:schemeClr val="lt1"/>
                </a:solidFill>
                <a:latin typeface="+mn-lt"/>
                <a:ea typeface="+mn-ea"/>
                <a:cs typeface="+mn-cs"/>
              </a:rPr>
            </a:br>
            <a:r>
              <a:rPr lang="en-US" sz="2700" b="1" i="1" dirty="0">
                <a:solidFill>
                  <a:schemeClr val="lt1"/>
                </a:solidFill>
                <a:latin typeface="+mn-lt"/>
                <a:ea typeface="+mn-ea"/>
                <a:cs typeface="+mn-cs"/>
              </a:rPr>
              <a:t>Closing the deal </a:t>
            </a:r>
            <a:endParaRPr lang="en-US" sz="3200" i="1" dirty="0">
              <a:solidFill>
                <a:schemeClr val="lt1"/>
              </a:solidFill>
              <a:latin typeface="+mn-lt"/>
              <a:ea typeface="+mn-ea"/>
              <a:cs typeface="+mn-cs"/>
            </a:endParaRPr>
          </a:p>
        </p:txBody>
      </p:sp>
      <p:sp>
        <p:nvSpPr>
          <p:cNvPr id="5" name="Subtitle 2">
            <a:extLst>
              <a:ext uri="{FF2B5EF4-FFF2-40B4-BE49-F238E27FC236}">
                <a16:creationId xmlns:a16="http://schemas.microsoft.com/office/drawing/2014/main" id="{C96E2D49-68E7-7043-63D2-1401E4BF1BC8}"/>
              </a:ext>
            </a:extLst>
          </p:cNvPr>
          <p:cNvSpPr txBox="1">
            <a:spLocks/>
          </p:cNvSpPr>
          <p:nvPr/>
        </p:nvSpPr>
        <p:spPr>
          <a:xfrm>
            <a:off x="-116702" y="1223531"/>
            <a:ext cx="7870052" cy="22947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lvl="1" indent="-457200" algn="l">
              <a:lnSpc>
                <a:spcPct val="100000"/>
              </a:lnSpc>
              <a:buFont typeface="Arial" panose="020B0604020202020204" pitchFamily="34" charset="0"/>
              <a:buChar char="•"/>
            </a:pPr>
            <a:endParaRPr lang="en-US" sz="2800" dirty="0">
              <a:solidFill>
                <a:schemeClr val="tx1">
                  <a:lumMod val="50000"/>
                </a:schemeClr>
              </a:solidFill>
              <a:cs typeface="Arial" panose="020B0604020202020204" pitchFamily="34" charset="0"/>
            </a:endParaRPr>
          </a:p>
          <a:p>
            <a:pPr lvl="1" algn="l">
              <a:lnSpc>
                <a:spcPct val="100000"/>
              </a:lnSpc>
            </a:pPr>
            <a:r>
              <a:rPr lang="en-US" sz="2800" b="1" dirty="0">
                <a:solidFill>
                  <a:schemeClr val="tx1">
                    <a:lumMod val="50000"/>
                  </a:schemeClr>
                </a:solidFill>
                <a:cs typeface="Arial" panose="020B0604020202020204" pitchFamily="34" charset="0"/>
              </a:rPr>
              <a:t>Project closing </a:t>
            </a:r>
          </a:p>
          <a:p>
            <a:pPr marL="1371600" lvl="2"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All conventional and MFA financing secured/approved</a:t>
            </a:r>
          </a:p>
          <a:p>
            <a:pPr marL="1371600" lvl="2"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Closing generally takes two months to coordinate between all parties  </a:t>
            </a:r>
          </a:p>
          <a:p>
            <a:pPr marL="1371600" lvl="2"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Closing calls begin between all lenders, the developer, tax credit investor, attorneys, title, etc. </a:t>
            </a:r>
          </a:p>
          <a:p>
            <a:pPr marL="1371600" lvl="2"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Lenders draft loan documents and language is negotiated between developer, lenders, tax credit investor, and attorneys</a:t>
            </a:r>
          </a:p>
          <a:p>
            <a:pPr marL="1371600" lvl="2"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Fulfill MFA Closing Checklist and other parties’ requirements </a:t>
            </a:r>
          </a:p>
          <a:p>
            <a:pPr marL="1371600" lvl="2"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Documents fully executed and all encumbering documents recorded at closing</a:t>
            </a:r>
          </a:p>
          <a:p>
            <a:pPr marL="1371600" lvl="2"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Initial draws disbursed to the partnership </a:t>
            </a:r>
          </a:p>
          <a:p>
            <a:pPr marL="1371600" lvl="2" indent="-457200" algn="l">
              <a:lnSpc>
                <a:spcPct val="100000"/>
              </a:lnSpc>
              <a:buFont typeface="Arial" panose="020B0604020202020204" pitchFamily="34" charset="0"/>
              <a:buChar char="•"/>
            </a:pPr>
            <a:endParaRPr lang="en-US" sz="2200" dirty="0">
              <a:solidFill>
                <a:schemeClr val="tx1">
                  <a:lumMod val="50000"/>
                </a:schemeClr>
              </a:solidFill>
              <a:cs typeface="Arial" panose="020B0604020202020204" pitchFamily="34" charset="0"/>
            </a:endParaRPr>
          </a:p>
          <a:p>
            <a:pPr marL="1371600" lvl="2" indent="-457200" algn="l">
              <a:lnSpc>
                <a:spcPct val="100000"/>
              </a:lnSpc>
              <a:buFont typeface="Arial" panose="020B0604020202020204" pitchFamily="34" charset="0"/>
              <a:buChar char="•"/>
            </a:pPr>
            <a:endParaRPr lang="en-US" sz="2000" dirty="0">
              <a:solidFill>
                <a:schemeClr val="tx1">
                  <a:lumMod val="50000"/>
                </a:schemeClr>
              </a:solidFill>
              <a:cs typeface="Arial" panose="020B0604020202020204" pitchFamily="34" charset="0"/>
            </a:endParaRPr>
          </a:p>
          <a:p>
            <a:pPr marL="1371600" lvl="2" indent="-457200" algn="l">
              <a:lnSpc>
                <a:spcPct val="100000"/>
              </a:lnSpc>
              <a:buFont typeface="Arial" panose="020B0604020202020204" pitchFamily="34" charset="0"/>
              <a:buChar char="•"/>
            </a:pPr>
            <a:endParaRPr lang="en-US" sz="2200" dirty="0">
              <a:solidFill>
                <a:schemeClr val="tx1">
                  <a:lumMod val="50000"/>
                </a:schemeClr>
              </a:solidFill>
              <a:cs typeface="Arial" panose="020B0604020202020204" pitchFamily="34" charset="0"/>
            </a:endParaRPr>
          </a:p>
          <a:p>
            <a:pPr lvl="2" algn="l">
              <a:lnSpc>
                <a:spcPct val="100000"/>
              </a:lnSpc>
            </a:pPr>
            <a:endParaRPr lang="en-US" sz="2400" dirty="0">
              <a:solidFill>
                <a:schemeClr val="tx1">
                  <a:lumMod val="50000"/>
                </a:schemeClr>
              </a:solidFill>
              <a:cs typeface="Arial" panose="020B0604020202020204" pitchFamily="34" charset="0"/>
            </a:endParaRPr>
          </a:p>
          <a:p>
            <a:pPr lvl="2" algn="l">
              <a:lnSpc>
                <a:spcPct val="100000"/>
              </a:lnSpc>
            </a:pPr>
            <a:endParaRPr lang="en-US" sz="2400" dirty="0">
              <a:solidFill>
                <a:schemeClr val="tx1">
                  <a:lumMod val="50000"/>
                </a:schemeClr>
              </a:solidFill>
              <a:cs typeface="Arial" panose="020B0604020202020204" pitchFamily="34" charset="0"/>
            </a:endParaRPr>
          </a:p>
          <a:p>
            <a:pPr lvl="3" algn="l">
              <a:lnSpc>
                <a:spcPct val="100000"/>
              </a:lnSpc>
            </a:pPr>
            <a:endParaRPr lang="en-US" sz="2400" dirty="0">
              <a:solidFill>
                <a:schemeClr val="tx1">
                  <a:lumMod val="50000"/>
                </a:schemeClr>
              </a:solidFill>
              <a:cs typeface="Arial" panose="020B0604020202020204" pitchFamily="34" charset="0"/>
            </a:endParaRPr>
          </a:p>
          <a:p>
            <a:pPr lvl="1" algn="l">
              <a:lnSpc>
                <a:spcPct val="100000"/>
              </a:lnSpc>
            </a:pPr>
            <a:endParaRPr lang="en-US" sz="2800" dirty="0">
              <a:solidFill>
                <a:schemeClr val="tx1">
                  <a:lumMod val="50000"/>
                </a:schemeClr>
              </a:solidFill>
              <a:cs typeface="Arial" panose="020B0604020202020204" pitchFamily="34" charset="0"/>
            </a:endParaRPr>
          </a:p>
          <a:p>
            <a:pPr lvl="1" algn="l">
              <a:lnSpc>
                <a:spcPct val="100000"/>
              </a:lnSpc>
            </a:pPr>
            <a:r>
              <a:rPr lang="en-US" sz="2800" dirty="0">
                <a:solidFill>
                  <a:schemeClr val="tx1">
                    <a:lumMod val="50000"/>
                  </a:schemeClr>
                </a:solidFill>
                <a:cs typeface="Arial" panose="020B0604020202020204" pitchFamily="34" charset="0"/>
              </a:rPr>
              <a:t> </a:t>
            </a:r>
          </a:p>
        </p:txBody>
      </p:sp>
      <p:pic>
        <p:nvPicPr>
          <p:cNvPr id="2" name="Picture 2" descr="Brady Bunch Wallpapers - Top Free Brady Bunch Backgrounds - WallpaperAccess">
            <a:extLst>
              <a:ext uri="{FF2B5EF4-FFF2-40B4-BE49-F238E27FC236}">
                <a16:creationId xmlns:a16="http://schemas.microsoft.com/office/drawing/2014/main" id="{2E60D2B0-8B5B-AE78-C924-53BA2AD708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2228" y="2213893"/>
            <a:ext cx="3894860" cy="390752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5">
            <a:extLst>
              <a:ext uri="{FF2B5EF4-FFF2-40B4-BE49-F238E27FC236}">
                <a16:creationId xmlns:a16="http://schemas.microsoft.com/office/drawing/2014/main" id="{5E9B05BA-AA10-52B6-1736-450D3073401C}"/>
              </a:ext>
            </a:extLst>
          </p:cNvPr>
          <p:cNvSpPr>
            <a:spLocks noGrp="1"/>
          </p:cNvSpPr>
          <p:nvPr>
            <p:ph type="ftr" sz="quarter" idx="11"/>
          </p:nvPr>
        </p:nvSpPr>
        <p:spPr>
          <a:xfrm>
            <a:off x="11190914" y="6382922"/>
            <a:ext cx="1001085" cy="475078"/>
          </a:xfrm>
        </p:spPr>
        <p:txBody>
          <a:bodyPr/>
          <a:lstStyle/>
          <a:p>
            <a:r>
              <a:rPr lang="en-US" sz="1400" b="1" dirty="0"/>
              <a:t>32</a:t>
            </a:r>
          </a:p>
        </p:txBody>
      </p:sp>
    </p:spTree>
    <p:extLst>
      <p:ext uri="{BB962C8B-B14F-4D97-AF65-F5344CB8AC3E}">
        <p14:creationId xmlns:p14="http://schemas.microsoft.com/office/powerpoint/2010/main" val="1319645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AF8DEF6-A608-4E4D-8E72-2EAC51C89D8E}"/>
              </a:ext>
            </a:extLst>
          </p:cNvPr>
          <p:cNvPicPr>
            <a:picLocks noChangeAspect="1"/>
          </p:cNvPicPr>
          <p:nvPr/>
        </p:nvPicPr>
        <p:blipFill>
          <a:blip r:embed="rId3"/>
          <a:stretch>
            <a:fillRect/>
          </a:stretch>
        </p:blipFill>
        <p:spPr>
          <a:xfrm>
            <a:off x="1" y="6387406"/>
            <a:ext cx="12192000" cy="475488"/>
          </a:xfrm>
          <a:prstGeom prst="rect">
            <a:avLst/>
          </a:prstGeom>
        </p:spPr>
      </p:pic>
      <p:sp>
        <p:nvSpPr>
          <p:cNvPr id="13" name="Rectangle 12">
            <a:extLst>
              <a:ext uri="{FF2B5EF4-FFF2-40B4-BE49-F238E27FC236}">
                <a16:creationId xmlns:a16="http://schemas.microsoft.com/office/drawing/2014/main" id="{C88EA593-645F-4D55-B735-F5DAB41CE377}"/>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640E97-857D-7E47-94BB-1C845929567D}"/>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49F7E77-4F1A-204E-A926-CD208F750462}"/>
              </a:ext>
            </a:extLst>
          </p:cNvPr>
          <p:cNvSpPr>
            <a:spLocks noGrp="1"/>
          </p:cNvSpPr>
          <p:nvPr>
            <p:ph type="subTitle" idx="1"/>
          </p:nvPr>
        </p:nvSpPr>
        <p:spPr>
          <a:xfrm>
            <a:off x="349325" y="1393555"/>
            <a:ext cx="10841589" cy="4223879"/>
          </a:xfrm>
        </p:spPr>
        <p:txBody>
          <a:bodyPr>
            <a:noAutofit/>
          </a:bodyPr>
          <a:lstStyle/>
          <a:p>
            <a:pPr marL="914400" lvl="1" indent="-457200" algn="l">
              <a:lnSpc>
                <a:spcPct val="100000"/>
              </a:lnSpc>
              <a:buFont typeface="Arial" panose="020B0604020202020204" pitchFamily="34" charset="0"/>
              <a:buChar char="•"/>
            </a:pPr>
            <a:endParaRPr lang="en-US" sz="2800" dirty="0">
              <a:solidFill>
                <a:schemeClr val="tx1">
                  <a:lumMod val="50000"/>
                </a:schemeClr>
              </a:solidFill>
              <a:cs typeface="Arial" panose="020B0604020202020204" pitchFamily="34" charset="0"/>
            </a:endParaRPr>
          </a:p>
          <a:p>
            <a:pPr lvl="1" algn="l">
              <a:lnSpc>
                <a:spcPct val="100000"/>
              </a:lnSpc>
            </a:pPr>
            <a:r>
              <a:rPr lang="en-US" sz="2800" b="1" dirty="0">
                <a:solidFill>
                  <a:schemeClr val="tx1">
                    <a:lumMod val="50000"/>
                  </a:schemeClr>
                </a:solidFill>
                <a:cs typeface="Arial" panose="020B0604020202020204" pitchFamily="34" charset="0"/>
              </a:rPr>
              <a:t>	Construction with MFA financing</a:t>
            </a:r>
            <a:endParaRPr lang="en-US" sz="2200" dirty="0">
              <a:solidFill>
                <a:schemeClr val="tx1">
                  <a:lumMod val="50000"/>
                </a:schemeClr>
              </a:solidFill>
              <a:cs typeface="Arial" panose="020B0604020202020204" pitchFamily="34" charset="0"/>
            </a:endParaRPr>
          </a:p>
          <a:p>
            <a:pPr marL="1828800" lvl="3"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MFA typically allows for a 24-month period for construction </a:t>
            </a:r>
          </a:p>
          <a:p>
            <a:pPr marL="1828800" lvl="3"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MFA must approve construction documents and contracts ahead of construction start </a:t>
            </a:r>
          </a:p>
          <a:p>
            <a:pPr marL="1828800" lvl="3"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Different MFA loan products carry specific drawdown requirements and schedules </a:t>
            </a:r>
          </a:p>
          <a:p>
            <a:pPr marL="1828800" lvl="3"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MFA requires proof of expenditure with request for reimbursement</a:t>
            </a:r>
          </a:p>
          <a:p>
            <a:pPr marL="1828800" lvl="3"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Federal funding requires Section 3 compliance  </a:t>
            </a:r>
          </a:p>
          <a:p>
            <a:pPr marL="1828800" lvl="3"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MFA monitors construction progress with on-site inspections at the 33% and 66% points, as well as at </a:t>
            </a:r>
            <a:r>
              <a:rPr lang="en-US" sz="2000">
                <a:solidFill>
                  <a:schemeClr val="tx1">
                    <a:lumMod val="50000"/>
                  </a:schemeClr>
                </a:solidFill>
                <a:cs typeface="Arial" panose="020B0604020202020204" pitchFamily="34" charset="0"/>
              </a:rPr>
              <a:t>completion (</a:t>
            </a:r>
            <a:r>
              <a:rPr lang="en-US" sz="2000" dirty="0">
                <a:solidFill>
                  <a:schemeClr val="tx1">
                    <a:lumMod val="50000"/>
                  </a:schemeClr>
                </a:solidFill>
                <a:cs typeface="Arial" panose="020B0604020202020204" pitchFamily="34" charset="0"/>
              </a:rPr>
              <a:t>may be more frequent depending on funding source)</a:t>
            </a:r>
          </a:p>
          <a:p>
            <a:pPr marL="1828800" lvl="3"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MFA requires a meeting with MFA’s Housing Development and Asset Management staff, the developer, and the on-site management staff for the project around the 50% mark of construction</a:t>
            </a:r>
          </a:p>
          <a:p>
            <a:pPr marL="1828800" lvl="3" indent="-457200" algn="l">
              <a:lnSpc>
                <a:spcPct val="100000"/>
              </a:lnSpc>
              <a:buFont typeface="Arial" panose="020B0604020202020204" pitchFamily="34" charset="0"/>
              <a:buChar char="•"/>
            </a:pPr>
            <a:endParaRPr lang="en-US" sz="2000" dirty="0">
              <a:solidFill>
                <a:schemeClr val="tx1">
                  <a:lumMod val="50000"/>
                </a:schemeClr>
              </a:solidFill>
              <a:cs typeface="Arial" panose="020B0604020202020204" pitchFamily="34" charset="0"/>
            </a:endParaRPr>
          </a:p>
          <a:p>
            <a:pPr marL="1828800" lvl="3" indent="-457200" algn="l">
              <a:lnSpc>
                <a:spcPct val="100000"/>
              </a:lnSpc>
              <a:buFont typeface="Arial" panose="020B0604020202020204" pitchFamily="34" charset="0"/>
              <a:buChar char="•"/>
            </a:pPr>
            <a:endParaRPr lang="en-US" sz="2200" dirty="0">
              <a:solidFill>
                <a:schemeClr val="tx1">
                  <a:lumMod val="50000"/>
                </a:schemeClr>
              </a:solidFill>
              <a:cs typeface="Arial" panose="020B0604020202020204" pitchFamily="34" charset="0"/>
            </a:endParaRPr>
          </a:p>
          <a:p>
            <a:pPr marL="1828800" lvl="3" indent="-457200" algn="l">
              <a:lnSpc>
                <a:spcPct val="100000"/>
              </a:lnSpc>
              <a:buFont typeface="Arial" panose="020B0604020202020204" pitchFamily="34" charset="0"/>
              <a:buChar char="•"/>
            </a:pPr>
            <a:endParaRPr lang="en-US" sz="2200" dirty="0">
              <a:solidFill>
                <a:schemeClr val="tx1">
                  <a:lumMod val="50000"/>
                </a:schemeClr>
              </a:solidFill>
              <a:cs typeface="Arial" panose="020B0604020202020204" pitchFamily="34" charset="0"/>
            </a:endParaRPr>
          </a:p>
          <a:p>
            <a:pPr lvl="1" algn="l">
              <a:lnSpc>
                <a:spcPct val="100000"/>
              </a:lnSpc>
            </a:pPr>
            <a:r>
              <a:rPr lang="en-US" sz="2800" b="1" dirty="0">
                <a:solidFill>
                  <a:schemeClr val="tx1">
                    <a:lumMod val="50000"/>
                  </a:schemeClr>
                </a:solidFill>
                <a:cs typeface="Arial" panose="020B0604020202020204" pitchFamily="34" charset="0"/>
              </a:rPr>
              <a:t>	</a:t>
            </a:r>
            <a:endParaRPr lang="en-US" sz="2400" dirty="0">
              <a:solidFill>
                <a:schemeClr val="tx1">
                  <a:lumMod val="50000"/>
                </a:schemeClr>
              </a:solidFill>
              <a:cs typeface="Arial" panose="020B0604020202020204" pitchFamily="34" charset="0"/>
            </a:endParaRPr>
          </a:p>
          <a:p>
            <a:pPr lvl="1" algn="l">
              <a:lnSpc>
                <a:spcPct val="100000"/>
              </a:lnSpc>
            </a:pPr>
            <a:endParaRPr lang="en-US" sz="2800" dirty="0">
              <a:solidFill>
                <a:schemeClr val="tx1">
                  <a:lumMod val="50000"/>
                </a:schemeClr>
              </a:solidFill>
              <a:cs typeface="Arial" panose="020B0604020202020204" pitchFamily="34" charset="0"/>
            </a:endParaRPr>
          </a:p>
          <a:p>
            <a:pPr lvl="1" algn="l">
              <a:lnSpc>
                <a:spcPct val="100000"/>
              </a:lnSpc>
            </a:pPr>
            <a:r>
              <a:rPr lang="en-US" sz="2800" dirty="0">
                <a:solidFill>
                  <a:schemeClr val="tx1">
                    <a:lumMod val="50000"/>
                  </a:schemeClr>
                </a:solidFill>
                <a:cs typeface="Arial" panose="020B0604020202020204" pitchFamily="34" charset="0"/>
              </a:rPr>
              <a:t> </a:t>
            </a:r>
          </a:p>
        </p:txBody>
      </p:sp>
      <p:pic>
        <p:nvPicPr>
          <p:cNvPr id="12" name="Picture 11" descr="Logo&#10;&#10;Description automatically generated with medium confidence">
            <a:extLst>
              <a:ext uri="{FF2B5EF4-FFF2-40B4-BE49-F238E27FC236}">
                <a16:creationId xmlns:a16="http://schemas.microsoft.com/office/drawing/2014/main" id="{9F153D69-3F52-4EBC-999D-4E4112E69C51}"/>
              </a:ext>
            </a:extLst>
          </p:cNvPr>
          <p:cNvPicPr>
            <a:picLocks noChangeAspect="1"/>
          </p:cNvPicPr>
          <p:nvPr/>
        </p:nvPicPr>
        <p:blipFill>
          <a:blip r:embed="rId4"/>
          <a:stretch>
            <a:fillRect/>
          </a:stretch>
        </p:blipFill>
        <p:spPr>
          <a:xfrm>
            <a:off x="228013" y="239359"/>
            <a:ext cx="1372597" cy="1147424"/>
          </a:xfrm>
          <a:prstGeom prst="rect">
            <a:avLst/>
          </a:prstGeom>
        </p:spPr>
      </p:pic>
      <p:sp>
        <p:nvSpPr>
          <p:cNvPr id="15" name="TextBox 14">
            <a:extLst>
              <a:ext uri="{FF2B5EF4-FFF2-40B4-BE49-F238E27FC236}">
                <a16:creationId xmlns:a16="http://schemas.microsoft.com/office/drawing/2014/main" id="{5866CFBA-381C-42D1-8FF3-480D456C7F0C}"/>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20" name="Title 1">
            <a:extLst>
              <a:ext uri="{FF2B5EF4-FFF2-40B4-BE49-F238E27FC236}">
                <a16:creationId xmlns:a16="http://schemas.microsoft.com/office/drawing/2014/main" id="{97B206F9-ED20-4B13-9FDC-D7778E89C71C}"/>
              </a:ext>
            </a:extLst>
          </p:cNvPr>
          <p:cNvSpPr>
            <a:spLocks noGrp="1"/>
          </p:cNvSpPr>
          <p:nvPr>
            <p:ph type="ctrTitle"/>
          </p:nvPr>
        </p:nvSpPr>
        <p:spPr>
          <a:xfrm>
            <a:off x="2056634" y="400081"/>
            <a:ext cx="6961242" cy="880104"/>
          </a:xfrm>
        </p:spPr>
        <p:txBody>
          <a:bodyPr>
            <a:normAutofit fontScale="90000"/>
          </a:bodyPr>
          <a:lstStyle/>
          <a:p>
            <a:pPr algn="l"/>
            <a:r>
              <a:rPr lang="en-US" sz="3600" b="1" dirty="0">
                <a:solidFill>
                  <a:schemeClr val="lt1"/>
                </a:solidFill>
                <a:latin typeface="+mn-lt"/>
                <a:ea typeface="+mn-ea"/>
                <a:cs typeface="+mn-cs"/>
              </a:rPr>
              <a:t>Part IV: Construction</a:t>
            </a:r>
            <a:br>
              <a:rPr lang="en-US" sz="3200" b="1" dirty="0">
                <a:solidFill>
                  <a:schemeClr val="lt1"/>
                </a:solidFill>
                <a:latin typeface="+mn-lt"/>
                <a:ea typeface="+mn-ea"/>
                <a:cs typeface="+mn-cs"/>
              </a:rPr>
            </a:br>
            <a:endParaRPr lang="en-US" sz="3200" i="1" dirty="0">
              <a:solidFill>
                <a:schemeClr val="lt1"/>
              </a:solidFill>
              <a:latin typeface="+mn-lt"/>
              <a:ea typeface="+mn-ea"/>
              <a:cs typeface="+mn-cs"/>
            </a:endParaRPr>
          </a:p>
        </p:txBody>
      </p:sp>
      <p:sp>
        <p:nvSpPr>
          <p:cNvPr id="2" name="Footer Placeholder 5">
            <a:extLst>
              <a:ext uri="{FF2B5EF4-FFF2-40B4-BE49-F238E27FC236}">
                <a16:creationId xmlns:a16="http://schemas.microsoft.com/office/drawing/2014/main" id="{42FD4348-44E0-FB30-8EF6-F47269C145C7}"/>
              </a:ext>
            </a:extLst>
          </p:cNvPr>
          <p:cNvSpPr>
            <a:spLocks noGrp="1"/>
          </p:cNvSpPr>
          <p:nvPr>
            <p:ph type="ftr" sz="quarter" idx="11"/>
          </p:nvPr>
        </p:nvSpPr>
        <p:spPr>
          <a:xfrm>
            <a:off x="11190914" y="6382922"/>
            <a:ext cx="1001085" cy="475078"/>
          </a:xfrm>
        </p:spPr>
        <p:txBody>
          <a:bodyPr/>
          <a:lstStyle/>
          <a:p>
            <a:r>
              <a:rPr lang="en-US" sz="1400" b="1" dirty="0"/>
              <a:t>33</a:t>
            </a:r>
          </a:p>
        </p:txBody>
      </p:sp>
    </p:spTree>
    <p:extLst>
      <p:ext uri="{BB962C8B-B14F-4D97-AF65-F5344CB8AC3E}">
        <p14:creationId xmlns:p14="http://schemas.microsoft.com/office/powerpoint/2010/main" val="591494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AF8DEF6-A608-4E4D-8E72-2EAC51C89D8E}"/>
              </a:ext>
            </a:extLst>
          </p:cNvPr>
          <p:cNvPicPr>
            <a:picLocks noChangeAspect="1"/>
          </p:cNvPicPr>
          <p:nvPr/>
        </p:nvPicPr>
        <p:blipFill>
          <a:blip r:embed="rId3"/>
          <a:stretch>
            <a:fillRect/>
          </a:stretch>
        </p:blipFill>
        <p:spPr>
          <a:xfrm>
            <a:off x="1" y="6387406"/>
            <a:ext cx="12192000" cy="475488"/>
          </a:xfrm>
          <a:prstGeom prst="rect">
            <a:avLst/>
          </a:prstGeom>
        </p:spPr>
      </p:pic>
      <p:sp>
        <p:nvSpPr>
          <p:cNvPr id="13" name="Rectangle 12">
            <a:extLst>
              <a:ext uri="{FF2B5EF4-FFF2-40B4-BE49-F238E27FC236}">
                <a16:creationId xmlns:a16="http://schemas.microsoft.com/office/drawing/2014/main" id="{C88EA593-645F-4D55-B735-F5DAB41CE377}"/>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640E97-857D-7E47-94BB-1C845929567D}"/>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with medium confidence">
            <a:extLst>
              <a:ext uri="{FF2B5EF4-FFF2-40B4-BE49-F238E27FC236}">
                <a16:creationId xmlns:a16="http://schemas.microsoft.com/office/drawing/2014/main" id="{9F153D69-3F52-4EBC-999D-4E4112E69C51}"/>
              </a:ext>
            </a:extLst>
          </p:cNvPr>
          <p:cNvPicPr>
            <a:picLocks noChangeAspect="1"/>
          </p:cNvPicPr>
          <p:nvPr/>
        </p:nvPicPr>
        <p:blipFill>
          <a:blip r:embed="rId4"/>
          <a:stretch>
            <a:fillRect/>
          </a:stretch>
        </p:blipFill>
        <p:spPr>
          <a:xfrm>
            <a:off x="228013" y="239359"/>
            <a:ext cx="1372597" cy="1147424"/>
          </a:xfrm>
          <a:prstGeom prst="rect">
            <a:avLst/>
          </a:prstGeom>
        </p:spPr>
      </p:pic>
      <p:sp>
        <p:nvSpPr>
          <p:cNvPr id="15" name="TextBox 14">
            <a:extLst>
              <a:ext uri="{FF2B5EF4-FFF2-40B4-BE49-F238E27FC236}">
                <a16:creationId xmlns:a16="http://schemas.microsoft.com/office/drawing/2014/main" id="{5866CFBA-381C-42D1-8FF3-480D456C7F0C}"/>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20" name="Title 1">
            <a:extLst>
              <a:ext uri="{FF2B5EF4-FFF2-40B4-BE49-F238E27FC236}">
                <a16:creationId xmlns:a16="http://schemas.microsoft.com/office/drawing/2014/main" id="{97B206F9-ED20-4B13-9FDC-D7778E89C71C}"/>
              </a:ext>
            </a:extLst>
          </p:cNvPr>
          <p:cNvSpPr>
            <a:spLocks noGrp="1"/>
          </p:cNvSpPr>
          <p:nvPr>
            <p:ph type="ctrTitle"/>
          </p:nvPr>
        </p:nvSpPr>
        <p:spPr>
          <a:xfrm>
            <a:off x="2056634" y="400081"/>
            <a:ext cx="6961242" cy="880104"/>
          </a:xfrm>
        </p:spPr>
        <p:txBody>
          <a:bodyPr>
            <a:normAutofit fontScale="90000"/>
          </a:bodyPr>
          <a:lstStyle/>
          <a:p>
            <a:pPr algn="l"/>
            <a:r>
              <a:rPr lang="en-US" sz="3600" b="1" dirty="0">
                <a:solidFill>
                  <a:schemeClr val="lt1"/>
                </a:solidFill>
                <a:latin typeface="+mn-lt"/>
                <a:ea typeface="+mn-ea"/>
                <a:cs typeface="+mn-cs"/>
              </a:rPr>
              <a:t>Part IV: Construction</a:t>
            </a:r>
            <a:br>
              <a:rPr lang="en-US" sz="3200" b="1" dirty="0">
                <a:solidFill>
                  <a:schemeClr val="lt1"/>
                </a:solidFill>
                <a:latin typeface="+mn-lt"/>
                <a:ea typeface="+mn-ea"/>
                <a:cs typeface="+mn-cs"/>
              </a:rPr>
            </a:br>
            <a:endParaRPr lang="en-US" sz="3200" i="1" dirty="0">
              <a:solidFill>
                <a:schemeClr val="lt1"/>
              </a:solidFill>
              <a:latin typeface="+mn-lt"/>
              <a:ea typeface="+mn-ea"/>
              <a:cs typeface="+mn-cs"/>
            </a:endParaRPr>
          </a:p>
        </p:txBody>
      </p:sp>
      <p:sp>
        <p:nvSpPr>
          <p:cNvPr id="6" name="Subtitle 2">
            <a:extLst>
              <a:ext uri="{FF2B5EF4-FFF2-40B4-BE49-F238E27FC236}">
                <a16:creationId xmlns:a16="http://schemas.microsoft.com/office/drawing/2014/main" id="{C37F0508-9131-5A0E-2602-1F9528DDD718}"/>
              </a:ext>
            </a:extLst>
          </p:cNvPr>
          <p:cNvSpPr>
            <a:spLocks noGrp="1"/>
          </p:cNvSpPr>
          <p:nvPr>
            <p:ph type="subTitle" idx="1"/>
          </p:nvPr>
        </p:nvSpPr>
        <p:spPr>
          <a:xfrm>
            <a:off x="349326" y="1393555"/>
            <a:ext cx="10014052" cy="4223879"/>
          </a:xfrm>
        </p:spPr>
        <p:txBody>
          <a:bodyPr>
            <a:noAutofit/>
          </a:bodyPr>
          <a:lstStyle/>
          <a:p>
            <a:pPr marL="914400" lvl="1" indent="-457200" algn="l">
              <a:lnSpc>
                <a:spcPct val="100000"/>
              </a:lnSpc>
              <a:buFont typeface="Arial" panose="020B0604020202020204" pitchFamily="34" charset="0"/>
              <a:buChar char="•"/>
            </a:pPr>
            <a:endParaRPr lang="en-US" sz="2800" dirty="0">
              <a:solidFill>
                <a:schemeClr val="tx1">
                  <a:lumMod val="50000"/>
                </a:schemeClr>
              </a:solidFill>
              <a:cs typeface="Arial" panose="020B0604020202020204" pitchFamily="34" charset="0"/>
            </a:endParaRPr>
          </a:p>
          <a:p>
            <a:pPr lvl="1" algn="l">
              <a:lnSpc>
                <a:spcPct val="100000"/>
              </a:lnSpc>
            </a:pPr>
            <a:r>
              <a:rPr lang="en-US" sz="2800" b="1" dirty="0">
                <a:solidFill>
                  <a:schemeClr val="tx1">
                    <a:lumMod val="50000"/>
                  </a:schemeClr>
                </a:solidFill>
                <a:cs typeface="Arial" panose="020B0604020202020204" pitchFamily="34" charset="0"/>
              </a:rPr>
              <a:t>	Construction completion </a:t>
            </a:r>
            <a:endParaRPr lang="en-US" sz="2200" dirty="0">
              <a:solidFill>
                <a:schemeClr val="tx1">
                  <a:lumMod val="50000"/>
                </a:schemeClr>
              </a:solidFill>
              <a:cs typeface="Arial" panose="020B0604020202020204" pitchFamily="34" charset="0"/>
            </a:endParaRPr>
          </a:p>
          <a:p>
            <a:pPr marL="1828800" lvl="3"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HUD Final Completion form submitted to MFA (if applicable)</a:t>
            </a:r>
          </a:p>
          <a:p>
            <a:pPr marL="1828800" lvl="3"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Final draws made </a:t>
            </a:r>
          </a:p>
          <a:p>
            <a:pPr marL="1828800" lvl="3"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Permanent financing pays off construction financing </a:t>
            </a:r>
          </a:p>
          <a:p>
            <a:pPr marL="1828800" lvl="3"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Monthly principal and interest payments begin</a:t>
            </a:r>
          </a:p>
          <a:p>
            <a:pPr marL="1828800" lvl="3"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Project placed-in-service and LIHTC LURA issued </a:t>
            </a:r>
          </a:p>
          <a:p>
            <a:pPr marL="1828800" lvl="3"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MFA issues IRS Form 8609 allowing tax credits to flow to investor</a:t>
            </a:r>
          </a:p>
          <a:p>
            <a:pPr marL="1828800" lvl="3"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Project is complete and MFA Housing Development no longer manages </a:t>
            </a:r>
          </a:p>
          <a:p>
            <a:pPr marL="1828800" lvl="3"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Project is turned over to MFA Asset Management for long-term compliance monitoring (income/LURA requirements, property inspections, annual compliance reporting, etc.)</a:t>
            </a:r>
          </a:p>
          <a:p>
            <a:pPr marL="1828800" lvl="3" indent="-457200" algn="l">
              <a:lnSpc>
                <a:spcPct val="100000"/>
              </a:lnSpc>
              <a:buFont typeface="Arial" panose="020B0604020202020204" pitchFamily="34" charset="0"/>
              <a:buChar char="•"/>
            </a:pPr>
            <a:endParaRPr lang="en-US" sz="2200" dirty="0">
              <a:solidFill>
                <a:schemeClr val="tx1">
                  <a:lumMod val="50000"/>
                </a:schemeClr>
              </a:solidFill>
              <a:cs typeface="Arial" panose="020B0604020202020204" pitchFamily="34" charset="0"/>
            </a:endParaRPr>
          </a:p>
          <a:p>
            <a:pPr marL="1828800" lvl="3" indent="-457200" algn="l">
              <a:lnSpc>
                <a:spcPct val="100000"/>
              </a:lnSpc>
              <a:buFont typeface="Arial" panose="020B0604020202020204" pitchFamily="34" charset="0"/>
              <a:buChar char="•"/>
            </a:pPr>
            <a:endParaRPr lang="en-US" sz="2200" dirty="0">
              <a:solidFill>
                <a:schemeClr val="tx1">
                  <a:lumMod val="50000"/>
                </a:schemeClr>
              </a:solidFill>
              <a:cs typeface="Arial" panose="020B0604020202020204" pitchFamily="34" charset="0"/>
            </a:endParaRPr>
          </a:p>
          <a:p>
            <a:pPr marL="1828800" lvl="3" indent="-457200" algn="l">
              <a:lnSpc>
                <a:spcPct val="100000"/>
              </a:lnSpc>
              <a:buFont typeface="Arial" panose="020B0604020202020204" pitchFamily="34" charset="0"/>
              <a:buChar char="•"/>
            </a:pPr>
            <a:endParaRPr lang="en-US" sz="2200" dirty="0">
              <a:solidFill>
                <a:schemeClr val="tx1">
                  <a:lumMod val="50000"/>
                </a:schemeClr>
              </a:solidFill>
              <a:cs typeface="Arial" panose="020B0604020202020204" pitchFamily="34" charset="0"/>
            </a:endParaRPr>
          </a:p>
          <a:p>
            <a:pPr lvl="1" algn="l">
              <a:lnSpc>
                <a:spcPct val="100000"/>
              </a:lnSpc>
            </a:pPr>
            <a:r>
              <a:rPr lang="en-US" sz="2200" b="1" dirty="0">
                <a:solidFill>
                  <a:schemeClr val="tx1">
                    <a:lumMod val="50000"/>
                  </a:schemeClr>
                </a:solidFill>
                <a:cs typeface="Arial" panose="020B0604020202020204" pitchFamily="34" charset="0"/>
              </a:rPr>
              <a:t>	</a:t>
            </a:r>
            <a:endParaRPr lang="en-US" sz="2200" dirty="0">
              <a:solidFill>
                <a:schemeClr val="tx1">
                  <a:lumMod val="50000"/>
                </a:schemeClr>
              </a:solidFill>
              <a:cs typeface="Arial" panose="020B0604020202020204" pitchFamily="34" charset="0"/>
            </a:endParaRPr>
          </a:p>
          <a:p>
            <a:pPr lvl="1" algn="l">
              <a:lnSpc>
                <a:spcPct val="100000"/>
              </a:lnSpc>
            </a:pPr>
            <a:endParaRPr lang="en-US" sz="2800" dirty="0">
              <a:solidFill>
                <a:schemeClr val="tx1">
                  <a:lumMod val="50000"/>
                </a:schemeClr>
              </a:solidFill>
              <a:cs typeface="Arial" panose="020B0604020202020204" pitchFamily="34" charset="0"/>
            </a:endParaRPr>
          </a:p>
          <a:p>
            <a:pPr lvl="1" algn="l">
              <a:lnSpc>
                <a:spcPct val="100000"/>
              </a:lnSpc>
            </a:pPr>
            <a:r>
              <a:rPr lang="en-US" sz="2800" dirty="0">
                <a:solidFill>
                  <a:schemeClr val="tx1">
                    <a:lumMod val="50000"/>
                  </a:schemeClr>
                </a:solidFill>
                <a:cs typeface="Arial" panose="020B0604020202020204" pitchFamily="34" charset="0"/>
              </a:rPr>
              <a:t> </a:t>
            </a:r>
          </a:p>
        </p:txBody>
      </p:sp>
      <p:sp>
        <p:nvSpPr>
          <p:cNvPr id="2" name="Footer Placeholder 5">
            <a:extLst>
              <a:ext uri="{FF2B5EF4-FFF2-40B4-BE49-F238E27FC236}">
                <a16:creationId xmlns:a16="http://schemas.microsoft.com/office/drawing/2014/main" id="{B03AA1E2-BF48-F670-1607-714F2EA39971}"/>
              </a:ext>
            </a:extLst>
          </p:cNvPr>
          <p:cNvSpPr>
            <a:spLocks noGrp="1"/>
          </p:cNvSpPr>
          <p:nvPr>
            <p:ph type="ftr" sz="quarter" idx="11"/>
          </p:nvPr>
        </p:nvSpPr>
        <p:spPr>
          <a:xfrm>
            <a:off x="11190914" y="6382922"/>
            <a:ext cx="1001085" cy="475078"/>
          </a:xfrm>
        </p:spPr>
        <p:txBody>
          <a:bodyPr/>
          <a:lstStyle/>
          <a:p>
            <a:r>
              <a:rPr lang="en-US" sz="1400" b="1" dirty="0"/>
              <a:t>34</a:t>
            </a:r>
          </a:p>
        </p:txBody>
      </p:sp>
    </p:spTree>
    <p:extLst>
      <p:ext uri="{BB962C8B-B14F-4D97-AF65-F5344CB8AC3E}">
        <p14:creationId xmlns:p14="http://schemas.microsoft.com/office/powerpoint/2010/main" val="558290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D830DC-3D35-0246-8DB7-EEB408642F59}"/>
              </a:ext>
            </a:extLst>
          </p:cNvPr>
          <p:cNvSpPr/>
          <p:nvPr/>
        </p:nvSpPr>
        <p:spPr>
          <a:xfrm>
            <a:off x="-1" y="6382920"/>
            <a:ext cx="12192000" cy="475079"/>
          </a:xfrm>
          <a:prstGeom prst="rect">
            <a:avLst/>
          </a:prstGeom>
          <a:solidFill>
            <a:srgbClr val="FDE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9382AE4-0F50-4455-9F67-1A0E917C3C4A}"/>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C709E11-BF82-408C-812A-48709AFF848C}"/>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Logo&#10;&#10;Description automatically generated with medium confidence">
            <a:extLst>
              <a:ext uri="{FF2B5EF4-FFF2-40B4-BE49-F238E27FC236}">
                <a16:creationId xmlns:a16="http://schemas.microsoft.com/office/drawing/2014/main" id="{F2D4563E-6FF6-46F5-BF42-30E6EFF10BED}"/>
              </a:ext>
            </a:extLst>
          </p:cNvPr>
          <p:cNvPicPr>
            <a:picLocks noChangeAspect="1"/>
          </p:cNvPicPr>
          <p:nvPr/>
        </p:nvPicPr>
        <p:blipFill>
          <a:blip r:embed="rId2"/>
          <a:stretch>
            <a:fillRect/>
          </a:stretch>
        </p:blipFill>
        <p:spPr>
          <a:xfrm>
            <a:off x="228013" y="239359"/>
            <a:ext cx="1372597" cy="1147424"/>
          </a:xfrm>
          <a:prstGeom prst="rect">
            <a:avLst/>
          </a:prstGeom>
        </p:spPr>
      </p:pic>
      <p:sp>
        <p:nvSpPr>
          <p:cNvPr id="17" name="Title 1">
            <a:extLst>
              <a:ext uri="{FF2B5EF4-FFF2-40B4-BE49-F238E27FC236}">
                <a16:creationId xmlns:a16="http://schemas.microsoft.com/office/drawing/2014/main" id="{1E1B8F6C-9372-40A3-8919-B6DABEB3E07A}"/>
              </a:ext>
            </a:extLst>
          </p:cNvPr>
          <p:cNvSpPr>
            <a:spLocks noGrp="1"/>
          </p:cNvSpPr>
          <p:nvPr>
            <p:ph type="ctrTitle"/>
          </p:nvPr>
        </p:nvSpPr>
        <p:spPr>
          <a:xfrm>
            <a:off x="2056633" y="338437"/>
            <a:ext cx="9907354" cy="880104"/>
          </a:xfrm>
        </p:spPr>
        <p:txBody>
          <a:bodyPr>
            <a:normAutofit/>
          </a:bodyPr>
          <a:lstStyle/>
          <a:p>
            <a:pPr algn="l"/>
            <a:r>
              <a:rPr lang="en-US" sz="3600" b="1">
                <a:solidFill>
                  <a:schemeClr val="lt1"/>
                </a:solidFill>
                <a:latin typeface="+mn-lt"/>
                <a:ea typeface="+mn-ea"/>
                <a:cs typeface="+mn-cs"/>
              </a:rPr>
              <a:t>Thank you! </a:t>
            </a:r>
            <a:endParaRPr lang="en-US" sz="3200" i="1">
              <a:solidFill>
                <a:schemeClr val="lt1"/>
              </a:solidFill>
              <a:latin typeface="+mn-lt"/>
              <a:ea typeface="+mn-ea"/>
              <a:cs typeface="+mn-cs"/>
            </a:endParaRPr>
          </a:p>
        </p:txBody>
      </p:sp>
      <p:sp>
        <p:nvSpPr>
          <p:cNvPr id="21" name="TextBox 20">
            <a:extLst>
              <a:ext uri="{FF2B5EF4-FFF2-40B4-BE49-F238E27FC236}">
                <a16:creationId xmlns:a16="http://schemas.microsoft.com/office/drawing/2014/main" id="{B006E064-1161-4887-BBD6-189CE27F1F2F}"/>
              </a:ext>
            </a:extLst>
          </p:cNvPr>
          <p:cNvSpPr txBox="1"/>
          <p:nvPr/>
        </p:nvSpPr>
        <p:spPr>
          <a:xfrm>
            <a:off x="1294543" y="2113232"/>
            <a:ext cx="9575515" cy="2323713"/>
          </a:xfrm>
          <a:prstGeom prst="rect">
            <a:avLst/>
          </a:prstGeom>
          <a:noFill/>
        </p:spPr>
        <p:txBody>
          <a:bodyPr wrap="square">
            <a:spAutoFit/>
          </a:bodyPr>
          <a:lstStyle/>
          <a:p>
            <a:pPr algn="ctr"/>
            <a:r>
              <a:rPr lang="en-US" sz="2900" b="1" dirty="0"/>
              <a:t>Have an idea for a project and want to see where MFA might fit in? Fill out our Developer Meeting Request Form at: </a:t>
            </a:r>
            <a:r>
              <a:rPr lang="en-US" sz="2900" b="1" dirty="0">
                <a:hlinkClick r:id="rId3"/>
              </a:rPr>
              <a:t>www.housingnm.org/developers</a:t>
            </a:r>
            <a:endParaRPr lang="en-US" sz="2900" b="1" dirty="0"/>
          </a:p>
          <a:p>
            <a:pPr algn="ctr"/>
            <a:endParaRPr lang="en-US" sz="2900" b="1" dirty="0"/>
          </a:p>
          <a:p>
            <a:pPr algn="ctr"/>
            <a:endParaRPr lang="en-US" sz="2900" b="1" dirty="0"/>
          </a:p>
        </p:txBody>
      </p:sp>
    </p:spTree>
    <p:extLst>
      <p:ext uri="{BB962C8B-B14F-4D97-AF65-F5344CB8AC3E}">
        <p14:creationId xmlns:p14="http://schemas.microsoft.com/office/powerpoint/2010/main" val="176726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AF8DEF6-A608-4E4D-8E72-2EAC51C89D8E}"/>
              </a:ext>
            </a:extLst>
          </p:cNvPr>
          <p:cNvPicPr>
            <a:picLocks noChangeAspect="1"/>
          </p:cNvPicPr>
          <p:nvPr/>
        </p:nvPicPr>
        <p:blipFill>
          <a:blip r:embed="rId3"/>
          <a:stretch>
            <a:fillRect/>
          </a:stretch>
        </p:blipFill>
        <p:spPr>
          <a:xfrm>
            <a:off x="1" y="6387406"/>
            <a:ext cx="12192000" cy="475488"/>
          </a:xfrm>
          <a:prstGeom prst="rect">
            <a:avLst/>
          </a:prstGeom>
        </p:spPr>
      </p:pic>
      <p:sp>
        <p:nvSpPr>
          <p:cNvPr id="13" name="Rectangle 12">
            <a:extLst>
              <a:ext uri="{FF2B5EF4-FFF2-40B4-BE49-F238E27FC236}">
                <a16:creationId xmlns:a16="http://schemas.microsoft.com/office/drawing/2014/main" id="{C88EA593-645F-4D55-B735-F5DAB41CE377}"/>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640E97-857D-7E47-94BB-1C845929567D}"/>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49F7E77-4F1A-204E-A926-CD208F750462}"/>
              </a:ext>
            </a:extLst>
          </p:cNvPr>
          <p:cNvSpPr>
            <a:spLocks noGrp="1"/>
          </p:cNvSpPr>
          <p:nvPr>
            <p:ph type="subTitle" idx="1"/>
          </p:nvPr>
        </p:nvSpPr>
        <p:spPr>
          <a:xfrm>
            <a:off x="349326" y="1198349"/>
            <a:ext cx="6961243" cy="4223879"/>
          </a:xfrm>
        </p:spPr>
        <p:txBody>
          <a:bodyPr>
            <a:noAutofit/>
          </a:bodyPr>
          <a:lstStyle/>
          <a:p>
            <a:pPr marL="914400" lvl="1" indent="-457200" algn="l">
              <a:lnSpc>
                <a:spcPct val="100000"/>
              </a:lnSpc>
              <a:buFont typeface="Arial" panose="020B0604020202020204" pitchFamily="34" charset="0"/>
              <a:buChar char="•"/>
            </a:pPr>
            <a:endParaRPr lang="en-US" sz="2800" dirty="0">
              <a:solidFill>
                <a:schemeClr val="tx1">
                  <a:lumMod val="50000"/>
                </a:schemeClr>
              </a:solidFill>
              <a:cs typeface="Arial" panose="020B0604020202020204" pitchFamily="34" charset="0"/>
            </a:endParaRPr>
          </a:p>
          <a:p>
            <a:pPr lvl="1" algn="l">
              <a:lnSpc>
                <a:spcPct val="100000"/>
              </a:lnSpc>
            </a:pPr>
            <a:r>
              <a:rPr lang="en-US" sz="2800" b="1" dirty="0">
                <a:solidFill>
                  <a:schemeClr val="tx1">
                    <a:lumMod val="50000"/>
                  </a:schemeClr>
                </a:solidFill>
                <a:cs typeface="Arial" panose="020B0604020202020204" pitchFamily="34" charset="0"/>
              </a:rPr>
              <a:t>	Establish</a:t>
            </a:r>
            <a:r>
              <a:rPr lang="en-US" sz="2800" dirty="0">
                <a:solidFill>
                  <a:schemeClr val="tx1">
                    <a:lumMod val="50000"/>
                  </a:schemeClr>
                </a:solidFill>
                <a:cs typeface="Arial" panose="020B0604020202020204" pitchFamily="34" charset="0"/>
              </a:rPr>
              <a:t> </a:t>
            </a:r>
            <a:r>
              <a:rPr lang="en-US" sz="2800" b="1" dirty="0">
                <a:solidFill>
                  <a:schemeClr val="tx1">
                    <a:lumMod val="50000"/>
                  </a:schemeClr>
                </a:solidFill>
                <a:cs typeface="Arial" panose="020B0604020202020204" pitchFamily="34" charset="0"/>
              </a:rPr>
              <a:t>population served</a:t>
            </a:r>
          </a:p>
          <a:p>
            <a:pPr marL="1828800" lvl="3"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Assess housing needs &amp; market</a:t>
            </a:r>
          </a:p>
          <a:p>
            <a:pPr marL="1828800" lvl="3"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What housing problems are you trying to solve?</a:t>
            </a:r>
          </a:p>
          <a:p>
            <a:pPr marL="1828800" lvl="3"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Locational and design implications</a:t>
            </a:r>
          </a:p>
          <a:p>
            <a:pPr lvl="3" algn="l">
              <a:lnSpc>
                <a:spcPct val="100000"/>
              </a:lnSpc>
            </a:pPr>
            <a:endParaRPr lang="en-US" sz="500" dirty="0">
              <a:solidFill>
                <a:schemeClr val="tx1">
                  <a:lumMod val="50000"/>
                </a:schemeClr>
              </a:solidFill>
              <a:cs typeface="Arial" panose="020B0604020202020204" pitchFamily="34" charset="0"/>
            </a:endParaRPr>
          </a:p>
          <a:p>
            <a:pPr lvl="1" algn="l">
              <a:lnSpc>
                <a:spcPct val="100000"/>
              </a:lnSpc>
            </a:pPr>
            <a:r>
              <a:rPr lang="en-US" sz="2800" b="1" dirty="0">
                <a:solidFill>
                  <a:schemeClr val="tx1">
                    <a:lumMod val="50000"/>
                  </a:schemeClr>
                </a:solidFill>
                <a:cs typeface="Arial" panose="020B0604020202020204" pitchFamily="34" charset="0"/>
              </a:rPr>
              <a:t>	Build a basic</a:t>
            </a:r>
            <a:r>
              <a:rPr lang="en-US" sz="2800" dirty="0">
                <a:solidFill>
                  <a:schemeClr val="tx1">
                    <a:lumMod val="50000"/>
                  </a:schemeClr>
                </a:solidFill>
                <a:cs typeface="Arial" panose="020B0604020202020204" pitchFamily="34" charset="0"/>
              </a:rPr>
              <a:t> </a:t>
            </a:r>
            <a:r>
              <a:rPr lang="en-US" sz="2800" b="1" dirty="0">
                <a:solidFill>
                  <a:schemeClr val="tx1">
                    <a:lumMod val="50000"/>
                  </a:schemeClr>
                </a:solidFill>
                <a:cs typeface="Arial" panose="020B0604020202020204" pitchFamily="34" charset="0"/>
              </a:rPr>
              <a:t>site criteria </a:t>
            </a:r>
          </a:p>
          <a:p>
            <a:pPr marL="1828800" lvl="3"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Access to utilities, public transportation &amp; employment</a:t>
            </a:r>
          </a:p>
          <a:p>
            <a:pPr marL="1828800" lvl="3"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Services, health care, schools</a:t>
            </a:r>
          </a:p>
          <a:p>
            <a:pPr marL="1828800" lvl="3"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Residential community </a:t>
            </a:r>
          </a:p>
          <a:p>
            <a:pPr marL="1828800" lvl="3"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Building type </a:t>
            </a:r>
          </a:p>
          <a:p>
            <a:pPr marL="1828800" lvl="3" indent="-457200" algn="l">
              <a:lnSpc>
                <a:spcPct val="100000"/>
              </a:lnSpc>
              <a:buFont typeface="Arial" panose="020B0604020202020204" pitchFamily="34" charset="0"/>
              <a:buChar char="•"/>
            </a:pPr>
            <a:r>
              <a:rPr lang="en-US" sz="2000" dirty="0">
                <a:solidFill>
                  <a:schemeClr val="tx1">
                    <a:lumMod val="50000"/>
                  </a:schemeClr>
                </a:solidFill>
                <a:cs typeface="Arial" panose="020B0604020202020204" pitchFamily="34" charset="0"/>
              </a:rPr>
              <a:t>Number of units</a:t>
            </a:r>
          </a:p>
          <a:p>
            <a:pPr marL="1828800" lvl="3" indent="-457200" algn="l">
              <a:lnSpc>
                <a:spcPct val="100000"/>
              </a:lnSpc>
              <a:buFont typeface="Arial" panose="020B0604020202020204" pitchFamily="34" charset="0"/>
              <a:buChar char="•"/>
            </a:pPr>
            <a:endParaRPr lang="en-US" sz="2400" dirty="0">
              <a:solidFill>
                <a:schemeClr val="tx1">
                  <a:lumMod val="50000"/>
                </a:schemeClr>
              </a:solidFill>
              <a:cs typeface="Arial" panose="020B0604020202020204" pitchFamily="34" charset="0"/>
            </a:endParaRPr>
          </a:p>
          <a:p>
            <a:pPr lvl="1" algn="l">
              <a:lnSpc>
                <a:spcPct val="100000"/>
              </a:lnSpc>
            </a:pPr>
            <a:endParaRPr lang="en-US" sz="2800" dirty="0">
              <a:solidFill>
                <a:schemeClr val="tx1">
                  <a:lumMod val="50000"/>
                </a:schemeClr>
              </a:solidFill>
              <a:cs typeface="Arial" panose="020B0604020202020204" pitchFamily="34" charset="0"/>
            </a:endParaRPr>
          </a:p>
          <a:p>
            <a:pPr lvl="1" algn="l">
              <a:lnSpc>
                <a:spcPct val="100000"/>
              </a:lnSpc>
            </a:pPr>
            <a:r>
              <a:rPr lang="en-US" sz="2800" dirty="0">
                <a:solidFill>
                  <a:schemeClr val="tx1">
                    <a:lumMod val="50000"/>
                  </a:schemeClr>
                </a:solidFill>
                <a:cs typeface="Arial" panose="020B0604020202020204" pitchFamily="34" charset="0"/>
              </a:rPr>
              <a:t> </a:t>
            </a:r>
          </a:p>
        </p:txBody>
      </p:sp>
      <p:pic>
        <p:nvPicPr>
          <p:cNvPr id="12" name="Picture 11" descr="Logo&#10;&#10;Description automatically generated with medium confidence">
            <a:extLst>
              <a:ext uri="{FF2B5EF4-FFF2-40B4-BE49-F238E27FC236}">
                <a16:creationId xmlns:a16="http://schemas.microsoft.com/office/drawing/2014/main" id="{9F153D69-3F52-4EBC-999D-4E4112E69C51}"/>
              </a:ext>
            </a:extLst>
          </p:cNvPr>
          <p:cNvPicPr>
            <a:picLocks noChangeAspect="1"/>
          </p:cNvPicPr>
          <p:nvPr/>
        </p:nvPicPr>
        <p:blipFill>
          <a:blip r:embed="rId4"/>
          <a:stretch>
            <a:fillRect/>
          </a:stretch>
        </p:blipFill>
        <p:spPr>
          <a:xfrm>
            <a:off x="228013" y="239359"/>
            <a:ext cx="1372597" cy="1147424"/>
          </a:xfrm>
          <a:prstGeom prst="rect">
            <a:avLst/>
          </a:prstGeom>
        </p:spPr>
      </p:pic>
      <p:sp>
        <p:nvSpPr>
          <p:cNvPr id="15" name="TextBox 14">
            <a:extLst>
              <a:ext uri="{FF2B5EF4-FFF2-40B4-BE49-F238E27FC236}">
                <a16:creationId xmlns:a16="http://schemas.microsoft.com/office/drawing/2014/main" id="{5866CFBA-381C-42D1-8FF3-480D456C7F0C}"/>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16" name="Footer Placeholder 5">
            <a:extLst>
              <a:ext uri="{FF2B5EF4-FFF2-40B4-BE49-F238E27FC236}">
                <a16:creationId xmlns:a16="http://schemas.microsoft.com/office/drawing/2014/main" id="{8D2C0400-B6FA-4283-AE19-E65FFD71B650}"/>
              </a:ext>
            </a:extLst>
          </p:cNvPr>
          <p:cNvSpPr>
            <a:spLocks noGrp="1"/>
          </p:cNvSpPr>
          <p:nvPr>
            <p:ph type="ftr" sz="quarter" idx="11"/>
          </p:nvPr>
        </p:nvSpPr>
        <p:spPr>
          <a:xfrm>
            <a:off x="11190914" y="6382922"/>
            <a:ext cx="1001085" cy="475078"/>
          </a:xfrm>
        </p:spPr>
        <p:txBody>
          <a:bodyPr/>
          <a:lstStyle/>
          <a:p>
            <a:r>
              <a:rPr lang="en-US" sz="1400" b="1" dirty="0"/>
              <a:t>3</a:t>
            </a:r>
          </a:p>
        </p:txBody>
      </p:sp>
      <p:sp>
        <p:nvSpPr>
          <p:cNvPr id="20" name="Title 1">
            <a:extLst>
              <a:ext uri="{FF2B5EF4-FFF2-40B4-BE49-F238E27FC236}">
                <a16:creationId xmlns:a16="http://schemas.microsoft.com/office/drawing/2014/main" id="{97B206F9-ED20-4B13-9FDC-D7778E89C71C}"/>
              </a:ext>
            </a:extLst>
          </p:cNvPr>
          <p:cNvSpPr>
            <a:spLocks noGrp="1"/>
          </p:cNvSpPr>
          <p:nvPr>
            <p:ph type="ctrTitle"/>
          </p:nvPr>
        </p:nvSpPr>
        <p:spPr>
          <a:xfrm>
            <a:off x="2056634" y="338437"/>
            <a:ext cx="6961242" cy="880104"/>
          </a:xfrm>
        </p:spPr>
        <p:txBody>
          <a:bodyPr>
            <a:normAutofit fontScale="90000"/>
          </a:bodyPr>
          <a:lstStyle/>
          <a:p>
            <a:pPr algn="l"/>
            <a:r>
              <a:rPr lang="en-US" sz="3600" b="1" dirty="0">
                <a:solidFill>
                  <a:schemeClr val="lt1"/>
                </a:solidFill>
                <a:latin typeface="+mn-lt"/>
                <a:ea typeface="+mn-ea"/>
                <a:cs typeface="+mn-cs"/>
              </a:rPr>
              <a:t>Part I: Due Diligence </a:t>
            </a:r>
            <a:br>
              <a:rPr lang="en-US" sz="3200" b="1" dirty="0">
                <a:solidFill>
                  <a:schemeClr val="lt1"/>
                </a:solidFill>
                <a:latin typeface="+mn-lt"/>
                <a:ea typeface="+mn-ea"/>
                <a:cs typeface="+mn-cs"/>
              </a:rPr>
            </a:br>
            <a:r>
              <a:rPr lang="en-US" sz="2700" i="1" dirty="0">
                <a:solidFill>
                  <a:schemeClr val="lt1"/>
                </a:solidFill>
                <a:latin typeface="+mn-lt"/>
                <a:ea typeface="+mn-ea"/>
                <a:cs typeface="+mn-cs"/>
              </a:rPr>
              <a:t>Program planning &amp; concept </a:t>
            </a:r>
            <a:endParaRPr lang="en-US" sz="3200" i="1" dirty="0">
              <a:solidFill>
                <a:schemeClr val="lt1"/>
              </a:solidFill>
              <a:latin typeface="+mn-lt"/>
              <a:ea typeface="+mn-ea"/>
              <a:cs typeface="+mn-cs"/>
            </a:endParaRPr>
          </a:p>
        </p:txBody>
      </p:sp>
      <p:pic>
        <p:nvPicPr>
          <p:cNvPr id="4" name="Picture 3" descr="Diagram, engineering drawing&#10;&#10;Description automatically generated">
            <a:extLst>
              <a:ext uri="{FF2B5EF4-FFF2-40B4-BE49-F238E27FC236}">
                <a16:creationId xmlns:a16="http://schemas.microsoft.com/office/drawing/2014/main" id="{1F974FE3-158F-DDE0-DA0D-E8D6EE4F6BAF}"/>
              </a:ext>
            </a:extLst>
          </p:cNvPr>
          <p:cNvPicPr>
            <a:picLocks noChangeAspect="1"/>
          </p:cNvPicPr>
          <p:nvPr/>
        </p:nvPicPr>
        <p:blipFill>
          <a:blip r:embed="rId5"/>
          <a:stretch>
            <a:fillRect/>
          </a:stretch>
        </p:blipFill>
        <p:spPr>
          <a:xfrm>
            <a:off x="7582370" y="1583475"/>
            <a:ext cx="4337828" cy="4726291"/>
          </a:xfrm>
          <a:prstGeom prst="rect">
            <a:avLst/>
          </a:prstGeom>
        </p:spPr>
      </p:pic>
    </p:spTree>
    <p:extLst>
      <p:ext uri="{BB962C8B-B14F-4D97-AF65-F5344CB8AC3E}">
        <p14:creationId xmlns:p14="http://schemas.microsoft.com/office/powerpoint/2010/main" val="2573637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AF8DEF6-A608-4E4D-8E72-2EAC51C89D8E}"/>
              </a:ext>
            </a:extLst>
          </p:cNvPr>
          <p:cNvPicPr>
            <a:picLocks noChangeAspect="1"/>
          </p:cNvPicPr>
          <p:nvPr/>
        </p:nvPicPr>
        <p:blipFill>
          <a:blip r:embed="rId3"/>
          <a:stretch>
            <a:fillRect/>
          </a:stretch>
        </p:blipFill>
        <p:spPr>
          <a:xfrm>
            <a:off x="1" y="6387406"/>
            <a:ext cx="12192000" cy="475488"/>
          </a:xfrm>
          <a:prstGeom prst="rect">
            <a:avLst/>
          </a:prstGeom>
        </p:spPr>
      </p:pic>
      <p:sp>
        <p:nvSpPr>
          <p:cNvPr id="13" name="Rectangle 12">
            <a:extLst>
              <a:ext uri="{FF2B5EF4-FFF2-40B4-BE49-F238E27FC236}">
                <a16:creationId xmlns:a16="http://schemas.microsoft.com/office/drawing/2014/main" id="{C88EA593-645F-4D55-B735-F5DAB41CE377}"/>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640E97-857D-7E47-94BB-1C845929567D}"/>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49F7E77-4F1A-204E-A926-CD208F750462}"/>
              </a:ext>
            </a:extLst>
          </p:cNvPr>
          <p:cNvSpPr>
            <a:spLocks noGrp="1"/>
          </p:cNvSpPr>
          <p:nvPr>
            <p:ph type="subTitle" idx="1"/>
          </p:nvPr>
        </p:nvSpPr>
        <p:spPr>
          <a:xfrm>
            <a:off x="-739729" y="1393555"/>
            <a:ext cx="7633695" cy="4223879"/>
          </a:xfrm>
        </p:spPr>
        <p:txBody>
          <a:bodyPr>
            <a:noAutofit/>
          </a:bodyPr>
          <a:lstStyle/>
          <a:p>
            <a:pPr marL="914400" lvl="1" indent="-457200" algn="l">
              <a:lnSpc>
                <a:spcPct val="100000"/>
              </a:lnSpc>
              <a:buFont typeface="Arial" panose="020B0604020202020204" pitchFamily="34" charset="0"/>
              <a:buChar char="•"/>
            </a:pPr>
            <a:endParaRPr lang="en-US" sz="2800" dirty="0">
              <a:solidFill>
                <a:schemeClr val="tx1">
                  <a:lumMod val="50000"/>
                </a:schemeClr>
              </a:solidFill>
              <a:cs typeface="Arial" panose="020B0604020202020204" pitchFamily="34" charset="0"/>
            </a:endParaRPr>
          </a:p>
          <a:p>
            <a:pPr lvl="1" algn="l">
              <a:lnSpc>
                <a:spcPct val="100000"/>
              </a:lnSpc>
            </a:pPr>
            <a:r>
              <a:rPr lang="en-US" sz="2800" b="1" dirty="0">
                <a:solidFill>
                  <a:schemeClr val="tx1">
                    <a:lumMod val="50000"/>
                  </a:schemeClr>
                </a:solidFill>
                <a:cs typeface="Arial" panose="020B0604020202020204" pitchFamily="34" charset="0"/>
              </a:rPr>
              <a:t>	Identify a site</a:t>
            </a:r>
          </a:p>
          <a:p>
            <a:pPr marL="1828800" lvl="3"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Land availability and cost are significant challenges to affordable housing development </a:t>
            </a:r>
          </a:p>
          <a:p>
            <a:pPr marL="1828800" lvl="3"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Establish relationship with municipality early in your search </a:t>
            </a:r>
          </a:p>
          <a:p>
            <a:pPr marL="1828800" lvl="3"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Research sites with planning department, local housing authority, and/or assessor’s office </a:t>
            </a:r>
          </a:p>
          <a:p>
            <a:pPr marL="1828800" lvl="3" indent="-457200" algn="l">
              <a:lnSpc>
                <a:spcPct val="100000"/>
              </a:lnSpc>
              <a:buFont typeface="Arial" panose="020B0604020202020204" pitchFamily="34" charset="0"/>
              <a:buChar char="•"/>
            </a:pPr>
            <a:r>
              <a:rPr lang="en-US" sz="2200" dirty="0">
                <a:solidFill>
                  <a:schemeClr val="tx1">
                    <a:lumMod val="50000"/>
                  </a:schemeClr>
                </a:solidFill>
                <a:cs typeface="Arial" panose="020B0604020202020204" pitchFamily="34" charset="0"/>
              </a:rPr>
              <a:t>Look for municipal land and land-banking opportunities including RFPs for parcels   </a:t>
            </a:r>
          </a:p>
          <a:p>
            <a:pPr marL="1828800" lvl="3" indent="-457200" algn="l">
              <a:lnSpc>
                <a:spcPct val="100000"/>
              </a:lnSpc>
              <a:buFont typeface="Arial" panose="020B0604020202020204" pitchFamily="34" charset="0"/>
              <a:buChar char="•"/>
            </a:pPr>
            <a:endParaRPr lang="en-US" sz="2400" b="1" dirty="0">
              <a:solidFill>
                <a:schemeClr val="tx1">
                  <a:lumMod val="50000"/>
                </a:schemeClr>
              </a:solidFill>
              <a:cs typeface="Arial" panose="020B0604020202020204" pitchFamily="34" charset="0"/>
            </a:endParaRPr>
          </a:p>
          <a:p>
            <a:pPr marL="1371600" lvl="2" indent="-457200" algn="l">
              <a:lnSpc>
                <a:spcPct val="100000"/>
              </a:lnSpc>
              <a:buFont typeface="Arial" panose="020B0604020202020204" pitchFamily="34" charset="0"/>
              <a:buChar char="•"/>
            </a:pPr>
            <a:endParaRPr lang="en-US" sz="2200" dirty="0">
              <a:solidFill>
                <a:schemeClr val="tx1">
                  <a:lumMod val="50000"/>
                </a:schemeClr>
              </a:solidFill>
              <a:cs typeface="Arial" panose="020B0604020202020204" pitchFamily="34" charset="0"/>
            </a:endParaRPr>
          </a:p>
          <a:p>
            <a:pPr marL="1828800" lvl="3" indent="-457200" algn="l">
              <a:lnSpc>
                <a:spcPct val="100000"/>
              </a:lnSpc>
              <a:buFont typeface="Arial" panose="020B0604020202020204" pitchFamily="34" charset="0"/>
              <a:buChar char="•"/>
            </a:pPr>
            <a:endParaRPr lang="en-US" sz="2400" dirty="0">
              <a:solidFill>
                <a:schemeClr val="tx1">
                  <a:lumMod val="50000"/>
                </a:schemeClr>
              </a:solidFill>
              <a:cs typeface="Arial" panose="020B0604020202020204" pitchFamily="34" charset="0"/>
            </a:endParaRPr>
          </a:p>
          <a:p>
            <a:pPr lvl="1" algn="l">
              <a:lnSpc>
                <a:spcPct val="100000"/>
              </a:lnSpc>
            </a:pPr>
            <a:endParaRPr lang="en-US" sz="2800" dirty="0">
              <a:solidFill>
                <a:schemeClr val="tx1">
                  <a:lumMod val="50000"/>
                </a:schemeClr>
              </a:solidFill>
              <a:cs typeface="Arial" panose="020B0604020202020204" pitchFamily="34" charset="0"/>
            </a:endParaRPr>
          </a:p>
          <a:p>
            <a:pPr lvl="1" algn="l">
              <a:lnSpc>
                <a:spcPct val="100000"/>
              </a:lnSpc>
            </a:pPr>
            <a:r>
              <a:rPr lang="en-US" sz="2800" dirty="0">
                <a:solidFill>
                  <a:schemeClr val="tx1">
                    <a:lumMod val="50000"/>
                  </a:schemeClr>
                </a:solidFill>
                <a:cs typeface="Arial" panose="020B0604020202020204" pitchFamily="34" charset="0"/>
              </a:rPr>
              <a:t> </a:t>
            </a:r>
          </a:p>
        </p:txBody>
      </p:sp>
      <p:pic>
        <p:nvPicPr>
          <p:cNvPr id="12" name="Picture 11" descr="Logo&#10;&#10;Description automatically generated with medium confidence">
            <a:extLst>
              <a:ext uri="{FF2B5EF4-FFF2-40B4-BE49-F238E27FC236}">
                <a16:creationId xmlns:a16="http://schemas.microsoft.com/office/drawing/2014/main" id="{9F153D69-3F52-4EBC-999D-4E4112E69C51}"/>
              </a:ext>
            </a:extLst>
          </p:cNvPr>
          <p:cNvPicPr>
            <a:picLocks noChangeAspect="1"/>
          </p:cNvPicPr>
          <p:nvPr/>
        </p:nvPicPr>
        <p:blipFill>
          <a:blip r:embed="rId4"/>
          <a:stretch>
            <a:fillRect/>
          </a:stretch>
        </p:blipFill>
        <p:spPr>
          <a:xfrm>
            <a:off x="228013" y="239359"/>
            <a:ext cx="1372597" cy="1147424"/>
          </a:xfrm>
          <a:prstGeom prst="rect">
            <a:avLst/>
          </a:prstGeom>
        </p:spPr>
      </p:pic>
      <p:sp>
        <p:nvSpPr>
          <p:cNvPr id="15" name="TextBox 14">
            <a:extLst>
              <a:ext uri="{FF2B5EF4-FFF2-40B4-BE49-F238E27FC236}">
                <a16:creationId xmlns:a16="http://schemas.microsoft.com/office/drawing/2014/main" id="{5866CFBA-381C-42D1-8FF3-480D456C7F0C}"/>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16" name="Footer Placeholder 5">
            <a:extLst>
              <a:ext uri="{FF2B5EF4-FFF2-40B4-BE49-F238E27FC236}">
                <a16:creationId xmlns:a16="http://schemas.microsoft.com/office/drawing/2014/main" id="{8D2C0400-B6FA-4283-AE19-E65FFD71B650}"/>
              </a:ext>
            </a:extLst>
          </p:cNvPr>
          <p:cNvSpPr>
            <a:spLocks noGrp="1"/>
          </p:cNvSpPr>
          <p:nvPr>
            <p:ph type="ftr" sz="quarter" idx="11"/>
          </p:nvPr>
        </p:nvSpPr>
        <p:spPr>
          <a:xfrm>
            <a:off x="11190914" y="6382922"/>
            <a:ext cx="1001085" cy="475078"/>
          </a:xfrm>
        </p:spPr>
        <p:txBody>
          <a:bodyPr/>
          <a:lstStyle/>
          <a:p>
            <a:r>
              <a:rPr lang="en-US" sz="1400" b="1" dirty="0"/>
              <a:t>4</a:t>
            </a:r>
          </a:p>
        </p:txBody>
      </p:sp>
      <p:sp>
        <p:nvSpPr>
          <p:cNvPr id="20" name="Title 1">
            <a:extLst>
              <a:ext uri="{FF2B5EF4-FFF2-40B4-BE49-F238E27FC236}">
                <a16:creationId xmlns:a16="http://schemas.microsoft.com/office/drawing/2014/main" id="{97B206F9-ED20-4B13-9FDC-D7778E89C71C}"/>
              </a:ext>
            </a:extLst>
          </p:cNvPr>
          <p:cNvSpPr>
            <a:spLocks noGrp="1"/>
          </p:cNvSpPr>
          <p:nvPr>
            <p:ph type="ctrTitle"/>
          </p:nvPr>
        </p:nvSpPr>
        <p:spPr>
          <a:xfrm>
            <a:off x="2056634" y="338437"/>
            <a:ext cx="6961242" cy="880104"/>
          </a:xfrm>
        </p:spPr>
        <p:txBody>
          <a:bodyPr>
            <a:normAutofit fontScale="90000"/>
          </a:bodyPr>
          <a:lstStyle/>
          <a:p>
            <a:pPr algn="l"/>
            <a:r>
              <a:rPr lang="en-US" sz="3600" b="1" dirty="0">
                <a:solidFill>
                  <a:schemeClr val="lt1"/>
                </a:solidFill>
                <a:latin typeface="+mn-lt"/>
                <a:ea typeface="+mn-ea"/>
                <a:cs typeface="+mn-cs"/>
              </a:rPr>
              <a:t>Part I: Due Diligence </a:t>
            </a:r>
            <a:br>
              <a:rPr lang="en-US" sz="3200" b="1" dirty="0">
                <a:solidFill>
                  <a:schemeClr val="lt1"/>
                </a:solidFill>
                <a:latin typeface="+mn-lt"/>
                <a:ea typeface="+mn-ea"/>
                <a:cs typeface="+mn-cs"/>
              </a:rPr>
            </a:br>
            <a:r>
              <a:rPr lang="en-US" sz="2700" i="1" dirty="0">
                <a:solidFill>
                  <a:schemeClr val="lt1"/>
                </a:solidFill>
                <a:latin typeface="+mn-lt"/>
                <a:ea typeface="+mn-ea"/>
                <a:cs typeface="+mn-cs"/>
              </a:rPr>
              <a:t>Site Selection</a:t>
            </a:r>
            <a:endParaRPr lang="en-US" sz="3200" i="1" dirty="0">
              <a:solidFill>
                <a:schemeClr val="lt1"/>
              </a:solidFill>
              <a:latin typeface="+mn-lt"/>
              <a:ea typeface="+mn-ea"/>
              <a:cs typeface="+mn-cs"/>
            </a:endParaRPr>
          </a:p>
        </p:txBody>
      </p:sp>
      <p:pic>
        <p:nvPicPr>
          <p:cNvPr id="2" name="Picture 1">
            <a:extLst>
              <a:ext uri="{FF2B5EF4-FFF2-40B4-BE49-F238E27FC236}">
                <a16:creationId xmlns:a16="http://schemas.microsoft.com/office/drawing/2014/main" id="{5D350969-C00B-6FC3-D169-5A123C9C0819}"/>
              </a:ext>
            </a:extLst>
          </p:cNvPr>
          <p:cNvPicPr>
            <a:picLocks noChangeAspect="1"/>
          </p:cNvPicPr>
          <p:nvPr/>
        </p:nvPicPr>
        <p:blipFill>
          <a:blip r:embed="rId5"/>
          <a:stretch>
            <a:fillRect/>
          </a:stretch>
        </p:blipFill>
        <p:spPr>
          <a:xfrm>
            <a:off x="6893966" y="1898880"/>
            <a:ext cx="5094841" cy="4223879"/>
          </a:xfrm>
          <a:prstGeom prst="rect">
            <a:avLst/>
          </a:prstGeom>
        </p:spPr>
      </p:pic>
    </p:spTree>
    <p:extLst>
      <p:ext uri="{BB962C8B-B14F-4D97-AF65-F5344CB8AC3E}">
        <p14:creationId xmlns:p14="http://schemas.microsoft.com/office/powerpoint/2010/main" val="291054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AF8DEF6-A608-4E4D-8E72-2EAC51C89D8E}"/>
              </a:ext>
            </a:extLst>
          </p:cNvPr>
          <p:cNvPicPr>
            <a:picLocks noChangeAspect="1"/>
          </p:cNvPicPr>
          <p:nvPr/>
        </p:nvPicPr>
        <p:blipFill>
          <a:blip r:embed="rId3"/>
          <a:stretch>
            <a:fillRect/>
          </a:stretch>
        </p:blipFill>
        <p:spPr>
          <a:xfrm>
            <a:off x="1" y="6387406"/>
            <a:ext cx="12192000" cy="475488"/>
          </a:xfrm>
          <a:prstGeom prst="rect">
            <a:avLst/>
          </a:prstGeom>
        </p:spPr>
      </p:pic>
      <p:sp>
        <p:nvSpPr>
          <p:cNvPr id="13" name="Rectangle 12">
            <a:extLst>
              <a:ext uri="{FF2B5EF4-FFF2-40B4-BE49-F238E27FC236}">
                <a16:creationId xmlns:a16="http://schemas.microsoft.com/office/drawing/2014/main" id="{C88EA593-645F-4D55-B735-F5DAB41CE377}"/>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F640E97-857D-7E47-94BB-1C845929567D}"/>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49F7E77-4F1A-204E-A926-CD208F750462}"/>
              </a:ext>
            </a:extLst>
          </p:cNvPr>
          <p:cNvSpPr>
            <a:spLocks noGrp="1"/>
          </p:cNvSpPr>
          <p:nvPr>
            <p:ph type="subTitle" idx="1"/>
          </p:nvPr>
        </p:nvSpPr>
        <p:spPr>
          <a:xfrm>
            <a:off x="349325" y="1393555"/>
            <a:ext cx="10142211" cy="4223879"/>
          </a:xfrm>
        </p:spPr>
        <p:txBody>
          <a:bodyPr>
            <a:noAutofit/>
          </a:bodyPr>
          <a:lstStyle/>
          <a:p>
            <a:pPr marL="914400" lvl="1" indent="-457200" algn="l">
              <a:lnSpc>
                <a:spcPct val="100000"/>
              </a:lnSpc>
              <a:buFont typeface="Arial" panose="020B0604020202020204" pitchFamily="34" charset="0"/>
              <a:buChar char="•"/>
            </a:pPr>
            <a:endParaRPr lang="en-US" sz="2800" dirty="0">
              <a:solidFill>
                <a:schemeClr val="tx1">
                  <a:lumMod val="50000"/>
                </a:schemeClr>
              </a:solidFill>
              <a:cs typeface="Arial" panose="020B0604020202020204" pitchFamily="34" charset="0"/>
            </a:endParaRPr>
          </a:p>
          <a:p>
            <a:pPr lvl="1" algn="l">
              <a:lnSpc>
                <a:spcPct val="100000"/>
              </a:lnSpc>
            </a:pPr>
            <a:r>
              <a:rPr lang="en-US" sz="2800" b="1" dirty="0">
                <a:solidFill>
                  <a:schemeClr val="tx1">
                    <a:lumMod val="50000"/>
                  </a:schemeClr>
                </a:solidFill>
                <a:cs typeface="Arial" panose="020B0604020202020204" pitchFamily="34" charset="0"/>
              </a:rPr>
              <a:t>	Identify a site - continued</a:t>
            </a:r>
            <a:endParaRPr lang="en-US" sz="2400" dirty="0">
              <a:solidFill>
                <a:schemeClr val="tx1">
                  <a:lumMod val="50000"/>
                </a:schemeClr>
              </a:solidFill>
              <a:cs typeface="Arial" panose="020B0604020202020204" pitchFamily="34" charset="0"/>
            </a:endParaRPr>
          </a:p>
          <a:p>
            <a:pPr marL="1828800" lvl="3" indent="-457200" algn="l">
              <a:lnSpc>
                <a:spcPct val="100000"/>
              </a:lnSpc>
              <a:buFont typeface="Arial" panose="020B0604020202020204" pitchFamily="34" charset="0"/>
              <a:buChar char="•"/>
            </a:pPr>
            <a:r>
              <a:rPr lang="en-US" sz="2400" dirty="0">
                <a:solidFill>
                  <a:schemeClr val="tx1">
                    <a:lumMod val="50000"/>
                  </a:schemeClr>
                </a:solidFill>
                <a:cs typeface="Arial" panose="020B0604020202020204" pitchFamily="34" charset="0"/>
              </a:rPr>
              <a:t>Find lenders with real estate owned (REO properties)</a:t>
            </a:r>
          </a:p>
          <a:p>
            <a:pPr marL="1828800" lvl="3" indent="-457200" algn="l">
              <a:lnSpc>
                <a:spcPct val="100000"/>
              </a:lnSpc>
              <a:buFont typeface="Arial" panose="020B0604020202020204" pitchFamily="34" charset="0"/>
              <a:buChar char="•"/>
            </a:pPr>
            <a:r>
              <a:rPr lang="en-US" sz="2400" dirty="0">
                <a:solidFill>
                  <a:schemeClr val="tx1">
                    <a:lumMod val="50000"/>
                  </a:schemeClr>
                </a:solidFill>
                <a:cs typeface="Arial" panose="020B0604020202020204" pitchFamily="34" charset="0"/>
              </a:rPr>
              <a:t>Work with a broker with local knowledge</a:t>
            </a:r>
          </a:p>
          <a:p>
            <a:pPr marL="1828800" lvl="3" indent="-457200" algn="l">
              <a:lnSpc>
                <a:spcPct val="100000"/>
              </a:lnSpc>
              <a:buFont typeface="Arial" panose="020B0604020202020204" pitchFamily="34" charset="0"/>
              <a:buChar char="•"/>
            </a:pPr>
            <a:r>
              <a:rPr lang="en-US" sz="2400" dirty="0">
                <a:solidFill>
                  <a:schemeClr val="tx1">
                    <a:lumMod val="50000"/>
                  </a:schemeClr>
                </a:solidFill>
                <a:cs typeface="Arial" panose="020B0604020202020204" pitchFamily="34" charset="0"/>
              </a:rPr>
              <a:t>Find recent sales of similar properties </a:t>
            </a:r>
          </a:p>
          <a:p>
            <a:pPr marL="1828800" lvl="3" indent="-457200" algn="l">
              <a:lnSpc>
                <a:spcPct val="100000"/>
              </a:lnSpc>
              <a:buFont typeface="Arial" panose="020B0604020202020204" pitchFamily="34" charset="0"/>
              <a:buChar char="•"/>
            </a:pPr>
            <a:r>
              <a:rPr lang="en-US" sz="2400" dirty="0">
                <a:solidFill>
                  <a:schemeClr val="tx1">
                    <a:lumMod val="50000"/>
                  </a:schemeClr>
                </a:solidFill>
                <a:cs typeface="Arial" panose="020B0604020202020204" pitchFamily="34" charset="0"/>
              </a:rPr>
              <a:t>Consider hiring a consultant with technical experience, local knowledge, and existing relationships </a:t>
            </a:r>
          </a:p>
          <a:p>
            <a:pPr marL="1828800" lvl="3" indent="-457200" algn="l">
              <a:lnSpc>
                <a:spcPct val="100000"/>
              </a:lnSpc>
              <a:buFont typeface="Arial" panose="020B0604020202020204" pitchFamily="34" charset="0"/>
              <a:buChar char="•"/>
            </a:pPr>
            <a:endParaRPr lang="en-US" sz="2400" dirty="0">
              <a:solidFill>
                <a:schemeClr val="tx1">
                  <a:lumMod val="50000"/>
                </a:schemeClr>
              </a:solidFill>
              <a:cs typeface="Arial" panose="020B0604020202020204" pitchFamily="34" charset="0"/>
            </a:endParaRPr>
          </a:p>
          <a:p>
            <a:pPr marL="1828800" lvl="3" indent="-457200" algn="l">
              <a:lnSpc>
                <a:spcPct val="100000"/>
              </a:lnSpc>
              <a:buFont typeface="Arial" panose="020B0604020202020204" pitchFamily="34" charset="0"/>
              <a:buChar char="•"/>
            </a:pPr>
            <a:endParaRPr lang="en-US" sz="2400" dirty="0">
              <a:solidFill>
                <a:schemeClr val="tx1">
                  <a:lumMod val="50000"/>
                </a:schemeClr>
              </a:solidFill>
              <a:cs typeface="Arial" panose="020B0604020202020204" pitchFamily="34" charset="0"/>
            </a:endParaRPr>
          </a:p>
          <a:p>
            <a:pPr marL="1828800" lvl="3" indent="-457200" algn="l">
              <a:lnSpc>
                <a:spcPct val="100000"/>
              </a:lnSpc>
              <a:buFont typeface="Arial" panose="020B0604020202020204" pitchFamily="34" charset="0"/>
              <a:buChar char="•"/>
            </a:pPr>
            <a:endParaRPr lang="en-US" sz="2400" dirty="0">
              <a:solidFill>
                <a:schemeClr val="tx1">
                  <a:lumMod val="50000"/>
                </a:schemeClr>
              </a:solidFill>
              <a:cs typeface="Arial" panose="020B0604020202020204" pitchFamily="34" charset="0"/>
            </a:endParaRPr>
          </a:p>
          <a:p>
            <a:pPr marL="1828800" lvl="3" indent="-457200" algn="l">
              <a:lnSpc>
                <a:spcPct val="100000"/>
              </a:lnSpc>
              <a:buFont typeface="Arial" panose="020B0604020202020204" pitchFamily="34" charset="0"/>
              <a:buChar char="•"/>
            </a:pPr>
            <a:endParaRPr lang="en-US" sz="2400" b="1" dirty="0">
              <a:solidFill>
                <a:schemeClr val="tx1">
                  <a:lumMod val="50000"/>
                </a:schemeClr>
              </a:solidFill>
              <a:cs typeface="Arial" panose="020B0604020202020204" pitchFamily="34" charset="0"/>
            </a:endParaRPr>
          </a:p>
          <a:p>
            <a:pPr marL="1371600" lvl="2" indent="-457200" algn="l">
              <a:lnSpc>
                <a:spcPct val="100000"/>
              </a:lnSpc>
              <a:buFont typeface="Arial" panose="020B0604020202020204" pitchFamily="34" charset="0"/>
              <a:buChar char="•"/>
            </a:pPr>
            <a:endParaRPr lang="en-US" sz="2200" dirty="0">
              <a:solidFill>
                <a:schemeClr val="tx1">
                  <a:lumMod val="50000"/>
                </a:schemeClr>
              </a:solidFill>
              <a:cs typeface="Arial" panose="020B0604020202020204" pitchFamily="34" charset="0"/>
            </a:endParaRPr>
          </a:p>
          <a:p>
            <a:pPr marL="1828800" lvl="3" indent="-457200" algn="l">
              <a:lnSpc>
                <a:spcPct val="100000"/>
              </a:lnSpc>
              <a:buFont typeface="Arial" panose="020B0604020202020204" pitchFamily="34" charset="0"/>
              <a:buChar char="•"/>
            </a:pPr>
            <a:endParaRPr lang="en-US" sz="2400" dirty="0">
              <a:solidFill>
                <a:schemeClr val="tx1">
                  <a:lumMod val="50000"/>
                </a:schemeClr>
              </a:solidFill>
              <a:cs typeface="Arial" panose="020B0604020202020204" pitchFamily="34" charset="0"/>
            </a:endParaRPr>
          </a:p>
          <a:p>
            <a:pPr lvl="1" algn="l">
              <a:lnSpc>
                <a:spcPct val="100000"/>
              </a:lnSpc>
            </a:pPr>
            <a:endParaRPr lang="en-US" sz="2800" dirty="0">
              <a:solidFill>
                <a:schemeClr val="tx1">
                  <a:lumMod val="50000"/>
                </a:schemeClr>
              </a:solidFill>
              <a:cs typeface="Arial" panose="020B0604020202020204" pitchFamily="34" charset="0"/>
            </a:endParaRPr>
          </a:p>
          <a:p>
            <a:pPr lvl="1" algn="l">
              <a:lnSpc>
                <a:spcPct val="100000"/>
              </a:lnSpc>
            </a:pPr>
            <a:r>
              <a:rPr lang="en-US" sz="2800" dirty="0">
                <a:solidFill>
                  <a:schemeClr val="tx1">
                    <a:lumMod val="50000"/>
                  </a:schemeClr>
                </a:solidFill>
                <a:cs typeface="Arial" panose="020B0604020202020204" pitchFamily="34" charset="0"/>
              </a:rPr>
              <a:t> </a:t>
            </a:r>
          </a:p>
        </p:txBody>
      </p:sp>
      <p:pic>
        <p:nvPicPr>
          <p:cNvPr id="12" name="Picture 11" descr="Logo&#10;&#10;Description automatically generated with medium confidence">
            <a:extLst>
              <a:ext uri="{FF2B5EF4-FFF2-40B4-BE49-F238E27FC236}">
                <a16:creationId xmlns:a16="http://schemas.microsoft.com/office/drawing/2014/main" id="{9F153D69-3F52-4EBC-999D-4E4112E69C51}"/>
              </a:ext>
            </a:extLst>
          </p:cNvPr>
          <p:cNvPicPr>
            <a:picLocks noChangeAspect="1"/>
          </p:cNvPicPr>
          <p:nvPr/>
        </p:nvPicPr>
        <p:blipFill>
          <a:blip r:embed="rId4"/>
          <a:stretch>
            <a:fillRect/>
          </a:stretch>
        </p:blipFill>
        <p:spPr>
          <a:xfrm>
            <a:off x="228013" y="239359"/>
            <a:ext cx="1372597" cy="1147424"/>
          </a:xfrm>
          <a:prstGeom prst="rect">
            <a:avLst/>
          </a:prstGeom>
        </p:spPr>
      </p:pic>
      <p:sp>
        <p:nvSpPr>
          <p:cNvPr id="15" name="TextBox 14">
            <a:extLst>
              <a:ext uri="{FF2B5EF4-FFF2-40B4-BE49-F238E27FC236}">
                <a16:creationId xmlns:a16="http://schemas.microsoft.com/office/drawing/2014/main" id="{5866CFBA-381C-42D1-8FF3-480D456C7F0C}"/>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16" name="Footer Placeholder 5">
            <a:extLst>
              <a:ext uri="{FF2B5EF4-FFF2-40B4-BE49-F238E27FC236}">
                <a16:creationId xmlns:a16="http://schemas.microsoft.com/office/drawing/2014/main" id="{8D2C0400-B6FA-4283-AE19-E65FFD71B650}"/>
              </a:ext>
            </a:extLst>
          </p:cNvPr>
          <p:cNvSpPr>
            <a:spLocks noGrp="1"/>
          </p:cNvSpPr>
          <p:nvPr>
            <p:ph type="ftr" sz="quarter" idx="11"/>
          </p:nvPr>
        </p:nvSpPr>
        <p:spPr>
          <a:xfrm>
            <a:off x="11190914" y="6382922"/>
            <a:ext cx="1001085" cy="475078"/>
          </a:xfrm>
        </p:spPr>
        <p:txBody>
          <a:bodyPr/>
          <a:lstStyle/>
          <a:p>
            <a:r>
              <a:rPr lang="en-US" sz="1400" b="1" dirty="0"/>
              <a:t>5</a:t>
            </a:r>
          </a:p>
        </p:txBody>
      </p:sp>
      <p:sp>
        <p:nvSpPr>
          <p:cNvPr id="20" name="Title 1">
            <a:extLst>
              <a:ext uri="{FF2B5EF4-FFF2-40B4-BE49-F238E27FC236}">
                <a16:creationId xmlns:a16="http://schemas.microsoft.com/office/drawing/2014/main" id="{97B206F9-ED20-4B13-9FDC-D7778E89C71C}"/>
              </a:ext>
            </a:extLst>
          </p:cNvPr>
          <p:cNvSpPr>
            <a:spLocks noGrp="1"/>
          </p:cNvSpPr>
          <p:nvPr>
            <p:ph type="ctrTitle"/>
          </p:nvPr>
        </p:nvSpPr>
        <p:spPr>
          <a:xfrm>
            <a:off x="2056634" y="338437"/>
            <a:ext cx="6961242" cy="880104"/>
          </a:xfrm>
        </p:spPr>
        <p:txBody>
          <a:bodyPr>
            <a:normAutofit fontScale="90000"/>
          </a:bodyPr>
          <a:lstStyle/>
          <a:p>
            <a:pPr algn="l"/>
            <a:r>
              <a:rPr lang="en-US" sz="3600" b="1" dirty="0">
                <a:solidFill>
                  <a:schemeClr val="lt1"/>
                </a:solidFill>
                <a:latin typeface="+mn-lt"/>
                <a:ea typeface="+mn-ea"/>
                <a:cs typeface="+mn-cs"/>
              </a:rPr>
              <a:t>Part I: Due Diligence </a:t>
            </a:r>
            <a:br>
              <a:rPr lang="en-US" sz="3200" b="1" dirty="0">
                <a:solidFill>
                  <a:schemeClr val="lt1"/>
                </a:solidFill>
                <a:latin typeface="+mn-lt"/>
                <a:ea typeface="+mn-ea"/>
                <a:cs typeface="+mn-cs"/>
              </a:rPr>
            </a:br>
            <a:r>
              <a:rPr lang="en-US" sz="2700" i="1" dirty="0">
                <a:solidFill>
                  <a:schemeClr val="lt1"/>
                </a:solidFill>
                <a:latin typeface="+mn-lt"/>
                <a:ea typeface="+mn-ea"/>
                <a:cs typeface="+mn-cs"/>
              </a:rPr>
              <a:t>Site Selection</a:t>
            </a:r>
            <a:endParaRPr lang="en-US" sz="3200" i="1" dirty="0">
              <a:solidFill>
                <a:schemeClr val="lt1"/>
              </a:solidFill>
              <a:latin typeface="+mn-lt"/>
              <a:ea typeface="+mn-ea"/>
              <a:cs typeface="+mn-cs"/>
            </a:endParaRPr>
          </a:p>
        </p:txBody>
      </p:sp>
      <p:pic>
        <p:nvPicPr>
          <p:cNvPr id="9" name="Picture 8" descr="A screenshot of a computer&#10;&#10;Description automatically generated with low confidence">
            <a:extLst>
              <a:ext uri="{FF2B5EF4-FFF2-40B4-BE49-F238E27FC236}">
                <a16:creationId xmlns:a16="http://schemas.microsoft.com/office/drawing/2014/main" id="{A086ABE0-8B85-376A-347A-901873AAEC6E}"/>
              </a:ext>
            </a:extLst>
          </p:cNvPr>
          <p:cNvPicPr>
            <a:picLocks noChangeAspect="1"/>
          </p:cNvPicPr>
          <p:nvPr/>
        </p:nvPicPr>
        <p:blipFill>
          <a:blip r:embed="rId5"/>
          <a:stretch>
            <a:fillRect/>
          </a:stretch>
        </p:blipFill>
        <p:spPr>
          <a:xfrm>
            <a:off x="574345" y="4768461"/>
            <a:ext cx="11043309" cy="1370272"/>
          </a:xfrm>
          <a:prstGeom prst="rect">
            <a:avLst/>
          </a:prstGeom>
          <a:ln w="69850">
            <a:solidFill>
              <a:schemeClr val="accent1"/>
            </a:solidFill>
          </a:ln>
        </p:spPr>
      </p:pic>
    </p:spTree>
    <p:extLst>
      <p:ext uri="{BB962C8B-B14F-4D97-AF65-F5344CB8AC3E}">
        <p14:creationId xmlns:p14="http://schemas.microsoft.com/office/powerpoint/2010/main" val="3753130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1B3AB46-136B-4220-81BE-EB3A5618CA64}"/>
              </a:ext>
            </a:extLst>
          </p:cNvPr>
          <p:cNvPicPr>
            <a:picLocks noChangeAspect="1"/>
          </p:cNvPicPr>
          <p:nvPr/>
        </p:nvPicPr>
        <p:blipFill>
          <a:blip r:embed="rId3"/>
          <a:stretch>
            <a:fillRect/>
          </a:stretch>
        </p:blipFill>
        <p:spPr>
          <a:xfrm>
            <a:off x="1" y="6387406"/>
            <a:ext cx="12192000" cy="475488"/>
          </a:xfrm>
          <a:prstGeom prst="rect">
            <a:avLst/>
          </a:prstGeom>
        </p:spPr>
      </p:pic>
      <p:sp>
        <p:nvSpPr>
          <p:cNvPr id="11" name="Rectangle 10">
            <a:extLst>
              <a:ext uri="{FF2B5EF4-FFF2-40B4-BE49-F238E27FC236}">
                <a16:creationId xmlns:a16="http://schemas.microsoft.com/office/drawing/2014/main" id="{5D883E14-77C8-4915-BCDF-40FDF6FCB42E}"/>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9D5ABC-70E9-454A-B575-ED5C396790DB}"/>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with medium confidence">
            <a:extLst>
              <a:ext uri="{FF2B5EF4-FFF2-40B4-BE49-F238E27FC236}">
                <a16:creationId xmlns:a16="http://schemas.microsoft.com/office/drawing/2014/main" id="{26513810-3EEA-4B0B-A385-771B416B7D30}"/>
              </a:ext>
            </a:extLst>
          </p:cNvPr>
          <p:cNvPicPr>
            <a:picLocks noChangeAspect="1"/>
          </p:cNvPicPr>
          <p:nvPr/>
        </p:nvPicPr>
        <p:blipFill>
          <a:blip r:embed="rId4"/>
          <a:stretch>
            <a:fillRect/>
          </a:stretch>
        </p:blipFill>
        <p:spPr>
          <a:xfrm>
            <a:off x="228013" y="239359"/>
            <a:ext cx="1372597" cy="1147424"/>
          </a:xfrm>
          <a:prstGeom prst="rect">
            <a:avLst/>
          </a:prstGeom>
        </p:spPr>
      </p:pic>
      <p:sp>
        <p:nvSpPr>
          <p:cNvPr id="14" name="TextBox 13">
            <a:extLst>
              <a:ext uri="{FF2B5EF4-FFF2-40B4-BE49-F238E27FC236}">
                <a16:creationId xmlns:a16="http://schemas.microsoft.com/office/drawing/2014/main" id="{D60154A2-48EA-49D3-BCA9-F29E85AF20A1}"/>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15" name="Footer Placeholder 5">
            <a:extLst>
              <a:ext uri="{FF2B5EF4-FFF2-40B4-BE49-F238E27FC236}">
                <a16:creationId xmlns:a16="http://schemas.microsoft.com/office/drawing/2014/main" id="{2A73E932-DEF7-4F43-A654-D6C75FF98C1A}"/>
              </a:ext>
            </a:extLst>
          </p:cNvPr>
          <p:cNvSpPr>
            <a:spLocks noGrp="1"/>
          </p:cNvSpPr>
          <p:nvPr>
            <p:ph type="ftr" sz="quarter" idx="11"/>
          </p:nvPr>
        </p:nvSpPr>
        <p:spPr>
          <a:xfrm>
            <a:off x="11190914" y="6382922"/>
            <a:ext cx="1001085" cy="475078"/>
          </a:xfrm>
        </p:spPr>
        <p:txBody>
          <a:bodyPr/>
          <a:lstStyle/>
          <a:p>
            <a:r>
              <a:rPr lang="en-US" sz="1400" b="1" dirty="0"/>
              <a:t>6</a:t>
            </a:r>
          </a:p>
        </p:txBody>
      </p:sp>
      <p:sp>
        <p:nvSpPr>
          <p:cNvPr id="16" name="Title 1">
            <a:extLst>
              <a:ext uri="{FF2B5EF4-FFF2-40B4-BE49-F238E27FC236}">
                <a16:creationId xmlns:a16="http://schemas.microsoft.com/office/drawing/2014/main" id="{1615529C-18DC-4362-8495-187D2F8D8F1B}"/>
              </a:ext>
            </a:extLst>
          </p:cNvPr>
          <p:cNvSpPr>
            <a:spLocks noGrp="1"/>
          </p:cNvSpPr>
          <p:nvPr>
            <p:ph type="ctrTitle"/>
          </p:nvPr>
        </p:nvSpPr>
        <p:spPr>
          <a:xfrm>
            <a:off x="2056634" y="338437"/>
            <a:ext cx="3698214" cy="880104"/>
          </a:xfrm>
        </p:spPr>
        <p:txBody>
          <a:bodyPr>
            <a:normAutofit fontScale="90000"/>
          </a:bodyPr>
          <a:lstStyle/>
          <a:p>
            <a:pPr algn="l"/>
            <a:r>
              <a:rPr lang="en-US" sz="3600" b="1" dirty="0">
                <a:solidFill>
                  <a:schemeClr val="lt1"/>
                </a:solidFill>
                <a:latin typeface="+mn-lt"/>
                <a:ea typeface="+mn-ea"/>
                <a:cs typeface="+mn-cs"/>
              </a:rPr>
              <a:t>Part I: Due Diligence</a:t>
            </a:r>
            <a:br>
              <a:rPr lang="en-US" sz="3200" b="1" dirty="0">
                <a:solidFill>
                  <a:schemeClr val="lt1"/>
                </a:solidFill>
                <a:latin typeface="+mn-lt"/>
                <a:ea typeface="+mn-ea"/>
                <a:cs typeface="+mn-cs"/>
              </a:rPr>
            </a:br>
            <a:r>
              <a:rPr lang="en-US" sz="2700" i="1" dirty="0">
                <a:solidFill>
                  <a:schemeClr val="lt1"/>
                </a:solidFill>
                <a:latin typeface="+mn-lt"/>
                <a:ea typeface="+mn-ea"/>
                <a:cs typeface="+mn-cs"/>
              </a:rPr>
              <a:t>Site Evaluation</a:t>
            </a:r>
            <a:endParaRPr lang="en-US" sz="3200" i="1" dirty="0">
              <a:solidFill>
                <a:schemeClr val="lt1"/>
              </a:solidFill>
              <a:latin typeface="+mn-lt"/>
              <a:ea typeface="+mn-ea"/>
              <a:cs typeface="+mn-cs"/>
            </a:endParaRPr>
          </a:p>
        </p:txBody>
      </p:sp>
      <p:sp>
        <p:nvSpPr>
          <p:cNvPr id="8" name="Subtitle 2">
            <a:extLst>
              <a:ext uri="{FF2B5EF4-FFF2-40B4-BE49-F238E27FC236}">
                <a16:creationId xmlns:a16="http://schemas.microsoft.com/office/drawing/2014/main" id="{153328C1-F91E-89B5-1D7F-01C0561BF150}"/>
              </a:ext>
            </a:extLst>
          </p:cNvPr>
          <p:cNvSpPr>
            <a:spLocks noGrp="1"/>
          </p:cNvSpPr>
          <p:nvPr>
            <p:ph type="subTitle" idx="1"/>
          </p:nvPr>
        </p:nvSpPr>
        <p:spPr>
          <a:xfrm>
            <a:off x="403284" y="1218541"/>
            <a:ext cx="6797432" cy="4223879"/>
          </a:xfrm>
        </p:spPr>
        <p:txBody>
          <a:bodyPr>
            <a:noAutofit/>
          </a:bodyPr>
          <a:lstStyle/>
          <a:p>
            <a:pPr lvl="1" algn="l">
              <a:lnSpc>
                <a:spcPct val="100000"/>
              </a:lnSpc>
            </a:pPr>
            <a:endParaRPr lang="en-US" sz="2800" b="1" dirty="0">
              <a:solidFill>
                <a:schemeClr val="tx1">
                  <a:lumMod val="50000"/>
                </a:schemeClr>
              </a:solidFill>
              <a:cs typeface="Arial" panose="020B0604020202020204" pitchFamily="34" charset="0"/>
            </a:endParaRPr>
          </a:p>
          <a:p>
            <a:pPr lvl="1" algn="l">
              <a:lnSpc>
                <a:spcPct val="100000"/>
              </a:lnSpc>
            </a:pPr>
            <a:endParaRPr lang="en-US" sz="2800" b="1" dirty="0">
              <a:solidFill>
                <a:schemeClr val="tx1">
                  <a:lumMod val="50000"/>
                </a:schemeClr>
              </a:solidFill>
              <a:cs typeface="Arial" panose="020B0604020202020204" pitchFamily="34" charset="0"/>
            </a:endParaRPr>
          </a:p>
          <a:p>
            <a:pPr lvl="1" algn="l">
              <a:lnSpc>
                <a:spcPct val="100000"/>
              </a:lnSpc>
            </a:pPr>
            <a:r>
              <a:rPr lang="en-US" sz="2800" b="1" dirty="0">
                <a:solidFill>
                  <a:schemeClr val="tx1">
                    <a:lumMod val="50000"/>
                  </a:schemeClr>
                </a:solidFill>
                <a:cs typeface="Arial" panose="020B0604020202020204" pitchFamily="34" charset="0"/>
              </a:rPr>
              <a:t>Entitlements and Access</a:t>
            </a:r>
          </a:p>
          <a:p>
            <a:pPr marL="1371600" lvl="2" indent="-457200" algn="l">
              <a:lnSpc>
                <a:spcPct val="100000"/>
              </a:lnSpc>
              <a:buFont typeface="Arial" panose="020B0604020202020204" pitchFamily="34" charset="0"/>
              <a:buChar char="•"/>
            </a:pPr>
            <a:r>
              <a:rPr lang="en-US" sz="2400" dirty="0">
                <a:solidFill>
                  <a:schemeClr val="tx1">
                    <a:lumMod val="50000"/>
                  </a:schemeClr>
                </a:solidFill>
                <a:cs typeface="Arial" panose="020B0604020202020204" pitchFamily="34" charset="0"/>
              </a:rPr>
              <a:t>Confirm seller and clear title</a:t>
            </a:r>
          </a:p>
          <a:p>
            <a:pPr marL="1371600" lvl="2" indent="-457200" algn="l">
              <a:lnSpc>
                <a:spcPct val="100000"/>
              </a:lnSpc>
              <a:buFont typeface="Arial" panose="020B0604020202020204" pitchFamily="34" charset="0"/>
              <a:buChar char="•"/>
            </a:pPr>
            <a:r>
              <a:rPr lang="en-US" sz="2400" dirty="0">
                <a:solidFill>
                  <a:schemeClr val="tx1">
                    <a:lumMod val="50000"/>
                  </a:schemeClr>
                </a:solidFill>
                <a:cs typeface="Arial" panose="020B0604020202020204" pitchFamily="34" charset="0"/>
              </a:rPr>
              <a:t>Accuracy of legal description </a:t>
            </a:r>
          </a:p>
          <a:p>
            <a:pPr marL="1371600" lvl="2" indent="-457200" algn="l">
              <a:lnSpc>
                <a:spcPct val="100000"/>
              </a:lnSpc>
              <a:buFont typeface="Arial" panose="020B0604020202020204" pitchFamily="34" charset="0"/>
              <a:buChar char="•"/>
            </a:pPr>
            <a:r>
              <a:rPr lang="en-US" sz="2400" dirty="0">
                <a:solidFill>
                  <a:schemeClr val="tx1">
                    <a:lumMod val="50000"/>
                  </a:schemeClr>
                </a:solidFill>
                <a:cs typeface="Arial" panose="020B0604020202020204" pitchFamily="34" charset="0"/>
              </a:rPr>
              <a:t>Recent surveying/plat maps</a:t>
            </a:r>
          </a:p>
          <a:p>
            <a:pPr marL="1371600" lvl="2" indent="-457200" algn="l">
              <a:lnSpc>
                <a:spcPct val="100000"/>
              </a:lnSpc>
              <a:buFont typeface="Arial" panose="020B0604020202020204" pitchFamily="34" charset="0"/>
              <a:buChar char="•"/>
            </a:pPr>
            <a:r>
              <a:rPr lang="en-US" sz="2400" dirty="0">
                <a:solidFill>
                  <a:schemeClr val="tx1">
                    <a:lumMod val="50000"/>
                  </a:schemeClr>
                </a:solidFill>
                <a:cs typeface="Arial" panose="020B0604020202020204" pitchFamily="34" charset="0"/>
              </a:rPr>
              <a:t>Free of tax liens, judgments, encumbrances  </a:t>
            </a:r>
          </a:p>
          <a:p>
            <a:pPr marL="1371600" lvl="2" indent="-457200" algn="l">
              <a:lnSpc>
                <a:spcPct val="100000"/>
              </a:lnSpc>
              <a:buFont typeface="Arial" panose="020B0604020202020204" pitchFamily="34" charset="0"/>
              <a:buChar char="•"/>
            </a:pPr>
            <a:r>
              <a:rPr lang="en-US" sz="2400" dirty="0">
                <a:solidFill>
                  <a:schemeClr val="tx1">
                    <a:lumMod val="50000"/>
                  </a:schemeClr>
                </a:solidFill>
                <a:cs typeface="Arial" panose="020B0604020202020204" pitchFamily="34" charset="0"/>
              </a:rPr>
              <a:t>Covenants, conditions, restrictions, reservations, and easements</a:t>
            </a:r>
          </a:p>
          <a:p>
            <a:pPr marL="1371600" lvl="2" indent="-457200" algn="l">
              <a:lnSpc>
                <a:spcPct val="100000"/>
              </a:lnSpc>
              <a:buFont typeface="Arial" panose="020B0604020202020204" pitchFamily="34" charset="0"/>
              <a:buChar char="•"/>
            </a:pPr>
            <a:r>
              <a:rPr lang="en-US" sz="2400" dirty="0">
                <a:solidFill>
                  <a:schemeClr val="tx1">
                    <a:lumMod val="50000"/>
                  </a:schemeClr>
                </a:solidFill>
                <a:cs typeface="Arial" panose="020B0604020202020204" pitchFamily="34" charset="0"/>
              </a:rPr>
              <a:t>Access to utilities </a:t>
            </a:r>
          </a:p>
          <a:p>
            <a:pPr marL="1828800" lvl="3" indent="-457200" algn="l">
              <a:lnSpc>
                <a:spcPct val="100000"/>
              </a:lnSpc>
              <a:buFont typeface="Arial" panose="020B0604020202020204" pitchFamily="34" charset="0"/>
              <a:buChar char="•"/>
            </a:pPr>
            <a:endParaRPr lang="en-US" sz="2400" dirty="0">
              <a:solidFill>
                <a:schemeClr val="tx1">
                  <a:lumMod val="50000"/>
                </a:schemeClr>
              </a:solidFill>
              <a:cs typeface="Arial" panose="020B0604020202020204" pitchFamily="34" charset="0"/>
            </a:endParaRPr>
          </a:p>
          <a:p>
            <a:pPr lvl="1" algn="l">
              <a:lnSpc>
                <a:spcPct val="100000"/>
              </a:lnSpc>
            </a:pPr>
            <a:endParaRPr lang="en-US" sz="2800" dirty="0">
              <a:solidFill>
                <a:schemeClr val="tx1">
                  <a:lumMod val="50000"/>
                </a:schemeClr>
              </a:solidFill>
              <a:cs typeface="Arial" panose="020B0604020202020204" pitchFamily="34" charset="0"/>
            </a:endParaRPr>
          </a:p>
          <a:p>
            <a:pPr lvl="1" algn="l">
              <a:lnSpc>
                <a:spcPct val="100000"/>
              </a:lnSpc>
            </a:pPr>
            <a:r>
              <a:rPr lang="en-US" sz="2800" dirty="0">
                <a:solidFill>
                  <a:schemeClr val="tx1">
                    <a:lumMod val="50000"/>
                  </a:schemeClr>
                </a:solidFill>
                <a:cs typeface="Arial" panose="020B0604020202020204" pitchFamily="34" charset="0"/>
              </a:rPr>
              <a:t> </a:t>
            </a:r>
          </a:p>
        </p:txBody>
      </p:sp>
      <p:pic>
        <p:nvPicPr>
          <p:cNvPr id="17" name="Picture 16" descr="Text, letter&#10;&#10;Description automatically generated">
            <a:extLst>
              <a:ext uri="{FF2B5EF4-FFF2-40B4-BE49-F238E27FC236}">
                <a16:creationId xmlns:a16="http://schemas.microsoft.com/office/drawing/2014/main" id="{A43FB0EE-D6D7-49BF-4BD4-49D8AF7A925E}"/>
              </a:ext>
            </a:extLst>
          </p:cNvPr>
          <p:cNvPicPr>
            <a:picLocks noChangeAspect="1"/>
          </p:cNvPicPr>
          <p:nvPr/>
        </p:nvPicPr>
        <p:blipFill>
          <a:blip r:embed="rId5"/>
          <a:stretch>
            <a:fillRect/>
          </a:stretch>
        </p:blipFill>
        <p:spPr>
          <a:xfrm>
            <a:off x="6327427" y="2081315"/>
            <a:ext cx="5441167" cy="3709885"/>
          </a:xfrm>
          <a:prstGeom prst="rect">
            <a:avLst/>
          </a:prstGeom>
        </p:spPr>
      </p:pic>
    </p:spTree>
    <p:extLst>
      <p:ext uri="{BB962C8B-B14F-4D97-AF65-F5344CB8AC3E}">
        <p14:creationId xmlns:p14="http://schemas.microsoft.com/office/powerpoint/2010/main" val="912922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1B3AB46-136B-4220-81BE-EB3A5618CA64}"/>
              </a:ext>
            </a:extLst>
          </p:cNvPr>
          <p:cNvPicPr>
            <a:picLocks noChangeAspect="1"/>
          </p:cNvPicPr>
          <p:nvPr/>
        </p:nvPicPr>
        <p:blipFill>
          <a:blip r:embed="rId3"/>
          <a:stretch>
            <a:fillRect/>
          </a:stretch>
        </p:blipFill>
        <p:spPr>
          <a:xfrm>
            <a:off x="1" y="6387406"/>
            <a:ext cx="12192000" cy="475488"/>
          </a:xfrm>
          <a:prstGeom prst="rect">
            <a:avLst/>
          </a:prstGeom>
        </p:spPr>
      </p:pic>
      <p:sp>
        <p:nvSpPr>
          <p:cNvPr id="11" name="Rectangle 10">
            <a:extLst>
              <a:ext uri="{FF2B5EF4-FFF2-40B4-BE49-F238E27FC236}">
                <a16:creationId xmlns:a16="http://schemas.microsoft.com/office/drawing/2014/main" id="{5D883E14-77C8-4915-BCDF-40FDF6FCB42E}"/>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9D5ABC-70E9-454A-B575-ED5C396790DB}"/>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with medium confidence">
            <a:extLst>
              <a:ext uri="{FF2B5EF4-FFF2-40B4-BE49-F238E27FC236}">
                <a16:creationId xmlns:a16="http://schemas.microsoft.com/office/drawing/2014/main" id="{26513810-3EEA-4B0B-A385-771B416B7D30}"/>
              </a:ext>
            </a:extLst>
          </p:cNvPr>
          <p:cNvPicPr>
            <a:picLocks noChangeAspect="1"/>
          </p:cNvPicPr>
          <p:nvPr/>
        </p:nvPicPr>
        <p:blipFill>
          <a:blip r:embed="rId4"/>
          <a:stretch>
            <a:fillRect/>
          </a:stretch>
        </p:blipFill>
        <p:spPr>
          <a:xfrm>
            <a:off x="228013" y="239359"/>
            <a:ext cx="1372597" cy="1147424"/>
          </a:xfrm>
          <a:prstGeom prst="rect">
            <a:avLst/>
          </a:prstGeom>
        </p:spPr>
      </p:pic>
      <p:sp>
        <p:nvSpPr>
          <p:cNvPr id="14" name="TextBox 13">
            <a:extLst>
              <a:ext uri="{FF2B5EF4-FFF2-40B4-BE49-F238E27FC236}">
                <a16:creationId xmlns:a16="http://schemas.microsoft.com/office/drawing/2014/main" id="{D60154A2-48EA-49D3-BCA9-F29E85AF20A1}"/>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15" name="Footer Placeholder 5">
            <a:extLst>
              <a:ext uri="{FF2B5EF4-FFF2-40B4-BE49-F238E27FC236}">
                <a16:creationId xmlns:a16="http://schemas.microsoft.com/office/drawing/2014/main" id="{2A73E932-DEF7-4F43-A654-D6C75FF98C1A}"/>
              </a:ext>
            </a:extLst>
          </p:cNvPr>
          <p:cNvSpPr>
            <a:spLocks noGrp="1"/>
          </p:cNvSpPr>
          <p:nvPr>
            <p:ph type="ftr" sz="quarter" idx="11"/>
          </p:nvPr>
        </p:nvSpPr>
        <p:spPr>
          <a:xfrm>
            <a:off x="11190914" y="6382922"/>
            <a:ext cx="1001085" cy="475078"/>
          </a:xfrm>
        </p:spPr>
        <p:txBody>
          <a:bodyPr/>
          <a:lstStyle/>
          <a:p>
            <a:r>
              <a:rPr lang="en-US" sz="1400" b="1" dirty="0"/>
              <a:t>7</a:t>
            </a:r>
          </a:p>
        </p:txBody>
      </p:sp>
      <p:sp>
        <p:nvSpPr>
          <p:cNvPr id="16" name="Title 1">
            <a:extLst>
              <a:ext uri="{FF2B5EF4-FFF2-40B4-BE49-F238E27FC236}">
                <a16:creationId xmlns:a16="http://schemas.microsoft.com/office/drawing/2014/main" id="{1615529C-18DC-4362-8495-187D2F8D8F1B}"/>
              </a:ext>
            </a:extLst>
          </p:cNvPr>
          <p:cNvSpPr>
            <a:spLocks noGrp="1"/>
          </p:cNvSpPr>
          <p:nvPr>
            <p:ph type="ctrTitle"/>
          </p:nvPr>
        </p:nvSpPr>
        <p:spPr>
          <a:xfrm>
            <a:off x="2056634" y="338437"/>
            <a:ext cx="3698214" cy="880104"/>
          </a:xfrm>
        </p:spPr>
        <p:txBody>
          <a:bodyPr>
            <a:normAutofit fontScale="90000"/>
          </a:bodyPr>
          <a:lstStyle/>
          <a:p>
            <a:pPr algn="l"/>
            <a:r>
              <a:rPr lang="en-US" sz="3600" b="1" dirty="0">
                <a:solidFill>
                  <a:schemeClr val="lt1"/>
                </a:solidFill>
                <a:latin typeface="+mn-lt"/>
                <a:ea typeface="+mn-ea"/>
                <a:cs typeface="+mn-cs"/>
              </a:rPr>
              <a:t>Part I: Due Diligence</a:t>
            </a:r>
            <a:br>
              <a:rPr lang="en-US" sz="3200" b="1" dirty="0">
                <a:solidFill>
                  <a:schemeClr val="lt1"/>
                </a:solidFill>
                <a:latin typeface="+mn-lt"/>
                <a:ea typeface="+mn-ea"/>
                <a:cs typeface="+mn-cs"/>
              </a:rPr>
            </a:br>
            <a:r>
              <a:rPr lang="en-US" sz="2700" i="1" dirty="0">
                <a:solidFill>
                  <a:schemeClr val="lt1"/>
                </a:solidFill>
                <a:latin typeface="+mn-lt"/>
                <a:ea typeface="+mn-ea"/>
                <a:cs typeface="+mn-cs"/>
              </a:rPr>
              <a:t>Site Evaluation</a:t>
            </a:r>
            <a:endParaRPr lang="en-US" sz="3200" i="1" dirty="0">
              <a:solidFill>
                <a:schemeClr val="lt1"/>
              </a:solidFill>
              <a:latin typeface="+mn-lt"/>
              <a:ea typeface="+mn-ea"/>
              <a:cs typeface="+mn-cs"/>
            </a:endParaRPr>
          </a:p>
        </p:txBody>
      </p:sp>
      <p:pic>
        <p:nvPicPr>
          <p:cNvPr id="3" name="Picture 2" descr="Map&#10;&#10;Description automatically generated">
            <a:extLst>
              <a:ext uri="{FF2B5EF4-FFF2-40B4-BE49-F238E27FC236}">
                <a16:creationId xmlns:a16="http://schemas.microsoft.com/office/drawing/2014/main" id="{8F592478-239E-81BD-6D98-405B7D9D44B2}"/>
              </a:ext>
            </a:extLst>
          </p:cNvPr>
          <p:cNvPicPr>
            <a:picLocks noChangeAspect="1"/>
          </p:cNvPicPr>
          <p:nvPr/>
        </p:nvPicPr>
        <p:blipFill>
          <a:blip r:embed="rId5"/>
          <a:stretch>
            <a:fillRect/>
          </a:stretch>
        </p:blipFill>
        <p:spPr>
          <a:xfrm>
            <a:off x="6257203" y="1860980"/>
            <a:ext cx="5810618" cy="3898626"/>
          </a:xfrm>
          <a:prstGeom prst="rect">
            <a:avLst/>
          </a:prstGeom>
        </p:spPr>
      </p:pic>
      <p:sp>
        <p:nvSpPr>
          <p:cNvPr id="6" name="Subtitle 2">
            <a:extLst>
              <a:ext uri="{FF2B5EF4-FFF2-40B4-BE49-F238E27FC236}">
                <a16:creationId xmlns:a16="http://schemas.microsoft.com/office/drawing/2014/main" id="{FB337C68-58BC-A389-72EE-30A8B7DF85C5}"/>
              </a:ext>
            </a:extLst>
          </p:cNvPr>
          <p:cNvSpPr>
            <a:spLocks noGrp="1"/>
          </p:cNvSpPr>
          <p:nvPr>
            <p:ph type="subTitle" idx="1"/>
          </p:nvPr>
        </p:nvSpPr>
        <p:spPr>
          <a:xfrm>
            <a:off x="403284" y="1218541"/>
            <a:ext cx="5853919" cy="4223879"/>
          </a:xfrm>
        </p:spPr>
        <p:txBody>
          <a:bodyPr>
            <a:noAutofit/>
          </a:bodyPr>
          <a:lstStyle/>
          <a:p>
            <a:pPr lvl="1" algn="l">
              <a:lnSpc>
                <a:spcPct val="100000"/>
              </a:lnSpc>
            </a:pPr>
            <a:endParaRPr lang="en-US" sz="2800" b="1" dirty="0">
              <a:solidFill>
                <a:schemeClr val="tx1">
                  <a:lumMod val="50000"/>
                </a:schemeClr>
              </a:solidFill>
              <a:cs typeface="Arial" panose="020B0604020202020204" pitchFamily="34" charset="0"/>
            </a:endParaRPr>
          </a:p>
          <a:p>
            <a:pPr lvl="1" algn="l">
              <a:lnSpc>
                <a:spcPct val="100000"/>
              </a:lnSpc>
            </a:pPr>
            <a:endParaRPr lang="en-US" sz="2800" b="1" dirty="0">
              <a:solidFill>
                <a:schemeClr val="tx1">
                  <a:lumMod val="50000"/>
                </a:schemeClr>
              </a:solidFill>
              <a:cs typeface="Arial" panose="020B0604020202020204" pitchFamily="34" charset="0"/>
            </a:endParaRPr>
          </a:p>
          <a:p>
            <a:pPr lvl="1" algn="l">
              <a:lnSpc>
                <a:spcPct val="100000"/>
              </a:lnSpc>
            </a:pPr>
            <a:r>
              <a:rPr lang="en-US" sz="2800" b="1" dirty="0">
                <a:solidFill>
                  <a:schemeClr val="tx1">
                    <a:lumMod val="50000"/>
                  </a:schemeClr>
                </a:solidFill>
                <a:cs typeface="Arial" panose="020B0604020202020204" pitchFamily="34" charset="0"/>
              </a:rPr>
              <a:t>Land Use &amp; Zoning  </a:t>
            </a:r>
          </a:p>
          <a:p>
            <a:pPr marL="1371600" lvl="2" indent="-457200" algn="l">
              <a:lnSpc>
                <a:spcPct val="100000"/>
              </a:lnSpc>
              <a:buFont typeface="Arial" panose="020B0604020202020204" pitchFamily="34" charset="0"/>
              <a:buChar char="•"/>
            </a:pPr>
            <a:r>
              <a:rPr lang="en-US" sz="2400" dirty="0">
                <a:solidFill>
                  <a:schemeClr val="tx1">
                    <a:lumMod val="50000"/>
                  </a:schemeClr>
                </a:solidFill>
                <a:cs typeface="Arial" panose="020B0604020202020204" pitchFamily="34" charset="0"/>
              </a:rPr>
              <a:t>Find zoning maps and contact planning department</a:t>
            </a:r>
          </a:p>
          <a:p>
            <a:pPr marL="1371600" lvl="2" indent="-457200" algn="l">
              <a:lnSpc>
                <a:spcPct val="100000"/>
              </a:lnSpc>
              <a:buFont typeface="Arial" panose="020B0604020202020204" pitchFamily="34" charset="0"/>
              <a:buChar char="•"/>
            </a:pPr>
            <a:r>
              <a:rPr lang="en-US" sz="2400" dirty="0">
                <a:solidFill>
                  <a:schemeClr val="tx1">
                    <a:lumMod val="50000"/>
                  </a:schemeClr>
                </a:solidFill>
                <a:cs typeface="Arial" panose="020B0604020202020204" pitchFamily="34" charset="0"/>
              </a:rPr>
              <a:t>Residential code</a:t>
            </a:r>
          </a:p>
          <a:p>
            <a:pPr marL="1371600" lvl="2" indent="-457200" algn="l">
              <a:lnSpc>
                <a:spcPct val="100000"/>
              </a:lnSpc>
              <a:buFont typeface="Arial" panose="020B0604020202020204" pitchFamily="34" charset="0"/>
              <a:buChar char="•"/>
            </a:pPr>
            <a:r>
              <a:rPr lang="en-US" sz="2400" dirty="0">
                <a:solidFill>
                  <a:schemeClr val="tx1">
                    <a:lumMod val="50000"/>
                  </a:schemeClr>
                </a:solidFill>
                <a:cs typeface="Arial" panose="020B0604020202020204" pitchFamily="34" charset="0"/>
              </a:rPr>
              <a:t>Permissible density </a:t>
            </a:r>
          </a:p>
          <a:p>
            <a:pPr marL="1371600" lvl="2" indent="-457200" algn="l">
              <a:lnSpc>
                <a:spcPct val="100000"/>
              </a:lnSpc>
              <a:buFont typeface="Arial" panose="020B0604020202020204" pitchFamily="34" charset="0"/>
              <a:buChar char="•"/>
            </a:pPr>
            <a:r>
              <a:rPr lang="en-US" sz="2400" dirty="0">
                <a:solidFill>
                  <a:schemeClr val="tx1">
                    <a:lumMod val="50000"/>
                  </a:schemeClr>
                </a:solidFill>
                <a:cs typeface="Arial" panose="020B0604020202020204" pitchFamily="34" charset="0"/>
              </a:rPr>
              <a:t>Floor area ratio (FAR) and setbacks</a:t>
            </a:r>
          </a:p>
          <a:p>
            <a:pPr marL="1371600" lvl="2" indent="-457200" algn="l">
              <a:lnSpc>
                <a:spcPct val="100000"/>
              </a:lnSpc>
              <a:buFont typeface="Arial" panose="020B0604020202020204" pitchFamily="34" charset="0"/>
              <a:buChar char="•"/>
            </a:pPr>
            <a:r>
              <a:rPr lang="en-US" sz="2400" dirty="0">
                <a:solidFill>
                  <a:schemeClr val="tx1">
                    <a:lumMod val="50000"/>
                  </a:schemeClr>
                </a:solidFill>
                <a:cs typeface="Arial" panose="020B0604020202020204" pitchFamily="34" charset="0"/>
              </a:rPr>
              <a:t>Assess adjacent uses </a:t>
            </a:r>
          </a:p>
          <a:p>
            <a:pPr marL="1371600" lvl="2" indent="-457200" algn="l">
              <a:lnSpc>
                <a:spcPct val="100000"/>
              </a:lnSpc>
              <a:buFont typeface="Arial" panose="020B0604020202020204" pitchFamily="34" charset="0"/>
              <a:buChar char="•"/>
            </a:pPr>
            <a:r>
              <a:rPr lang="en-US" sz="2400" dirty="0">
                <a:solidFill>
                  <a:schemeClr val="tx1">
                    <a:lumMod val="50000"/>
                  </a:schemeClr>
                </a:solidFill>
                <a:cs typeface="Arial" panose="020B0604020202020204" pitchFamily="34" charset="0"/>
              </a:rPr>
              <a:t>Parking requirements</a:t>
            </a:r>
          </a:p>
          <a:p>
            <a:pPr marL="1371600" lvl="2" indent="-457200" algn="l">
              <a:lnSpc>
                <a:spcPct val="100000"/>
              </a:lnSpc>
              <a:buFont typeface="Arial" panose="020B0604020202020204" pitchFamily="34" charset="0"/>
              <a:buChar char="•"/>
            </a:pPr>
            <a:r>
              <a:rPr lang="en-US" sz="2400" dirty="0">
                <a:solidFill>
                  <a:schemeClr val="tx1">
                    <a:lumMod val="50000"/>
                  </a:schemeClr>
                </a:solidFill>
                <a:cs typeface="Arial" panose="020B0604020202020204" pitchFamily="34" charset="0"/>
              </a:rPr>
              <a:t>Right of way and road access</a:t>
            </a:r>
          </a:p>
          <a:p>
            <a:pPr marL="1828800" lvl="3" indent="-457200" algn="l">
              <a:lnSpc>
                <a:spcPct val="100000"/>
              </a:lnSpc>
              <a:buFont typeface="Arial" panose="020B0604020202020204" pitchFamily="34" charset="0"/>
              <a:buChar char="•"/>
            </a:pPr>
            <a:endParaRPr lang="en-US" sz="2400" dirty="0">
              <a:solidFill>
                <a:schemeClr val="tx1">
                  <a:lumMod val="50000"/>
                </a:schemeClr>
              </a:solidFill>
              <a:cs typeface="Arial" panose="020B0604020202020204" pitchFamily="34" charset="0"/>
            </a:endParaRPr>
          </a:p>
          <a:p>
            <a:pPr marL="1828800" lvl="3" indent="-457200" algn="l">
              <a:lnSpc>
                <a:spcPct val="100000"/>
              </a:lnSpc>
              <a:buFont typeface="Arial" panose="020B0604020202020204" pitchFamily="34" charset="0"/>
              <a:buChar char="•"/>
            </a:pPr>
            <a:endParaRPr lang="en-US" sz="2400" dirty="0">
              <a:solidFill>
                <a:schemeClr val="tx1">
                  <a:lumMod val="50000"/>
                </a:schemeClr>
              </a:solidFill>
              <a:cs typeface="Arial" panose="020B0604020202020204" pitchFamily="34" charset="0"/>
            </a:endParaRPr>
          </a:p>
          <a:p>
            <a:pPr lvl="1" algn="l">
              <a:lnSpc>
                <a:spcPct val="100000"/>
              </a:lnSpc>
            </a:pPr>
            <a:endParaRPr lang="en-US" sz="2800" dirty="0">
              <a:solidFill>
                <a:schemeClr val="tx1">
                  <a:lumMod val="50000"/>
                </a:schemeClr>
              </a:solidFill>
              <a:cs typeface="Arial" panose="020B0604020202020204" pitchFamily="34" charset="0"/>
            </a:endParaRPr>
          </a:p>
          <a:p>
            <a:pPr lvl="1" algn="l">
              <a:lnSpc>
                <a:spcPct val="100000"/>
              </a:lnSpc>
            </a:pPr>
            <a:r>
              <a:rPr lang="en-US" sz="2800" dirty="0">
                <a:solidFill>
                  <a:schemeClr val="tx1">
                    <a:lumMod val="50000"/>
                  </a:schemeClr>
                </a:solidFill>
                <a:cs typeface="Arial" panose="020B0604020202020204" pitchFamily="34" charset="0"/>
              </a:rPr>
              <a:t> </a:t>
            </a:r>
          </a:p>
        </p:txBody>
      </p:sp>
    </p:spTree>
    <p:extLst>
      <p:ext uri="{BB962C8B-B14F-4D97-AF65-F5344CB8AC3E}">
        <p14:creationId xmlns:p14="http://schemas.microsoft.com/office/powerpoint/2010/main" val="3651500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1B3AB46-136B-4220-81BE-EB3A5618CA64}"/>
              </a:ext>
            </a:extLst>
          </p:cNvPr>
          <p:cNvPicPr>
            <a:picLocks noChangeAspect="1"/>
          </p:cNvPicPr>
          <p:nvPr/>
        </p:nvPicPr>
        <p:blipFill>
          <a:blip r:embed="rId3"/>
          <a:stretch>
            <a:fillRect/>
          </a:stretch>
        </p:blipFill>
        <p:spPr>
          <a:xfrm>
            <a:off x="1" y="6387406"/>
            <a:ext cx="12192000" cy="475488"/>
          </a:xfrm>
          <a:prstGeom prst="rect">
            <a:avLst/>
          </a:prstGeom>
        </p:spPr>
      </p:pic>
      <p:sp>
        <p:nvSpPr>
          <p:cNvPr id="11" name="Rectangle 10">
            <a:extLst>
              <a:ext uri="{FF2B5EF4-FFF2-40B4-BE49-F238E27FC236}">
                <a16:creationId xmlns:a16="http://schemas.microsoft.com/office/drawing/2014/main" id="{5D883E14-77C8-4915-BCDF-40FDF6FCB42E}"/>
              </a:ext>
            </a:extLst>
          </p:cNvPr>
          <p:cNvSpPr/>
          <p:nvPr/>
        </p:nvSpPr>
        <p:spPr>
          <a:xfrm>
            <a:off x="1" y="-3464"/>
            <a:ext cx="1828622" cy="1563907"/>
          </a:xfrm>
          <a:prstGeom prst="rect">
            <a:avLst/>
          </a:prstGeom>
          <a:solidFill>
            <a:srgbClr val="F5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9D5ABC-70E9-454A-B575-ED5C396790DB}"/>
              </a:ext>
            </a:extLst>
          </p:cNvPr>
          <p:cNvSpPr/>
          <p:nvPr/>
        </p:nvSpPr>
        <p:spPr>
          <a:xfrm>
            <a:off x="1828622" y="0"/>
            <a:ext cx="10363378" cy="1560443"/>
          </a:xfrm>
          <a:prstGeom prst="rect">
            <a:avLst/>
          </a:prstGeom>
          <a:solidFill>
            <a:srgbClr val="019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with medium confidence">
            <a:extLst>
              <a:ext uri="{FF2B5EF4-FFF2-40B4-BE49-F238E27FC236}">
                <a16:creationId xmlns:a16="http://schemas.microsoft.com/office/drawing/2014/main" id="{26513810-3EEA-4B0B-A385-771B416B7D30}"/>
              </a:ext>
            </a:extLst>
          </p:cNvPr>
          <p:cNvPicPr>
            <a:picLocks noChangeAspect="1"/>
          </p:cNvPicPr>
          <p:nvPr/>
        </p:nvPicPr>
        <p:blipFill>
          <a:blip r:embed="rId4"/>
          <a:stretch>
            <a:fillRect/>
          </a:stretch>
        </p:blipFill>
        <p:spPr>
          <a:xfrm>
            <a:off x="228013" y="239359"/>
            <a:ext cx="1372597" cy="1147424"/>
          </a:xfrm>
          <a:prstGeom prst="rect">
            <a:avLst/>
          </a:prstGeom>
        </p:spPr>
      </p:pic>
      <p:sp>
        <p:nvSpPr>
          <p:cNvPr id="14" name="TextBox 13">
            <a:extLst>
              <a:ext uri="{FF2B5EF4-FFF2-40B4-BE49-F238E27FC236}">
                <a16:creationId xmlns:a16="http://schemas.microsoft.com/office/drawing/2014/main" id="{D60154A2-48EA-49D3-BCA9-F29E85AF20A1}"/>
              </a:ext>
            </a:extLst>
          </p:cNvPr>
          <p:cNvSpPr txBox="1"/>
          <p:nvPr/>
        </p:nvSpPr>
        <p:spPr>
          <a:xfrm>
            <a:off x="3210518" y="6451184"/>
            <a:ext cx="7980396" cy="338554"/>
          </a:xfrm>
          <a:prstGeom prst="rect">
            <a:avLst/>
          </a:prstGeom>
          <a:noFill/>
        </p:spPr>
        <p:txBody>
          <a:bodyPr wrap="square" rtlCol="0">
            <a:spAutoFit/>
          </a:bodyPr>
          <a:lstStyle/>
          <a:p>
            <a:pPr algn="r"/>
            <a:r>
              <a:rPr lang="en-US" sz="1600" dirty="0">
                <a:solidFill>
                  <a:srgbClr val="535554"/>
                </a:solidFill>
                <a:cs typeface="Arial" panose="020B0604020202020204" pitchFamily="34" charset="0"/>
              </a:rPr>
              <a:t>2022 New Mexico Housing Summit - 09/14/2022</a:t>
            </a:r>
          </a:p>
        </p:txBody>
      </p:sp>
      <p:sp>
        <p:nvSpPr>
          <p:cNvPr id="15" name="Footer Placeholder 5">
            <a:extLst>
              <a:ext uri="{FF2B5EF4-FFF2-40B4-BE49-F238E27FC236}">
                <a16:creationId xmlns:a16="http://schemas.microsoft.com/office/drawing/2014/main" id="{2A73E932-DEF7-4F43-A654-D6C75FF98C1A}"/>
              </a:ext>
            </a:extLst>
          </p:cNvPr>
          <p:cNvSpPr>
            <a:spLocks noGrp="1"/>
          </p:cNvSpPr>
          <p:nvPr>
            <p:ph type="ftr" sz="quarter" idx="11"/>
          </p:nvPr>
        </p:nvSpPr>
        <p:spPr>
          <a:xfrm>
            <a:off x="11190914" y="6382922"/>
            <a:ext cx="1001085" cy="475078"/>
          </a:xfrm>
        </p:spPr>
        <p:txBody>
          <a:bodyPr/>
          <a:lstStyle/>
          <a:p>
            <a:r>
              <a:rPr lang="en-US" sz="1400" b="1" dirty="0"/>
              <a:t>8</a:t>
            </a:r>
          </a:p>
        </p:txBody>
      </p:sp>
      <p:sp>
        <p:nvSpPr>
          <p:cNvPr id="16" name="Title 1">
            <a:extLst>
              <a:ext uri="{FF2B5EF4-FFF2-40B4-BE49-F238E27FC236}">
                <a16:creationId xmlns:a16="http://schemas.microsoft.com/office/drawing/2014/main" id="{1615529C-18DC-4362-8495-187D2F8D8F1B}"/>
              </a:ext>
            </a:extLst>
          </p:cNvPr>
          <p:cNvSpPr>
            <a:spLocks noGrp="1"/>
          </p:cNvSpPr>
          <p:nvPr>
            <p:ph type="ctrTitle"/>
          </p:nvPr>
        </p:nvSpPr>
        <p:spPr>
          <a:xfrm>
            <a:off x="2056634" y="338437"/>
            <a:ext cx="3698214" cy="880104"/>
          </a:xfrm>
        </p:spPr>
        <p:txBody>
          <a:bodyPr>
            <a:normAutofit fontScale="90000"/>
          </a:bodyPr>
          <a:lstStyle/>
          <a:p>
            <a:pPr algn="l"/>
            <a:r>
              <a:rPr lang="en-US" sz="3600" b="1" dirty="0">
                <a:solidFill>
                  <a:schemeClr val="lt1"/>
                </a:solidFill>
                <a:latin typeface="+mn-lt"/>
                <a:ea typeface="+mn-ea"/>
                <a:cs typeface="+mn-cs"/>
              </a:rPr>
              <a:t>Part I: Due Diligence</a:t>
            </a:r>
            <a:br>
              <a:rPr lang="en-US" sz="3200" b="1" dirty="0">
                <a:solidFill>
                  <a:schemeClr val="lt1"/>
                </a:solidFill>
                <a:latin typeface="+mn-lt"/>
                <a:ea typeface="+mn-ea"/>
                <a:cs typeface="+mn-cs"/>
              </a:rPr>
            </a:br>
            <a:r>
              <a:rPr lang="en-US" sz="2700" i="1" dirty="0">
                <a:solidFill>
                  <a:schemeClr val="lt1"/>
                </a:solidFill>
                <a:latin typeface="+mn-lt"/>
                <a:ea typeface="+mn-ea"/>
                <a:cs typeface="+mn-cs"/>
              </a:rPr>
              <a:t>Site Evaluation</a:t>
            </a:r>
            <a:endParaRPr lang="en-US" sz="3200" i="1" dirty="0">
              <a:solidFill>
                <a:schemeClr val="lt1"/>
              </a:solidFill>
              <a:latin typeface="+mn-lt"/>
              <a:ea typeface="+mn-ea"/>
              <a:cs typeface="+mn-cs"/>
            </a:endParaRPr>
          </a:p>
        </p:txBody>
      </p:sp>
      <p:sp>
        <p:nvSpPr>
          <p:cNvPr id="6" name="Subtitle 2">
            <a:extLst>
              <a:ext uri="{FF2B5EF4-FFF2-40B4-BE49-F238E27FC236}">
                <a16:creationId xmlns:a16="http://schemas.microsoft.com/office/drawing/2014/main" id="{FB337C68-58BC-A389-72EE-30A8B7DF85C5}"/>
              </a:ext>
            </a:extLst>
          </p:cNvPr>
          <p:cNvSpPr>
            <a:spLocks noGrp="1"/>
          </p:cNvSpPr>
          <p:nvPr>
            <p:ph type="subTitle" idx="1"/>
          </p:nvPr>
        </p:nvSpPr>
        <p:spPr>
          <a:xfrm>
            <a:off x="374360" y="1085714"/>
            <a:ext cx="6370049" cy="4223879"/>
          </a:xfrm>
        </p:spPr>
        <p:txBody>
          <a:bodyPr>
            <a:noAutofit/>
          </a:bodyPr>
          <a:lstStyle/>
          <a:p>
            <a:pPr lvl="1" algn="l">
              <a:lnSpc>
                <a:spcPct val="100000"/>
              </a:lnSpc>
            </a:pPr>
            <a:endParaRPr lang="en-US" sz="2800" b="1" dirty="0">
              <a:solidFill>
                <a:schemeClr val="tx1">
                  <a:lumMod val="50000"/>
                </a:schemeClr>
              </a:solidFill>
              <a:cs typeface="Arial" panose="020B0604020202020204" pitchFamily="34" charset="0"/>
            </a:endParaRPr>
          </a:p>
          <a:p>
            <a:pPr lvl="1" algn="l">
              <a:lnSpc>
                <a:spcPct val="100000"/>
              </a:lnSpc>
            </a:pPr>
            <a:endParaRPr lang="en-US" sz="2800" b="1" dirty="0">
              <a:solidFill>
                <a:schemeClr val="tx1">
                  <a:lumMod val="50000"/>
                </a:schemeClr>
              </a:solidFill>
              <a:cs typeface="Arial" panose="020B0604020202020204" pitchFamily="34" charset="0"/>
            </a:endParaRPr>
          </a:p>
          <a:p>
            <a:pPr lvl="1" algn="l">
              <a:lnSpc>
                <a:spcPct val="100000"/>
              </a:lnSpc>
            </a:pPr>
            <a:r>
              <a:rPr lang="en-US" sz="2800" b="1" dirty="0">
                <a:solidFill>
                  <a:schemeClr val="tx1">
                    <a:lumMod val="50000"/>
                  </a:schemeClr>
                </a:solidFill>
                <a:cs typeface="Arial" panose="020B0604020202020204" pitchFamily="34" charset="0"/>
              </a:rPr>
              <a:t>Environmental Due Diligence</a:t>
            </a:r>
          </a:p>
          <a:p>
            <a:pPr marL="1371600" lvl="2" indent="-457200" algn="l">
              <a:lnSpc>
                <a:spcPct val="100000"/>
              </a:lnSpc>
              <a:buFont typeface="Arial" panose="020B0604020202020204" pitchFamily="34" charset="0"/>
              <a:buChar char="•"/>
            </a:pPr>
            <a:r>
              <a:rPr lang="en-US" sz="2400" dirty="0">
                <a:solidFill>
                  <a:schemeClr val="tx1">
                    <a:lumMod val="50000"/>
                  </a:schemeClr>
                </a:solidFill>
                <a:cs typeface="Arial" panose="020B0604020202020204" pitchFamily="34" charset="0"/>
              </a:rPr>
              <a:t>Historical structures and materials</a:t>
            </a:r>
          </a:p>
          <a:p>
            <a:pPr marL="1371600" lvl="2" indent="-457200" algn="l">
              <a:lnSpc>
                <a:spcPct val="100000"/>
              </a:lnSpc>
              <a:buFont typeface="Arial" panose="020B0604020202020204" pitchFamily="34" charset="0"/>
              <a:buChar char="•"/>
            </a:pPr>
            <a:r>
              <a:rPr lang="en-US" sz="2400" dirty="0">
                <a:solidFill>
                  <a:schemeClr val="tx1">
                    <a:lumMod val="50000"/>
                  </a:schemeClr>
                </a:solidFill>
                <a:cs typeface="Arial" panose="020B0604020202020204" pitchFamily="34" charset="0"/>
              </a:rPr>
              <a:t>Adjacent properties and uses</a:t>
            </a:r>
          </a:p>
          <a:p>
            <a:pPr marL="1371600" lvl="2" indent="-457200" algn="l">
              <a:lnSpc>
                <a:spcPct val="100000"/>
              </a:lnSpc>
              <a:buFont typeface="Arial" panose="020B0604020202020204" pitchFamily="34" charset="0"/>
              <a:buChar char="•"/>
            </a:pPr>
            <a:r>
              <a:rPr lang="en-US" sz="2400" dirty="0">
                <a:solidFill>
                  <a:schemeClr val="tx1">
                    <a:lumMod val="50000"/>
                  </a:schemeClr>
                </a:solidFill>
                <a:cs typeface="Arial" panose="020B0604020202020204" pitchFamily="34" charset="0"/>
              </a:rPr>
              <a:t>Wetlands and sensitive habitats</a:t>
            </a:r>
          </a:p>
          <a:p>
            <a:pPr marL="1371600" lvl="2" indent="-457200" algn="l">
              <a:lnSpc>
                <a:spcPct val="100000"/>
              </a:lnSpc>
              <a:buFont typeface="Arial" panose="020B0604020202020204" pitchFamily="34" charset="0"/>
              <a:buChar char="•"/>
            </a:pPr>
            <a:r>
              <a:rPr lang="en-US" sz="2400" dirty="0">
                <a:solidFill>
                  <a:schemeClr val="tx1">
                    <a:lumMod val="50000"/>
                  </a:schemeClr>
                </a:solidFill>
                <a:cs typeface="Arial" panose="020B0604020202020204" pitchFamily="34" charset="0"/>
              </a:rPr>
              <a:t>FEMA Flood Map</a:t>
            </a:r>
          </a:p>
          <a:p>
            <a:pPr marL="1371600" lvl="2" indent="-457200" algn="l">
              <a:lnSpc>
                <a:spcPct val="100000"/>
              </a:lnSpc>
              <a:buFont typeface="Arial" panose="020B0604020202020204" pitchFamily="34" charset="0"/>
              <a:buChar char="•"/>
            </a:pPr>
            <a:r>
              <a:rPr lang="en-US" sz="2400" dirty="0">
                <a:solidFill>
                  <a:schemeClr val="tx1">
                    <a:lumMod val="50000"/>
                  </a:schemeClr>
                </a:solidFill>
                <a:cs typeface="Arial" panose="020B0604020202020204" pitchFamily="34" charset="0"/>
              </a:rPr>
              <a:t>Phase I Environmental Site Assessment or other recent reports </a:t>
            </a:r>
          </a:p>
          <a:p>
            <a:pPr lvl="1" algn="l">
              <a:lnSpc>
                <a:spcPct val="100000"/>
              </a:lnSpc>
            </a:pPr>
            <a:endParaRPr lang="en-US" sz="2800" dirty="0">
              <a:solidFill>
                <a:schemeClr val="tx1">
                  <a:lumMod val="50000"/>
                </a:schemeClr>
              </a:solidFill>
              <a:cs typeface="Arial" panose="020B0604020202020204" pitchFamily="34" charset="0"/>
            </a:endParaRPr>
          </a:p>
          <a:p>
            <a:pPr lvl="1" algn="l">
              <a:lnSpc>
                <a:spcPct val="100000"/>
              </a:lnSpc>
            </a:pPr>
            <a:r>
              <a:rPr lang="en-US" sz="2800" dirty="0">
                <a:solidFill>
                  <a:schemeClr val="tx1">
                    <a:lumMod val="50000"/>
                  </a:schemeClr>
                </a:solidFill>
                <a:cs typeface="Arial" panose="020B0604020202020204" pitchFamily="34" charset="0"/>
              </a:rPr>
              <a:t> </a:t>
            </a:r>
          </a:p>
        </p:txBody>
      </p:sp>
      <p:pic>
        <p:nvPicPr>
          <p:cNvPr id="1026" name="Picture 2" descr="5 tips for environmental due diligence in business transactions">
            <a:extLst>
              <a:ext uri="{FF2B5EF4-FFF2-40B4-BE49-F238E27FC236}">
                <a16:creationId xmlns:a16="http://schemas.microsoft.com/office/drawing/2014/main" id="{90FBECE8-035F-4B9C-3CB9-D2C8431F8A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096" y="1624221"/>
            <a:ext cx="2969010" cy="23295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e-diligence-page-300x225 Environmental Due Diligence">
            <a:extLst>
              <a:ext uri="{FF2B5EF4-FFF2-40B4-BE49-F238E27FC236}">
                <a16:creationId xmlns:a16="http://schemas.microsoft.com/office/drawing/2014/main" id="{1D8C1ED6-2EF6-D392-AF2A-2A75113E21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0096" y="4009910"/>
            <a:ext cx="2969010" cy="22267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D06915F-28BE-B1C9-D6E2-AE4F3AE6BB3C}"/>
              </a:ext>
            </a:extLst>
          </p:cNvPr>
          <p:cNvSpPr txBox="1"/>
          <p:nvPr/>
        </p:nvSpPr>
        <p:spPr>
          <a:xfrm>
            <a:off x="374360" y="5382749"/>
            <a:ext cx="7062762" cy="830997"/>
          </a:xfrm>
          <a:prstGeom prst="rect">
            <a:avLst/>
          </a:prstGeom>
          <a:noFill/>
        </p:spPr>
        <p:txBody>
          <a:bodyPr wrap="square">
            <a:spAutoFit/>
          </a:bodyPr>
          <a:lstStyle/>
          <a:p>
            <a:r>
              <a:rPr lang="en-US" sz="2400" dirty="0">
                <a:solidFill>
                  <a:srgbClr val="000000"/>
                </a:solidFill>
              </a:rPr>
              <a:t>Environmental issues may pose serious challenges but may also present a unique opportunity…</a:t>
            </a:r>
          </a:p>
        </p:txBody>
      </p:sp>
    </p:spTree>
    <p:extLst>
      <p:ext uri="{BB962C8B-B14F-4D97-AF65-F5344CB8AC3E}">
        <p14:creationId xmlns:p14="http://schemas.microsoft.com/office/powerpoint/2010/main" val="1397753884"/>
      </p:ext>
    </p:extLst>
  </p:cSld>
  <p:clrMapOvr>
    <a:masterClrMapping/>
  </p:clrMapOvr>
</p:sld>
</file>

<file path=ppt/theme/theme1.xml><?xml version="1.0" encoding="utf-8"?>
<a:theme xmlns:a="http://schemas.openxmlformats.org/drawingml/2006/main" name="Office Theme">
  <a:themeElements>
    <a:clrScheme name="MFA Colors (TextBackground Dark 1, Accent 1 and 2)">
      <a:dk1>
        <a:srgbClr val="535554"/>
      </a:dk1>
      <a:lt1>
        <a:srgbClr val="FFFFFF"/>
      </a:lt1>
      <a:dk2>
        <a:srgbClr val="44546A"/>
      </a:dk2>
      <a:lt2>
        <a:srgbClr val="E7E6E6"/>
      </a:lt2>
      <a:accent1>
        <a:srgbClr val="0193B3"/>
      </a:accent1>
      <a:accent2>
        <a:srgbClr val="FDE18F"/>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NSP Board Pesentation.potx" id="{9479A31F-45CA-49CD-A65F-F6DB06461F57}" vid="{F6F79B4C-5419-4D87-8F79-3F74B4894C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Draft NSP Board Pesentation</Template>
  <TotalTime>9432</TotalTime>
  <Words>3443</Words>
  <Application>Microsoft Office PowerPoint</Application>
  <PresentationFormat>Widescreen</PresentationFormat>
  <Paragraphs>701</Paragraphs>
  <Slides>36</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Calibri Light</vt:lpstr>
      <vt:lpstr>Lato</vt:lpstr>
      <vt:lpstr>Montserrat</vt:lpstr>
      <vt:lpstr>proxima-nova</vt:lpstr>
      <vt:lpstr>Wingdings</vt:lpstr>
      <vt:lpstr>Office Theme</vt:lpstr>
      <vt:lpstr> Development 101 </vt:lpstr>
      <vt:lpstr>Development 101 Outline </vt:lpstr>
      <vt:lpstr>Development 101 Intro </vt:lpstr>
      <vt:lpstr>Part I: Due Diligence  Program planning &amp; concept </vt:lpstr>
      <vt:lpstr>Part I: Due Diligence  Site Selection</vt:lpstr>
      <vt:lpstr>Part I: Due Diligence  Site Selection</vt:lpstr>
      <vt:lpstr>Part I: Due Diligence Site Evaluation</vt:lpstr>
      <vt:lpstr>Part I: Due Diligence Site Evaluation</vt:lpstr>
      <vt:lpstr>Part I: Due Diligence Site Evaluation</vt:lpstr>
      <vt:lpstr>Part II: Design and Feasibility  Preliminary site feasibility</vt:lpstr>
      <vt:lpstr>Part II: Design and Feasibility  Preliminary Site &amp; Building Design </vt:lpstr>
      <vt:lpstr>Part II: Design and Feasibility  Preliminary Site &amp; Building Design </vt:lpstr>
      <vt:lpstr>Part II: Design and Feasibility  Preliminary Site &amp; Building Design </vt:lpstr>
      <vt:lpstr>Part II: Design and Feasibility  Preliminary Site &amp; Building Design </vt:lpstr>
      <vt:lpstr>Part III: Financing Development Budget </vt:lpstr>
      <vt:lpstr>Part III: Financing Project NOI </vt:lpstr>
      <vt:lpstr>Part III: Financing Project NOI </vt:lpstr>
      <vt:lpstr>Part III: Financing Project NOI </vt:lpstr>
      <vt:lpstr>Part III: Financing Project NOI </vt:lpstr>
      <vt:lpstr>Part III: Financing Capital Stack </vt:lpstr>
      <vt:lpstr>Part III: Financing Capital Stack </vt:lpstr>
      <vt:lpstr>Part III: Financing Low Income Housing Tax Credits (LIHTC)</vt:lpstr>
      <vt:lpstr>Part III: Financing Low Income Housing Tax Credits (LIHTC)</vt:lpstr>
      <vt:lpstr>Part III: Financing Low Income Housing Tax Credits (LIHTC)</vt:lpstr>
      <vt:lpstr>Part III: Financing Low Income Housing Tax Credits (LIHTC)</vt:lpstr>
      <vt:lpstr>Part III: Financing Low Income Housing Tax Credits (LIHTC)</vt:lpstr>
      <vt:lpstr>Part III: Financing Low Income Housing Tax Credits (LIHTC)</vt:lpstr>
      <vt:lpstr>Part III: Financing Gap Financing </vt:lpstr>
      <vt:lpstr>Part III: Financing Gap Financing </vt:lpstr>
      <vt:lpstr>Part III: Financing Gap Financing </vt:lpstr>
      <vt:lpstr>Part III: Financing Project NOI </vt:lpstr>
      <vt:lpstr>Part III: Financing Project NOI </vt:lpstr>
      <vt:lpstr>Part III: Financing Closing the deal </vt:lpstr>
      <vt:lpstr>Part IV: Construction </vt:lpstr>
      <vt:lpstr>Part IV: Construction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Neighborhood Stabilization Program (NSP)</dc:title>
  <dc:creator>Donna Maestas-De Vries</dc:creator>
  <cp:lastModifiedBy>George Maestas</cp:lastModifiedBy>
  <cp:revision>78</cp:revision>
  <dcterms:created xsi:type="dcterms:W3CDTF">2020-06-30T23:12:12Z</dcterms:created>
  <dcterms:modified xsi:type="dcterms:W3CDTF">2022-09-21T21:31:44Z</dcterms:modified>
</cp:coreProperties>
</file>