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2"/>
  </p:notesMasterIdLst>
  <p:handoutMasterIdLst>
    <p:handoutMasterId r:id="rId73"/>
  </p:handoutMasterIdLst>
  <p:sldIdLst>
    <p:sldId id="695" r:id="rId2"/>
    <p:sldId id="707" r:id="rId3"/>
    <p:sldId id="767" r:id="rId4"/>
    <p:sldId id="768" r:id="rId5"/>
    <p:sldId id="769" r:id="rId6"/>
    <p:sldId id="770" r:id="rId7"/>
    <p:sldId id="275" r:id="rId8"/>
    <p:sldId id="696" r:id="rId9"/>
    <p:sldId id="697" r:id="rId10"/>
    <p:sldId id="698" r:id="rId11"/>
    <p:sldId id="262" r:id="rId12"/>
    <p:sldId id="257" r:id="rId13"/>
    <p:sldId id="699" r:id="rId14"/>
    <p:sldId id="751" r:id="rId15"/>
    <p:sldId id="700" r:id="rId16"/>
    <p:sldId id="701" r:id="rId17"/>
    <p:sldId id="702" r:id="rId18"/>
    <p:sldId id="703" r:id="rId19"/>
    <p:sldId id="704" r:id="rId20"/>
    <p:sldId id="705" r:id="rId21"/>
    <p:sldId id="758" r:id="rId22"/>
    <p:sldId id="759" r:id="rId23"/>
    <p:sldId id="708" r:id="rId24"/>
    <p:sldId id="706" r:id="rId25"/>
    <p:sldId id="709" r:id="rId26"/>
    <p:sldId id="288" r:id="rId27"/>
    <p:sldId id="710" r:id="rId28"/>
    <p:sldId id="711" r:id="rId29"/>
    <p:sldId id="712" r:id="rId30"/>
    <p:sldId id="755" r:id="rId31"/>
    <p:sldId id="756" r:id="rId32"/>
    <p:sldId id="713" r:id="rId33"/>
    <p:sldId id="297" r:id="rId34"/>
    <p:sldId id="289" r:id="rId35"/>
    <p:sldId id="714" r:id="rId36"/>
    <p:sldId id="292" r:id="rId37"/>
    <p:sldId id="752" r:id="rId38"/>
    <p:sldId id="293" r:id="rId39"/>
    <p:sldId id="720" r:id="rId40"/>
    <p:sldId id="715" r:id="rId41"/>
    <p:sldId id="717" r:id="rId42"/>
    <p:sldId id="718" r:id="rId43"/>
    <p:sldId id="719" r:id="rId44"/>
    <p:sldId id="716" r:id="rId45"/>
    <p:sldId id="761" r:id="rId46"/>
    <p:sldId id="762" r:id="rId47"/>
    <p:sldId id="721" r:id="rId48"/>
    <p:sldId id="295" r:id="rId49"/>
    <p:sldId id="266" r:id="rId50"/>
    <p:sldId id="256" r:id="rId51"/>
    <p:sldId id="264" r:id="rId52"/>
    <p:sldId id="265" r:id="rId53"/>
    <p:sldId id="267" r:id="rId54"/>
    <p:sldId id="268" r:id="rId55"/>
    <p:sldId id="291" r:id="rId56"/>
    <p:sldId id="722" r:id="rId57"/>
    <p:sldId id="763" r:id="rId58"/>
    <p:sldId id="764" r:id="rId59"/>
    <p:sldId id="723" r:id="rId60"/>
    <p:sldId id="724" r:id="rId61"/>
    <p:sldId id="725" r:id="rId62"/>
    <p:sldId id="726" r:id="rId63"/>
    <p:sldId id="263" r:id="rId64"/>
    <p:sldId id="271" r:id="rId65"/>
    <p:sldId id="272" r:id="rId66"/>
    <p:sldId id="729" r:id="rId67"/>
    <p:sldId id="765" r:id="rId68"/>
    <p:sldId id="766" r:id="rId69"/>
    <p:sldId id="727" r:id="rId70"/>
    <p:sldId id="260" r:id="rId71"/>
  </p:sldIdLst>
  <p:sldSz cx="9144000" cy="6858000" type="screen4x3"/>
  <p:notesSz cx="9309100" cy="7023100"/>
  <p:defaultText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wn M. Colbert, CPM, COS" initials="SMCC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93B4"/>
    <a:srgbClr val="535554"/>
    <a:srgbClr val="00B0CA"/>
    <a:srgbClr val="CE791C"/>
    <a:srgbClr val="A9340F"/>
    <a:srgbClr val="C55415"/>
    <a:srgbClr val="FCF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89398" autoAdjust="0"/>
  </p:normalViewPr>
  <p:slideViewPr>
    <p:cSldViewPr snapToGrid="0" snapToObjects="1">
      <p:cViewPr varScale="1">
        <p:scale>
          <a:sx n="68" d="100"/>
          <a:sy n="68" d="100"/>
        </p:scale>
        <p:origin x="1440" y="60"/>
      </p:cViewPr>
      <p:guideLst>
        <p:guide orient="horz" pos="2160"/>
        <p:guide pos="2880"/>
      </p:guideLst>
    </p:cSldViewPr>
  </p:slideViewPr>
  <p:outlineViewPr>
    <p:cViewPr>
      <p:scale>
        <a:sx n="33" d="100"/>
        <a:sy n="33" d="100"/>
      </p:scale>
      <p:origin x="0" y="-4716"/>
    </p:cViewPr>
  </p:outlineViewPr>
  <p:notesTextViewPr>
    <p:cViewPr>
      <p:scale>
        <a:sx n="1" d="1"/>
        <a:sy n="1" d="1"/>
      </p:scale>
      <p:origin x="0" y="0"/>
    </p:cViewPr>
  </p:notesTextViewPr>
  <p:notesViewPr>
    <p:cSldViewPr snapToGrid="0" snapToObjects="1">
      <p:cViewPr varScale="1">
        <p:scale>
          <a:sx n="70" d="100"/>
          <a:sy n="70" d="100"/>
        </p:scale>
        <p:origin x="2718" y="6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BC9B7-1751-4002-BEC5-DEDEBCDB488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DCF16D3-E48B-431E-A193-4C5C9DA31BFB}">
      <dgm:prSet phldrT="[Text]"/>
      <dgm:spPr/>
      <dgm:t>
        <a:bodyPr/>
        <a:lstStyle/>
        <a:p>
          <a:r>
            <a:rPr lang="en-US" dirty="0"/>
            <a:t>Vista Villa Valley Apartments General Partnership</a:t>
          </a:r>
        </a:p>
      </dgm:t>
    </dgm:pt>
    <dgm:pt modelId="{91217C50-5FA3-4003-8593-1235C5BB61F8}" type="parTrans" cxnId="{549C05B5-26EE-461E-8566-A49CD44461E8}">
      <dgm:prSet/>
      <dgm:spPr/>
      <dgm:t>
        <a:bodyPr/>
        <a:lstStyle/>
        <a:p>
          <a:endParaRPr lang="en-US"/>
        </a:p>
      </dgm:t>
    </dgm:pt>
    <dgm:pt modelId="{2548F391-B91F-4CAC-BDB0-2A03174F283A}" type="sibTrans" cxnId="{549C05B5-26EE-461E-8566-A49CD44461E8}">
      <dgm:prSet/>
      <dgm:spPr/>
      <dgm:t>
        <a:bodyPr/>
        <a:lstStyle/>
        <a:p>
          <a:endParaRPr lang="en-US"/>
        </a:p>
      </dgm:t>
    </dgm:pt>
    <dgm:pt modelId="{276D0228-92A7-4BD5-ACEF-0D3BDBFD9B1E}">
      <dgm:prSet phldrT="[Text]"/>
      <dgm:spPr/>
      <dgm:t>
        <a:bodyPr/>
        <a:lstStyle/>
        <a:p>
          <a:r>
            <a:rPr lang="en-US" dirty="0"/>
            <a:t>General Partner (0.01%)</a:t>
          </a:r>
        </a:p>
      </dgm:t>
    </dgm:pt>
    <dgm:pt modelId="{84DFCFAF-D121-4F99-BD31-21E6DF635044}" type="parTrans" cxnId="{9F8E6688-35ED-41E4-BD78-EDC3685430A8}">
      <dgm:prSet/>
      <dgm:spPr/>
      <dgm:t>
        <a:bodyPr/>
        <a:lstStyle/>
        <a:p>
          <a:endParaRPr lang="en-US"/>
        </a:p>
      </dgm:t>
    </dgm:pt>
    <dgm:pt modelId="{F7800D34-8868-4170-B5C1-BE1F30ED139E}" type="sibTrans" cxnId="{9F8E6688-35ED-41E4-BD78-EDC3685430A8}">
      <dgm:prSet/>
      <dgm:spPr/>
      <dgm:t>
        <a:bodyPr/>
        <a:lstStyle/>
        <a:p>
          <a:endParaRPr lang="en-US"/>
        </a:p>
      </dgm:t>
    </dgm:pt>
    <dgm:pt modelId="{83559111-7849-4714-9E31-2E16CD4F5E77}">
      <dgm:prSet phldrT="[Text]"/>
      <dgm:spPr/>
      <dgm:t>
        <a:bodyPr/>
        <a:lstStyle/>
        <a:p>
          <a:r>
            <a:rPr lang="en-US" dirty="0"/>
            <a:t>Limited Partner Investor (99.99%)</a:t>
          </a:r>
        </a:p>
      </dgm:t>
    </dgm:pt>
    <dgm:pt modelId="{681B5DD8-7E05-42A7-84FB-45C730CBF5EB}" type="parTrans" cxnId="{2E0B925A-D2E7-4D13-8D25-DB6CFA2034DC}">
      <dgm:prSet/>
      <dgm:spPr/>
      <dgm:t>
        <a:bodyPr/>
        <a:lstStyle/>
        <a:p>
          <a:endParaRPr lang="en-US"/>
        </a:p>
      </dgm:t>
    </dgm:pt>
    <dgm:pt modelId="{E1AFD7CD-0E4D-4F72-A68B-CC7E5734084F}" type="sibTrans" cxnId="{2E0B925A-D2E7-4D13-8D25-DB6CFA2034DC}">
      <dgm:prSet/>
      <dgm:spPr/>
      <dgm:t>
        <a:bodyPr/>
        <a:lstStyle/>
        <a:p>
          <a:endParaRPr lang="en-US"/>
        </a:p>
      </dgm:t>
    </dgm:pt>
    <dgm:pt modelId="{ECB67770-86B8-44CE-B977-9913E7F4AEE0}" type="pres">
      <dgm:prSet presAssocID="{8D9BC9B7-1751-4002-BEC5-DEDEBCDB4881}" presName="hierChild1" presStyleCnt="0">
        <dgm:presLayoutVars>
          <dgm:orgChart val="1"/>
          <dgm:chPref val="1"/>
          <dgm:dir/>
          <dgm:animOne val="branch"/>
          <dgm:animLvl val="lvl"/>
          <dgm:resizeHandles/>
        </dgm:presLayoutVars>
      </dgm:prSet>
      <dgm:spPr/>
    </dgm:pt>
    <dgm:pt modelId="{D22D2320-BE16-462C-9E46-14685FF62926}" type="pres">
      <dgm:prSet presAssocID="{1DCF16D3-E48B-431E-A193-4C5C9DA31BFB}" presName="hierRoot1" presStyleCnt="0">
        <dgm:presLayoutVars>
          <dgm:hierBranch val="init"/>
        </dgm:presLayoutVars>
      </dgm:prSet>
      <dgm:spPr/>
    </dgm:pt>
    <dgm:pt modelId="{D11C2921-C5E6-4E0D-AAF0-FCAA3C9E826A}" type="pres">
      <dgm:prSet presAssocID="{1DCF16D3-E48B-431E-A193-4C5C9DA31BFB}" presName="rootComposite1" presStyleCnt="0"/>
      <dgm:spPr/>
    </dgm:pt>
    <dgm:pt modelId="{0DFC9D92-D802-4AED-82B7-881AA2493445}" type="pres">
      <dgm:prSet presAssocID="{1DCF16D3-E48B-431E-A193-4C5C9DA31BFB}" presName="rootText1" presStyleLbl="node0" presStyleIdx="0" presStyleCnt="1">
        <dgm:presLayoutVars>
          <dgm:chPref val="3"/>
        </dgm:presLayoutVars>
      </dgm:prSet>
      <dgm:spPr/>
    </dgm:pt>
    <dgm:pt modelId="{272F5795-DFF8-454D-AD74-C61B0A088905}" type="pres">
      <dgm:prSet presAssocID="{1DCF16D3-E48B-431E-A193-4C5C9DA31BFB}" presName="rootConnector1" presStyleLbl="node1" presStyleIdx="0" presStyleCnt="0"/>
      <dgm:spPr/>
    </dgm:pt>
    <dgm:pt modelId="{BC638CC6-5855-49D8-B36C-7168F4185F62}" type="pres">
      <dgm:prSet presAssocID="{1DCF16D3-E48B-431E-A193-4C5C9DA31BFB}" presName="hierChild2" presStyleCnt="0"/>
      <dgm:spPr/>
    </dgm:pt>
    <dgm:pt modelId="{CE883BA5-DC82-4FED-992B-5CCE7316DB37}" type="pres">
      <dgm:prSet presAssocID="{84DFCFAF-D121-4F99-BD31-21E6DF635044}" presName="Name37" presStyleLbl="parChTrans1D2" presStyleIdx="0" presStyleCnt="2"/>
      <dgm:spPr/>
    </dgm:pt>
    <dgm:pt modelId="{12CD0402-259C-4FF8-901F-FF7115658368}" type="pres">
      <dgm:prSet presAssocID="{276D0228-92A7-4BD5-ACEF-0D3BDBFD9B1E}" presName="hierRoot2" presStyleCnt="0">
        <dgm:presLayoutVars>
          <dgm:hierBranch val="init"/>
        </dgm:presLayoutVars>
      </dgm:prSet>
      <dgm:spPr/>
    </dgm:pt>
    <dgm:pt modelId="{8827B1EC-55E5-450A-B25F-28862014B4AF}" type="pres">
      <dgm:prSet presAssocID="{276D0228-92A7-4BD5-ACEF-0D3BDBFD9B1E}" presName="rootComposite" presStyleCnt="0"/>
      <dgm:spPr/>
    </dgm:pt>
    <dgm:pt modelId="{C6739875-F8C8-4C4E-870E-DEC5EC36F19E}" type="pres">
      <dgm:prSet presAssocID="{276D0228-92A7-4BD5-ACEF-0D3BDBFD9B1E}" presName="rootText" presStyleLbl="node2" presStyleIdx="0" presStyleCnt="2">
        <dgm:presLayoutVars>
          <dgm:chPref val="3"/>
        </dgm:presLayoutVars>
      </dgm:prSet>
      <dgm:spPr/>
    </dgm:pt>
    <dgm:pt modelId="{250AEBCA-2E9B-4225-A6BF-80DB1C7754E2}" type="pres">
      <dgm:prSet presAssocID="{276D0228-92A7-4BD5-ACEF-0D3BDBFD9B1E}" presName="rootConnector" presStyleLbl="node2" presStyleIdx="0" presStyleCnt="2"/>
      <dgm:spPr/>
    </dgm:pt>
    <dgm:pt modelId="{57263943-62B2-41D2-92B9-EFB62912E8BD}" type="pres">
      <dgm:prSet presAssocID="{276D0228-92A7-4BD5-ACEF-0D3BDBFD9B1E}" presName="hierChild4" presStyleCnt="0"/>
      <dgm:spPr/>
    </dgm:pt>
    <dgm:pt modelId="{32B161FE-2F87-4C67-BE02-73F99EA9A60C}" type="pres">
      <dgm:prSet presAssocID="{276D0228-92A7-4BD5-ACEF-0D3BDBFD9B1E}" presName="hierChild5" presStyleCnt="0"/>
      <dgm:spPr/>
    </dgm:pt>
    <dgm:pt modelId="{3E54A053-DD88-487B-AA36-105D30D063CB}" type="pres">
      <dgm:prSet presAssocID="{681B5DD8-7E05-42A7-84FB-45C730CBF5EB}" presName="Name37" presStyleLbl="parChTrans1D2" presStyleIdx="1" presStyleCnt="2"/>
      <dgm:spPr/>
    </dgm:pt>
    <dgm:pt modelId="{51914828-0CD6-41A4-9DC0-87D4C57D8251}" type="pres">
      <dgm:prSet presAssocID="{83559111-7849-4714-9E31-2E16CD4F5E77}" presName="hierRoot2" presStyleCnt="0">
        <dgm:presLayoutVars>
          <dgm:hierBranch val="init"/>
        </dgm:presLayoutVars>
      </dgm:prSet>
      <dgm:spPr/>
    </dgm:pt>
    <dgm:pt modelId="{AE72115A-3F14-48B3-9F4B-E61D4ADFEB3B}" type="pres">
      <dgm:prSet presAssocID="{83559111-7849-4714-9E31-2E16CD4F5E77}" presName="rootComposite" presStyleCnt="0"/>
      <dgm:spPr/>
    </dgm:pt>
    <dgm:pt modelId="{8F66523A-605D-4FA1-9300-1B0C43BBAB31}" type="pres">
      <dgm:prSet presAssocID="{83559111-7849-4714-9E31-2E16CD4F5E77}" presName="rootText" presStyleLbl="node2" presStyleIdx="1" presStyleCnt="2">
        <dgm:presLayoutVars>
          <dgm:chPref val="3"/>
        </dgm:presLayoutVars>
      </dgm:prSet>
      <dgm:spPr/>
    </dgm:pt>
    <dgm:pt modelId="{B93B3825-762C-4553-B4B7-EE9B51F27484}" type="pres">
      <dgm:prSet presAssocID="{83559111-7849-4714-9E31-2E16CD4F5E77}" presName="rootConnector" presStyleLbl="node2" presStyleIdx="1" presStyleCnt="2"/>
      <dgm:spPr/>
    </dgm:pt>
    <dgm:pt modelId="{9C07EB5B-88E8-420E-92E5-F983B804E2FA}" type="pres">
      <dgm:prSet presAssocID="{83559111-7849-4714-9E31-2E16CD4F5E77}" presName="hierChild4" presStyleCnt="0"/>
      <dgm:spPr/>
    </dgm:pt>
    <dgm:pt modelId="{472F8259-B9A3-4147-B772-2B5EACF56CE4}" type="pres">
      <dgm:prSet presAssocID="{83559111-7849-4714-9E31-2E16CD4F5E77}" presName="hierChild5" presStyleCnt="0"/>
      <dgm:spPr/>
    </dgm:pt>
    <dgm:pt modelId="{C4461DD7-65D4-4A93-A8A0-6B82C1B3BA22}" type="pres">
      <dgm:prSet presAssocID="{1DCF16D3-E48B-431E-A193-4C5C9DA31BFB}" presName="hierChild3" presStyleCnt="0"/>
      <dgm:spPr/>
    </dgm:pt>
  </dgm:ptLst>
  <dgm:cxnLst>
    <dgm:cxn modelId="{79DBFE3D-0AE4-4C7D-BE74-DE8D741BF483}" type="presOf" srcId="{84DFCFAF-D121-4F99-BD31-21E6DF635044}" destId="{CE883BA5-DC82-4FED-992B-5CCE7316DB37}" srcOrd="0" destOrd="0" presId="urn:microsoft.com/office/officeart/2005/8/layout/orgChart1"/>
    <dgm:cxn modelId="{2FA22940-1667-4383-AFF7-44C1DAC2CC92}" type="presOf" srcId="{8D9BC9B7-1751-4002-BEC5-DEDEBCDB4881}" destId="{ECB67770-86B8-44CE-B977-9913E7F4AEE0}" srcOrd="0" destOrd="0" presId="urn:microsoft.com/office/officeart/2005/8/layout/orgChart1"/>
    <dgm:cxn modelId="{9E9EF860-9B20-4445-963B-B4D538C994CF}" type="presOf" srcId="{276D0228-92A7-4BD5-ACEF-0D3BDBFD9B1E}" destId="{C6739875-F8C8-4C4E-870E-DEC5EC36F19E}" srcOrd="0" destOrd="0" presId="urn:microsoft.com/office/officeart/2005/8/layout/orgChart1"/>
    <dgm:cxn modelId="{2E0B925A-D2E7-4D13-8D25-DB6CFA2034DC}" srcId="{1DCF16D3-E48B-431E-A193-4C5C9DA31BFB}" destId="{83559111-7849-4714-9E31-2E16CD4F5E77}" srcOrd="1" destOrd="0" parTransId="{681B5DD8-7E05-42A7-84FB-45C730CBF5EB}" sibTransId="{E1AFD7CD-0E4D-4F72-A68B-CC7E5734084F}"/>
    <dgm:cxn modelId="{320CDA83-93BF-40E6-A9EA-AB1A94644055}" type="presOf" srcId="{1DCF16D3-E48B-431E-A193-4C5C9DA31BFB}" destId="{0DFC9D92-D802-4AED-82B7-881AA2493445}" srcOrd="0" destOrd="0" presId="urn:microsoft.com/office/officeart/2005/8/layout/orgChart1"/>
    <dgm:cxn modelId="{9F8E6688-35ED-41E4-BD78-EDC3685430A8}" srcId="{1DCF16D3-E48B-431E-A193-4C5C9DA31BFB}" destId="{276D0228-92A7-4BD5-ACEF-0D3BDBFD9B1E}" srcOrd="0" destOrd="0" parTransId="{84DFCFAF-D121-4F99-BD31-21E6DF635044}" sibTransId="{F7800D34-8868-4170-B5C1-BE1F30ED139E}"/>
    <dgm:cxn modelId="{5D91BCA7-1A97-4B7A-BF07-ECC55B79A13B}" type="presOf" srcId="{1DCF16D3-E48B-431E-A193-4C5C9DA31BFB}" destId="{272F5795-DFF8-454D-AD74-C61B0A088905}" srcOrd="1" destOrd="0" presId="urn:microsoft.com/office/officeart/2005/8/layout/orgChart1"/>
    <dgm:cxn modelId="{2BDFF9B2-B93F-4C21-9CF0-E728BD27A889}" type="presOf" srcId="{83559111-7849-4714-9E31-2E16CD4F5E77}" destId="{B93B3825-762C-4553-B4B7-EE9B51F27484}" srcOrd="1" destOrd="0" presId="urn:microsoft.com/office/officeart/2005/8/layout/orgChart1"/>
    <dgm:cxn modelId="{549C05B5-26EE-461E-8566-A49CD44461E8}" srcId="{8D9BC9B7-1751-4002-BEC5-DEDEBCDB4881}" destId="{1DCF16D3-E48B-431E-A193-4C5C9DA31BFB}" srcOrd="0" destOrd="0" parTransId="{91217C50-5FA3-4003-8593-1235C5BB61F8}" sibTransId="{2548F391-B91F-4CAC-BDB0-2A03174F283A}"/>
    <dgm:cxn modelId="{49BBE7DC-7FFF-49C4-A4A0-9CC429E460F3}" type="presOf" srcId="{83559111-7849-4714-9E31-2E16CD4F5E77}" destId="{8F66523A-605D-4FA1-9300-1B0C43BBAB31}" srcOrd="0" destOrd="0" presId="urn:microsoft.com/office/officeart/2005/8/layout/orgChart1"/>
    <dgm:cxn modelId="{954DECDE-F04A-473C-BCAB-29818E530581}" type="presOf" srcId="{681B5DD8-7E05-42A7-84FB-45C730CBF5EB}" destId="{3E54A053-DD88-487B-AA36-105D30D063CB}" srcOrd="0" destOrd="0" presId="urn:microsoft.com/office/officeart/2005/8/layout/orgChart1"/>
    <dgm:cxn modelId="{CFA9E3F1-949A-4C95-9515-0C845BE75411}" type="presOf" srcId="{276D0228-92A7-4BD5-ACEF-0D3BDBFD9B1E}" destId="{250AEBCA-2E9B-4225-A6BF-80DB1C7754E2}" srcOrd="1" destOrd="0" presId="urn:microsoft.com/office/officeart/2005/8/layout/orgChart1"/>
    <dgm:cxn modelId="{C50E3B2D-2581-4CCA-91C8-8600CC493427}" type="presParOf" srcId="{ECB67770-86B8-44CE-B977-9913E7F4AEE0}" destId="{D22D2320-BE16-462C-9E46-14685FF62926}" srcOrd="0" destOrd="0" presId="urn:microsoft.com/office/officeart/2005/8/layout/orgChart1"/>
    <dgm:cxn modelId="{19AF91AF-E0A0-4CF6-A4C8-7CF048052A54}" type="presParOf" srcId="{D22D2320-BE16-462C-9E46-14685FF62926}" destId="{D11C2921-C5E6-4E0D-AAF0-FCAA3C9E826A}" srcOrd="0" destOrd="0" presId="urn:microsoft.com/office/officeart/2005/8/layout/orgChart1"/>
    <dgm:cxn modelId="{363CDF9C-7D3E-4580-A477-9F079A50FF94}" type="presParOf" srcId="{D11C2921-C5E6-4E0D-AAF0-FCAA3C9E826A}" destId="{0DFC9D92-D802-4AED-82B7-881AA2493445}" srcOrd="0" destOrd="0" presId="urn:microsoft.com/office/officeart/2005/8/layout/orgChart1"/>
    <dgm:cxn modelId="{FB05F0EF-CAF7-4531-913B-F80B529E4B03}" type="presParOf" srcId="{D11C2921-C5E6-4E0D-AAF0-FCAA3C9E826A}" destId="{272F5795-DFF8-454D-AD74-C61B0A088905}" srcOrd="1" destOrd="0" presId="urn:microsoft.com/office/officeart/2005/8/layout/orgChart1"/>
    <dgm:cxn modelId="{07558487-B5CE-43EA-A67F-B455A091F8B6}" type="presParOf" srcId="{D22D2320-BE16-462C-9E46-14685FF62926}" destId="{BC638CC6-5855-49D8-B36C-7168F4185F62}" srcOrd="1" destOrd="0" presId="urn:microsoft.com/office/officeart/2005/8/layout/orgChart1"/>
    <dgm:cxn modelId="{AE1AE3BC-B1BD-4911-9B59-19ED2E158A61}" type="presParOf" srcId="{BC638CC6-5855-49D8-B36C-7168F4185F62}" destId="{CE883BA5-DC82-4FED-992B-5CCE7316DB37}" srcOrd="0" destOrd="0" presId="urn:microsoft.com/office/officeart/2005/8/layout/orgChart1"/>
    <dgm:cxn modelId="{46A6AEFA-9515-4685-95F2-7527B8ED9F43}" type="presParOf" srcId="{BC638CC6-5855-49D8-B36C-7168F4185F62}" destId="{12CD0402-259C-4FF8-901F-FF7115658368}" srcOrd="1" destOrd="0" presId="urn:microsoft.com/office/officeart/2005/8/layout/orgChart1"/>
    <dgm:cxn modelId="{5CF3DBDD-15BA-4CE5-8506-BFC4003B2E6A}" type="presParOf" srcId="{12CD0402-259C-4FF8-901F-FF7115658368}" destId="{8827B1EC-55E5-450A-B25F-28862014B4AF}" srcOrd="0" destOrd="0" presId="urn:microsoft.com/office/officeart/2005/8/layout/orgChart1"/>
    <dgm:cxn modelId="{06F1A5FD-2C85-44C2-8331-84D7079D3034}" type="presParOf" srcId="{8827B1EC-55E5-450A-B25F-28862014B4AF}" destId="{C6739875-F8C8-4C4E-870E-DEC5EC36F19E}" srcOrd="0" destOrd="0" presId="urn:microsoft.com/office/officeart/2005/8/layout/orgChart1"/>
    <dgm:cxn modelId="{DE4A2071-B2C5-49DD-A34A-0AACDEA1A398}" type="presParOf" srcId="{8827B1EC-55E5-450A-B25F-28862014B4AF}" destId="{250AEBCA-2E9B-4225-A6BF-80DB1C7754E2}" srcOrd="1" destOrd="0" presId="urn:microsoft.com/office/officeart/2005/8/layout/orgChart1"/>
    <dgm:cxn modelId="{F87274A1-3EBE-47FA-A8B3-C61CB7354A24}" type="presParOf" srcId="{12CD0402-259C-4FF8-901F-FF7115658368}" destId="{57263943-62B2-41D2-92B9-EFB62912E8BD}" srcOrd="1" destOrd="0" presId="urn:microsoft.com/office/officeart/2005/8/layout/orgChart1"/>
    <dgm:cxn modelId="{9C258192-5D47-4936-8F3B-A158C7EED950}" type="presParOf" srcId="{12CD0402-259C-4FF8-901F-FF7115658368}" destId="{32B161FE-2F87-4C67-BE02-73F99EA9A60C}" srcOrd="2" destOrd="0" presId="urn:microsoft.com/office/officeart/2005/8/layout/orgChart1"/>
    <dgm:cxn modelId="{B1A8EECD-5B79-4A14-8EE3-0CF5459506A4}" type="presParOf" srcId="{BC638CC6-5855-49D8-B36C-7168F4185F62}" destId="{3E54A053-DD88-487B-AA36-105D30D063CB}" srcOrd="2" destOrd="0" presId="urn:microsoft.com/office/officeart/2005/8/layout/orgChart1"/>
    <dgm:cxn modelId="{5F9C8AB4-D355-4D8C-BAD7-759172D1AB81}" type="presParOf" srcId="{BC638CC6-5855-49D8-B36C-7168F4185F62}" destId="{51914828-0CD6-41A4-9DC0-87D4C57D8251}" srcOrd="3" destOrd="0" presId="urn:microsoft.com/office/officeart/2005/8/layout/orgChart1"/>
    <dgm:cxn modelId="{4489D6EA-1A89-4AE1-91E2-ECBFBAD4D608}" type="presParOf" srcId="{51914828-0CD6-41A4-9DC0-87D4C57D8251}" destId="{AE72115A-3F14-48B3-9F4B-E61D4ADFEB3B}" srcOrd="0" destOrd="0" presId="urn:microsoft.com/office/officeart/2005/8/layout/orgChart1"/>
    <dgm:cxn modelId="{BBCF290D-F88D-44A8-AB55-B525C4580AAE}" type="presParOf" srcId="{AE72115A-3F14-48B3-9F4B-E61D4ADFEB3B}" destId="{8F66523A-605D-4FA1-9300-1B0C43BBAB31}" srcOrd="0" destOrd="0" presId="urn:microsoft.com/office/officeart/2005/8/layout/orgChart1"/>
    <dgm:cxn modelId="{B55C83F0-1A13-4170-B9F3-77A1B41E2481}" type="presParOf" srcId="{AE72115A-3F14-48B3-9F4B-E61D4ADFEB3B}" destId="{B93B3825-762C-4553-B4B7-EE9B51F27484}" srcOrd="1" destOrd="0" presId="urn:microsoft.com/office/officeart/2005/8/layout/orgChart1"/>
    <dgm:cxn modelId="{DED21835-27E0-49CD-AFAE-7F3AD6B90CED}" type="presParOf" srcId="{51914828-0CD6-41A4-9DC0-87D4C57D8251}" destId="{9C07EB5B-88E8-420E-92E5-F983B804E2FA}" srcOrd="1" destOrd="0" presId="urn:microsoft.com/office/officeart/2005/8/layout/orgChart1"/>
    <dgm:cxn modelId="{8AAF3590-B5DF-40DE-A6FF-E03317983736}" type="presParOf" srcId="{51914828-0CD6-41A4-9DC0-87D4C57D8251}" destId="{472F8259-B9A3-4147-B772-2B5EACF56CE4}" srcOrd="2" destOrd="0" presId="urn:microsoft.com/office/officeart/2005/8/layout/orgChart1"/>
    <dgm:cxn modelId="{8E016476-9DEE-4A0F-AA84-89E04FC56570}" type="presParOf" srcId="{D22D2320-BE16-462C-9E46-14685FF62926}" destId="{C4461DD7-65D4-4A93-A8A0-6B82C1B3BA2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4A053-DD88-487B-AA36-105D30D063CB}">
      <dsp:nvSpPr>
        <dsp:cNvPr id="0" name=""/>
        <dsp:cNvSpPr/>
      </dsp:nvSpPr>
      <dsp:spPr>
        <a:xfrm>
          <a:off x="3048000" y="1742510"/>
          <a:ext cx="1668009" cy="578978"/>
        </a:xfrm>
        <a:custGeom>
          <a:avLst/>
          <a:gdLst/>
          <a:ahLst/>
          <a:cxnLst/>
          <a:rect l="0" t="0" r="0" b="0"/>
          <a:pathLst>
            <a:path>
              <a:moveTo>
                <a:pt x="0" y="0"/>
              </a:moveTo>
              <a:lnTo>
                <a:pt x="0" y="289489"/>
              </a:lnTo>
              <a:lnTo>
                <a:pt x="1668009" y="289489"/>
              </a:lnTo>
              <a:lnTo>
                <a:pt x="1668009" y="578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883BA5-DC82-4FED-992B-5CCE7316DB37}">
      <dsp:nvSpPr>
        <dsp:cNvPr id="0" name=""/>
        <dsp:cNvSpPr/>
      </dsp:nvSpPr>
      <dsp:spPr>
        <a:xfrm>
          <a:off x="1379990" y="1742510"/>
          <a:ext cx="1668009" cy="578978"/>
        </a:xfrm>
        <a:custGeom>
          <a:avLst/>
          <a:gdLst/>
          <a:ahLst/>
          <a:cxnLst/>
          <a:rect l="0" t="0" r="0" b="0"/>
          <a:pathLst>
            <a:path>
              <a:moveTo>
                <a:pt x="1668009" y="0"/>
              </a:moveTo>
              <a:lnTo>
                <a:pt x="1668009" y="289489"/>
              </a:lnTo>
              <a:lnTo>
                <a:pt x="0" y="289489"/>
              </a:lnTo>
              <a:lnTo>
                <a:pt x="0" y="578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FC9D92-D802-4AED-82B7-881AA2493445}">
      <dsp:nvSpPr>
        <dsp:cNvPr id="0" name=""/>
        <dsp:cNvSpPr/>
      </dsp:nvSpPr>
      <dsp:spPr>
        <a:xfrm>
          <a:off x="1669479" y="363990"/>
          <a:ext cx="2757041" cy="13785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Vista Villa Valley Apartments General Partnership</a:t>
          </a:r>
        </a:p>
      </dsp:txBody>
      <dsp:txXfrm>
        <a:off x="1669479" y="363990"/>
        <a:ext cx="2757041" cy="1378520"/>
      </dsp:txXfrm>
    </dsp:sp>
    <dsp:sp modelId="{C6739875-F8C8-4C4E-870E-DEC5EC36F19E}">
      <dsp:nvSpPr>
        <dsp:cNvPr id="0" name=""/>
        <dsp:cNvSpPr/>
      </dsp:nvSpPr>
      <dsp:spPr>
        <a:xfrm>
          <a:off x="1469" y="2321489"/>
          <a:ext cx="2757041" cy="13785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General Partner (0.01%)</a:t>
          </a:r>
        </a:p>
      </dsp:txBody>
      <dsp:txXfrm>
        <a:off x="1469" y="2321489"/>
        <a:ext cx="2757041" cy="1378520"/>
      </dsp:txXfrm>
    </dsp:sp>
    <dsp:sp modelId="{8F66523A-605D-4FA1-9300-1B0C43BBAB31}">
      <dsp:nvSpPr>
        <dsp:cNvPr id="0" name=""/>
        <dsp:cNvSpPr/>
      </dsp:nvSpPr>
      <dsp:spPr>
        <a:xfrm>
          <a:off x="3337489" y="2321489"/>
          <a:ext cx="2757041" cy="13785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Limited Partner Investor (99.99%)</a:t>
          </a:r>
        </a:p>
      </dsp:txBody>
      <dsp:txXfrm>
        <a:off x="3337489" y="2321489"/>
        <a:ext cx="2757041" cy="13785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5" y="1"/>
            <a:ext cx="4033943" cy="351155"/>
          </a:xfrm>
          <a:prstGeom prst="rect">
            <a:avLst/>
          </a:prstGeom>
        </p:spPr>
        <p:txBody>
          <a:bodyPr vert="horz" lIns="93324" tIns="46662" rIns="93324" bIns="46662" rtlCol="0"/>
          <a:lstStyle>
            <a:lvl1pPr algn="r">
              <a:defRPr sz="1200"/>
            </a:lvl1pPr>
          </a:lstStyle>
          <a:p>
            <a:fld id="{8DA572A5-0FDE-4DE2-ACAE-C27CB07C160D}" type="datetimeFigureOut">
              <a:rPr lang="en-US" smtClean="0"/>
              <a:t>10/20/2021</a:t>
            </a:fld>
            <a:endParaRPr lang="en-US"/>
          </a:p>
        </p:txBody>
      </p:sp>
      <p:sp>
        <p:nvSpPr>
          <p:cNvPr id="4" name="Footer Placeholder 3"/>
          <p:cNvSpPr>
            <a:spLocks noGrp="1"/>
          </p:cNvSpPr>
          <p:nvPr>
            <p:ph type="ftr" sz="quarter" idx="2"/>
          </p:nvPr>
        </p:nvSpPr>
        <p:spPr>
          <a:xfrm>
            <a:off x="2" y="6670727"/>
            <a:ext cx="4033943" cy="3511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5" y="6670727"/>
            <a:ext cx="4033943" cy="351155"/>
          </a:xfrm>
          <a:prstGeom prst="rect">
            <a:avLst/>
          </a:prstGeom>
        </p:spPr>
        <p:txBody>
          <a:bodyPr vert="horz" lIns="93324" tIns="46662" rIns="93324" bIns="46662" rtlCol="0" anchor="b"/>
          <a:lstStyle>
            <a:lvl1pPr algn="r">
              <a:defRPr sz="1200"/>
            </a:lvl1pPr>
          </a:lstStyle>
          <a:p>
            <a:fld id="{5F6EB1A2-B497-4567-BE58-EA5FBA8552F2}" type="slidenum">
              <a:rPr lang="en-US" smtClean="0"/>
              <a:t>‹#›</a:t>
            </a:fld>
            <a:endParaRPr lang="en-US"/>
          </a:p>
        </p:txBody>
      </p:sp>
    </p:spTree>
    <p:extLst>
      <p:ext uri="{BB962C8B-B14F-4D97-AF65-F5344CB8AC3E}">
        <p14:creationId xmlns:p14="http://schemas.microsoft.com/office/powerpoint/2010/main" val="1209841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04" cy="3509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73193" y="0"/>
            <a:ext cx="4033804" cy="350916"/>
          </a:xfrm>
          <a:prstGeom prst="rect">
            <a:avLst/>
          </a:prstGeom>
        </p:spPr>
        <p:txBody>
          <a:bodyPr vert="horz" lIns="91440" tIns="45720" rIns="91440" bIns="45720" rtlCol="0"/>
          <a:lstStyle>
            <a:lvl1pPr algn="r">
              <a:defRPr sz="1200"/>
            </a:lvl1pPr>
          </a:lstStyle>
          <a:p>
            <a:fld id="{E19AC853-38ED-43BA-BB4A-0EAB949C2730}" type="datetimeFigureOut">
              <a:rPr lang="en-US" smtClean="0"/>
              <a:t>10/20/2021</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070" y="3335494"/>
            <a:ext cx="7448963" cy="31606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987"/>
            <a:ext cx="4033804" cy="3509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73193" y="6670987"/>
            <a:ext cx="4033804" cy="350916"/>
          </a:xfrm>
          <a:prstGeom prst="rect">
            <a:avLst/>
          </a:prstGeom>
        </p:spPr>
        <p:txBody>
          <a:bodyPr vert="horz" lIns="91440" tIns="45720" rIns="91440" bIns="45720" rtlCol="0" anchor="b"/>
          <a:lstStyle>
            <a:lvl1pPr algn="r">
              <a:defRPr sz="1200"/>
            </a:lvl1pPr>
          </a:lstStyle>
          <a:p>
            <a:fld id="{33BE17D0-B9BE-4149-A8F6-026F0E0CE774}" type="slidenum">
              <a:rPr lang="en-US" smtClean="0"/>
              <a:t>‹#›</a:t>
            </a:fld>
            <a:endParaRPr lang="en-US"/>
          </a:p>
        </p:txBody>
      </p:sp>
    </p:spTree>
    <p:extLst>
      <p:ext uri="{BB962C8B-B14F-4D97-AF65-F5344CB8AC3E}">
        <p14:creationId xmlns:p14="http://schemas.microsoft.com/office/powerpoint/2010/main" val="429370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BE17D0-B9BE-4149-A8F6-026F0E0CE774}" type="slidenum">
              <a:rPr lang="en-US" smtClean="0"/>
              <a:t>1</a:t>
            </a:fld>
            <a:endParaRPr lang="en-US"/>
          </a:p>
        </p:txBody>
      </p:sp>
    </p:spTree>
    <p:extLst>
      <p:ext uri="{BB962C8B-B14F-4D97-AF65-F5344CB8AC3E}">
        <p14:creationId xmlns:p14="http://schemas.microsoft.com/office/powerpoint/2010/main" val="1054100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10</a:t>
            </a:fld>
            <a:endParaRPr lang="en-US"/>
          </a:p>
        </p:txBody>
      </p:sp>
    </p:spTree>
    <p:extLst>
      <p:ext uri="{BB962C8B-B14F-4D97-AF65-F5344CB8AC3E}">
        <p14:creationId xmlns:p14="http://schemas.microsoft.com/office/powerpoint/2010/main" val="1786249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LIHTC program works on a principal that investors will pay to offset their voluminous tax liability by buying credits from awarded projects. </a:t>
            </a:r>
          </a:p>
          <a:p>
            <a:r>
              <a:rPr lang="en-US" sz="1200" kern="1200" dirty="0">
                <a:solidFill>
                  <a:schemeClr val="tx1"/>
                </a:solidFill>
                <a:effectLst/>
                <a:latin typeface="+mn-lt"/>
                <a:ea typeface="+mn-ea"/>
                <a:cs typeface="+mn-cs"/>
              </a:rPr>
              <a:t>So the first step is figuring out which projects should be awarded tax credits. </a:t>
            </a:r>
          </a:p>
          <a:p>
            <a:r>
              <a:rPr lang="en-US" sz="1200" kern="1200" dirty="0">
                <a:solidFill>
                  <a:schemeClr val="tx1"/>
                </a:solidFill>
                <a:effectLst/>
                <a:latin typeface="+mn-lt"/>
                <a:ea typeface="+mn-ea"/>
                <a:cs typeface="+mn-cs"/>
              </a:rPr>
              <a:t>This is done through a Qualified Allocation Plan or a QAP. </a:t>
            </a:r>
          </a:p>
          <a:p>
            <a:r>
              <a:rPr lang="en-US" sz="1200" kern="1200" dirty="0">
                <a:solidFill>
                  <a:schemeClr val="tx1"/>
                </a:solidFill>
                <a:effectLst/>
                <a:latin typeface="+mn-lt"/>
                <a:ea typeface="+mn-ea"/>
                <a:cs typeface="+mn-cs"/>
              </a:rPr>
              <a:t>This is an annual document that requires governor approval. The competitive process is outlined in this document, and there are a series of scoring criteria that determine the winning projects. </a:t>
            </a:r>
          </a:p>
          <a:p>
            <a:r>
              <a:rPr lang="en-US" sz="1200" kern="1200" dirty="0">
                <a:solidFill>
                  <a:schemeClr val="tx1"/>
                </a:solidFill>
                <a:effectLst/>
                <a:latin typeface="+mn-lt"/>
                <a:ea typeface="+mn-ea"/>
                <a:cs typeface="+mn-cs"/>
              </a:rPr>
              <a:t>Each project produces a large application to prove they have enough points to be awarded credits. </a:t>
            </a:r>
          </a:p>
          <a:p>
            <a:r>
              <a:rPr lang="en-US" sz="1200" kern="1200" dirty="0">
                <a:solidFill>
                  <a:schemeClr val="tx1"/>
                </a:solidFill>
                <a:effectLst/>
                <a:latin typeface="+mn-lt"/>
                <a:ea typeface="+mn-ea"/>
                <a:cs typeface="+mn-cs"/>
              </a:rPr>
              <a:t>Once awards are made, projects “sell” their awarded credits to interested investors. Sometimes the investors are identified through a syndicator, and sometimes they are sold directly to a bank looking to fulfill their community reinvestment act requirements or other investor. </a:t>
            </a:r>
          </a:p>
          <a:p>
            <a:r>
              <a:rPr lang="en-US" sz="1200" kern="1200" dirty="0">
                <a:solidFill>
                  <a:schemeClr val="tx1"/>
                </a:solidFill>
                <a:effectLst/>
                <a:latin typeface="+mn-lt"/>
                <a:ea typeface="+mn-ea"/>
                <a:cs typeface="+mn-cs"/>
              </a:rPr>
              <a:t>The credits cover 10 years, so the true credit sold is 10 times the award amount. In this example, the award was for $1 million dollars in credit, but over ten years, that translates to $10 million dollars in credit. </a:t>
            </a:r>
          </a:p>
          <a:p>
            <a:r>
              <a:rPr lang="en-US" sz="1200" kern="1200" dirty="0">
                <a:solidFill>
                  <a:schemeClr val="tx1"/>
                </a:solidFill>
                <a:effectLst/>
                <a:latin typeface="+mn-lt"/>
                <a:ea typeface="+mn-ea"/>
                <a:cs typeface="+mn-cs"/>
              </a:rPr>
              <a:t>This are then sold for around 88 cents per credit, creating $8.8 million dollars in capital equity for the development. </a:t>
            </a:r>
          </a:p>
          <a:p>
            <a:r>
              <a:rPr lang="en-US" sz="1200" kern="1200" dirty="0">
                <a:solidFill>
                  <a:schemeClr val="tx1"/>
                </a:solidFill>
                <a:effectLst/>
                <a:latin typeface="+mn-lt"/>
                <a:ea typeface="+mn-ea"/>
                <a:cs typeface="+mn-cs"/>
              </a:rPr>
              <a:t>The credits are recapturable for the first 15 years, so the investor will make sure that the project is in full compliance over that initial period. </a:t>
            </a:r>
          </a:p>
          <a:p>
            <a:r>
              <a:rPr lang="en-US" sz="1200" kern="1200" dirty="0">
                <a:solidFill>
                  <a:schemeClr val="tx1"/>
                </a:solidFill>
                <a:effectLst/>
                <a:latin typeface="+mn-lt"/>
                <a:ea typeface="+mn-ea"/>
                <a:cs typeface="+mn-cs"/>
              </a:rPr>
              <a:t>Following that, there is an extended use compliance period that is at least an additional 15 years. Throughout these periods we monitor projects for compliance.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11</a:t>
            </a:fld>
            <a:endParaRPr lang="en-US"/>
          </a:p>
        </p:txBody>
      </p:sp>
    </p:spTree>
    <p:extLst>
      <p:ext uri="{BB962C8B-B14F-4D97-AF65-F5344CB8AC3E}">
        <p14:creationId xmlns:p14="http://schemas.microsoft.com/office/powerpoint/2010/main" val="1036807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I</a:t>
            </a:r>
            <a:r>
              <a:rPr lang="en-US" baseline="0" dirty="0"/>
              <a:t> wanted to go through MFA’s Vision, Mandate and Mission, although I know this will be review for you all. </a:t>
            </a:r>
          </a:p>
          <a:p>
            <a:endParaRPr lang="en-US" baseline="0" dirty="0"/>
          </a:p>
          <a:p>
            <a:r>
              <a:rPr lang="en-US" baseline="0" dirty="0"/>
              <a:t>MFA’s vision is that All New Mexicans will have quality affordable housing opportunities. Just to talk about that for a second, when we use the term “affordable” we are referring to housing in which a resident pays only around 30% of their income on rent. </a:t>
            </a:r>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12</a:t>
            </a:fld>
            <a:endParaRPr lang="en-US"/>
          </a:p>
        </p:txBody>
      </p:sp>
    </p:spTree>
    <p:extLst>
      <p:ext uri="{BB962C8B-B14F-4D97-AF65-F5344CB8AC3E}">
        <p14:creationId xmlns:p14="http://schemas.microsoft.com/office/powerpoint/2010/main" val="3154400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A2A3AEC-73EF-4AA7-8383-BFCFA7BE892C}"/>
              </a:ext>
            </a:extLst>
          </p:cNvPr>
          <p:cNvSpPr>
            <a:spLocks noGrp="1"/>
          </p:cNvSpPr>
          <p:nvPr>
            <p:ph type="body" idx="1"/>
          </p:nvPr>
        </p:nvSpPr>
        <p:spPr/>
        <p:txBody>
          <a:bodyPr/>
          <a:lstStyle/>
          <a:p>
            <a:r>
              <a:rPr lang="en-US" dirty="0"/>
              <a:t> Because the investor is the one purchasing the credits, so it makes sense to allocate the larger portion to them.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E3B10B0-0BE4-40DD-9E0F-F01D6F5AFA14}"/>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890642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4F334E0-86DD-4A66-B7FE-89EDC64F146C}"/>
              </a:ext>
            </a:extLst>
          </p:cNvPr>
          <p:cNvSpPr>
            <a:spLocks noGrp="1"/>
          </p:cNvSpPr>
          <p:nvPr>
            <p:ph type="body" idx="1"/>
          </p:nvPr>
        </p:nvSpPr>
        <p:spPr/>
        <p:txBody>
          <a:bodyPr/>
          <a:lstStyle/>
          <a:p>
            <a:r>
              <a:rPr lang="en-US" dirty="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CE0DB68-AA99-4840-8583-118A64042ADD}"/>
              </a:ext>
            </a:extLst>
          </p:cNvPr>
          <p:cNvSpPr>
            <a:spLocks noGrp="1"/>
          </p:cNvSpPr>
          <p:nvPr>
            <p:ph type="body" idx="1"/>
          </p:nvPr>
        </p:nvSpPr>
        <p:spPr/>
        <p:txBody>
          <a:bodyPr/>
          <a:lstStyle/>
          <a:p>
            <a:r>
              <a:rPr lang="en-US" dirty="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A876E51-84C3-459E-B924-1A4F55B654FA}"/>
              </a:ext>
            </a:extLst>
          </p:cNvPr>
          <p:cNvSpPr>
            <a:spLocks noGrp="1"/>
          </p:cNvSpPr>
          <p:nvPr>
            <p:ph type="body" idx="1"/>
          </p:nvPr>
        </p:nvSpPr>
        <p:spPr/>
        <p:txBody>
          <a:bodyPr/>
          <a:lstStyle/>
          <a:p>
            <a:r>
              <a:rPr lang="en-US" dirty="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538269-784E-4116-AECB-9FF757CEFE53}"/>
              </a:ext>
            </a:extLst>
          </p:cNvPr>
          <p:cNvSpPr>
            <a:spLocks noGrp="1"/>
          </p:cNvSpPr>
          <p:nvPr>
            <p:ph type="body" idx="1"/>
          </p:nvPr>
        </p:nvSpPr>
        <p:spPr/>
        <p:txBody>
          <a:bodyPr/>
          <a:lstStyle/>
          <a:p>
            <a:r>
              <a:rPr lang="en-US" dirty="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FA4EE77-99D7-4844-A0AE-DE28005F6263}"/>
              </a:ext>
            </a:extLst>
          </p:cNvPr>
          <p:cNvSpPr>
            <a:spLocks noGrp="1"/>
          </p:cNvSpPr>
          <p:nvPr>
            <p:ph type="body" idx="1"/>
          </p:nvPr>
        </p:nvSpPr>
        <p:spPr/>
        <p:txBody>
          <a:bodyPr/>
          <a:lstStyle/>
          <a:p>
            <a:r>
              <a:rPr lang="en-US" dirty="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3BE17D0-B9BE-4149-A8F6-026F0E0CE774}" type="slidenum">
              <a:rPr lang="en-US" smtClean="0"/>
              <a:t>2</a:t>
            </a:fld>
            <a:endParaRPr lang="en-US"/>
          </a:p>
        </p:txBody>
      </p:sp>
    </p:spTree>
    <p:extLst>
      <p:ext uri="{BB962C8B-B14F-4D97-AF65-F5344CB8AC3E}">
        <p14:creationId xmlns:p14="http://schemas.microsoft.com/office/powerpoint/2010/main" val="2409707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C623613-55ED-4604-90DC-CE6FBD90DF23}"/>
              </a:ext>
            </a:extLst>
          </p:cNvPr>
          <p:cNvSpPr>
            <a:spLocks noGrp="1"/>
          </p:cNvSpPr>
          <p:nvPr>
            <p:ph type="body" idx="1"/>
          </p:nvPr>
        </p:nvSpPr>
        <p:spPr/>
        <p:txBody>
          <a:bodyPr/>
          <a:lstStyle/>
          <a:p>
            <a:r>
              <a:rPr lang="en-US" dirty="0"/>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086629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561477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3BE17D0-B9BE-4149-A8F6-026F0E0CE774}" type="slidenum">
              <a:rPr lang="en-US" smtClean="0"/>
              <a:t>23</a:t>
            </a:fld>
            <a:endParaRPr lang="en-US"/>
          </a:p>
        </p:txBody>
      </p:sp>
    </p:spTree>
    <p:extLst>
      <p:ext uri="{BB962C8B-B14F-4D97-AF65-F5344CB8AC3E}">
        <p14:creationId xmlns:p14="http://schemas.microsoft.com/office/powerpoint/2010/main" val="685602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E0902C4-6F85-4262-AC47-3FB5603E8A5F}"/>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147499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AFA1A8ED-BF7D-475D-B567-CBE791EFECC1}"/>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16454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Before January 1, 2021, the credit rates for 4% projects floated based according to a complicated calculation based on mid-term and long-term federal rates, which is released monthly.  Now, for projects that received their determination letters in 2021, the 4% rate is a fixed floor.  The 9%s have had a 9% floor since 2015.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are going to focus on the 9% credits</a:t>
            </a:r>
            <a:r>
              <a:rPr lang="en-US" baseline="0" dirty="0"/>
              <a:t> today, because, while the QAP also governs the 4% credits, the timing and scoring details of the QAP are most important for the competitive 9% credits.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26</a:t>
            </a:fld>
            <a:endParaRPr lang="en-US"/>
          </a:p>
        </p:txBody>
      </p:sp>
    </p:spTree>
    <p:extLst>
      <p:ext uri="{BB962C8B-B14F-4D97-AF65-F5344CB8AC3E}">
        <p14:creationId xmlns:p14="http://schemas.microsoft.com/office/powerpoint/2010/main" val="845027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9D41414-FD3E-4A27-AED3-5E0733488421}"/>
              </a:ext>
            </a:extLst>
          </p:cNvPr>
          <p:cNvSpPr>
            <a:spLocks noGrp="1"/>
          </p:cNvSpPr>
          <p:nvPr>
            <p:ph type="body" idx="1"/>
          </p:nvPr>
        </p:nvSpPr>
        <p:spPr/>
        <p:txBody>
          <a:bodyPr/>
          <a:lstStyle/>
          <a:p>
            <a:r>
              <a:rPr lang="en-US" dirty="0"/>
              <a:t> Emphasize 50% test – must meet this or lose credits – cliff test</a:t>
            </a:r>
          </a:p>
        </p:txBody>
      </p:sp>
    </p:spTree>
    <p:extLst>
      <p:ext uri="{BB962C8B-B14F-4D97-AF65-F5344CB8AC3E}">
        <p14:creationId xmlns:p14="http://schemas.microsoft.com/office/powerpoint/2010/main" val="2453072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TEFRA = Tax Equity and Fiscal Responsibility Act of 1982</a:t>
            </a:r>
          </a:p>
          <a:p>
            <a:endParaRPr lang="en-US" dirty="0"/>
          </a:p>
        </p:txBody>
      </p:sp>
    </p:spTree>
    <p:extLst>
      <p:ext uri="{BB962C8B-B14F-4D97-AF65-F5344CB8AC3E}">
        <p14:creationId xmlns:p14="http://schemas.microsoft.com/office/powerpoint/2010/main" val="31275566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390422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33BE17D0-B9BE-4149-A8F6-026F0E0CE77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3461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8655661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9982861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3BE17D0-B9BE-4149-A8F6-026F0E0CE774}" type="slidenum">
              <a:rPr lang="en-US" smtClean="0"/>
              <a:t>32</a:t>
            </a:fld>
            <a:endParaRPr lang="en-US"/>
          </a:p>
        </p:txBody>
      </p:sp>
    </p:spTree>
    <p:extLst>
      <p:ext uri="{BB962C8B-B14F-4D97-AF65-F5344CB8AC3E}">
        <p14:creationId xmlns:p14="http://schemas.microsoft.com/office/powerpoint/2010/main" val="3151276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while the total development cost</a:t>
            </a:r>
            <a:r>
              <a:rPr lang="en-US" baseline="0" dirty="0"/>
              <a:t> might be, for example, $16 million, the eligible basis might be only $12 million. </a:t>
            </a:r>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33</a:t>
            </a:fld>
            <a:endParaRPr lang="en-US"/>
          </a:p>
        </p:txBody>
      </p:sp>
    </p:spTree>
    <p:extLst>
      <p:ext uri="{BB962C8B-B14F-4D97-AF65-F5344CB8AC3E}">
        <p14:creationId xmlns:p14="http://schemas.microsoft.com/office/powerpoint/2010/main" val="8450273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eligible costs that the</a:t>
            </a:r>
            <a:r>
              <a:rPr lang="en-US" baseline="0" dirty="0"/>
              <a:t> tax credit calculation is based on can be increased if the project is located in a </a:t>
            </a:r>
            <a:r>
              <a:rPr lang="en-US" dirty="0"/>
              <a:t>HUD</a:t>
            </a:r>
            <a:r>
              <a:rPr lang="en-US" baseline="0" dirty="0"/>
              <a:t> designated Qualified Census Track, Difficult Development Area, or Small Area Difficult Development Area. HFAs have the discretion to award that boost to projects that serve a target population. </a:t>
            </a:r>
          </a:p>
          <a:p>
            <a:r>
              <a:rPr lang="en-US" baseline="0" dirty="0"/>
              <a:t>QCT/DDA – give full 30%; discretionary basis boost – only what is necessary</a:t>
            </a:r>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34</a:t>
            </a:fld>
            <a:endParaRPr lang="en-US"/>
          </a:p>
        </p:txBody>
      </p:sp>
    </p:spTree>
    <p:extLst>
      <p:ext uri="{BB962C8B-B14F-4D97-AF65-F5344CB8AC3E}">
        <p14:creationId xmlns:p14="http://schemas.microsoft.com/office/powerpoint/2010/main" val="845027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Most are 100%, because projects want to maximize basis. </a:t>
            </a:r>
          </a:p>
        </p:txBody>
      </p:sp>
    </p:spTree>
    <p:extLst>
      <p:ext uri="{BB962C8B-B14F-4D97-AF65-F5344CB8AC3E}">
        <p14:creationId xmlns:p14="http://schemas.microsoft.com/office/powerpoint/2010/main" val="22087776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535554"/>
                </a:solidFill>
                <a:latin typeface="Arial" panose="020B0604020202020204" pitchFamily="34" charset="0"/>
                <a:cs typeface="Arial" panose="020B0604020202020204" pitchFamily="34" charset="0"/>
              </a:rPr>
              <a:t>Let’s say we have a project that</a:t>
            </a:r>
            <a:r>
              <a:rPr lang="en-US" sz="1200" baseline="0" dirty="0">
                <a:solidFill>
                  <a:srgbClr val="535554"/>
                </a:solidFill>
                <a:latin typeface="Arial" panose="020B0604020202020204" pitchFamily="34" charset="0"/>
                <a:cs typeface="Arial" panose="020B0604020202020204" pitchFamily="34" charset="0"/>
              </a:rPr>
              <a:t> has upwards of $17 million in total development costs. And they have $10 m in eligible basis, they don’t have any exclusions (like other federal tax credits), </a:t>
            </a:r>
            <a:r>
              <a:rPr lang="en-US" sz="1200" dirty="0">
                <a:solidFill>
                  <a:srgbClr val="535554"/>
                </a:solidFill>
                <a:latin typeface="Arial" panose="020B0604020202020204" pitchFamily="34" charset="0"/>
                <a:cs typeface="Arial" panose="020B0604020202020204" pitchFamily="34" charset="0"/>
              </a:rPr>
              <a:t>there is a financial feasibility issue to make the project whole, and they are either in a QCT, DDA, SADDA, or are serving a priority population, so they are qualified</a:t>
            </a:r>
            <a:r>
              <a:rPr lang="en-US" sz="1200" baseline="0" dirty="0">
                <a:solidFill>
                  <a:srgbClr val="535554"/>
                </a:solidFill>
                <a:latin typeface="Arial" panose="020B0604020202020204" pitchFamily="34" charset="0"/>
                <a:cs typeface="Arial" panose="020B0604020202020204" pitchFamily="34" charset="0"/>
              </a:rPr>
              <a:t> </a:t>
            </a:r>
            <a:r>
              <a:rPr lang="en-US" sz="1200" dirty="0">
                <a:solidFill>
                  <a:srgbClr val="535554"/>
                </a:solidFill>
                <a:latin typeface="Arial" panose="020B0604020202020204" pitchFamily="34" charset="0"/>
                <a:cs typeface="Arial" panose="020B0604020202020204" pitchFamily="34" charset="0"/>
              </a:rPr>
              <a:t>to receive a boost to their eligible basis of 30%</a:t>
            </a:r>
            <a:r>
              <a:rPr lang="en-US" sz="1200" baseline="0" dirty="0">
                <a:solidFill>
                  <a:srgbClr val="535554"/>
                </a:solidFill>
                <a:latin typeface="Arial" panose="020B0604020202020204" pitchFamily="34" charset="0"/>
                <a:cs typeface="Arial" panose="020B0604020202020204" pitchFamily="34" charset="0"/>
              </a:rPr>
              <a:t> …  run through calculation. </a:t>
            </a:r>
            <a:endParaRPr lang="en-US" sz="1200" dirty="0">
              <a:solidFill>
                <a:srgbClr val="535554"/>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535554"/>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Test, what</a:t>
            </a:r>
            <a:r>
              <a:rPr lang="en-US" baseline="0" dirty="0"/>
              <a:t> is the amount that is awarded by MFA? </a:t>
            </a:r>
          </a:p>
          <a:p>
            <a:endParaRPr lang="en-US" baseline="0" dirty="0"/>
          </a:p>
          <a:p>
            <a:r>
              <a:rPr lang="en-US" baseline="0" dirty="0"/>
              <a:t>What is the amount of equity that goes to the project? </a:t>
            </a:r>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36</a:t>
            </a:fld>
            <a:endParaRPr lang="en-US"/>
          </a:p>
        </p:txBody>
      </p:sp>
    </p:spTree>
    <p:extLst>
      <p:ext uri="{BB962C8B-B14F-4D97-AF65-F5344CB8AC3E}">
        <p14:creationId xmlns:p14="http://schemas.microsoft.com/office/powerpoint/2010/main" val="937442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535554"/>
                </a:solidFill>
                <a:latin typeface="Arial" panose="020B0604020202020204" pitchFamily="34" charset="0"/>
                <a:cs typeface="Arial" panose="020B0604020202020204" pitchFamily="34" charset="0"/>
              </a:rPr>
              <a:t>Let’s say we have a project that</a:t>
            </a:r>
            <a:r>
              <a:rPr lang="en-US" sz="1200" baseline="0" dirty="0">
                <a:solidFill>
                  <a:srgbClr val="535554"/>
                </a:solidFill>
                <a:latin typeface="Arial" panose="020B0604020202020204" pitchFamily="34" charset="0"/>
                <a:cs typeface="Arial" panose="020B0604020202020204" pitchFamily="34" charset="0"/>
              </a:rPr>
              <a:t> has upwards of $17 million in total development costs. And they have $10 m in eligible basis, they don’t have any exclusions (like other federal tax credits), </a:t>
            </a:r>
            <a:r>
              <a:rPr lang="en-US" sz="1200" dirty="0">
                <a:solidFill>
                  <a:srgbClr val="535554"/>
                </a:solidFill>
                <a:latin typeface="Arial" panose="020B0604020202020204" pitchFamily="34" charset="0"/>
                <a:cs typeface="Arial" panose="020B0604020202020204" pitchFamily="34" charset="0"/>
              </a:rPr>
              <a:t>there is a financial feasibility issue to make the project whole, and they are either in a QCT, DDA, SADDA, or are serving a priority population, so they are qualified</a:t>
            </a:r>
            <a:r>
              <a:rPr lang="en-US" sz="1200" baseline="0" dirty="0">
                <a:solidFill>
                  <a:srgbClr val="535554"/>
                </a:solidFill>
                <a:latin typeface="Arial" panose="020B0604020202020204" pitchFamily="34" charset="0"/>
                <a:cs typeface="Arial" panose="020B0604020202020204" pitchFamily="34" charset="0"/>
              </a:rPr>
              <a:t> </a:t>
            </a:r>
            <a:r>
              <a:rPr lang="en-US" sz="1200" dirty="0">
                <a:solidFill>
                  <a:srgbClr val="535554"/>
                </a:solidFill>
                <a:latin typeface="Arial" panose="020B0604020202020204" pitchFamily="34" charset="0"/>
                <a:cs typeface="Arial" panose="020B0604020202020204" pitchFamily="34" charset="0"/>
              </a:rPr>
              <a:t>to receive a boost to their eligible basis of 30%</a:t>
            </a:r>
            <a:r>
              <a:rPr lang="en-US" sz="1200" baseline="0" dirty="0">
                <a:solidFill>
                  <a:srgbClr val="535554"/>
                </a:solidFill>
                <a:latin typeface="Arial" panose="020B0604020202020204" pitchFamily="34" charset="0"/>
                <a:cs typeface="Arial" panose="020B0604020202020204" pitchFamily="34" charset="0"/>
              </a:rPr>
              <a:t> …  run through calculation. </a:t>
            </a:r>
            <a:endParaRPr lang="en-US" sz="1200" dirty="0">
              <a:solidFill>
                <a:srgbClr val="535554"/>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535554"/>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Test, what</a:t>
            </a:r>
            <a:r>
              <a:rPr lang="en-US" baseline="0" dirty="0"/>
              <a:t> is the amount that is awarded by MFA? </a:t>
            </a:r>
          </a:p>
          <a:p>
            <a:endParaRPr lang="en-US" baseline="0" dirty="0"/>
          </a:p>
          <a:p>
            <a:r>
              <a:rPr lang="en-US" baseline="0" dirty="0"/>
              <a:t>What is the amount of equity that goes to the project? </a:t>
            </a:r>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37</a:t>
            </a:fld>
            <a:endParaRPr lang="en-US"/>
          </a:p>
        </p:txBody>
      </p:sp>
    </p:spTree>
    <p:extLst>
      <p:ext uri="{BB962C8B-B14F-4D97-AF65-F5344CB8AC3E}">
        <p14:creationId xmlns:p14="http://schemas.microsoft.com/office/powerpoint/2010/main" val="41204871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38</a:t>
            </a:fld>
            <a:endParaRPr lang="en-US"/>
          </a:p>
        </p:txBody>
      </p:sp>
    </p:spTree>
    <p:extLst>
      <p:ext uri="{BB962C8B-B14F-4D97-AF65-F5344CB8AC3E}">
        <p14:creationId xmlns:p14="http://schemas.microsoft.com/office/powerpoint/2010/main" val="937442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3BE17D0-B9BE-4149-A8F6-026F0E0CE774}" type="slidenum">
              <a:rPr lang="en-US" smtClean="0"/>
              <a:t>39</a:t>
            </a:fld>
            <a:endParaRPr lang="en-US"/>
          </a:p>
        </p:txBody>
      </p:sp>
    </p:spTree>
    <p:extLst>
      <p:ext uri="{BB962C8B-B14F-4D97-AF65-F5344CB8AC3E}">
        <p14:creationId xmlns:p14="http://schemas.microsoft.com/office/powerpoint/2010/main" val="1503716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33BE17D0-B9BE-4149-A8F6-026F0E0CE77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8132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40</a:t>
            </a:fld>
            <a:endParaRPr lang="en-US"/>
          </a:p>
        </p:txBody>
      </p:sp>
    </p:spTree>
    <p:extLst>
      <p:ext uri="{BB962C8B-B14F-4D97-AF65-F5344CB8AC3E}">
        <p14:creationId xmlns:p14="http://schemas.microsoft.com/office/powerpoint/2010/main" val="40902953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41</a:t>
            </a:fld>
            <a:endParaRPr lang="en-US"/>
          </a:p>
        </p:txBody>
      </p:sp>
    </p:spTree>
    <p:extLst>
      <p:ext uri="{BB962C8B-B14F-4D97-AF65-F5344CB8AC3E}">
        <p14:creationId xmlns:p14="http://schemas.microsoft.com/office/powerpoint/2010/main" val="18375689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42</a:t>
            </a:fld>
            <a:endParaRPr lang="en-US"/>
          </a:p>
        </p:txBody>
      </p:sp>
    </p:spTree>
    <p:extLst>
      <p:ext uri="{BB962C8B-B14F-4D97-AF65-F5344CB8AC3E}">
        <p14:creationId xmlns:p14="http://schemas.microsoft.com/office/powerpoint/2010/main" val="22205922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Other ideas? Fundraising, donations of land, local funds etc.</a:t>
            </a:r>
          </a:p>
        </p:txBody>
      </p:sp>
    </p:spTree>
    <p:extLst>
      <p:ext uri="{BB962C8B-B14F-4D97-AF65-F5344CB8AC3E}">
        <p14:creationId xmlns:p14="http://schemas.microsoft.com/office/powerpoint/2010/main" val="41251120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130074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8423005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9777295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3BE17D0-B9BE-4149-A8F6-026F0E0CE774}" type="slidenum">
              <a:rPr lang="en-US" smtClean="0"/>
              <a:t>47</a:t>
            </a:fld>
            <a:endParaRPr lang="en-US"/>
          </a:p>
        </p:txBody>
      </p:sp>
    </p:spTree>
    <p:extLst>
      <p:ext uri="{BB962C8B-B14F-4D97-AF65-F5344CB8AC3E}">
        <p14:creationId xmlns:p14="http://schemas.microsoft.com/office/powerpoint/2010/main" val="40949163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demand is why we have a structured competitive</a:t>
            </a:r>
            <a:r>
              <a:rPr lang="en-US" baseline="0" dirty="0"/>
              <a:t> process which is outlined in a document signed by the governor. Every state with a LIHTC allocation is mandated to create a Qualified Allocation Plan. We are always gathering notes on what is working, what needs tweaking, but once we have approved the awards for the current QAP, we start drafting the next year’s QAP. There are states that have two year QAPs, which allows developers to have a bit more stability in what would score well in the next year. It removes a bit of uncertainty to a process that is highly competitive and labor and time intensive. Once we have a first draft that has Policy Committee approval, we put a draft out for a 21 day public comment period and then hold a public hearing. We work to incorporate as much of the public comment as would be appropriate, and make final tweaks before presenting it to the board in November.  Once it has board approval, we send it to the governor for final approval. At that point it is solidified, and developers can finalize projects and prepare applications. We also have an FAQ process, where if there is confusion or areas that need additional clarity we can provide that in a Q and A format on the website. These comments then become part of the QAP.  Applications are accepted from February 3 to 14</a:t>
            </a:r>
            <a:r>
              <a:rPr lang="en-US" baseline="30000" dirty="0"/>
              <a:t>th</a:t>
            </a:r>
            <a:r>
              <a:rPr lang="en-US" baseline="0" dirty="0"/>
              <a:t>.  And the round of scoring begins. To add complexity to this, we are planning on pushing this timeline up a month for the 2021 round, as we have gotten feedback that credit pricing is being impacted. </a:t>
            </a:r>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48</a:t>
            </a:fld>
            <a:endParaRPr lang="en-US"/>
          </a:p>
        </p:txBody>
      </p:sp>
    </p:spTree>
    <p:extLst>
      <p:ext uri="{BB962C8B-B14F-4D97-AF65-F5344CB8AC3E}">
        <p14:creationId xmlns:p14="http://schemas.microsoft.com/office/powerpoint/2010/main" val="23259812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plan should address these criteria but may address more. For example, in addition to special needs and households with children, we also prioritize properties serving seniors. </a:t>
            </a:r>
          </a:p>
        </p:txBody>
      </p:sp>
      <p:sp>
        <p:nvSpPr>
          <p:cNvPr id="4" name="Slide Number Placeholder 3"/>
          <p:cNvSpPr>
            <a:spLocks noGrp="1"/>
          </p:cNvSpPr>
          <p:nvPr>
            <p:ph type="sldNum" sz="quarter" idx="10"/>
          </p:nvPr>
        </p:nvSpPr>
        <p:spPr/>
        <p:txBody>
          <a:bodyPr/>
          <a:lstStyle/>
          <a:p>
            <a:fld id="{33BE17D0-B9BE-4149-A8F6-026F0E0CE774}" type="slidenum">
              <a:rPr lang="en-US" smtClean="0"/>
              <a:t>49</a:t>
            </a:fld>
            <a:endParaRPr lang="en-US"/>
          </a:p>
        </p:txBody>
      </p:sp>
    </p:spTree>
    <p:extLst>
      <p:ext uri="{BB962C8B-B14F-4D97-AF65-F5344CB8AC3E}">
        <p14:creationId xmlns:p14="http://schemas.microsoft.com/office/powerpoint/2010/main" val="201160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33BE17D0-B9BE-4149-A8F6-026F0E0CE77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84955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Generally, the QAP must accomplish three things: </a:t>
            </a:r>
          </a:p>
          <a:p>
            <a:r>
              <a:rPr lang="en-US" sz="1200" kern="1200" dirty="0">
                <a:solidFill>
                  <a:schemeClr val="tx1"/>
                </a:solidFill>
                <a:effectLst/>
                <a:latin typeface="+mn-lt"/>
                <a:ea typeface="+mn-ea"/>
                <a:cs typeface="+mn-cs"/>
              </a:rPr>
              <a:t>It must set project selection criteria, </a:t>
            </a:r>
          </a:p>
          <a:p>
            <a:r>
              <a:rPr lang="en-US" sz="1200" kern="1200" dirty="0">
                <a:solidFill>
                  <a:schemeClr val="tx1"/>
                </a:solidFill>
                <a:effectLst/>
                <a:latin typeface="+mn-lt"/>
                <a:ea typeface="+mn-ea"/>
                <a:cs typeface="+mn-cs"/>
              </a:rPr>
              <a:t>give preference to those serving the lowest income residents for the longest period – not enough to be in a QCT – must contribute to CCRP for preference</a:t>
            </a:r>
          </a:p>
          <a:p>
            <a:r>
              <a:rPr lang="en-US" sz="1200" kern="1200" dirty="0">
                <a:solidFill>
                  <a:schemeClr val="tx1"/>
                </a:solidFill>
                <a:effectLst/>
                <a:latin typeface="+mn-lt"/>
                <a:ea typeface="+mn-ea"/>
                <a:cs typeface="+mn-cs"/>
              </a:rPr>
              <a:t>and provide a procedure for monitoring compliance. </a:t>
            </a:r>
          </a:p>
          <a:p>
            <a:r>
              <a:rPr lang="en-US" sz="1200" kern="1200" dirty="0">
                <a:solidFill>
                  <a:schemeClr val="tx1"/>
                </a:solidFill>
                <a:effectLst/>
                <a:latin typeface="+mn-lt"/>
                <a:ea typeface="+mn-ea"/>
                <a:cs typeface="+mn-cs"/>
              </a:rPr>
              <a:t>Beyond that, MFA has broad discretion to make the QAP reflect their housing priorities.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50</a:t>
            </a:fld>
            <a:endParaRPr lang="en-US"/>
          </a:p>
        </p:txBody>
      </p:sp>
    </p:spTree>
    <p:extLst>
      <p:ext uri="{BB962C8B-B14F-4D97-AF65-F5344CB8AC3E}">
        <p14:creationId xmlns:p14="http://schemas.microsoft.com/office/powerpoint/2010/main" val="15936928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three possible federal unit set-asides for affordability: </a:t>
            </a:r>
          </a:p>
          <a:p>
            <a:r>
              <a:rPr lang="en-US" sz="1200" kern="1200" dirty="0">
                <a:solidFill>
                  <a:schemeClr val="tx1"/>
                </a:solidFill>
                <a:effectLst/>
                <a:latin typeface="+mn-lt"/>
                <a:ea typeface="+mn-ea"/>
                <a:cs typeface="+mn-cs"/>
              </a:rPr>
              <a:t>A project can choose to set-aside 20% of the units to residents at or below 50% of area median income</a:t>
            </a:r>
          </a:p>
          <a:p>
            <a:r>
              <a:rPr lang="en-US" sz="1200" kern="1200" dirty="0">
                <a:solidFill>
                  <a:schemeClr val="tx1"/>
                </a:solidFill>
                <a:effectLst/>
                <a:latin typeface="+mn-lt"/>
                <a:ea typeface="+mn-ea"/>
                <a:cs typeface="+mn-cs"/>
              </a:rPr>
              <a:t>It can set-aside 40% of the units to residents at or below 60% of area median income</a:t>
            </a:r>
          </a:p>
          <a:p>
            <a:r>
              <a:rPr lang="en-US" sz="1200" kern="1200" dirty="0">
                <a:solidFill>
                  <a:schemeClr val="tx1"/>
                </a:solidFill>
                <a:effectLst/>
                <a:latin typeface="+mn-lt"/>
                <a:ea typeface="+mn-ea"/>
                <a:cs typeface="+mn-cs"/>
              </a:rPr>
              <a:t>OR now projects can average the income of the residents serving up to 80% of AMI as long as 40% of the units are restricted and the average income for all tax credit units in the property is at or below 60% of the area median income.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51</a:t>
            </a:fld>
            <a:endParaRPr lang="en-US"/>
          </a:p>
        </p:txBody>
      </p:sp>
    </p:spTree>
    <p:extLst>
      <p:ext uri="{BB962C8B-B14F-4D97-AF65-F5344CB8AC3E}">
        <p14:creationId xmlns:p14="http://schemas.microsoft.com/office/powerpoint/2010/main" val="20081127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we might get</a:t>
            </a:r>
            <a:r>
              <a:rPr lang="en-US" baseline="0" dirty="0"/>
              <a:t> questions on this one. How were these developed? Can they be changed? </a:t>
            </a:r>
          </a:p>
          <a:p>
            <a:endParaRPr lang="en-US" baseline="0" dirty="0"/>
          </a:p>
          <a:p>
            <a:r>
              <a:rPr lang="en-US" sz="1200" kern="1200" dirty="0">
                <a:solidFill>
                  <a:schemeClr val="tx1"/>
                </a:solidFill>
                <a:effectLst/>
                <a:latin typeface="+mn-lt"/>
                <a:ea typeface="+mn-ea"/>
                <a:cs typeface="+mn-cs"/>
              </a:rPr>
              <a:t>These are the housing priorities that the Board has presented. The QAP reflects these priorities. I’ll go through them quickly (even though I know everyone can read…) because I think they are important to understand why the QAP is structured as it is. </a:t>
            </a:r>
          </a:p>
          <a:p>
            <a:r>
              <a:rPr lang="en-US" sz="1200" kern="1200" dirty="0">
                <a:solidFill>
                  <a:schemeClr val="tx1"/>
                </a:solidFill>
                <a:effectLst/>
                <a:latin typeface="+mn-lt"/>
                <a:ea typeface="+mn-ea"/>
                <a:cs typeface="+mn-cs"/>
              </a:rPr>
              <a:t>First, MFA’s housing priorities look to go beyond the minimum affordability requirements, with more affordable units, lower income tenants served and extending the period of affordability. Levels of affordability in excess of the minimum requirements, through one or more of the following: </a:t>
            </a:r>
          </a:p>
          <a:p>
            <a:r>
              <a:rPr lang="en-US" sz="1200" kern="1200" dirty="0">
                <a:solidFill>
                  <a:schemeClr val="tx1"/>
                </a:solidFill>
                <a:effectLst/>
                <a:latin typeface="+mn-lt"/>
                <a:ea typeface="+mn-ea"/>
                <a:cs typeface="+mn-cs"/>
              </a:rPr>
              <a:t>It is a priority for projects to market to households on public housing waiting lists; </a:t>
            </a:r>
          </a:p>
          <a:p>
            <a:r>
              <a:rPr lang="en-US" sz="1200" kern="1200" dirty="0">
                <a:solidFill>
                  <a:schemeClr val="tx1"/>
                </a:solidFill>
                <a:effectLst/>
                <a:latin typeface="+mn-lt"/>
                <a:ea typeface="+mn-ea"/>
                <a:cs typeface="+mn-cs"/>
              </a:rPr>
              <a:t>Other public or private non-equity program resources should be leveraged; </a:t>
            </a:r>
          </a:p>
          <a:p>
            <a:r>
              <a:rPr lang="en-US" sz="1200" kern="1200" dirty="0">
                <a:solidFill>
                  <a:schemeClr val="tx1"/>
                </a:solidFill>
                <a:effectLst/>
                <a:latin typeface="+mn-lt"/>
                <a:ea typeface="+mn-ea"/>
                <a:cs typeface="+mn-cs"/>
              </a:rPr>
              <a:t>The program should meet the affordable housing needs throughout all parts of the state;</a:t>
            </a:r>
          </a:p>
          <a:p>
            <a:r>
              <a:rPr lang="en-US" sz="1200" kern="1200" dirty="0">
                <a:solidFill>
                  <a:schemeClr val="tx1"/>
                </a:solidFill>
                <a:effectLst/>
                <a:latin typeface="+mn-lt"/>
                <a:ea typeface="+mn-ea"/>
                <a:cs typeface="+mn-cs"/>
              </a:rPr>
              <a:t>Housing should serve senior, special needs, and family populations; </a:t>
            </a:r>
          </a:p>
          <a:p>
            <a:r>
              <a:rPr lang="en-US" sz="1200" kern="1200" dirty="0">
                <a:solidFill>
                  <a:schemeClr val="tx1"/>
                </a:solidFill>
                <a:effectLst/>
                <a:latin typeface="+mn-lt"/>
                <a:ea typeface="+mn-ea"/>
                <a:cs typeface="+mn-cs"/>
              </a:rPr>
              <a:t>Projects intended for eventual tenant ownership and under-served urban and rural areas should be prioritized; </a:t>
            </a:r>
          </a:p>
          <a:p>
            <a:r>
              <a:rPr lang="en-US" sz="1200" kern="1200" dirty="0">
                <a:solidFill>
                  <a:schemeClr val="tx1"/>
                </a:solidFill>
                <a:effectLst/>
                <a:latin typeface="+mn-lt"/>
                <a:ea typeface="+mn-ea"/>
                <a:cs typeface="+mn-cs"/>
              </a:rPr>
              <a:t>Nonprofit developers should be encouraged; </a:t>
            </a:r>
          </a:p>
          <a:p>
            <a:r>
              <a:rPr lang="en-US" sz="1200" kern="1200" dirty="0">
                <a:solidFill>
                  <a:schemeClr val="tx1"/>
                </a:solidFill>
                <a:effectLst/>
                <a:latin typeface="+mn-lt"/>
                <a:ea typeface="+mn-ea"/>
                <a:cs typeface="+mn-cs"/>
              </a:rPr>
              <a:t>All housing should be produced with high quality design and construction; </a:t>
            </a:r>
          </a:p>
          <a:p>
            <a:r>
              <a:rPr lang="en-US" sz="1200" kern="1200" dirty="0">
                <a:solidFill>
                  <a:schemeClr val="tx1"/>
                </a:solidFill>
                <a:effectLst/>
                <a:latin typeface="+mn-lt"/>
                <a:ea typeface="+mn-ea"/>
                <a:cs typeface="+mn-cs"/>
              </a:rPr>
              <a:t>Projects that are located in QCTs and which projects contribute to the development of a Concerted Community Revitalization Plan should be prioritized;</a:t>
            </a:r>
          </a:p>
          <a:p>
            <a:r>
              <a:rPr lang="en-US" sz="1200" kern="1200" dirty="0">
                <a:solidFill>
                  <a:schemeClr val="tx1"/>
                </a:solidFill>
                <a:effectLst/>
                <a:latin typeface="+mn-lt"/>
                <a:ea typeface="+mn-ea"/>
                <a:cs typeface="+mn-cs"/>
              </a:rPr>
              <a:t>Housing should be energy efficient or historic in nature; and </a:t>
            </a:r>
          </a:p>
          <a:p>
            <a:r>
              <a:rPr lang="en-US" sz="1200" kern="1200" dirty="0">
                <a:solidFill>
                  <a:schemeClr val="tx1"/>
                </a:solidFill>
                <a:effectLst/>
                <a:latin typeface="+mn-lt"/>
                <a:ea typeface="+mn-ea"/>
                <a:cs typeface="+mn-cs"/>
              </a:rPr>
              <a:t>Projects should be efficient in their use of scarce resources.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52</a:t>
            </a:fld>
            <a:endParaRPr lang="en-US"/>
          </a:p>
        </p:txBody>
      </p:sp>
    </p:spTree>
    <p:extLst>
      <p:ext uri="{BB962C8B-B14F-4D97-AF65-F5344CB8AC3E}">
        <p14:creationId xmlns:p14="http://schemas.microsoft.com/office/powerpoint/2010/main" val="2855879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is a federal mandate to set aside at least 10% of the credits for non-profits, and New Mexico has an additional set-aside of credits for projects that served underserved populations.  Note that competing in the Underserved Populations does not automatically qualify a project for a points for Special Housing Needs Priority scoring category.</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53</a:t>
            </a:fld>
            <a:endParaRPr lang="en-US"/>
          </a:p>
        </p:txBody>
      </p:sp>
    </p:spTree>
    <p:extLst>
      <p:ext uri="{BB962C8B-B14F-4D97-AF65-F5344CB8AC3E}">
        <p14:creationId xmlns:p14="http://schemas.microsoft.com/office/powerpoint/2010/main" val="5935526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2019 QAP had a total of 153 possible points over 22 scoring criteria with a minimum required score of 85. </a:t>
            </a:r>
          </a:p>
          <a:p>
            <a:r>
              <a:rPr lang="en-US" sz="1200" kern="1200" dirty="0">
                <a:solidFill>
                  <a:schemeClr val="tx1"/>
                </a:solidFill>
                <a:effectLst/>
                <a:latin typeface="+mn-lt"/>
                <a:ea typeface="+mn-ea"/>
                <a:cs typeface="+mn-cs"/>
              </a:rPr>
              <a:t>Here are the scoring criteria. As you can see they directly reflect the housing priorities set by the MFA Board of Directors.</a:t>
            </a:r>
          </a:p>
          <a:p>
            <a:r>
              <a:rPr lang="en-US" sz="1200" kern="1200" dirty="0">
                <a:solidFill>
                  <a:schemeClr val="tx1"/>
                </a:solidFill>
                <a:effectLst/>
                <a:latin typeface="+mn-lt"/>
                <a:ea typeface="+mn-ea"/>
                <a:cs typeface="+mn-cs"/>
              </a:rPr>
              <a:t>Income levels of Tenants; Extended use period; Leveraging Resources; Public Housing Authority Waitlist; QCT Community Revitalization Plan; Tenant ownership; Historical Significance; Areas of statistically demonstrated need; </a:t>
            </a:r>
            <a:r>
              <a:rPr lang="en-US" sz="1200" kern="1200" dirty="0" err="1">
                <a:solidFill>
                  <a:schemeClr val="tx1"/>
                </a:solidFill>
                <a:effectLst/>
                <a:latin typeface="+mn-lt"/>
                <a:ea typeface="+mn-ea"/>
                <a:cs typeface="+mn-cs"/>
              </a:rPr>
              <a:t>Efficent</a:t>
            </a:r>
            <a:r>
              <a:rPr lang="en-US" sz="1200" kern="1200" dirty="0">
                <a:solidFill>
                  <a:schemeClr val="tx1"/>
                </a:solidFill>
                <a:effectLst/>
                <a:latin typeface="+mn-lt"/>
                <a:ea typeface="+mn-ea"/>
                <a:cs typeface="+mn-cs"/>
              </a:rPr>
              <a:t> use of credits.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3BE17D0-B9BE-4149-A8F6-026F0E0CE774}" type="slidenum">
              <a:rPr lang="en-US" smtClean="0"/>
              <a:t>54</a:t>
            </a:fld>
            <a:endParaRPr lang="en-US"/>
          </a:p>
        </p:txBody>
      </p:sp>
    </p:spTree>
    <p:extLst>
      <p:ext uri="{BB962C8B-B14F-4D97-AF65-F5344CB8AC3E}">
        <p14:creationId xmlns:p14="http://schemas.microsoft.com/office/powerpoint/2010/main" val="22832643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anose="020B0600070205080204" pitchFamily="34" charset="-128"/>
              </a:rPr>
              <a:t>MFA’s Architectural Services Representative reviews plans; MFA must approve construction start; project inspection 2x during construction and final completion; approval required by MFA Architectural Services Representative.</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55</a:t>
            </a:fld>
            <a:endParaRPr lang="en-US"/>
          </a:p>
        </p:txBody>
      </p:sp>
    </p:spTree>
    <p:extLst>
      <p:ext uri="{BB962C8B-B14F-4D97-AF65-F5344CB8AC3E}">
        <p14:creationId xmlns:p14="http://schemas.microsoft.com/office/powerpoint/2010/main" val="9374428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FAQ’s are incorporated into the QAP</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56</a:t>
            </a:fld>
            <a:endParaRPr lang="en-US"/>
          </a:p>
        </p:txBody>
      </p:sp>
    </p:spTree>
    <p:extLst>
      <p:ext uri="{BB962C8B-B14F-4D97-AF65-F5344CB8AC3E}">
        <p14:creationId xmlns:p14="http://schemas.microsoft.com/office/powerpoint/2010/main" val="18215955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75817988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9093308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3BE17D0-B9BE-4149-A8F6-026F0E0CE774}" type="slidenum">
              <a:rPr lang="en-US" smtClean="0"/>
              <a:t>59</a:t>
            </a:fld>
            <a:endParaRPr lang="en-US"/>
          </a:p>
        </p:txBody>
      </p:sp>
    </p:spTree>
    <p:extLst>
      <p:ext uri="{BB962C8B-B14F-4D97-AF65-F5344CB8AC3E}">
        <p14:creationId xmlns:p14="http://schemas.microsoft.com/office/powerpoint/2010/main" val="680006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33BE17D0-B9BE-4149-A8F6-026F0E0CE77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40673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60</a:t>
            </a:fld>
            <a:endParaRPr lang="en-US"/>
          </a:p>
        </p:txBody>
      </p:sp>
    </p:spTree>
    <p:extLst>
      <p:ext uri="{BB962C8B-B14F-4D97-AF65-F5344CB8AC3E}">
        <p14:creationId xmlns:p14="http://schemas.microsoft.com/office/powerpoint/2010/main" val="22390818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61</a:t>
            </a:fld>
            <a:endParaRPr lang="en-US"/>
          </a:p>
        </p:txBody>
      </p:sp>
    </p:spTree>
    <p:extLst>
      <p:ext uri="{BB962C8B-B14F-4D97-AF65-F5344CB8AC3E}">
        <p14:creationId xmlns:p14="http://schemas.microsoft.com/office/powerpoint/2010/main" val="1614739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3BE17D0-B9BE-4149-A8F6-026F0E0CE774}" type="slidenum">
              <a:rPr lang="en-US" smtClean="0"/>
              <a:t>62</a:t>
            </a:fld>
            <a:endParaRPr lang="en-US"/>
          </a:p>
        </p:txBody>
      </p:sp>
    </p:spTree>
    <p:extLst>
      <p:ext uri="{BB962C8B-B14F-4D97-AF65-F5344CB8AC3E}">
        <p14:creationId xmlns:p14="http://schemas.microsoft.com/office/powerpoint/2010/main" val="33154203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award process begins in January, when the applications are due. All applications are reviewed thoroughly by staff from both Asset Management and Housing Development. </a:t>
            </a:r>
          </a:p>
          <a:p>
            <a:r>
              <a:rPr lang="en-US" sz="1200" kern="1200" dirty="0">
                <a:solidFill>
                  <a:schemeClr val="tx1"/>
                </a:solidFill>
                <a:effectLst/>
                <a:latin typeface="+mn-lt"/>
                <a:ea typeface="+mn-ea"/>
                <a:cs typeface="+mn-cs"/>
              </a:rPr>
              <a:t>The tax credit program manager and analyst review each application for financial feasibility and threshold requirements and underwrite each project completely.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63</a:t>
            </a:fld>
            <a:endParaRPr lang="en-US"/>
          </a:p>
        </p:txBody>
      </p:sp>
    </p:spTree>
    <p:extLst>
      <p:ext uri="{BB962C8B-B14F-4D97-AF65-F5344CB8AC3E}">
        <p14:creationId xmlns:p14="http://schemas.microsoft.com/office/powerpoint/2010/main" val="144061275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MFA Policy Committee reviews staff’s evaluations and any issues are addressed through a deficiency correction and supplemental information request period. </a:t>
            </a:r>
          </a:p>
          <a:p>
            <a:r>
              <a:rPr lang="en-US" sz="1200" kern="1200" dirty="0">
                <a:solidFill>
                  <a:schemeClr val="tx1"/>
                </a:solidFill>
                <a:effectLst/>
                <a:latin typeface="+mn-lt"/>
                <a:ea typeface="+mn-ea"/>
                <a:cs typeface="+mn-cs"/>
              </a:rPr>
              <a:t>Then the staff goes to visit each site that is rising to the top, traveling all around the state and evaluating the projects on the road. </a:t>
            </a:r>
          </a:p>
          <a:p>
            <a:r>
              <a:rPr lang="en-US" sz="1200" kern="1200" dirty="0">
                <a:solidFill>
                  <a:schemeClr val="tx1"/>
                </a:solidFill>
                <a:effectLst/>
                <a:latin typeface="+mn-lt"/>
                <a:ea typeface="+mn-ea"/>
                <a:cs typeface="+mn-cs"/>
              </a:rPr>
              <a:t>The overall process and proposed awards are then presented to the Allocation Review Committee for approval. And after that preliminary letters are sent out. </a:t>
            </a:r>
          </a:p>
          <a:p>
            <a:r>
              <a:rPr lang="en-US" sz="1200" kern="1200" dirty="0">
                <a:solidFill>
                  <a:schemeClr val="tx1"/>
                </a:solidFill>
                <a:effectLst/>
                <a:latin typeface="+mn-lt"/>
                <a:ea typeface="+mn-ea"/>
                <a:cs typeface="+mn-cs"/>
              </a:rPr>
              <a:t>The Allocation Review Board (or ARC) presents the recommendations to the MFA Board for final approval.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64</a:t>
            </a:fld>
            <a:endParaRPr lang="en-US"/>
          </a:p>
        </p:txBody>
      </p:sp>
    </p:spTree>
    <p:extLst>
      <p:ext uri="{BB962C8B-B14F-4D97-AF65-F5344CB8AC3E}">
        <p14:creationId xmlns:p14="http://schemas.microsoft.com/office/powerpoint/2010/main" val="310058374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a number of subsequent requirements of the projects, including meeting the carryover deadline (which finalizes the allocation); </a:t>
            </a:r>
          </a:p>
          <a:p>
            <a:r>
              <a:rPr lang="en-US" sz="1200" kern="1200" dirty="0">
                <a:solidFill>
                  <a:schemeClr val="tx1"/>
                </a:solidFill>
                <a:effectLst/>
                <a:latin typeface="+mn-lt"/>
                <a:ea typeface="+mn-ea"/>
                <a:cs typeface="+mn-cs"/>
              </a:rPr>
              <a:t>proving that 10% of the costs are expended; </a:t>
            </a:r>
          </a:p>
          <a:p>
            <a:r>
              <a:rPr lang="en-US" sz="1200" kern="1200" dirty="0">
                <a:solidFill>
                  <a:schemeClr val="tx1"/>
                </a:solidFill>
                <a:effectLst/>
                <a:latin typeface="+mn-lt"/>
                <a:ea typeface="+mn-ea"/>
                <a:cs typeface="+mn-cs"/>
              </a:rPr>
              <a:t>and that the project is placed in service within two years of carryover. </a:t>
            </a:r>
          </a:p>
          <a:p>
            <a:r>
              <a:rPr lang="en-US" sz="1200" kern="1200" dirty="0">
                <a:solidFill>
                  <a:schemeClr val="tx1"/>
                </a:solidFill>
                <a:effectLst/>
                <a:latin typeface="+mn-lt"/>
                <a:ea typeface="+mn-ea"/>
                <a:cs typeface="+mn-cs"/>
              </a:rPr>
              <a:t>This is when the LURA will be recorded and the agreements made at the application are memorialized. </a:t>
            </a:r>
          </a:p>
          <a:p>
            <a:r>
              <a:rPr lang="en-US" sz="1200" kern="1200" dirty="0">
                <a:solidFill>
                  <a:schemeClr val="tx1"/>
                </a:solidFill>
                <a:effectLst/>
                <a:latin typeface="+mn-lt"/>
                <a:ea typeface="+mn-ea"/>
                <a:cs typeface="+mn-cs"/>
              </a:rPr>
              <a:t>The final point at which MFA reviews the project costs is at the request for 8609s. </a:t>
            </a:r>
          </a:p>
          <a:p>
            <a:r>
              <a:rPr lang="en-US" sz="1200" kern="1200" dirty="0">
                <a:solidFill>
                  <a:schemeClr val="tx1"/>
                </a:solidFill>
                <a:effectLst/>
                <a:latin typeface="+mn-lt"/>
                <a:ea typeface="+mn-ea"/>
                <a:cs typeface="+mn-cs"/>
              </a:rPr>
              <a:t>This document is the one that allows the investor to actually utilize the tax credits, so they are very interested in receiving this.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65</a:t>
            </a:fld>
            <a:endParaRPr lang="en-US"/>
          </a:p>
        </p:txBody>
      </p:sp>
    </p:spTree>
    <p:extLst>
      <p:ext uri="{BB962C8B-B14F-4D97-AF65-F5344CB8AC3E}">
        <p14:creationId xmlns:p14="http://schemas.microsoft.com/office/powerpoint/2010/main" val="34267516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a number of subsequent requirements of the projects, including meeting the carryover deadline (which finalizes the allocation); </a:t>
            </a:r>
          </a:p>
          <a:p>
            <a:r>
              <a:rPr lang="en-US" sz="1200" kern="1200" dirty="0">
                <a:solidFill>
                  <a:schemeClr val="tx1"/>
                </a:solidFill>
                <a:effectLst/>
                <a:latin typeface="+mn-lt"/>
                <a:ea typeface="+mn-ea"/>
                <a:cs typeface="+mn-cs"/>
              </a:rPr>
              <a:t>proving that 10% of the costs are expended; </a:t>
            </a:r>
          </a:p>
          <a:p>
            <a:r>
              <a:rPr lang="en-US" sz="1200" kern="1200" dirty="0">
                <a:solidFill>
                  <a:schemeClr val="tx1"/>
                </a:solidFill>
                <a:effectLst/>
                <a:latin typeface="+mn-lt"/>
                <a:ea typeface="+mn-ea"/>
                <a:cs typeface="+mn-cs"/>
              </a:rPr>
              <a:t>and that the project is placed in service within two years of carryover. </a:t>
            </a:r>
          </a:p>
          <a:p>
            <a:r>
              <a:rPr lang="en-US" sz="1200" kern="1200" dirty="0">
                <a:solidFill>
                  <a:schemeClr val="tx1"/>
                </a:solidFill>
                <a:effectLst/>
                <a:latin typeface="+mn-lt"/>
                <a:ea typeface="+mn-ea"/>
                <a:cs typeface="+mn-cs"/>
              </a:rPr>
              <a:t>This is when the LURA will be recorded and the agreements made at the application are memorialized. </a:t>
            </a:r>
          </a:p>
          <a:p>
            <a:r>
              <a:rPr lang="en-US" sz="1200" kern="1200" dirty="0">
                <a:solidFill>
                  <a:schemeClr val="tx1"/>
                </a:solidFill>
                <a:effectLst/>
                <a:latin typeface="+mn-lt"/>
                <a:ea typeface="+mn-ea"/>
                <a:cs typeface="+mn-cs"/>
              </a:rPr>
              <a:t>The final point at which MFA reviews the project costs is at the request for 8609s. </a:t>
            </a:r>
          </a:p>
          <a:p>
            <a:r>
              <a:rPr lang="en-US" sz="1200" kern="1200" dirty="0">
                <a:solidFill>
                  <a:schemeClr val="tx1"/>
                </a:solidFill>
                <a:effectLst/>
                <a:latin typeface="+mn-lt"/>
                <a:ea typeface="+mn-ea"/>
                <a:cs typeface="+mn-cs"/>
              </a:rPr>
              <a:t>This document is the one that allows the investor to actually utilize the tax credits, so they are very interested in receiving this.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66</a:t>
            </a:fld>
            <a:endParaRPr lang="en-US"/>
          </a:p>
        </p:txBody>
      </p:sp>
    </p:spTree>
    <p:extLst>
      <p:ext uri="{BB962C8B-B14F-4D97-AF65-F5344CB8AC3E}">
        <p14:creationId xmlns:p14="http://schemas.microsoft.com/office/powerpoint/2010/main" val="369750392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21258924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E4EB3C8-C18C-4824-AEF5-B805A033A8C0}"/>
              </a:ext>
            </a:extLst>
          </p:cNvPr>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5800217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33BE17D0-B9BE-4149-A8F6-026F0E0CE77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3530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7</a:t>
            </a:fld>
            <a:endParaRPr lang="en-US"/>
          </a:p>
        </p:txBody>
      </p:sp>
    </p:spTree>
    <p:extLst>
      <p:ext uri="{BB962C8B-B14F-4D97-AF65-F5344CB8AC3E}">
        <p14:creationId xmlns:p14="http://schemas.microsoft.com/office/powerpoint/2010/main" val="84502738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3BE17D0-B9BE-4149-A8F6-026F0E0CE774}" type="slidenum">
              <a:rPr lang="en-US" smtClean="0"/>
              <a:t>70</a:t>
            </a:fld>
            <a:endParaRPr lang="en-US"/>
          </a:p>
        </p:txBody>
      </p:sp>
    </p:spTree>
    <p:extLst>
      <p:ext uri="{BB962C8B-B14F-4D97-AF65-F5344CB8AC3E}">
        <p14:creationId xmlns:p14="http://schemas.microsoft.com/office/powerpoint/2010/main" val="229817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8</a:t>
            </a:fld>
            <a:endParaRPr lang="en-US"/>
          </a:p>
        </p:txBody>
      </p:sp>
    </p:spTree>
    <p:extLst>
      <p:ext uri="{BB962C8B-B14F-4D97-AF65-F5344CB8AC3E}">
        <p14:creationId xmlns:p14="http://schemas.microsoft.com/office/powerpoint/2010/main" val="4285245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Low-income housing tax credit program was started in 1986 by the IRS. </a:t>
            </a:r>
          </a:p>
          <a:p>
            <a:r>
              <a:rPr lang="en-US" sz="1200" kern="1200" dirty="0">
                <a:solidFill>
                  <a:schemeClr val="tx1"/>
                </a:solidFill>
                <a:effectLst/>
                <a:latin typeface="+mn-lt"/>
                <a:ea typeface="+mn-ea"/>
                <a:cs typeface="+mn-cs"/>
              </a:rPr>
              <a:t>Housing Credit Agencies were designated by each state to manage the allocation of credits. </a:t>
            </a:r>
          </a:p>
          <a:p>
            <a:r>
              <a:rPr lang="en-US" sz="1200" kern="1200" dirty="0">
                <a:solidFill>
                  <a:schemeClr val="tx1"/>
                </a:solidFill>
                <a:effectLst/>
                <a:latin typeface="+mn-lt"/>
                <a:ea typeface="+mn-ea"/>
                <a:cs typeface="+mn-cs"/>
              </a:rPr>
              <a:t>There are two types of credits available, 4% credits are “as of right” with the use of tax exempt bonds, and only cover around 30% of development costs and 9% credits, which cover around 70% of the development costs for a project, are </a:t>
            </a:r>
            <a:r>
              <a:rPr lang="en-US" sz="1200" u="sng" kern="1200" dirty="0">
                <a:solidFill>
                  <a:schemeClr val="tx1"/>
                </a:solidFill>
                <a:effectLst/>
                <a:latin typeface="+mn-lt"/>
                <a:ea typeface="+mn-ea"/>
                <a:cs typeface="+mn-cs"/>
              </a:rPr>
              <a:t>highly</a:t>
            </a:r>
            <a:r>
              <a:rPr lang="en-US" sz="1200" kern="1200" dirty="0">
                <a:solidFill>
                  <a:schemeClr val="tx1"/>
                </a:solidFill>
                <a:effectLst/>
                <a:latin typeface="+mn-lt"/>
                <a:ea typeface="+mn-ea"/>
                <a:cs typeface="+mn-cs"/>
              </a:rPr>
              <a:t> competitive. </a:t>
            </a:r>
          </a:p>
          <a:p>
            <a:r>
              <a:rPr lang="en-US" sz="1200" kern="1200" dirty="0">
                <a:solidFill>
                  <a:schemeClr val="tx1"/>
                </a:solidFill>
                <a:effectLst/>
                <a:latin typeface="+mn-lt"/>
                <a:ea typeface="+mn-ea"/>
                <a:cs typeface="+mn-cs"/>
              </a:rPr>
              <a:t>The 9%s are allocated to states based on population, and NM gets between 5 and 6 million in credits annually. </a:t>
            </a:r>
          </a:p>
          <a:p>
            <a:endParaRPr lang="en-US" dirty="0"/>
          </a:p>
        </p:txBody>
      </p:sp>
      <p:sp>
        <p:nvSpPr>
          <p:cNvPr id="4" name="Slide Number Placeholder 3"/>
          <p:cNvSpPr>
            <a:spLocks noGrp="1"/>
          </p:cNvSpPr>
          <p:nvPr>
            <p:ph type="sldNum" sz="quarter" idx="10"/>
          </p:nvPr>
        </p:nvSpPr>
        <p:spPr/>
        <p:txBody>
          <a:bodyPr/>
          <a:lstStyle/>
          <a:p>
            <a:fld id="{33BE17D0-B9BE-4149-A8F6-026F0E0CE774}" type="slidenum">
              <a:rPr lang="en-US" smtClean="0"/>
              <a:t>9</a:t>
            </a:fld>
            <a:endParaRPr lang="en-US"/>
          </a:p>
        </p:txBody>
      </p:sp>
    </p:spTree>
    <p:extLst>
      <p:ext uri="{BB962C8B-B14F-4D97-AF65-F5344CB8AC3E}">
        <p14:creationId xmlns:p14="http://schemas.microsoft.com/office/powerpoint/2010/main" val="2193461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4FA10-CBA4-384B-85B6-E4D309683E8A}"/>
              </a:ext>
            </a:extLst>
          </p:cNvPr>
          <p:cNvSpPr>
            <a:spLocks noGrp="1"/>
          </p:cNvSpPr>
          <p:nvPr>
            <p:ph type="ctrTitle"/>
          </p:nvPr>
        </p:nvSpPr>
        <p:spPr>
          <a:xfrm>
            <a:off x="1143000" y="1122363"/>
            <a:ext cx="6858000" cy="2387600"/>
          </a:xfrm>
        </p:spPr>
        <p:txBody>
          <a:bodyPr anchor="b"/>
          <a:lstStyle>
            <a:lvl1pPr algn="ctr">
              <a:defRPr sz="4700"/>
            </a:lvl1pPr>
          </a:lstStyle>
          <a:p>
            <a:r>
              <a:rPr lang="en-US"/>
              <a:t>Click to edit Master title style</a:t>
            </a:r>
          </a:p>
        </p:txBody>
      </p:sp>
      <p:sp>
        <p:nvSpPr>
          <p:cNvPr id="3" name="Subtitle 2">
            <a:extLst>
              <a:ext uri="{FF2B5EF4-FFF2-40B4-BE49-F238E27FC236}">
                <a16:creationId xmlns:a16="http://schemas.microsoft.com/office/drawing/2014/main" id="{BCABB145-98D3-C943-812B-889E7D3A1848}"/>
              </a:ext>
            </a:extLst>
          </p:cNvPr>
          <p:cNvSpPr>
            <a:spLocks noGrp="1"/>
          </p:cNvSpPr>
          <p:nvPr>
            <p:ph type="subTitle" idx="1"/>
          </p:nvPr>
        </p:nvSpPr>
        <p:spPr>
          <a:xfrm>
            <a:off x="1143000" y="3602037"/>
            <a:ext cx="6858000" cy="1655763"/>
          </a:xfrm>
        </p:spPr>
        <p:txBody>
          <a:bodyPr/>
          <a:lstStyle>
            <a:lvl1pPr marL="0" indent="0" algn="ctr">
              <a:buNone/>
              <a:defRPr sz="1900"/>
            </a:lvl1pPr>
            <a:lvl2pPr marL="356616" indent="0" algn="ctr">
              <a:buNone/>
              <a:defRPr sz="1600"/>
            </a:lvl2pPr>
            <a:lvl3pPr marL="713232" indent="0" algn="ctr">
              <a:buNone/>
              <a:defRPr sz="1400"/>
            </a:lvl3pPr>
            <a:lvl4pPr marL="1069848" indent="0" algn="ctr">
              <a:buNone/>
              <a:defRPr sz="1200"/>
            </a:lvl4pPr>
            <a:lvl5pPr marL="1426464" indent="0" algn="ctr">
              <a:buNone/>
              <a:defRPr sz="1200"/>
            </a:lvl5pPr>
            <a:lvl6pPr marL="1783080" indent="0" algn="ctr">
              <a:buNone/>
              <a:defRPr sz="1200"/>
            </a:lvl6pPr>
            <a:lvl7pPr marL="2139696" indent="0" algn="ctr">
              <a:buNone/>
              <a:defRPr sz="1200"/>
            </a:lvl7pPr>
            <a:lvl8pPr marL="2496312" indent="0" algn="ctr">
              <a:buNone/>
              <a:defRPr sz="1200"/>
            </a:lvl8pPr>
            <a:lvl9pPr marL="2852928"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DCE9E92-0B30-E34F-BB9D-852726915EB5}"/>
              </a:ext>
            </a:extLst>
          </p:cNvPr>
          <p:cNvSpPr>
            <a:spLocks noGrp="1"/>
          </p:cNvSpPr>
          <p:nvPr>
            <p:ph type="dt" sz="half" idx="10"/>
          </p:nvPr>
        </p:nvSpPr>
        <p:spPr/>
        <p:txBody>
          <a:bodyPr/>
          <a:lstStyle/>
          <a:p>
            <a:fld id="{F01BC717-141A-417C-B542-B1E898DA862A}" type="datetime1">
              <a:rPr lang="en-US" smtClean="0"/>
              <a:t>10/20/2021</a:t>
            </a:fld>
            <a:endParaRPr lang="en-US"/>
          </a:p>
        </p:txBody>
      </p:sp>
      <p:sp>
        <p:nvSpPr>
          <p:cNvPr id="5" name="Footer Placeholder 4">
            <a:extLst>
              <a:ext uri="{FF2B5EF4-FFF2-40B4-BE49-F238E27FC236}">
                <a16:creationId xmlns:a16="http://schemas.microsoft.com/office/drawing/2014/main" id="{65BFC215-9FD1-3745-B731-6273F60C6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D2FFF-802F-2E41-88EF-4B0C8D041552}"/>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39374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458A6-1F95-9341-AEA2-1E5BA7432B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DC7C5B-34DF-3046-ABD7-09745D0FBA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274E4-3043-8846-9087-66978AC63CD3}"/>
              </a:ext>
            </a:extLst>
          </p:cNvPr>
          <p:cNvSpPr>
            <a:spLocks noGrp="1"/>
          </p:cNvSpPr>
          <p:nvPr>
            <p:ph type="dt" sz="half" idx="10"/>
          </p:nvPr>
        </p:nvSpPr>
        <p:spPr/>
        <p:txBody>
          <a:bodyPr/>
          <a:lstStyle/>
          <a:p>
            <a:fld id="{BBA7D3FF-6D4B-431C-8D76-6D8E2194D1C0}" type="datetime1">
              <a:rPr lang="en-US" smtClean="0"/>
              <a:t>10/20/2021</a:t>
            </a:fld>
            <a:endParaRPr lang="en-US"/>
          </a:p>
        </p:txBody>
      </p:sp>
      <p:sp>
        <p:nvSpPr>
          <p:cNvPr id="5" name="Footer Placeholder 4">
            <a:extLst>
              <a:ext uri="{FF2B5EF4-FFF2-40B4-BE49-F238E27FC236}">
                <a16:creationId xmlns:a16="http://schemas.microsoft.com/office/drawing/2014/main" id="{DDA5C829-CC97-B44F-96F9-A6F54B7F2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E7522-4466-984E-910A-2C51E66185DF}"/>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357125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151C02-EA3D-C741-B96E-21682800A9BF}"/>
              </a:ext>
            </a:extLst>
          </p:cNvPr>
          <p:cNvSpPr>
            <a:spLocks noGrp="1"/>
          </p:cNvSpPr>
          <p:nvPr>
            <p:ph type="title" orient="vert"/>
          </p:nvPr>
        </p:nvSpPr>
        <p:spPr>
          <a:xfrm>
            <a:off x="6543676" y="365125"/>
            <a:ext cx="1971675" cy="581183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4ADD08-0910-8D4A-B1B6-2522DD8021D9}"/>
              </a:ext>
            </a:extLst>
          </p:cNvPr>
          <p:cNvSpPr>
            <a:spLocks noGrp="1"/>
          </p:cNvSpPr>
          <p:nvPr>
            <p:ph type="body" orient="vert" idx="1"/>
          </p:nvPr>
        </p:nvSpPr>
        <p:spPr>
          <a:xfrm>
            <a:off x="628652" y="365125"/>
            <a:ext cx="5800725"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289B7E-F985-5443-8C2E-9A6A3DDEA328}"/>
              </a:ext>
            </a:extLst>
          </p:cNvPr>
          <p:cNvSpPr>
            <a:spLocks noGrp="1"/>
          </p:cNvSpPr>
          <p:nvPr>
            <p:ph type="dt" sz="half" idx="10"/>
          </p:nvPr>
        </p:nvSpPr>
        <p:spPr/>
        <p:txBody>
          <a:bodyPr/>
          <a:lstStyle/>
          <a:p>
            <a:fld id="{108A8D83-D8B6-4226-804B-53575D59C24E}" type="datetime1">
              <a:rPr lang="en-US" smtClean="0"/>
              <a:t>10/20/2021</a:t>
            </a:fld>
            <a:endParaRPr lang="en-US"/>
          </a:p>
        </p:txBody>
      </p:sp>
      <p:sp>
        <p:nvSpPr>
          <p:cNvPr id="5" name="Footer Placeholder 4">
            <a:extLst>
              <a:ext uri="{FF2B5EF4-FFF2-40B4-BE49-F238E27FC236}">
                <a16:creationId xmlns:a16="http://schemas.microsoft.com/office/drawing/2014/main" id="{EFEDFBFD-E27E-1C45-9CE8-C5EA09CEA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CAB96-1A1A-444E-BE94-52D561441145}"/>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288581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Title &amp; Subtitle">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81001" y="1178429"/>
            <a:ext cx="8368364" cy="231007"/>
          </a:xfrm>
          <a:prstGeom prst="rect">
            <a:avLst/>
          </a:prstGeom>
        </p:spPr>
        <p:txBody>
          <a:bodyPr wrap="none" lIns="0" tIns="0" rIns="0" bIns="0" anchor="ctr">
            <a:noAutofit/>
          </a:bodyPr>
          <a:lstStyle>
            <a:lvl1pPr marL="0" indent="0" algn="l">
              <a:buNone/>
              <a:defRPr sz="1867" b="0" baseline="0">
                <a:solidFill>
                  <a:schemeClr val="tx1">
                    <a:lumMod val="75000"/>
                    <a:lumOff val="25000"/>
                  </a:schemeClr>
                </a:solidFill>
                <a:latin typeface="+mn-lt"/>
                <a:ea typeface="Roboto" panose="02000000000000000000" pitchFamily="2" charset="0"/>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dirty="0"/>
              <a:t>CLICK TO EDITE SUBTITLE</a:t>
            </a:r>
          </a:p>
        </p:txBody>
      </p:sp>
      <p:sp>
        <p:nvSpPr>
          <p:cNvPr id="5" name="Title 2"/>
          <p:cNvSpPr>
            <a:spLocks noGrp="1"/>
          </p:cNvSpPr>
          <p:nvPr>
            <p:ph type="title"/>
          </p:nvPr>
        </p:nvSpPr>
        <p:spPr>
          <a:xfrm>
            <a:off x="381001" y="455086"/>
            <a:ext cx="8368364" cy="660511"/>
          </a:xfrm>
          <a:prstGeom prst="rect">
            <a:avLst/>
          </a:prstGeom>
        </p:spPr>
        <p:txBody>
          <a:bodyPr lIns="0" tIns="0" rIns="0" bIns="0" anchor="ctr"/>
          <a:lstStyle>
            <a:lvl1pPr algn="l">
              <a:defRPr sz="4267">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2817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81221-B5F9-B749-BC69-D8C2482A51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5601F-518A-D84C-BBAD-8FD0AB54EE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36DD9-C44C-E44B-9345-C3071F013DD0}"/>
              </a:ext>
            </a:extLst>
          </p:cNvPr>
          <p:cNvSpPr>
            <a:spLocks noGrp="1"/>
          </p:cNvSpPr>
          <p:nvPr>
            <p:ph type="dt" sz="half" idx="10"/>
          </p:nvPr>
        </p:nvSpPr>
        <p:spPr/>
        <p:txBody>
          <a:bodyPr/>
          <a:lstStyle/>
          <a:p>
            <a:fld id="{67AAF31D-D90E-41DC-AAE4-1729CCA8DBEF}" type="datetime1">
              <a:rPr lang="en-US" smtClean="0"/>
              <a:t>10/20/2021</a:t>
            </a:fld>
            <a:endParaRPr lang="en-US"/>
          </a:p>
        </p:txBody>
      </p:sp>
      <p:sp>
        <p:nvSpPr>
          <p:cNvPr id="5" name="Footer Placeholder 4">
            <a:extLst>
              <a:ext uri="{FF2B5EF4-FFF2-40B4-BE49-F238E27FC236}">
                <a16:creationId xmlns:a16="http://schemas.microsoft.com/office/drawing/2014/main" id="{E2178E81-992B-7D4D-9898-EDED83A91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CFC03-5A05-C842-ADDF-8307C2369FBF}"/>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198873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F104-9479-1C4D-BD9B-ECFEF4478051}"/>
              </a:ext>
            </a:extLst>
          </p:cNvPr>
          <p:cNvSpPr>
            <a:spLocks noGrp="1"/>
          </p:cNvSpPr>
          <p:nvPr>
            <p:ph type="title"/>
          </p:nvPr>
        </p:nvSpPr>
        <p:spPr>
          <a:xfrm>
            <a:off x="623887" y="1709740"/>
            <a:ext cx="7886700" cy="2852737"/>
          </a:xfrm>
        </p:spPr>
        <p:txBody>
          <a:bodyPr anchor="b"/>
          <a:lstStyle>
            <a:lvl1pPr>
              <a:defRPr sz="4700"/>
            </a:lvl1pPr>
          </a:lstStyle>
          <a:p>
            <a:r>
              <a:rPr lang="en-US"/>
              <a:t>Click to edit Master title style</a:t>
            </a:r>
          </a:p>
        </p:txBody>
      </p:sp>
      <p:sp>
        <p:nvSpPr>
          <p:cNvPr id="3" name="Text Placeholder 2">
            <a:extLst>
              <a:ext uri="{FF2B5EF4-FFF2-40B4-BE49-F238E27FC236}">
                <a16:creationId xmlns:a16="http://schemas.microsoft.com/office/drawing/2014/main" id="{834B6DEA-8E2C-D345-81B5-F18D7CDB03F5}"/>
              </a:ext>
            </a:extLst>
          </p:cNvPr>
          <p:cNvSpPr>
            <a:spLocks noGrp="1"/>
          </p:cNvSpPr>
          <p:nvPr>
            <p:ph type="body" idx="1"/>
          </p:nvPr>
        </p:nvSpPr>
        <p:spPr>
          <a:xfrm>
            <a:off x="623887" y="4589464"/>
            <a:ext cx="7886700" cy="1500187"/>
          </a:xfrm>
        </p:spPr>
        <p:txBody>
          <a:bodyPr/>
          <a:lstStyle>
            <a:lvl1pPr marL="0" indent="0">
              <a:buNone/>
              <a:defRPr sz="1900">
                <a:solidFill>
                  <a:schemeClr val="tx1">
                    <a:tint val="75000"/>
                  </a:schemeClr>
                </a:solidFill>
              </a:defRPr>
            </a:lvl1pPr>
            <a:lvl2pPr marL="356616" indent="0">
              <a:buNone/>
              <a:defRPr sz="1600">
                <a:solidFill>
                  <a:schemeClr val="tx1">
                    <a:tint val="75000"/>
                  </a:schemeClr>
                </a:solidFill>
              </a:defRPr>
            </a:lvl2pPr>
            <a:lvl3pPr marL="713232" indent="0">
              <a:buNone/>
              <a:defRPr sz="1400">
                <a:solidFill>
                  <a:schemeClr val="tx1">
                    <a:tint val="75000"/>
                  </a:schemeClr>
                </a:solidFill>
              </a:defRPr>
            </a:lvl3pPr>
            <a:lvl4pPr marL="1069848" indent="0">
              <a:buNone/>
              <a:defRPr sz="1200">
                <a:solidFill>
                  <a:schemeClr val="tx1">
                    <a:tint val="75000"/>
                  </a:schemeClr>
                </a:solidFill>
              </a:defRPr>
            </a:lvl4pPr>
            <a:lvl5pPr marL="1426464" indent="0">
              <a:buNone/>
              <a:defRPr sz="1200">
                <a:solidFill>
                  <a:schemeClr val="tx1">
                    <a:tint val="75000"/>
                  </a:schemeClr>
                </a:solidFill>
              </a:defRPr>
            </a:lvl5pPr>
            <a:lvl6pPr marL="1783080" indent="0">
              <a:buNone/>
              <a:defRPr sz="1200">
                <a:solidFill>
                  <a:schemeClr val="tx1">
                    <a:tint val="75000"/>
                  </a:schemeClr>
                </a:solidFill>
              </a:defRPr>
            </a:lvl6pPr>
            <a:lvl7pPr marL="2139696" indent="0">
              <a:buNone/>
              <a:defRPr sz="1200">
                <a:solidFill>
                  <a:schemeClr val="tx1">
                    <a:tint val="75000"/>
                  </a:schemeClr>
                </a:solidFill>
              </a:defRPr>
            </a:lvl7pPr>
            <a:lvl8pPr marL="2496312" indent="0">
              <a:buNone/>
              <a:defRPr sz="1200">
                <a:solidFill>
                  <a:schemeClr val="tx1">
                    <a:tint val="75000"/>
                  </a:schemeClr>
                </a:solidFill>
              </a:defRPr>
            </a:lvl8pPr>
            <a:lvl9pPr marL="2852928"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F7EF62-CE19-3C48-8BA8-04BD7B7D0056}"/>
              </a:ext>
            </a:extLst>
          </p:cNvPr>
          <p:cNvSpPr>
            <a:spLocks noGrp="1"/>
          </p:cNvSpPr>
          <p:nvPr>
            <p:ph type="dt" sz="half" idx="10"/>
          </p:nvPr>
        </p:nvSpPr>
        <p:spPr/>
        <p:txBody>
          <a:bodyPr/>
          <a:lstStyle/>
          <a:p>
            <a:fld id="{DF015760-897B-4258-A8D3-C436CEBFAE5A}" type="datetime1">
              <a:rPr lang="en-US" smtClean="0"/>
              <a:t>10/20/2021</a:t>
            </a:fld>
            <a:endParaRPr lang="en-US"/>
          </a:p>
        </p:txBody>
      </p:sp>
      <p:sp>
        <p:nvSpPr>
          <p:cNvPr id="5" name="Footer Placeholder 4">
            <a:extLst>
              <a:ext uri="{FF2B5EF4-FFF2-40B4-BE49-F238E27FC236}">
                <a16:creationId xmlns:a16="http://schemas.microsoft.com/office/drawing/2014/main" id="{324402D5-ECE2-8C4B-823B-64E701E26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976E0-3175-B14C-8802-B88A681994F6}"/>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160058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001A-A85C-7844-936E-D515885FDC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1278C8-A61D-444B-A646-728288E5D939}"/>
              </a:ext>
            </a:extLst>
          </p:cNvPr>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8C1ACC-55FD-F548-80C1-90D64329444C}"/>
              </a:ext>
            </a:extLst>
          </p:cNvPr>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B89588-5DAE-2F46-B6A9-27417AEA1D89}"/>
              </a:ext>
            </a:extLst>
          </p:cNvPr>
          <p:cNvSpPr>
            <a:spLocks noGrp="1"/>
          </p:cNvSpPr>
          <p:nvPr>
            <p:ph type="dt" sz="half" idx="10"/>
          </p:nvPr>
        </p:nvSpPr>
        <p:spPr/>
        <p:txBody>
          <a:bodyPr/>
          <a:lstStyle/>
          <a:p>
            <a:fld id="{DDC068BA-C4A6-4716-AF75-EA24B8521892}" type="datetime1">
              <a:rPr lang="en-US" smtClean="0"/>
              <a:t>10/20/2021</a:t>
            </a:fld>
            <a:endParaRPr lang="en-US"/>
          </a:p>
        </p:txBody>
      </p:sp>
      <p:sp>
        <p:nvSpPr>
          <p:cNvPr id="6" name="Footer Placeholder 5">
            <a:extLst>
              <a:ext uri="{FF2B5EF4-FFF2-40B4-BE49-F238E27FC236}">
                <a16:creationId xmlns:a16="http://schemas.microsoft.com/office/drawing/2014/main" id="{B004581B-DAAE-344D-825F-162000155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5BC62-7136-E84D-A740-5BCAF7BEC9C3}"/>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162031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2A294-1924-174A-B2B7-95C7627B385B}"/>
              </a:ext>
            </a:extLst>
          </p:cNvPr>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2C5109-A915-8940-A55F-0A6BE050E354}"/>
              </a:ext>
            </a:extLst>
          </p:cNvPr>
          <p:cNvSpPr>
            <a:spLocks noGrp="1"/>
          </p:cNvSpPr>
          <p:nvPr>
            <p:ph type="body" idx="1"/>
          </p:nvPr>
        </p:nvSpPr>
        <p:spPr>
          <a:xfrm>
            <a:off x="629842" y="1681163"/>
            <a:ext cx="3868340" cy="823912"/>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274AF5-CB1E-BD4C-842E-B08A494DD1C9}"/>
              </a:ext>
            </a:extLst>
          </p:cNvPr>
          <p:cNvSpPr>
            <a:spLocks noGrp="1"/>
          </p:cNvSpPr>
          <p:nvPr>
            <p:ph sz="half" idx="2"/>
          </p:nvPr>
        </p:nvSpPr>
        <p:spPr>
          <a:xfrm>
            <a:off x="629842" y="250507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85A62F-4237-874E-BB45-24446542AED6}"/>
              </a:ext>
            </a:extLst>
          </p:cNvPr>
          <p:cNvSpPr>
            <a:spLocks noGrp="1"/>
          </p:cNvSpPr>
          <p:nvPr>
            <p:ph type="body" sz="quarter" idx="3"/>
          </p:nvPr>
        </p:nvSpPr>
        <p:spPr>
          <a:xfrm>
            <a:off x="4629152" y="1681163"/>
            <a:ext cx="3887391" cy="823912"/>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3216CA3-D3B9-1549-BA76-3EB4FC1809E7}"/>
              </a:ext>
            </a:extLst>
          </p:cNvPr>
          <p:cNvSpPr>
            <a:spLocks noGrp="1"/>
          </p:cNvSpPr>
          <p:nvPr>
            <p:ph sz="quarter" idx="4"/>
          </p:nvPr>
        </p:nvSpPr>
        <p:spPr>
          <a:xfrm>
            <a:off x="4629152" y="250507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84526B-C88F-7146-A9B9-46D9AE33747E}"/>
              </a:ext>
            </a:extLst>
          </p:cNvPr>
          <p:cNvSpPr>
            <a:spLocks noGrp="1"/>
          </p:cNvSpPr>
          <p:nvPr>
            <p:ph type="dt" sz="half" idx="10"/>
          </p:nvPr>
        </p:nvSpPr>
        <p:spPr/>
        <p:txBody>
          <a:bodyPr/>
          <a:lstStyle/>
          <a:p>
            <a:fld id="{7445306E-C50B-4A3B-B841-E8CC6E0F3178}" type="datetime1">
              <a:rPr lang="en-US" smtClean="0"/>
              <a:t>10/20/2021</a:t>
            </a:fld>
            <a:endParaRPr lang="en-US"/>
          </a:p>
        </p:txBody>
      </p:sp>
      <p:sp>
        <p:nvSpPr>
          <p:cNvPr id="8" name="Footer Placeholder 7">
            <a:extLst>
              <a:ext uri="{FF2B5EF4-FFF2-40B4-BE49-F238E27FC236}">
                <a16:creationId xmlns:a16="http://schemas.microsoft.com/office/drawing/2014/main" id="{F4480C31-0317-9B48-AE90-26DA613295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E4E2D7-CB35-244C-A8EE-3C415DDFB686}"/>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263366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48B8-617E-BF43-AEB3-82098140D5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2B0100-C7CD-8C41-97BE-7E38838C3B15}"/>
              </a:ext>
            </a:extLst>
          </p:cNvPr>
          <p:cNvSpPr>
            <a:spLocks noGrp="1"/>
          </p:cNvSpPr>
          <p:nvPr>
            <p:ph type="dt" sz="half" idx="10"/>
          </p:nvPr>
        </p:nvSpPr>
        <p:spPr/>
        <p:txBody>
          <a:bodyPr/>
          <a:lstStyle/>
          <a:p>
            <a:fld id="{835153D3-9370-402C-B5A0-A5A9609B5A1B}" type="datetime1">
              <a:rPr lang="en-US" smtClean="0"/>
              <a:t>10/20/2021</a:t>
            </a:fld>
            <a:endParaRPr lang="en-US"/>
          </a:p>
        </p:txBody>
      </p:sp>
      <p:sp>
        <p:nvSpPr>
          <p:cNvPr id="4" name="Footer Placeholder 3">
            <a:extLst>
              <a:ext uri="{FF2B5EF4-FFF2-40B4-BE49-F238E27FC236}">
                <a16:creationId xmlns:a16="http://schemas.microsoft.com/office/drawing/2014/main" id="{426BBD17-697E-6A4F-8D02-79CD1E9FF2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F3EB18-DB6E-A240-AF2C-9249C534507E}"/>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338607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352735-4292-824B-89F3-8D378C917027}"/>
              </a:ext>
            </a:extLst>
          </p:cNvPr>
          <p:cNvSpPr>
            <a:spLocks noGrp="1"/>
          </p:cNvSpPr>
          <p:nvPr>
            <p:ph type="dt" sz="half" idx="10"/>
          </p:nvPr>
        </p:nvSpPr>
        <p:spPr/>
        <p:txBody>
          <a:bodyPr/>
          <a:lstStyle/>
          <a:p>
            <a:fld id="{3E32E972-A7A1-43E1-A6A7-F0CC0B3C9016}" type="datetime1">
              <a:rPr lang="en-US" smtClean="0"/>
              <a:t>10/20/2021</a:t>
            </a:fld>
            <a:endParaRPr lang="en-US"/>
          </a:p>
        </p:txBody>
      </p:sp>
      <p:sp>
        <p:nvSpPr>
          <p:cNvPr id="3" name="Footer Placeholder 2">
            <a:extLst>
              <a:ext uri="{FF2B5EF4-FFF2-40B4-BE49-F238E27FC236}">
                <a16:creationId xmlns:a16="http://schemas.microsoft.com/office/drawing/2014/main" id="{80311BE4-58C2-EA46-9271-598EFCFE32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8574EB-25B6-8C43-B3DF-496D6E4FF233}"/>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241207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68F8-EB0A-5B44-91B0-C00B87407764}"/>
              </a:ext>
            </a:extLst>
          </p:cNvPr>
          <p:cNvSpPr>
            <a:spLocks noGrp="1"/>
          </p:cNvSpPr>
          <p:nvPr>
            <p:ph type="title"/>
          </p:nvPr>
        </p:nvSpPr>
        <p:spPr>
          <a:xfrm>
            <a:off x="629841" y="457200"/>
            <a:ext cx="2949178" cy="1600200"/>
          </a:xfrm>
        </p:spPr>
        <p:txBody>
          <a:bodyPr anchor="b"/>
          <a:lstStyle>
            <a:lvl1pPr>
              <a:defRPr sz="2500"/>
            </a:lvl1pPr>
          </a:lstStyle>
          <a:p>
            <a:r>
              <a:rPr lang="en-US"/>
              <a:t>Click to edit Master title style</a:t>
            </a:r>
          </a:p>
        </p:txBody>
      </p:sp>
      <p:sp>
        <p:nvSpPr>
          <p:cNvPr id="3" name="Content Placeholder 2">
            <a:extLst>
              <a:ext uri="{FF2B5EF4-FFF2-40B4-BE49-F238E27FC236}">
                <a16:creationId xmlns:a16="http://schemas.microsoft.com/office/drawing/2014/main" id="{38D38B7E-DA12-2845-9501-FB6C0A352BED}"/>
              </a:ext>
            </a:extLst>
          </p:cNvPr>
          <p:cNvSpPr>
            <a:spLocks noGrp="1"/>
          </p:cNvSpPr>
          <p:nvPr>
            <p:ph idx="1"/>
          </p:nvPr>
        </p:nvSpPr>
        <p:spPr>
          <a:xfrm>
            <a:off x="3887391" y="987426"/>
            <a:ext cx="4629150" cy="4873625"/>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073586-4E38-164B-8FF4-60C58E52628A}"/>
              </a:ext>
            </a:extLst>
          </p:cNvPr>
          <p:cNvSpPr>
            <a:spLocks noGrp="1"/>
          </p:cNvSpPr>
          <p:nvPr>
            <p:ph type="body" sz="half" idx="2"/>
          </p:nvPr>
        </p:nvSpPr>
        <p:spPr>
          <a:xfrm>
            <a:off x="629841" y="2057401"/>
            <a:ext cx="2949178" cy="3811588"/>
          </a:xfrm>
        </p:spPr>
        <p:txBody>
          <a:bodyPr/>
          <a:lstStyle>
            <a:lvl1pPr marL="0" indent="0">
              <a:buNone/>
              <a:defRPr sz="1200"/>
            </a:lvl1pPr>
            <a:lvl2pPr marL="356616" indent="0">
              <a:buNone/>
              <a:defRPr sz="1100"/>
            </a:lvl2pPr>
            <a:lvl3pPr marL="713232" indent="0">
              <a:buNone/>
              <a:defRPr sz="900"/>
            </a:lvl3pPr>
            <a:lvl4pPr marL="1069848" indent="0">
              <a:buNone/>
              <a:defRPr sz="800"/>
            </a:lvl4pPr>
            <a:lvl5pPr marL="1426464" indent="0">
              <a:buNone/>
              <a:defRPr sz="800"/>
            </a:lvl5pPr>
            <a:lvl6pPr marL="1783080" indent="0">
              <a:buNone/>
              <a:defRPr sz="800"/>
            </a:lvl6pPr>
            <a:lvl7pPr marL="2139696" indent="0">
              <a:buNone/>
              <a:defRPr sz="800"/>
            </a:lvl7pPr>
            <a:lvl8pPr marL="2496312" indent="0">
              <a:buNone/>
              <a:defRPr sz="800"/>
            </a:lvl8pPr>
            <a:lvl9pPr marL="2852928"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6670258B-460F-0443-A507-A17A84111C6F}"/>
              </a:ext>
            </a:extLst>
          </p:cNvPr>
          <p:cNvSpPr>
            <a:spLocks noGrp="1"/>
          </p:cNvSpPr>
          <p:nvPr>
            <p:ph type="dt" sz="half" idx="10"/>
          </p:nvPr>
        </p:nvSpPr>
        <p:spPr/>
        <p:txBody>
          <a:bodyPr/>
          <a:lstStyle/>
          <a:p>
            <a:fld id="{D5D32AB7-B708-4A18-B872-21210B93AEA7}" type="datetime1">
              <a:rPr lang="en-US" smtClean="0"/>
              <a:t>10/20/2021</a:t>
            </a:fld>
            <a:endParaRPr lang="en-US"/>
          </a:p>
        </p:txBody>
      </p:sp>
      <p:sp>
        <p:nvSpPr>
          <p:cNvPr id="6" name="Footer Placeholder 5">
            <a:extLst>
              <a:ext uri="{FF2B5EF4-FFF2-40B4-BE49-F238E27FC236}">
                <a16:creationId xmlns:a16="http://schemas.microsoft.com/office/drawing/2014/main" id="{F8A28CFD-4EC0-8B41-8AE4-CAF320804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51726-C5C9-6545-9617-B5F2810823E3}"/>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34053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79C9-54CE-7A42-BF9C-DA39A270B043}"/>
              </a:ext>
            </a:extLst>
          </p:cNvPr>
          <p:cNvSpPr>
            <a:spLocks noGrp="1"/>
          </p:cNvSpPr>
          <p:nvPr>
            <p:ph type="title"/>
          </p:nvPr>
        </p:nvSpPr>
        <p:spPr>
          <a:xfrm>
            <a:off x="629841" y="457200"/>
            <a:ext cx="2949178" cy="1600200"/>
          </a:xfrm>
        </p:spPr>
        <p:txBody>
          <a:bodyPr anchor="b"/>
          <a:lstStyle>
            <a:lvl1pPr>
              <a:defRPr sz="2500"/>
            </a:lvl1pPr>
          </a:lstStyle>
          <a:p>
            <a:r>
              <a:rPr lang="en-US"/>
              <a:t>Click to edit Master title style</a:t>
            </a:r>
          </a:p>
        </p:txBody>
      </p:sp>
      <p:sp>
        <p:nvSpPr>
          <p:cNvPr id="3" name="Picture Placeholder 2">
            <a:extLst>
              <a:ext uri="{FF2B5EF4-FFF2-40B4-BE49-F238E27FC236}">
                <a16:creationId xmlns:a16="http://schemas.microsoft.com/office/drawing/2014/main" id="{526B6A39-996A-1B4C-946D-5088A89F2687}"/>
              </a:ext>
            </a:extLst>
          </p:cNvPr>
          <p:cNvSpPr>
            <a:spLocks noGrp="1"/>
          </p:cNvSpPr>
          <p:nvPr>
            <p:ph type="pic" idx="1"/>
          </p:nvPr>
        </p:nvSpPr>
        <p:spPr>
          <a:xfrm>
            <a:off x="3887391" y="987426"/>
            <a:ext cx="4629150" cy="4873625"/>
          </a:xfrm>
        </p:spPr>
        <p:txBody>
          <a:bodyPr/>
          <a:lstStyle>
            <a:lvl1pPr marL="0" indent="0">
              <a:buNone/>
              <a:defRPr sz="2500"/>
            </a:lvl1pPr>
            <a:lvl2pPr marL="356616" indent="0">
              <a:buNone/>
              <a:defRPr sz="2200"/>
            </a:lvl2pPr>
            <a:lvl3pPr marL="713232" indent="0">
              <a:buNone/>
              <a:defRPr sz="1900"/>
            </a:lvl3pPr>
            <a:lvl4pPr marL="1069848" indent="0">
              <a:buNone/>
              <a:defRPr sz="1600"/>
            </a:lvl4pPr>
            <a:lvl5pPr marL="1426464" indent="0">
              <a:buNone/>
              <a:defRPr sz="1600"/>
            </a:lvl5pPr>
            <a:lvl6pPr marL="1783080" indent="0">
              <a:buNone/>
              <a:defRPr sz="1600"/>
            </a:lvl6pPr>
            <a:lvl7pPr marL="2139696" indent="0">
              <a:buNone/>
              <a:defRPr sz="1600"/>
            </a:lvl7pPr>
            <a:lvl8pPr marL="2496312" indent="0">
              <a:buNone/>
              <a:defRPr sz="1600"/>
            </a:lvl8pPr>
            <a:lvl9pPr marL="2852928" indent="0">
              <a:buNone/>
              <a:defRPr sz="1600"/>
            </a:lvl9pPr>
          </a:lstStyle>
          <a:p>
            <a:r>
              <a:rPr lang="en-US"/>
              <a:t>Click icon to add picture</a:t>
            </a:r>
          </a:p>
        </p:txBody>
      </p:sp>
      <p:sp>
        <p:nvSpPr>
          <p:cNvPr id="4" name="Text Placeholder 3">
            <a:extLst>
              <a:ext uri="{FF2B5EF4-FFF2-40B4-BE49-F238E27FC236}">
                <a16:creationId xmlns:a16="http://schemas.microsoft.com/office/drawing/2014/main" id="{FC6F8AAE-2A15-C64A-BA3C-EB5E8A4268A7}"/>
              </a:ext>
            </a:extLst>
          </p:cNvPr>
          <p:cNvSpPr>
            <a:spLocks noGrp="1"/>
          </p:cNvSpPr>
          <p:nvPr>
            <p:ph type="body" sz="half" idx="2"/>
          </p:nvPr>
        </p:nvSpPr>
        <p:spPr>
          <a:xfrm>
            <a:off x="629841" y="2057401"/>
            <a:ext cx="2949178" cy="3811588"/>
          </a:xfrm>
        </p:spPr>
        <p:txBody>
          <a:bodyPr/>
          <a:lstStyle>
            <a:lvl1pPr marL="0" indent="0">
              <a:buNone/>
              <a:defRPr sz="1200"/>
            </a:lvl1pPr>
            <a:lvl2pPr marL="356616" indent="0">
              <a:buNone/>
              <a:defRPr sz="1100"/>
            </a:lvl2pPr>
            <a:lvl3pPr marL="713232" indent="0">
              <a:buNone/>
              <a:defRPr sz="900"/>
            </a:lvl3pPr>
            <a:lvl4pPr marL="1069848" indent="0">
              <a:buNone/>
              <a:defRPr sz="800"/>
            </a:lvl4pPr>
            <a:lvl5pPr marL="1426464" indent="0">
              <a:buNone/>
              <a:defRPr sz="800"/>
            </a:lvl5pPr>
            <a:lvl6pPr marL="1783080" indent="0">
              <a:buNone/>
              <a:defRPr sz="800"/>
            </a:lvl6pPr>
            <a:lvl7pPr marL="2139696" indent="0">
              <a:buNone/>
              <a:defRPr sz="800"/>
            </a:lvl7pPr>
            <a:lvl8pPr marL="2496312" indent="0">
              <a:buNone/>
              <a:defRPr sz="800"/>
            </a:lvl8pPr>
            <a:lvl9pPr marL="2852928"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93B77ABF-AF9C-FD4F-A5CD-C1D798208DB6}"/>
              </a:ext>
            </a:extLst>
          </p:cNvPr>
          <p:cNvSpPr>
            <a:spLocks noGrp="1"/>
          </p:cNvSpPr>
          <p:nvPr>
            <p:ph type="dt" sz="half" idx="10"/>
          </p:nvPr>
        </p:nvSpPr>
        <p:spPr/>
        <p:txBody>
          <a:bodyPr/>
          <a:lstStyle/>
          <a:p>
            <a:fld id="{21422BD6-E96E-4F2F-A0EE-8E681E72AE7F}" type="datetime1">
              <a:rPr lang="en-US" smtClean="0"/>
              <a:t>10/20/2021</a:t>
            </a:fld>
            <a:endParaRPr lang="en-US"/>
          </a:p>
        </p:txBody>
      </p:sp>
      <p:sp>
        <p:nvSpPr>
          <p:cNvPr id="6" name="Footer Placeholder 5">
            <a:extLst>
              <a:ext uri="{FF2B5EF4-FFF2-40B4-BE49-F238E27FC236}">
                <a16:creationId xmlns:a16="http://schemas.microsoft.com/office/drawing/2014/main" id="{1AAC1371-2907-8542-AA30-1BE796D3B6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83961E-94DB-594E-9C5C-65E7D038E7AB}"/>
              </a:ext>
            </a:extLst>
          </p:cNvPr>
          <p:cNvSpPr>
            <a:spLocks noGrp="1"/>
          </p:cNvSpPr>
          <p:nvPr>
            <p:ph type="sldNum" sz="quarter" idx="12"/>
          </p:nvPr>
        </p:nvSpPr>
        <p:spPr/>
        <p:txBody>
          <a:bodyPr/>
          <a:lstStyle/>
          <a:p>
            <a:fld id="{FC5F6519-DECC-1B4D-81A6-574A8BD0DE90}" type="slidenum">
              <a:rPr lang="en-US" smtClean="0"/>
              <a:t>‹#›</a:t>
            </a:fld>
            <a:endParaRPr lang="en-US"/>
          </a:p>
        </p:txBody>
      </p:sp>
    </p:spTree>
    <p:extLst>
      <p:ext uri="{BB962C8B-B14F-4D97-AF65-F5344CB8AC3E}">
        <p14:creationId xmlns:p14="http://schemas.microsoft.com/office/powerpoint/2010/main" val="33242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E7E23C-2C34-F24A-876D-AA26C77FC3E4}"/>
              </a:ext>
            </a:extLst>
          </p:cNvPr>
          <p:cNvSpPr>
            <a:spLocks noGrp="1"/>
          </p:cNvSpPr>
          <p:nvPr>
            <p:ph type="title"/>
          </p:nvPr>
        </p:nvSpPr>
        <p:spPr>
          <a:xfrm>
            <a:off x="628650" y="365125"/>
            <a:ext cx="7886700" cy="1325563"/>
          </a:xfrm>
          <a:prstGeom prst="rect">
            <a:avLst/>
          </a:prstGeom>
        </p:spPr>
        <p:txBody>
          <a:bodyPr vert="horz" lIns="71323" tIns="35662" rIns="71323" bIns="35662"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A6B522-AD08-FC4F-8A0F-A0BEAA7DA10E}"/>
              </a:ext>
            </a:extLst>
          </p:cNvPr>
          <p:cNvSpPr>
            <a:spLocks noGrp="1"/>
          </p:cNvSpPr>
          <p:nvPr>
            <p:ph type="body" idx="1"/>
          </p:nvPr>
        </p:nvSpPr>
        <p:spPr>
          <a:xfrm>
            <a:off x="628650" y="1825625"/>
            <a:ext cx="7886700" cy="4351339"/>
          </a:xfrm>
          <a:prstGeom prst="rect">
            <a:avLst/>
          </a:prstGeom>
        </p:spPr>
        <p:txBody>
          <a:bodyPr vert="horz" lIns="71323" tIns="35662" rIns="71323" bIns="35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90EAF-D13C-5541-A3B9-F809DA7780CE}"/>
              </a:ext>
            </a:extLst>
          </p:cNvPr>
          <p:cNvSpPr>
            <a:spLocks noGrp="1"/>
          </p:cNvSpPr>
          <p:nvPr>
            <p:ph type="dt" sz="half" idx="2"/>
          </p:nvPr>
        </p:nvSpPr>
        <p:spPr>
          <a:xfrm>
            <a:off x="628650" y="6356352"/>
            <a:ext cx="2057400" cy="365125"/>
          </a:xfrm>
          <a:prstGeom prst="rect">
            <a:avLst/>
          </a:prstGeom>
        </p:spPr>
        <p:txBody>
          <a:bodyPr vert="horz" lIns="71323" tIns="35662" rIns="71323" bIns="35662" rtlCol="0" anchor="ctr"/>
          <a:lstStyle>
            <a:lvl1pPr algn="l">
              <a:defRPr sz="900">
                <a:solidFill>
                  <a:schemeClr val="tx1">
                    <a:tint val="75000"/>
                  </a:schemeClr>
                </a:solidFill>
              </a:defRPr>
            </a:lvl1pPr>
          </a:lstStyle>
          <a:p>
            <a:fld id="{40214FAF-7464-497E-AE5F-A1376015558F}" type="datetime1">
              <a:rPr lang="en-US" smtClean="0"/>
              <a:t>10/20/2021</a:t>
            </a:fld>
            <a:endParaRPr lang="en-US"/>
          </a:p>
        </p:txBody>
      </p:sp>
      <p:sp>
        <p:nvSpPr>
          <p:cNvPr id="5" name="Footer Placeholder 4">
            <a:extLst>
              <a:ext uri="{FF2B5EF4-FFF2-40B4-BE49-F238E27FC236}">
                <a16:creationId xmlns:a16="http://schemas.microsoft.com/office/drawing/2014/main" id="{AF694F22-5775-764C-8F91-932603045454}"/>
              </a:ext>
            </a:extLst>
          </p:cNvPr>
          <p:cNvSpPr>
            <a:spLocks noGrp="1"/>
          </p:cNvSpPr>
          <p:nvPr>
            <p:ph type="ftr" sz="quarter" idx="3"/>
          </p:nvPr>
        </p:nvSpPr>
        <p:spPr>
          <a:xfrm>
            <a:off x="3028950" y="6356352"/>
            <a:ext cx="3086100" cy="365125"/>
          </a:xfrm>
          <a:prstGeom prst="rect">
            <a:avLst/>
          </a:prstGeom>
        </p:spPr>
        <p:txBody>
          <a:bodyPr vert="horz" lIns="71323" tIns="35662" rIns="71323" bIns="35662"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EC9BC6-67AD-D14F-8F9F-8F4A4619604F}"/>
              </a:ext>
            </a:extLst>
          </p:cNvPr>
          <p:cNvSpPr>
            <a:spLocks noGrp="1"/>
          </p:cNvSpPr>
          <p:nvPr>
            <p:ph type="sldNum" sz="quarter" idx="4"/>
          </p:nvPr>
        </p:nvSpPr>
        <p:spPr>
          <a:xfrm>
            <a:off x="6457950" y="6356352"/>
            <a:ext cx="2057400" cy="365125"/>
          </a:xfrm>
          <a:prstGeom prst="rect">
            <a:avLst/>
          </a:prstGeom>
        </p:spPr>
        <p:txBody>
          <a:bodyPr vert="horz" lIns="71323" tIns="35662" rIns="71323" bIns="35662" rtlCol="0" anchor="ctr"/>
          <a:lstStyle>
            <a:lvl1pPr algn="r">
              <a:defRPr sz="900">
                <a:solidFill>
                  <a:schemeClr val="tx1">
                    <a:tint val="75000"/>
                  </a:schemeClr>
                </a:solidFill>
              </a:defRPr>
            </a:lvl1pPr>
          </a:lstStyle>
          <a:p>
            <a:fld id="{FC5F6519-DECC-1B4D-81A6-574A8BD0DE90}" type="slidenum">
              <a:rPr lang="en-US" smtClean="0"/>
              <a:t>‹#›</a:t>
            </a:fld>
            <a:endParaRPr lang="en-US"/>
          </a:p>
        </p:txBody>
      </p:sp>
    </p:spTree>
    <p:extLst>
      <p:ext uri="{BB962C8B-B14F-4D97-AF65-F5344CB8AC3E}">
        <p14:creationId xmlns:p14="http://schemas.microsoft.com/office/powerpoint/2010/main" val="900460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713232"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5" Type="http://schemas.openxmlformats.org/officeDocument/2006/relationships/image" Target="../media/image23.svg"/><Relationship Id="rId2" Type="http://schemas.openxmlformats.org/officeDocument/2006/relationships/notesSlide" Target="../notesSlides/notesSlide10.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mailto:vglicher@housingnm.org" TargetMode="External"/><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hyperlink" Target="mailto:gmaestas@housingnm.org"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Overview of Development Process &amp; Low-Income Housing Tax Credit Program</a:t>
            </a:r>
            <a:endParaRPr lang="en-US" sz="1200" dirty="0">
              <a:solidFill>
                <a:schemeClr val="tx1">
                  <a:lumMod val="75000"/>
                  <a:lumOff val="25000"/>
                </a:schemeClr>
              </a:solidFill>
              <a:latin typeface="+mn-lt"/>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Understanding 4% and 9% Credits</a:t>
            </a:r>
            <a:endParaRPr lang="en-US" sz="1200" dirty="0">
              <a:solidFill>
                <a:schemeClr val="tx1">
                  <a:lumMod val="75000"/>
                  <a:lumOff val="25000"/>
                </a:schemeClr>
              </a:solidFill>
              <a:latin typeface="+mn-lt"/>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Basis and Credit Calculation</a:t>
            </a:r>
            <a:endParaRPr lang="en-US" sz="1200" dirty="0">
              <a:solidFill>
                <a:schemeClr val="tx1">
                  <a:lumMod val="75000"/>
                  <a:lumOff val="25000"/>
                </a:schemeClr>
              </a:solidFill>
              <a:latin typeface="+mn-lt"/>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Financing a Sample Project</a:t>
            </a:r>
            <a:endParaRPr lang="en-US" sz="1200" dirty="0">
              <a:solidFill>
                <a:schemeClr val="tx1">
                  <a:lumMod val="75000"/>
                  <a:lumOff val="25000"/>
                </a:schemeClr>
              </a:solidFill>
              <a:latin typeface="+mn-lt"/>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Qualified Allocation Plan (QAP)</a:t>
            </a:r>
            <a:endParaRPr lang="en-US" sz="1200" dirty="0">
              <a:solidFill>
                <a:schemeClr val="tx1">
                  <a:lumMod val="75000"/>
                  <a:lumOff val="25000"/>
                </a:schemeClr>
              </a:solidFill>
              <a:latin typeface="+mn-lt"/>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Evaluating Projects, Subsequent Awards, and Compliance</a:t>
            </a:r>
            <a:endParaRPr lang="en-US" sz="1200" dirty="0">
              <a:solidFill>
                <a:schemeClr val="tx1">
                  <a:lumMod val="75000"/>
                  <a:lumOff val="25000"/>
                </a:schemeClr>
              </a:solidFill>
              <a:latin typeface="+mn-lt"/>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Questions</a:t>
            </a:r>
            <a:endParaRPr lang="en-US" sz="1200" dirty="0">
              <a:solidFill>
                <a:schemeClr val="tx1">
                  <a:lumMod val="75000"/>
                  <a:lumOff val="25000"/>
                </a:schemeClr>
              </a:solidFill>
              <a:latin typeface="+mn-lt"/>
            </a:endParaRPr>
          </a:p>
        </p:txBody>
      </p:sp>
    </p:spTree>
    <p:extLst>
      <p:ext uri="{BB962C8B-B14F-4D97-AF65-F5344CB8AC3E}">
        <p14:creationId xmlns:p14="http://schemas.microsoft.com/office/powerpoint/2010/main" val="190508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Process</a:t>
            </a:r>
          </a:p>
        </p:txBody>
      </p:sp>
      <p:sp>
        <p:nvSpPr>
          <p:cNvPr id="5" name="Slide Number Placeholder 4"/>
          <p:cNvSpPr>
            <a:spLocks noGrp="1"/>
          </p:cNvSpPr>
          <p:nvPr>
            <p:ph type="sldNum" sz="quarter" idx="12"/>
          </p:nvPr>
        </p:nvSpPr>
        <p:spPr/>
        <p:txBody>
          <a:bodyPr/>
          <a:lstStyle/>
          <a:p>
            <a:fld id="{FC5F6519-DECC-1B4D-81A6-574A8BD0DE90}" type="slidenum">
              <a:rPr lang="en-US" smtClean="0"/>
              <a:t>10</a:t>
            </a:fld>
            <a:endParaRPr lang="en-US"/>
          </a:p>
        </p:txBody>
      </p:sp>
      <p:pic>
        <p:nvPicPr>
          <p:cNvPr id="14" name="Graphic 13" descr="Dollar">
            <a:extLst>
              <a:ext uri="{FF2B5EF4-FFF2-40B4-BE49-F238E27FC236}">
                <a16:creationId xmlns:a16="http://schemas.microsoft.com/office/drawing/2014/main" id="{804D68CD-E10B-4360-BF0D-8A68281D95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73630" y="5443201"/>
            <a:ext cx="914400" cy="914400"/>
          </a:xfrm>
          <a:prstGeom prst="rect">
            <a:avLst/>
          </a:prstGeom>
        </p:spPr>
      </p:pic>
      <p:pic>
        <p:nvPicPr>
          <p:cNvPr id="16" name="Graphic 15" descr="City">
            <a:extLst>
              <a:ext uri="{FF2B5EF4-FFF2-40B4-BE49-F238E27FC236}">
                <a16:creationId xmlns:a16="http://schemas.microsoft.com/office/drawing/2014/main" id="{497B02E5-66A6-4752-B0BC-83D4B0968C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80575" y="1563718"/>
            <a:ext cx="914400" cy="914400"/>
          </a:xfrm>
          <a:prstGeom prst="rect">
            <a:avLst/>
          </a:prstGeom>
        </p:spPr>
      </p:pic>
      <p:pic>
        <p:nvPicPr>
          <p:cNvPr id="18" name="Graphic 17" descr="Building">
            <a:extLst>
              <a:ext uri="{FF2B5EF4-FFF2-40B4-BE49-F238E27FC236}">
                <a16:creationId xmlns:a16="http://schemas.microsoft.com/office/drawing/2014/main" id="{7E03FA65-E3F3-45E8-87BE-73440E612D4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350752" y="4184722"/>
            <a:ext cx="2023173" cy="2023173"/>
          </a:xfrm>
          <a:prstGeom prst="rect">
            <a:avLst/>
          </a:prstGeom>
        </p:spPr>
      </p:pic>
      <p:pic>
        <p:nvPicPr>
          <p:cNvPr id="22" name="Graphic 21" descr="Bank">
            <a:extLst>
              <a:ext uri="{FF2B5EF4-FFF2-40B4-BE49-F238E27FC236}">
                <a16:creationId xmlns:a16="http://schemas.microsoft.com/office/drawing/2014/main" id="{408D2BA5-7D45-44CB-BCD6-E9E607B5E81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138418" y="1546722"/>
            <a:ext cx="914400" cy="914400"/>
          </a:xfrm>
          <a:prstGeom prst="rect">
            <a:avLst/>
          </a:prstGeom>
        </p:spPr>
      </p:pic>
      <p:pic>
        <p:nvPicPr>
          <p:cNvPr id="13" name="Graphic 12" descr="Users">
            <a:extLst>
              <a:ext uri="{FF2B5EF4-FFF2-40B4-BE49-F238E27FC236}">
                <a16:creationId xmlns:a16="http://schemas.microsoft.com/office/drawing/2014/main" id="{1DEF940B-2393-4E2C-85A9-A3F7A68B561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429966" y="1939409"/>
            <a:ext cx="914400" cy="914400"/>
          </a:xfrm>
          <a:prstGeom prst="rect">
            <a:avLst/>
          </a:prstGeom>
        </p:spPr>
      </p:pic>
      <p:pic>
        <p:nvPicPr>
          <p:cNvPr id="17" name="Graphic 16" descr="Checklist RTL">
            <a:extLst>
              <a:ext uri="{FF2B5EF4-FFF2-40B4-BE49-F238E27FC236}">
                <a16:creationId xmlns:a16="http://schemas.microsoft.com/office/drawing/2014/main" id="{B9EA1CB4-C6E8-4C9A-A548-27D606AAE5A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22253" y="4681536"/>
            <a:ext cx="1504393" cy="1504393"/>
          </a:xfrm>
          <a:prstGeom prst="rect">
            <a:avLst/>
          </a:prstGeom>
        </p:spPr>
      </p:pic>
      <p:pic>
        <p:nvPicPr>
          <p:cNvPr id="21" name="Graphic 20" descr="Arrow Straight">
            <a:extLst>
              <a:ext uri="{FF2B5EF4-FFF2-40B4-BE49-F238E27FC236}">
                <a16:creationId xmlns:a16="http://schemas.microsoft.com/office/drawing/2014/main" id="{6A1EDBD9-1AD0-4464-A30A-642258AF3B40}"/>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16200000">
            <a:off x="7848974" y="3744015"/>
            <a:ext cx="914400" cy="914400"/>
          </a:xfrm>
          <a:prstGeom prst="rect">
            <a:avLst/>
          </a:prstGeom>
        </p:spPr>
      </p:pic>
      <p:pic>
        <p:nvPicPr>
          <p:cNvPr id="24" name="Graphic 23" descr="Arrow Slight curve">
            <a:extLst>
              <a:ext uri="{FF2B5EF4-FFF2-40B4-BE49-F238E27FC236}">
                <a16:creationId xmlns:a16="http://schemas.microsoft.com/office/drawing/2014/main" id="{1FBE820E-F888-42B2-9858-7B4279E33742}"/>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rot="16200000">
            <a:off x="7126159" y="2886794"/>
            <a:ext cx="914400" cy="914400"/>
          </a:xfrm>
          <a:prstGeom prst="rect">
            <a:avLst/>
          </a:prstGeom>
        </p:spPr>
      </p:pic>
      <p:pic>
        <p:nvPicPr>
          <p:cNvPr id="25" name="Graphic 24" descr="Arrow Straight">
            <a:extLst>
              <a:ext uri="{FF2B5EF4-FFF2-40B4-BE49-F238E27FC236}">
                <a16:creationId xmlns:a16="http://schemas.microsoft.com/office/drawing/2014/main" id="{FE15B982-14D1-484E-83EB-A59376C73C4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070887" y="5449184"/>
            <a:ext cx="914400" cy="914400"/>
          </a:xfrm>
          <a:prstGeom prst="rect">
            <a:avLst/>
          </a:prstGeom>
        </p:spPr>
      </p:pic>
      <p:pic>
        <p:nvPicPr>
          <p:cNvPr id="26" name="Graphic 25" descr="Arrow Slight curve">
            <a:extLst>
              <a:ext uri="{FF2B5EF4-FFF2-40B4-BE49-F238E27FC236}">
                <a16:creationId xmlns:a16="http://schemas.microsoft.com/office/drawing/2014/main" id="{1EA46AB2-6CA4-45B8-8489-4421B8433C1A}"/>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5703213" y="4679950"/>
            <a:ext cx="914400" cy="914400"/>
          </a:xfrm>
          <a:prstGeom prst="rect">
            <a:avLst/>
          </a:prstGeom>
        </p:spPr>
      </p:pic>
      <p:pic>
        <p:nvPicPr>
          <p:cNvPr id="28" name="Graphic 27" descr="Handshake">
            <a:extLst>
              <a:ext uri="{FF2B5EF4-FFF2-40B4-BE49-F238E27FC236}">
                <a16:creationId xmlns:a16="http://schemas.microsoft.com/office/drawing/2014/main" id="{660008E6-7E42-4396-A50E-F293BA035E1A}"/>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6554772" y="4014563"/>
            <a:ext cx="2639479" cy="2639479"/>
          </a:xfrm>
          <a:prstGeom prst="rect">
            <a:avLst/>
          </a:prstGeom>
        </p:spPr>
      </p:pic>
      <p:pic>
        <p:nvPicPr>
          <p:cNvPr id="32" name="Graphic 31" descr="Document">
            <a:extLst>
              <a:ext uri="{FF2B5EF4-FFF2-40B4-BE49-F238E27FC236}">
                <a16:creationId xmlns:a16="http://schemas.microsoft.com/office/drawing/2014/main" id="{C337F6D5-DE3D-464D-B5F6-C1AC16D04D4D}"/>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7154332" y="3791730"/>
            <a:ext cx="914400" cy="914400"/>
          </a:xfrm>
          <a:prstGeom prst="rect">
            <a:avLst/>
          </a:prstGeom>
        </p:spPr>
      </p:pic>
      <p:pic>
        <p:nvPicPr>
          <p:cNvPr id="33" name="Graphic 32" descr="Dollar">
            <a:extLst>
              <a:ext uri="{FF2B5EF4-FFF2-40B4-BE49-F238E27FC236}">
                <a16:creationId xmlns:a16="http://schemas.microsoft.com/office/drawing/2014/main" id="{5049D385-57C4-4955-AED8-F73A55B8E6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20801" y="2826042"/>
            <a:ext cx="914400" cy="914400"/>
          </a:xfrm>
          <a:prstGeom prst="rect">
            <a:avLst/>
          </a:prstGeom>
        </p:spPr>
      </p:pic>
      <p:pic>
        <p:nvPicPr>
          <p:cNvPr id="35" name="Graphic 34" descr="Document">
            <a:extLst>
              <a:ext uri="{FF2B5EF4-FFF2-40B4-BE49-F238E27FC236}">
                <a16:creationId xmlns:a16="http://schemas.microsoft.com/office/drawing/2014/main" id="{2E31C87A-D8F3-4819-A295-B61B6B1335CE}"/>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888188" y="4654043"/>
            <a:ext cx="914400" cy="914400"/>
          </a:xfrm>
          <a:prstGeom prst="rect">
            <a:avLst/>
          </a:prstGeom>
        </p:spPr>
      </p:pic>
      <p:pic>
        <p:nvPicPr>
          <p:cNvPr id="36" name="Graphic 35" descr="Document">
            <a:extLst>
              <a:ext uri="{FF2B5EF4-FFF2-40B4-BE49-F238E27FC236}">
                <a16:creationId xmlns:a16="http://schemas.microsoft.com/office/drawing/2014/main" id="{F7BAD2EA-F52A-47ED-B6C9-45D8B77DF47F}"/>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2017481" y="5109067"/>
            <a:ext cx="914400" cy="914400"/>
          </a:xfrm>
          <a:prstGeom prst="rect">
            <a:avLst/>
          </a:prstGeom>
        </p:spPr>
      </p:pic>
      <p:pic>
        <p:nvPicPr>
          <p:cNvPr id="37" name="Graphic 36" descr="Arrow Slight curve">
            <a:extLst>
              <a:ext uri="{FF2B5EF4-FFF2-40B4-BE49-F238E27FC236}">
                <a16:creationId xmlns:a16="http://schemas.microsoft.com/office/drawing/2014/main" id="{8DDC3867-97F0-4B6E-A47E-8194BFE63339}"/>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821700" y="5151850"/>
            <a:ext cx="914400" cy="914400"/>
          </a:xfrm>
          <a:prstGeom prst="rect">
            <a:avLst/>
          </a:prstGeom>
        </p:spPr>
      </p:pic>
      <p:pic>
        <p:nvPicPr>
          <p:cNvPr id="38" name="Graphic 37" descr="Document">
            <a:extLst>
              <a:ext uri="{FF2B5EF4-FFF2-40B4-BE49-F238E27FC236}">
                <a16:creationId xmlns:a16="http://schemas.microsoft.com/office/drawing/2014/main" id="{89800FBE-DBE5-4E1F-8731-0C5D9B879172}"/>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619354" y="2950572"/>
            <a:ext cx="914400" cy="914400"/>
          </a:xfrm>
          <a:prstGeom prst="rect">
            <a:avLst/>
          </a:prstGeom>
        </p:spPr>
      </p:pic>
      <p:pic>
        <p:nvPicPr>
          <p:cNvPr id="39" name="Graphic 38" descr="Arrow Straight">
            <a:extLst>
              <a:ext uri="{FF2B5EF4-FFF2-40B4-BE49-F238E27FC236}">
                <a16:creationId xmlns:a16="http://schemas.microsoft.com/office/drawing/2014/main" id="{81F9ACC3-CC63-47CB-AAD6-8CA17DEC750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16200000">
            <a:off x="615535" y="3837262"/>
            <a:ext cx="914400" cy="914400"/>
          </a:xfrm>
          <a:prstGeom prst="rect">
            <a:avLst/>
          </a:prstGeom>
        </p:spPr>
      </p:pic>
      <p:pic>
        <p:nvPicPr>
          <p:cNvPr id="41" name="Picture 40">
            <a:extLst>
              <a:ext uri="{FF2B5EF4-FFF2-40B4-BE49-F238E27FC236}">
                <a16:creationId xmlns:a16="http://schemas.microsoft.com/office/drawing/2014/main" id="{8EA7E94C-E5BD-48C9-AD35-BD97E0230A85}"/>
              </a:ext>
            </a:extLst>
          </p:cNvPr>
          <p:cNvPicPr>
            <a:picLocks noChangeAspect="1"/>
          </p:cNvPicPr>
          <p:nvPr/>
        </p:nvPicPr>
        <p:blipFill>
          <a:blip r:embed="rId23"/>
          <a:stretch>
            <a:fillRect/>
          </a:stretch>
        </p:blipFill>
        <p:spPr>
          <a:xfrm>
            <a:off x="-172136" y="4670778"/>
            <a:ext cx="1508777" cy="1391210"/>
          </a:xfrm>
          <a:prstGeom prst="rect">
            <a:avLst/>
          </a:prstGeom>
        </p:spPr>
      </p:pic>
      <p:pic>
        <p:nvPicPr>
          <p:cNvPr id="42" name="Graphic 41" descr="Bank">
            <a:extLst>
              <a:ext uri="{FF2B5EF4-FFF2-40B4-BE49-F238E27FC236}">
                <a16:creationId xmlns:a16="http://schemas.microsoft.com/office/drawing/2014/main" id="{15A62DA7-A72A-4D32-9171-3854ECC43368}"/>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154631" y="1703058"/>
            <a:ext cx="2479330" cy="1094345"/>
          </a:xfrm>
          <a:prstGeom prst="rect">
            <a:avLst/>
          </a:prstGeom>
        </p:spPr>
      </p:pic>
      <p:sp>
        <p:nvSpPr>
          <p:cNvPr id="43" name="Flowchart: Delay 42">
            <a:extLst>
              <a:ext uri="{FF2B5EF4-FFF2-40B4-BE49-F238E27FC236}">
                <a16:creationId xmlns:a16="http://schemas.microsoft.com/office/drawing/2014/main" id="{29C33EF2-AC42-4EE1-A340-131AE523F648}"/>
              </a:ext>
            </a:extLst>
          </p:cNvPr>
          <p:cNvSpPr/>
          <p:nvPr/>
        </p:nvSpPr>
        <p:spPr>
          <a:xfrm rot="16200000">
            <a:off x="833827" y="1373024"/>
            <a:ext cx="491834" cy="1281000"/>
          </a:xfrm>
          <a:prstGeom prst="flowChartDelay">
            <a:avLst/>
          </a:prstGeom>
          <a:solidFill>
            <a:schemeClr val="tx1">
              <a:lumMod val="60000"/>
              <a:lumOff val="4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Flowchart: Manual Operation 44">
            <a:extLst>
              <a:ext uri="{FF2B5EF4-FFF2-40B4-BE49-F238E27FC236}">
                <a16:creationId xmlns:a16="http://schemas.microsoft.com/office/drawing/2014/main" id="{A47CA356-A569-4A92-AA69-8CD00A416306}"/>
              </a:ext>
            </a:extLst>
          </p:cNvPr>
          <p:cNvSpPr/>
          <p:nvPr/>
        </p:nvSpPr>
        <p:spPr>
          <a:xfrm rot="10800000">
            <a:off x="997291" y="1627923"/>
            <a:ext cx="162703" cy="173593"/>
          </a:xfrm>
          <a:prstGeom prst="flowChartManualOperation">
            <a:avLst/>
          </a:prstGeom>
          <a:solidFill>
            <a:schemeClr val="tx1">
              <a:lumMod val="60000"/>
              <a:lumOff val="4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07CDDE50-D931-4331-81DF-716039507445}"/>
              </a:ext>
            </a:extLst>
          </p:cNvPr>
          <p:cNvSpPr txBox="1"/>
          <p:nvPr/>
        </p:nvSpPr>
        <p:spPr>
          <a:xfrm>
            <a:off x="67133" y="2611702"/>
            <a:ext cx="2065670" cy="307777"/>
          </a:xfrm>
          <a:prstGeom prst="rect">
            <a:avLst/>
          </a:prstGeom>
          <a:noFill/>
        </p:spPr>
        <p:txBody>
          <a:bodyPr wrap="square" rtlCol="0">
            <a:spAutoFit/>
          </a:bodyPr>
          <a:lstStyle/>
          <a:p>
            <a:pPr algn="ctr"/>
            <a:r>
              <a:rPr lang="en-US" b="1" dirty="0">
                <a:solidFill>
                  <a:schemeClr val="tx1">
                    <a:lumMod val="75000"/>
                  </a:schemeClr>
                </a:solidFill>
              </a:rPr>
              <a:t>Internal Revenue Service</a:t>
            </a:r>
          </a:p>
        </p:txBody>
      </p:sp>
      <p:sp>
        <p:nvSpPr>
          <p:cNvPr id="47" name="TextBox 46">
            <a:extLst>
              <a:ext uri="{FF2B5EF4-FFF2-40B4-BE49-F238E27FC236}">
                <a16:creationId xmlns:a16="http://schemas.microsoft.com/office/drawing/2014/main" id="{7F3F2ECB-8592-4C4F-8022-C0AA5E512E53}"/>
              </a:ext>
            </a:extLst>
          </p:cNvPr>
          <p:cNvSpPr txBox="1"/>
          <p:nvPr/>
        </p:nvSpPr>
        <p:spPr>
          <a:xfrm>
            <a:off x="3350752" y="6029712"/>
            <a:ext cx="2023173" cy="523220"/>
          </a:xfrm>
          <a:prstGeom prst="rect">
            <a:avLst/>
          </a:prstGeom>
          <a:noFill/>
        </p:spPr>
        <p:txBody>
          <a:bodyPr wrap="square" rtlCol="0">
            <a:spAutoFit/>
          </a:bodyPr>
          <a:lstStyle/>
          <a:p>
            <a:pPr algn="ctr"/>
            <a:r>
              <a:rPr lang="en-US" b="1" dirty="0"/>
              <a:t>Low-Income Rental Development</a:t>
            </a:r>
          </a:p>
        </p:txBody>
      </p:sp>
      <p:sp>
        <p:nvSpPr>
          <p:cNvPr id="48" name="TextBox 47">
            <a:extLst>
              <a:ext uri="{FF2B5EF4-FFF2-40B4-BE49-F238E27FC236}">
                <a16:creationId xmlns:a16="http://schemas.microsoft.com/office/drawing/2014/main" id="{163AEDA0-592E-497A-9940-3653CF50B452}"/>
              </a:ext>
            </a:extLst>
          </p:cNvPr>
          <p:cNvSpPr txBox="1"/>
          <p:nvPr/>
        </p:nvSpPr>
        <p:spPr>
          <a:xfrm>
            <a:off x="6922430" y="6088545"/>
            <a:ext cx="2023173" cy="307777"/>
          </a:xfrm>
          <a:prstGeom prst="rect">
            <a:avLst/>
          </a:prstGeom>
          <a:noFill/>
        </p:spPr>
        <p:txBody>
          <a:bodyPr wrap="square" rtlCol="0">
            <a:spAutoFit/>
          </a:bodyPr>
          <a:lstStyle/>
          <a:p>
            <a:pPr algn="ctr"/>
            <a:r>
              <a:rPr lang="en-US" b="1" dirty="0"/>
              <a:t>Limited Partnership</a:t>
            </a:r>
          </a:p>
        </p:txBody>
      </p:sp>
      <p:sp>
        <p:nvSpPr>
          <p:cNvPr id="49" name="TextBox 48">
            <a:extLst>
              <a:ext uri="{FF2B5EF4-FFF2-40B4-BE49-F238E27FC236}">
                <a16:creationId xmlns:a16="http://schemas.microsoft.com/office/drawing/2014/main" id="{9E5FA6B2-468E-47F4-A842-3835D68114EB}"/>
              </a:ext>
            </a:extLst>
          </p:cNvPr>
          <p:cNvSpPr txBox="1"/>
          <p:nvPr/>
        </p:nvSpPr>
        <p:spPr>
          <a:xfrm>
            <a:off x="169970" y="6042411"/>
            <a:ext cx="2023173" cy="523220"/>
          </a:xfrm>
          <a:prstGeom prst="rect">
            <a:avLst/>
          </a:prstGeom>
          <a:noFill/>
        </p:spPr>
        <p:txBody>
          <a:bodyPr wrap="square" rtlCol="0">
            <a:spAutoFit/>
          </a:bodyPr>
          <a:lstStyle/>
          <a:p>
            <a:pPr algn="ctr"/>
            <a:r>
              <a:rPr lang="en-US" b="1" dirty="0"/>
              <a:t>Housing Credit Allocating Agency</a:t>
            </a:r>
          </a:p>
        </p:txBody>
      </p:sp>
      <p:sp>
        <p:nvSpPr>
          <p:cNvPr id="50" name="TextBox 49">
            <a:extLst>
              <a:ext uri="{FF2B5EF4-FFF2-40B4-BE49-F238E27FC236}">
                <a16:creationId xmlns:a16="http://schemas.microsoft.com/office/drawing/2014/main" id="{B80B0792-D138-40B8-8EE5-D4E74B3154E4}"/>
              </a:ext>
            </a:extLst>
          </p:cNvPr>
          <p:cNvSpPr txBox="1"/>
          <p:nvPr/>
        </p:nvSpPr>
        <p:spPr>
          <a:xfrm>
            <a:off x="6884972" y="2569757"/>
            <a:ext cx="2023173" cy="307777"/>
          </a:xfrm>
          <a:prstGeom prst="rect">
            <a:avLst/>
          </a:prstGeom>
          <a:noFill/>
        </p:spPr>
        <p:txBody>
          <a:bodyPr wrap="square" rtlCol="0">
            <a:spAutoFit/>
          </a:bodyPr>
          <a:lstStyle/>
          <a:p>
            <a:pPr algn="ctr"/>
            <a:r>
              <a:rPr lang="en-US" b="1" dirty="0"/>
              <a:t>Investors</a:t>
            </a:r>
          </a:p>
        </p:txBody>
      </p:sp>
      <p:pic>
        <p:nvPicPr>
          <p:cNvPr id="51" name="Graphic 50" descr="Document">
            <a:extLst>
              <a:ext uri="{FF2B5EF4-FFF2-40B4-BE49-F238E27FC236}">
                <a16:creationId xmlns:a16="http://schemas.microsoft.com/office/drawing/2014/main" id="{5C88FCEE-8A87-4B57-BBF1-050C513029CF}"/>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252270" y="2949192"/>
            <a:ext cx="914400" cy="914400"/>
          </a:xfrm>
          <a:prstGeom prst="rect">
            <a:avLst/>
          </a:prstGeom>
        </p:spPr>
      </p:pic>
      <p:pic>
        <p:nvPicPr>
          <p:cNvPr id="52" name="Graphic 51" descr="Document">
            <a:extLst>
              <a:ext uri="{FF2B5EF4-FFF2-40B4-BE49-F238E27FC236}">
                <a16:creationId xmlns:a16="http://schemas.microsoft.com/office/drawing/2014/main" id="{4D48C1C5-481A-4101-BDE0-334B7CEE8F50}"/>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4584" y="2950983"/>
            <a:ext cx="914400" cy="914400"/>
          </a:xfrm>
          <a:prstGeom prst="rect">
            <a:avLst/>
          </a:prstGeom>
        </p:spPr>
      </p:pic>
      <p:pic>
        <p:nvPicPr>
          <p:cNvPr id="53" name="Graphic 52" descr="Document">
            <a:extLst>
              <a:ext uri="{FF2B5EF4-FFF2-40B4-BE49-F238E27FC236}">
                <a16:creationId xmlns:a16="http://schemas.microsoft.com/office/drawing/2014/main" id="{11A91B40-E2F8-48D4-BFE8-7ADA0F2F820F}"/>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3732556" y="1779885"/>
            <a:ext cx="914400" cy="914400"/>
          </a:xfrm>
          <a:prstGeom prst="rect">
            <a:avLst/>
          </a:prstGeom>
        </p:spPr>
      </p:pic>
      <p:pic>
        <p:nvPicPr>
          <p:cNvPr id="54" name="Graphic 53" descr="Arrow Straight">
            <a:extLst>
              <a:ext uri="{FF2B5EF4-FFF2-40B4-BE49-F238E27FC236}">
                <a16:creationId xmlns:a16="http://schemas.microsoft.com/office/drawing/2014/main" id="{79AF8BFE-4CC3-43F2-8BAD-0D2802D6C57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938429" y="1819570"/>
            <a:ext cx="914400" cy="914400"/>
          </a:xfrm>
          <a:prstGeom prst="rect">
            <a:avLst/>
          </a:prstGeom>
        </p:spPr>
      </p:pic>
      <p:pic>
        <p:nvPicPr>
          <p:cNvPr id="55" name="Graphic 54" descr="Dollar">
            <a:extLst>
              <a:ext uri="{FF2B5EF4-FFF2-40B4-BE49-F238E27FC236}">
                <a16:creationId xmlns:a16="http://schemas.microsoft.com/office/drawing/2014/main" id="{71914A3E-46DF-4CAB-A688-B90A7C978DD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40670" y="1990335"/>
            <a:ext cx="556153" cy="556153"/>
          </a:xfrm>
          <a:prstGeom prst="rect">
            <a:avLst/>
          </a:prstGeom>
        </p:spPr>
      </p:pic>
      <p:sp>
        <p:nvSpPr>
          <p:cNvPr id="57" name="Plus Sign 56">
            <a:extLst>
              <a:ext uri="{FF2B5EF4-FFF2-40B4-BE49-F238E27FC236}">
                <a16:creationId xmlns:a16="http://schemas.microsoft.com/office/drawing/2014/main" id="{5AC9F8F3-D307-4EB5-8209-7D961641C2E0}"/>
              </a:ext>
            </a:extLst>
          </p:cNvPr>
          <p:cNvSpPr/>
          <p:nvPr/>
        </p:nvSpPr>
        <p:spPr>
          <a:xfrm>
            <a:off x="4557238" y="2031895"/>
            <a:ext cx="496694" cy="493490"/>
          </a:xfrm>
          <a:prstGeom prst="mathPlus">
            <a:avLst/>
          </a:prstGeom>
          <a:solidFill>
            <a:schemeClr val="accent6">
              <a:lumMod val="10000"/>
            </a:schemeClr>
          </a:solidFill>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Arrow: Down 57">
            <a:extLst>
              <a:ext uri="{FF2B5EF4-FFF2-40B4-BE49-F238E27FC236}">
                <a16:creationId xmlns:a16="http://schemas.microsoft.com/office/drawing/2014/main" id="{EF2CC5DF-44BC-47D4-8235-9A3410235694}"/>
              </a:ext>
            </a:extLst>
          </p:cNvPr>
          <p:cNvSpPr/>
          <p:nvPr/>
        </p:nvSpPr>
        <p:spPr>
          <a:xfrm>
            <a:off x="5214787" y="2064169"/>
            <a:ext cx="238182" cy="446223"/>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3460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 Process</a:t>
            </a:r>
          </a:p>
        </p:txBody>
      </p:sp>
      <p:sp>
        <p:nvSpPr>
          <p:cNvPr id="3" name="Slide Number Placeholder 2"/>
          <p:cNvSpPr>
            <a:spLocks noGrp="1"/>
          </p:cNvSpPr>
          <p:nvPr>
            <p:ph type="sldNum" sz="quarter" idx="12"/>
          </p:nvPr>
        </p:nvSpPr>
        <p:spPr/>
        <p:txBody>
          <a:bodyPr/>
          <a:lstStyle/>
          <a:p>
            <a:fld id="{FC5F6519-DECC-1B4D-81A6-574A8BD0DE90}" type="slidenum">
              <a:rPr lang="en-US" smtClean="0"/>
              <a:t>11</a:t>
            </a:fld>
            <a:endParaRPr lang="en-US"/>
          </a:p>
        </p:txBody>
      </p:sp>
      <p:sp>
        <p:nvSpPr>
          <p:cNvPr id="8" name="Rectangle 7"/>
          <p:cNvSpPr/>
          <p:nvPr/>
        </p:nvSpPr>
        <p:spPr>
          <a:xfrm>
            <a:off x="2051265" y="3048468"/>
            <a:ext cx="4854179" cy="723432"/>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9" name="Notched Right Arrow 8"/>
          <p:cNvSpPr/>
          <p:nvPr/>
        </p:nvSpPr>
        <p:spPr>
          <a:xfrm rot="5400000">
            <a:off x="539218" y="2835741"/>
            <a:ext cx="1259138" cy="1646675"/>
          </a:xfrm>
          <a:prstGeom prst="notchedRightArrow">
            <a:avLst>
              <a:gd name="adj1" fmla="val 100000"/>
              <a:gd name="adj2" fmla="val 39903"/>
            </a:avLst>
          </a:prstGeom>
          <a:solidFill>
            <a:srgbClr val="FDE59F"/>
          </a:solidFill>
          <a:ln w="12700" cap="flat" cmpd="sng" algn="ctr">
            <a:noFill/>
            <a:prstDash val="solid"/>
          </a:ln>
          <a:effectLst/>
        </p:spPr>
        <p:txBody>
          <a:bodyPr vert="vert27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200" b="1" i="0" u="none" strike="noStrike" kern="1200" cap="none" spc="0" normalizeH="0" baseline="0" noProof="0" dirty="0">
                <a:ln>
                  <a:noFill/>
                </a:ln>
                <a:solidFill>
                  <a:srgbClr val="535554"/>
                </a:solidFill>
                <a:effectLst/>
                <a:uLnTx/>
                <a:uFillTx/>
                <a:latin typeface="Calibri Light" panose="020F0302020204030204"/>
                <a:ea typeface="+mn-ea"/>
                <a:cs typeface="+mn-cs"/>
              </a:rPr>
              <a:t>Awards</a:t>
            </a:r>
            <a:endParaRPr kumimoji="1" lang="en-US" sz="1200" b="0" i="0" u="none" strike="noStrike" kern="1200" cap="none" spc="0" normalizeH="0" baseline="0" noProof="0" dirty="0">
              <a:ln>
                <a:noFill/>
              </a:ln>
              <a:solidFill>
                <a:srgbClr val="535554"/>
              </a:solidFill>
              <a:effectLst/>
              <a:uLnTx/>
              <a:uFillTx/>
              <a:latin typeface="Calibri Light" panose="020F0302020204030204"/>
              <a:ea typeface="+mn-ea"/>
              <a:cs typeface="+mn-cs"/>
            </a:endParaRPr>
          </a:p>
        </p:txBody>
      </p:sp>
      <p:sp>
        <p:nvSpPr>
          <p:cNvPr id="10" name="Rectangle 9"/>
          <p:cNvSpPr/>
          <p:nvPr/>
        </p:nvSpPr>
        <p:spPr>
          <a:xfrm>
            <a:off x="2051265" y="3892753"/>
            <a:ext cx="4854179" cy="760889"/>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11" name="Notched Right Arrow 10"/>
          <p:cNvSpPr/>
          <p:nvPr/>
        </p:nvSpPr>
        <p:spPr>
          <a:xfrm rot="5400000">
            <a:off x="539218" y="3712683"/>
            <a:ext cx="1259138" cy="1646675"/>
          </a:xfrm>
          <a:prstGeom prst="notchedRightArrow">
            <a:avLst>
              <a:gd name="adj1" fmla="val 100000"/>
              <a:gd name="adj2" fmla="val 39903"/>
            </a:avLst>
          </a:prstGeom>
          <a:solidFill>
            <a:srgbClr val="E3BC34"/>
          </a:solidFill>
          <a:ln w="12700" cap="flat" cmpd="sng" algn="ctr">
            <a:noFill/>
            <a:prstDash val="solid"/>
          </a:ln>
          <a:effectLst/>
        </p:spPr>
        <p:txBody>
          <a:bodyPr vert="vert27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200" b="1" i="0" u="none" strike="noStrike" kern="1200" cap="none" spc="0" normalizeH="0" baseline="0" noProof="0" dirty="0">
                <a:ln>
                  <a:noFill/>
                </a:ln>
                <a:solidFill>
                  <a:srgbClr val="FCF9EF"/>
                </a:solidFill>
                <a:effectLst/>
                <a:uLnTx/>
                <a:uFillTx/>
                <a:latin typeface="Calibri Light" panose="020F0302020204030204"/>
                <a:ea typeface="+mn-ea"/>
                <a:cs typeface="+mn-cs"/>
              </a:rPr>
              <a:t>Equity Produced</a:t>
            </a:r>
            <a:endParaRPr kumimoji="1" lang="en-US" sz="120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12" name="Rectangle 11"/>
          <p:cNvSpPr/>
          <p:nvPr/>
        </p:nvSpPr>
        <p:spPr>
          <a:xfrm>
            <a:off x="2051265" y="2189074"/>
            <a:ext cx="4854179" cy="733739"/>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13" name="Right Arrow 12"/>
          <p:cNvSpPr/>
          <p:nvPr/>
        </p:nvSpPr>
        <p:spPr>
          <a:xfrm rot="5400000">
            <a:off x="539218" y="1984512"/>
            <a:ext cx="1259138" cy="1646675"/>
          </a:xfrm>
          <a:prstGeom prst="rightArrow">
            <a:avLst>
              <a:gd name="adj1" fmla="val 100000"/>
              <a:gd name="adj2" fmla="val 40751"/>
            </a:avLst>
          </a:prstGeom>
          <a:solidFill>
            <a:srgbClr val="0193B3"/>
          </a:solidFill>
          <a:ln w="12700" cap="flat" cmpd="sng" algn="ctr">
            <a:noFill/>
            <a:prstDash val="solid"/>
          </a:ln>
          <a:effectLst/>
        </p:spPr>
        <p:txBody>
          <a:bodyPr vert="vert27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200" b="1" i="0" u="none" strike="noStrike" kern="1200" cap="none" spc="0" normalizeH="0" baseline="0" noProof="0" dirty="0">
                <a:ln>
                  <a:noFill/>
                </a:ln>
                <a:solidFill>
                  <a:srgbClr val="FCF9EF"/>
                </a:solidFill>
                <a:effectLst/>
                <a:uLnTx/>
                <a:uFillTx/>
                <a:latin typeface="Calibri Light" panose="020F0302020204030204"/>
                <a:ea typeface="+mn-ea"/>
                <a:cs typeface="+mn-cs"/>
              </a:rPr>
              <a:t>Allocation</a:t>
            </a:r>
            <a:endParaRPr kumimoji="1" lang="en-US" sz="120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14" name="Rectangle 13"/>
          <p:cNvSpPr/>
          <p:nvPr/>
        </p:nvSpPr>
        <p:spPr>
          <a:xfrm>
            <a:off x="2051265" y="4785051"/>
            <a:ext cx="4854179" cy="1061434"/>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15" name="Notched Right Arrow 14"/>
          <p:cNvSpPr/>
          <p:nvPr/>
        </p:nvSpPr>
        <p:spPr>
          <a:xfrm rot="5400000">
            <a:off x="539218" y="4580489"/>
            <a:ext cx="1259138" cy="1646675"/>
          </a:xfrm>
          <a:prstGeom prst="notchedRightArrow">
            <a:avLst>
              <a:gd name="adj1" fmla="val 100000"/>
              <a:gd name="adj2" fmla="val 39903"/>
            </a:avLst>
          </a:prstGeom>
          <a:solidFill>
            <a:srgbClr val="9B9B9B"/>
          </a:solidFill>
          <a:ln w="12700" cap="flat" cmpd="sng" algn="ctr">
            <a:noFill/>
            <a:prstDash val="solid"/>
          </a:ln>
          <a:effectLst/>
        </p:spPr>
        <p:txBody>
          <a:bodyPr vert="vert27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200" b="1" i="0" u="none" strike="noStrike" kern="1200" cap="none" spc="0" normalizeH="0" baseline="0" noProof="0" dirty="0">
                <a:ln>
                  <a:noFill/>
                </a:ln>
                <a:solidFill>
                  <a:srgbClr val="535554"/>
                </a:solidFill>
                <a:effectLst/>
                <a:uLnTx/>
                <a:uFillTx/>
                <a:latin typeface="Calibri Light" panose="020F0302020204030204"/>
                <a:ea typeface="+mn-ea"/>
                <a:cs typeface="+mn-cs"/>
              </a:rPr>
              <a:t>Compliance</a:t>
            </a:r>
            <a:endParaRPr kumimoji="1" lang="en-US" sz="1200" b="0" i="0" u="none" strike="noStrike" kern="1200" cap="none" spc="0" normalizeH="0" baseline="0" noProof="0" dirty="0">
              <a:ln>
                <a:noFill/>
              </a:ln>
              <a:solidFill>
                <a:srgbClr val="535554"/>
              </a:solidFill>
              <a:effectLst/>
              <a:uLnTx/>
              <a:uFillTx/>
              <a:latin typeface="Calibri Light" panose="020F0302020204030204"/>
              <a:ea typeface="+mn-ea"/>
              <a:cs typeface="+mn-cs"/>
            </a:endParaRPr>
          </a:p>
        </p:txBody>
      </p:sp>
      <p:sp>
        <p:nvSpPr>
          <p:cNvPr id="16" name="Inhaltsplatzhalter 4"/>
          <p:cNvSpPr txBox="1">
            <a:spLocks/>
          </p:cNvSpPr>
          <p:nvPr/>
        </p:nvSpPr>
        <p:spPr>
          <a:xfrm>
            <a:off x="2237002" y="2281012"/>
            <a:ext cx="4453713" cy="3877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Tax credits are allocated to the designated Allocation Agency on a per-capita basis</a:t>
            </a:r>
            <a:endParaRPr kumimoji="0" lang="en-US" sz="1400" b="0" i="0" u="none" strike="noStrike" kern="1200" cap="none" spc="0" normalizeH="0" baseline="0" noProof="0" dirty="0">
              <a:ln>
                <a:noFill/>
              </a:ln>
              <a:solidFill>
                <a:srgbClr val="535554"/>
              </a:solidFill>
              <a:effectLst/>
              <a:uLnTx/>
              <a:uFillTx/>
              <a:ea typeface="+mn-ea"/>
              <a:cs typeface="+mn-cs"/>
            </a:endParaRPr>
          </a:p>
        </p:txBody>
      </p:sp>
      <p:sp>
        <p:nvSpPr>
          <p:cNvPr id="17" name="Inhaltsplatzhalter 4"/>
          <p:cNvSpPr txBox="1">
            <a:spLocks/>
          </p:cNvSpPr>
          <p:nvPr/>
        </p:nvSpPr>
        <p:spPr>
          <a:xfrm>
            <a:off x="2237002" y="3138173"/>
            <a:ext cx="4453713" cy="5816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Credits are awarded to proposed development projects through a competitive process, outlined by the Qualified Allocation Plan. </a:t>
            </a:r>
            <a:endParaRPr kumimoji="0" lang="en-US" sz="1400" b="0" i="0" u="none" strike="noStrike" kern="1200" cap="none" spc="0" normalizeH="0" baseline="0" noProof="0" dirty="0">
              <a:ln>
                <a:noFill/>
              </a:ln>
              <a:solidFill>
                <a:srgbClr val="535554"/>
              </a:solidFill>
              <a:effectLst/>
              <a:uLnTx/>
              <a:uFillTx/>
              <a:ea typeface="+mn-ea"/>
              <a:cs typeface="+mn-cs"/>
            </a:endParaRPr>
          </a:p>
        </p:txBody>
      </p:sp>
      <p:sp>
        <p:nvSpPr>
          <p:cNvPr id="18" name="Inhaltsplatzhalter 4"/>
          <p:cNvSpPr txBox="1">
            <a:spLocks/>
          </p:cNvSpPr>
          <p:nvPr/>
        </p:nvSpPr>
        <p:spPr>
          <a:xfrm>
            <a:off x="2237002" y="3987171"/>
            <a:ext cx="4453713" cy="5816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rPr>
              <a:t>Projects “sell” 10-year</a:t>
            </a:r>
            <a:r>
              <a:rPr lang="en-US" sz="1400" dirty="0">
                <a:solidFill>
                  <a:srgbClr val="535554"/>
                </a:solidFill>
                <a:latin typeface="Calibri" panose="020F0502020204030204"/>
              </a:rPr>
              <a:t>s worth of </a:t>
            </a:r>
            <a:r>
              <a:rPr kumimoji="0" lang="en-US" sz="1400" b="0" i="0" u="none" strike="noStrike" kern="1200" cap="none" spc="0" normalizeH="0" baseline="0" noProof="0" dirty="0">
                <a:ln>
                  <a:noFill/>
                </a:ln>
                <a:solidFill>
                  <a:srgbClr val="535554"/>
                </a:solidFill>
                <a:effectLst/>
                <a:uLnTx/>
                <a:uFillTx/>
                <a:latin typeface="Calibri" panose="020F0502020204030204"/>
              </a:rPr>
              <a:t>credits to investor looking to off-set tax liability (around 88 cents per dollar of credit), producing around 70% of the total development costs.</a:t>
            </a:r>
            <a:endParaRPr kumimoji="0" lang="en-US" sz="1400" b="0" i="0" u="none" strike="noStrike" kern="1200" cap="none" spc="0" normalizeH="0" baseline="0" noProof="0" dirty="0">
              <a:ln>
                <a:noFill/>
              </a:ln>
              <a:solidFill>
                <a:srgbClr val="535554"/>
              </a:solidFill>
              <a:effectLst/>
              <a:uLnTx/>
              <a:uFillTx/>
            </a:endParaRPr>
          </a:p>
        </p:txBody>
      </p:sp>
      <p:sp>
        <p:nvSpPr>
          <p:cNvPr id="19" name="Inhaltsplatzhalter 4"/>
          <p:cNvSpPr txBox="1">
            <a:spLocks/>
          </p:cNvSpPr>
          <p:nvPr/>
        </p:nvSpPr>
        <p:spPr>
          <a:xfrm>
            <a:off x="2237002" y="4876989"/>
            <a:ext cx="4453713" cy="969496"/>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While the investor takes credits annually for only the first 10 years, credits can be recaptured if the project is not in compliance for 15 years. Additional, extended compliance periods range from 15-20 more years, following the initial 15 years. </a:t>
            </a:r>
            <a:endParaRPr kumimoji="0" lang="en-US" sz="1400" b="0" i="0" u="none" strike="noStrike" kern="1200" cap="none" spc="0" normalizeH="0" baseline="0" noProof="0" dirty="0">
              <a:ln>
                <a:noFill/>
              </a:ln>
              <a:solidFill>
                <a:srgbClr val="535554"/>
              </a:solidFill>
              <a:effectLst/>
              <a:uLnTx/>
              <a:uFillTx/>
              <a:ea typeface="+mn-ea"/>
              <a:cs typeface="+mn-cs"/>
            </a:endParaRPr>
          </a:p>
        </p:txBody>
      </p:sp>
      <p:sp>
        <p:nvSpPr>
          <p:cNvPr id="20" name="Rectangle 19"/>
          <p:cNvSpPr/>
          <p:nvPr/>
        </p:nvSpPr>
        <p:spPr>
          <a:xfrm>
            <a:off x="6964136" y="3043265"/>
            <a:ext cx="1845113" cy="723432"/>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535554"/>
              </a:solidFill>
              <a:effectLst/>
              <a:uLnTx/>
              <a:uFillTx/>
              <a:latin typeface="Calibri Light" panose="020F0302020204030204"/>
              <a:ea typeface="+mn-ea"/>
              <a:cs typeface="+mn-cs"/>
            </a:endParaRPr>
          </a:p>
        </p:txBody>
      </p:sp>
      <p:sp>
        <p:nvSpPr>
          <p:cNvPr id="21" name="Rectangle 20"/>
          <p:cNvSpPr/>
          <p:nvPr/>
        </p:nvSpPr>
        <p:spPr>
          <a:xfrm>
            <a:off x="6964136" y="3887550"/>
            <a:ext cx="1845113" cy="1958935"/>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22" name="Rectangle 21"/>
          <p:cNvSpPr/>
          <p:nvPr/>
        </p:nvSpPr>
        <p:spPr>
          <a:xfrm>
            <a:off x="6964136" y="2183871"/>
            <a:ext cx="1845113" cy="733739"/>
          </a:xfrm>
          <a:prstGeom prst="rect">
            <a:avLst/>
          </a:prstGeom>
          <a:gradFill flip="none" rotWithShape="1">
            <a:gsLst>
              <a:gs pos="0">
                <a:srgbClr val="535554">
                  <a:lumMod val="25000"/>
                  <a:lumOff val="75000"/>
                  <a:tint val="66000"/>
                  <a:satMod val="160000"/>
                </a:srgbClr>
              </a:gs>
              <a:gs pos="50000">
                <a:srgbClr val="535554">
                  <a:lumMod val="25000"/>
                  <a:lumOff val="75000"/>
                  <a:tint val="44500"/>
                  <a:satMod val="160000"/>
                </a:srgbClr>
              </a:gs>
              <a:gs pos="100000">
                <a:srgbClr val="535554">
                  <a:lumMod val="25000"/>
                  <a:lumOff val="75000"/>
                  <a:tint val="23500"/>
                  <a:satMod val="160000"/>
                </a:srgbClr>
              </a:gs>
            </a:gsLst>
            <a:lin ang="16200000" scaled="1"/>
            <a:tileRect/>
          </a:gradFill>
          <a:ln w="12700" cap="flat" cmpd="sng" algn="ctr">
            <a:noFill/>
            <a:prstDash val="solid"/>
          </a:ln>
          <a:effectLst/>
        </p:spPr>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CF9EF"/>
              </a:solidFill>
              <a:effectLst/>
              <a:uLnTx/>
              <a:uFillTx/>
              <a:latin typeface="Calibri Light" panose="020F0302020204030204"/>
              <a:ea typeface="+mn-ea"/>
              <a:cs typeface="+mn-cs"/>
            </a:endParaRPr>
          </a:p>
        </p:txBody>
      </p:sp>
      <p:sp>
        <p:nvSpPr>
          <p:cNvPr id="24" name="Inhaltsplatzhalter 4"/>
          <p:cNvSpPr txBox="1">
            <a:spLocks/>
          </p:cNvSpPr>
          <p:nvPr/>
        </p:nvSpPr>
        <p:spPr>
          <a:xfrm>
            <a:off x="7062105" y="2288568"/>
            <a:ext cx="1722664" cy="3877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$5.9 million allocated to NM in 2021</a:t>
            </a:r>
            <a:endParaRPr kumimoji="0" lang="en-US" sz="1400" b="0" i="0" u="none" strike="noStrike" kern="1200" cap="none" spc="0" normalizeH="0" baseline="0" noProof="0" dirty="0">
              <a:ln>
                <a:noFill/>
              </a:ln>
              <a:solidFill>
                <a:srgbClr val="535554"/>
              </a:solidFill>
              <a:effectLst/>
              <a:uLnTx/>
              <a:uFillTx/>
              <a:ea typeface="+mn-ea"/>
              <a:cs typeface="+mn-cs"/>
            </a:endParaRPr>
          </a:p>
        </p:txBody>
      </p:sp>
      <p:sp>
        <p:nvSpPr>
          <p:cNvPr id="25" name="Inhaltsplatzhalter 4"/>
          <p:cNvSpPr txBox="1">
            <a:spLocks/>
          </p:cNvSpPr>
          <p:nvPr/>
        </p:nvSpPr>
        <p:spPr>
          <a:xfrm>
            <a:off x="7062105" y="3110153"/>
            <a:ext cx="1722664" cy="5816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Ex. Project A: $1,000,000 in credits awarded.</a:t>
            </a:r>
            <a:endParaRPr kumimoji="0" lang="en-US" sz="1400" b="0" i="0" u="none" strike="noStrike" kern="1200" cap="none" spc="0" normalizeH="0" baseline="0" noProof="0" dirty="0">
              <a:ln>
                <a:noFill/>
              </a:ln>
              <a:solidFill>
                <a:srgbClr val="535554"/>
              </a:solidFill>
              <a:effectLst/>
              <a:uLnTx/>
              <a:uFillTx/>
              <a:ea typeface="+mn-ea"/>
              <a:cs typeface="+mn-cs"/>
            </a:endParaRPr>
          </a:p>
        </p:txBody>
      </p:sp>
      <p:sp>
        <p:nvSpPr>
          <p:cNvPr id="26" name="Inhaltsplatzhalter 4"/>
          <p:cNvSpPr txBox="1">
            <a:spLocks/>
          </p:cNvSpPr>
          <p:nvPr/>
        </p:nvSpPr>
        <p:spPr>
          <a:xfrm>
            <a:off x="7025360" y="3977145"/>
            <a:ext cx="1722664" cy="1870256"/>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Ex. Project A: </a:t>
            </a:r>
          </a:p>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lang="en-US" sz="1400" dirty="0">
                <a:solidFill>
                  <a:srgbClr val="535554"/>
                </a:solidFill>
                <a:latin typeface="Calibri" panose="020F0502020204030204"/>
              </a:rPr>
              <a:t>$1,000,000 x 10 years =</a:t>
            </a:r>
          </a:p>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lang="en-US" sz="1400" dirty="0">
                <a:solidFill>
                  <a:srgbClr val="535554"/>
                </a:solidFill>
                <a:latin typeface="Calibri" panose="020F0502020204030204"/>
              </a:rPr>
              <a:t>$10,000,000 in total credits</a:t>
            </a:r>
          </a:p>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lang="en-US" sz="1400" dirty="0">
                <a:solidFill>
                  <a:srgbClr val="535554"/>
                </a:solidFill>
                <a:latin typeface="Calibri" panose="020F0502020204030204"/>
              </a:rPr>
              <a:t>$10,000,000 x $0.88 = </a:t>
            </a:r>
          </a:p>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lang="en-US" sz="1400" dirty="0">
                <a:solidFill>
                  <a:srgbClr val="535554"/>
                </a:solidFill>
                <a:latin typeface="Calibri" panose="020F0502020204030204"/>
              </a:rPr>
              <a:t>$8,800,000 in </a:t>
            </a:r>
            <a:r>
              <a:rPr kumimoji="0" lang="en-US" sz="1400" b="0" i="0" u="none" strike="noStrike" kern="1200" cap="none" spc="0" normalizeH="0" baseline="0" noProof="0" dirty="0">
                <a:ln>
                  <a:noFill/>
                </a:ln>
                <a:solidFill>
                  <a:srgbClr val="535554"/>
                </a:solidFill>
                <a:effectLst/>
                <a:uLnTx/>
                <a:uFillTx/>
                <a:latin typeface="Calibri" panose="020F0502020204030204"/>
                <a:ea typeface="+mn-ea"/>
                <a:cs typeface="+mn-cs"/>
              </a:rPr>
              <a:t>equity produced</a:t>
            </a:r>
            <a:endParaRPr kumimoji="0" lang="en-US" sz="1400" b="0" i="0" u="none" strike="noStrike" kern="1200" cap="none" spc="0" normalizeH="0" baseline="0" noProof="0" dirty="0">
              <a:ln>
                <a:noFill/>
              </a:ln>
              <a:solidFill>
                <a:srgbClr val="535554"/>
              </a:solidFill>
              <a:effectLst/>
              <a:uLnTx/>
              <a:uFillTx/>
              <a:ea typeface="+mn-ea"/>
              <a:cs typeface="+mn-cs"/>
            </a:endParaRPr>
          </a:p>
        </p:txBody>
      </p:sp>
    </p:spTree>
    <p:extLst>
      <p:ext uri="{BB962C8B-B14F-4D97-AF65-F5344CB8AC3E}">
        <p14:creationId xmlns:p14="http://schemas.microsoft.com/office/powerpoint/2010/main" val="219800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Affordable versus Market Rate Development</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898375"/>
            <a:ext cx="8375517" cy="4321452"/>
          </a:xfrm>
        </p:spPr>
        <p:txBody>
          <a:bodyPr>
            <a:normAutofit fontScale="25000" lnSpcReduction="20000"/>
          </a:bodyPr>
          <a:lstStyle/>
          <a:p>
            <a:pPr algn="l">
              <a:lnSpc>
                <a:spcPct val="120000"/>
              </a:lnSpc>
            </a:pPr>
            <a:r>
              <a:rPr lang="en-US" sz="8800" dirty="0">
                <a:solidFill>
                  <a:srgbClr val="535554"/>
                </a:solidFill>
                <a:latin typeface="Arial" panose="020B0604020202020204" pitchFamily="34" charset="0"/>
                <a:cs typeface="Arial" panose="020B0604020202020204" pitchFamily="34" charset="0"/>
              </a:rPr>
              <a:t>Somewhat comparable hard construction costs although market rate projects have more flexibility in construction scope.</a:t>
            </a:r>
          </a:p>
          <a:p>
            <a:pPr algn="l">
              <a:lnSpc>
                <a:spcPct val="120000"/>
              </a:lnSpc>
            </a:pPr>
            <a:r>
              <a:rPr lang="en-US" sz="8800" dirty="0">
                <a:solidFill>
                  <a:srgbClr val="535554"/>
                </a:solidFill>
                <a:latin typeface="Arial" panose="020B0604020202020204" pitchFamily="34" charset="0"/>
                <a:cs typeface="Arial" panose="020B0604020202020204" pitchFamily="34" charset="0"/>
              </a:rPr>
              <a:t>Affordable deals have additional soft costs (i.e. developer fee, legal and accounting fees, certain financing costs and project reserves) due to regulatory and compliance requirements. </a:t>
            </a:r>
          </a:p>
          <a:p>
            <a:pPr algn="l">
              <a:lnSpc>
                <a:spcPct val="120000"/>
              </a:lnSpc>
            </a:pPr>
            <a:endParaRPr lang="en-US" sz="8800" dirty="0">
              <a:solidFill>
                <a:srgbClr val="535554"/>
              </a:solidFill>
              <a:latin typeface="Arial" panose="020B0604020202020204" pitchFamily="34" charset="0"/>
              <a:cs typeface="Arial" panose="020B0604020202020204" pitchFamily="34" charset="0"/>
            </a:endParaRPr>
          </a:p>
          <a:p>
            <a:pPr algn="l">
              <a:lnSpc>
                <a:spcPct val="120000"/>
              </a:lnSpc>
            </a:pPr>
            <a:r>
              <a:rPr lang="en-US" sz="8800" dirty="0">
                <a:solidFill>
                  <a:srgbClr val="535554"/>
                </a:solidFill>
                <a:latin typeface="Arial" panose="020B0604020202020204" pitchFamily="34" charset="0"/>
                <a:cs typeface="Arial" panose="020B0604020202020204" pitchFamily="34" charset="0"/>
              </a:rPr>
              <a:t>Market rate: structured to generate cash flow as rents increase and property appreciation generates gain at disposition.</a:t>
            </a:r>
          </a:p>
          <a:p>
            <a:pPr algn="l">
              <a:lnSpc>
                <a:spcPct val="120000"/>
              </a:lnSpc>
            </a:pPr>
            <a:r>
              <a:rPr lang="en-US" sz="8800" dirty="0">
                <a:solidFill>
                  <a:srgbClr val="535554"/>
                </a:solidFill>
                <a:latin typeface="Arial" panose="020B0604020202020204" pitchFamily="34" charset="0"/>
                <a:cs typeface="Arial" panose="020B0604020202020204" pitchFamily="34" charset="0"/>
              </a:rPr>
              <a:t>Affordable: restricted rents and market result in limited or no cash flow and long-term affordability restricts upside at disposition</a:t>
            </a:r>
          </a:p>
          <a:p>
            <a:endParaRPr lang="en-US"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12</a:t>
            </a:fld>
            <a:endParaRPr lang="en-US"/>
          </a:p>
        </p:txBody>
      </p:sp>
    </p:spTree>
    <p:extLst>
      <p:ext uri="{BB962C8B-B14F-4D97-AF65-F5344CB8AC3E}">
        <p14:creationId xmlns:p14="http://schemas.microsoft.com/office/powerpoint/2010/main" val="26305638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Limited Partner Structure</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898375"/>
            <a:ext cx="8375517" cy="4631636"/>
          </a:xfrm>
        </p:spPr>
        <p:txBody>
          <a:bodyPr>
            <a:normAutofit fontScale="32500" lnSpcReduction="20000"/>
          </a:bodyPr>
          <a:lstStyle/>
          <a:p>
            <a:pPr algn="l">
              <a:lnSpc>
                <a:spcPct val="120000"/>
              </a:lnSpc>
            </a:pPr>
            <a:r>
              <a:rPr lang="en-US" sz="8800" dirty="0">
                <a:solidFill>
                  <a:srgbClr val="535554"/>
                </a:solidFill>
                <a:latin typeface="Arial" panose="020B0604020202020204" pitchFamily="34" charset="0"/>
                <a:cs typeface="Arial" panose="020B0604020202020204" pitchFamily="34" charset="0"/>
              </a:rPr>
              <a:t>General Partner (GP) owns just 0.01% but controls and operates the project;</a:t>
            </a:r>
          </a:p>
          <a:p>
            <a:pPr algn="l">
              <a:lnSpc>
                <a:spcPct val="120000"/>
              </a:lnSpc>
            </a:pPr>
            <a:r>
              <a:rPr lang="en-US" sz="8800" dirty="0">
                <a:solidFill>
                  <a:srgbClr val="535554"/>
                </a:solidFill>
                <a:latin typeface="Arial" panose="020B0604020202020204" pitchFamily="34" charset="0"/>
                <a:cs typeface="Arial" panose="020B0604020202020204" pitchFamily="34" charset="0"/>
              </a:rPr>
              <a:t>Passive limited partner (LP) invests equity in return for 99.99% ownership;</a:t>
            </a:r>
          </a:p>
          <a:p>
            <a:pPr algn="l">
              <a:lnSpc>
                <a:spcPct val="120000"/>
              </a:lnSpc>
            </a:pPr>
            <a:r>
              <a:rPr lang="en-US" sz="8800" dirty="0">
                <a:solidFill>
                  <a:srgbClr val="535554"/>
                </a:solidFill>
                <a:latin typeface="Arial" panose="020B0604020202020204" pitchFamily="34" charset="0"/>
                <a:cs typeface="Arial" panose="020B0604020202020204" pitchFamily="34" charset="0"/>
              </a:rPr>
              <a:t>Sale to investor LP of most of Credits and tax losses maximizes investor equity; </a:t>
            </a:r>
          </a:p>
          <a:p>
            <a:pPr algn="l">
              <a:lnSpc>
                <a:spcPct val="120000"/>
              </a:lnSpc>
            </a:pPr>
            <a:r>
              <a:rPr lang="en-US" sz="8800" dirty="0">
                <a:solidFill>
                  <a:srgbClr val="535554"/>
                </a:solidFill>
                <a:latin typeface="Arial" panose="020B0604020202020204" pitchFamily="34" charset="0"/>
                <a:cs typeface="Arial" panose="020B0604020202020204" pitchFamily="34" charset="0"/>
              </a:rPr>
              <a:t>More investor equity reduces other financing needs.</a:t>
            </a:r>
          </a:p>
          <a:p>
            <a:endParaRPr lang="en-US"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13</a:t>
            </a:fld>
            <a:endParaRPr lang="en-US"/>
          </a:p>
        </p:txBody>
      </p:sp>
    </p:spTree>
    <p:extLst>
      <p:ext uri="{BB962C8B-B14F-4D97-AF65-F5344CB8AC3E}">
        <p14:creationId xmlns:p14="http://schemas.microsoft.com/office/powerpoint/2010/main" val="838743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Limited Partner Structure</a:t>
            </a:r>
          </a:p>
        </p:txBody>
      </p:sp>
      <p:sp>
        <p:nvSpPr>
          <p:cNvPr id="3" name="Slide Number Placeholder 2"/>
          <p:cNvSpPr>
            <a:spLocks noGrp="1"/>
          </p:cNvSpPr>
          <p:nvPr>
            <p:ph type="sldNum" sz="quarter" idx="12"/>
          </p:nvPr>
        </p:nvSpPr>
        <p:spPr/>
        <p:txBody>
          <a:bodyPr/>
          <a:lstStyle/>
          <a:p>
            <a:fld id="{FC5F6519-DECC-1B4D-81A6-574A8BD0DE90}" type="slidenum">
              <a:rPr lang="en-US" smtClean="0"/>
              <a:t>14</a:t>
            </a:fld>
            <a:endParaRPr lang="en-US"/>
          </a:p>
        </p:txBody>
      </p:sp>
      <p:graphicFrame>
        <p:nvGraphicFramePr>
          <p:cNvPr id="8" name="Diagram 7">
            <a:extLst>
              <a:ext uri="{FF2B5EF4-FFF2-40B4-BE49-F238E27FC236}">
                <a16:creationId xmlns:a16="http://schemas.microsoft.com/office/drawing/2014/main" id="{8719AD56-6000-4BEF-82F4-B7E0187B4744}"/>
              </a:ext>
            </a:extLst>
          </p:cNvPr>
          <p:cNvGraphicFramePr/>
          <p:nvPr>
            <p:extLst>
              <p:ext uri="{D42A27DB-BD31-4B8C-83A1-F6EECF244321}">
                <p14:modId xmlns:p14="http://schemas.microsoft.com/office/powerpoint/2010/main" val="1363133534"/>
              </p:ext>
            </p:extLst>
          </p:nvPr>
        </p:nvGraphicFramePr>
        <p:xfrm>
          <a:off x="1531176" y="206844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571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Team Members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898375"/>
            <a:ext cx="8375517" cy="4631636"/>
          </a:xfrm>
        </p:spPr>
        <p:txBody>
          <a:bodyPr numCol="2">
            <a:normAutofit fontScale="25000" lnSpcReduction="20000"/>
          </a:bodyPr>
          <a:lstStyle/>
          <a:p>
            <a:pPr algn="l">
              <a:lnSpc>
                <a:spcPct val="120000"/>
              </a:lnSpc>
            </a:pPr>
            <a:r>
              <a:rPr lang="en-US" sz="8800" b="1" dirty="0">
                <a:solidFill>
                  <a:srgbClr val="535554"/>
                </a:solidFill>
                <a:latin typeface="Arial" panose="020B0604020202020204" pitchFamily="34" charset="0"/>
                <a:cs typeface="Arial" panose="020B0604020202020204" pitchFamily="34" charset="0"/>
              </a:rPr>
              <a:t>Development Team</a:t>
            </a:r>
          </a:p>
          <a:p>
            <a:pPr algn="l">
              <a:lnSpc>
                <a:spcPct val="120000"/>
              </a:lnSpc>
            </a:pPr>
            <a:r>
              <a:rPr lang="en-US" sz="8800" dirty="0">
                <a:solidFill>
                  <a:srgbClr val="535554"/>
                </a:solidFill>
                <a:latin typeface="Arial" panose="020B0604020202020204" pitchFamily="34" charset="0"/>
                <a:cs typeface="Arial" panose="020B0604020202020204" pitchFamily="34" charset="0"/>
              </a:rPr>
              <a:t>Developer</a:t>
            </a:r>
          </a:p>
          <a:p>
            <a:pPr algn="l">
              <a:lnSpc>
                <a:spcPct val="120000"/>
              </a:lnSpc>
            </a:pPr>
            <a:r>
              <a:rPr lang="en-US" sz="8800" dirty="0">
                <a:solidFill>
                  <a:srgbClr val="535554"/>
                </a:solidFill>
                <a:latin typeface="Arial" panose="020B0604020202020204" pitchFamily="34" charset="0"/>
                <a:cs typeface="Arial" panose="020B0604020202020204" pitchFamily="34" charset="0"/>
              </a:rPr>
              <a:t>General Contractor</a:t>
            </a:r>
          </a:p>
          <a:p>
            <a:pPr algn="l">
              <a:lnSpc>
                <a:spcPct val="120000"/>
              </a:lnSpc>
            </a:pPr>
            <a:r>
              <a:rPr lang="en-US" sz="8800" dirty="0">
                <a:solidFill>
                  <a:srgbClr val="535554"/>
                </a:solidFill>
                <a:latin typeface="Arial" panose="020B0604020202020204" pitchFamily="34" charset="0"/>
                <a:cs typeface="Arial" panose="020B0604020202020204" pitchFamily="34" charset="0"/>
              </a:rPr>
              <a:t>Architect</a:t>
            </a:r>
          </a:p>
          <a:p>
            <a:pPr algn="l">
              <a:lnSpc>
                <a:spcPct val="120000"/>
              </a:lnSpc>
            </a:pPr>
            <a:r>
              <a:rPr lang="en-US" sz="8800" dirty="0">
                <a:solidFill>
                  <a:srgbClr val="535554"/>
                </a:solidFill>
                <a:latin typeface="Arial" panose="020B0604020202020204" pitchFamily="34" charset="0"/>
                <a:cs typeface="Arial" panose="020B0604020202020204" pitchFamily="34" charset="0"/>
              </a:rPr>
              <a:t>Attorney</a:t>
            </a:r>
          </a:p>
          <a:p>
            <a:pPr algn="l">
              <a:lnSpc>
                <a:spcPct val="120000"/>
              </a:lnSpc>
            </a:pPr>
            <a:r>
              <a:rPr lang="en-US" sz="8800" dirty="0">
                <a:solidFill>
                  <a:srgbClr val="535554"/>
                </a:solidFill>
                <a:latin typeface="Arial" panose="020B0604020202020204" pitchFamily="34" charset="0"/>
                <a:cs typeface="Arial" panose="020B0604020202020204" pitchFamily="34" charset="0"/>
              </a:rPr>
              <a:t>Accountant</a:t>
            </a:r>
          </a:p>
          <a:p>
            <a:pPr algn="l">
              <a:lnSpc>
                <a:spcPct val="120000"/>
              </a:lnSpc>
            </a:pPr>
            <a:r>
              <a:rPr lang="en-US" sz="8800" dirty="0">
                <a:solidFill>
                  <a:srgbClr val="535554"/>
                </a:solidFill>
                <a:latin typeface="Arial" panose="020B0604020202020204" pitchFamily="34" charset="0"/>
                <a:cs typeface="Arial" panose="020B0604020202020204" pitchFamily="34" charset="0"/>
              </a:rPr>
              <a:t>Property Manager</a:t>
            </a:r>
          </a:p>
          <a:p>
            <a:pPr algn="l">
              <a:lnSpc>
                <a:spcPct val="120000"/>
              </a:lnSpc>
            </a:pPr>
            <a:r>
              <a:rPr lang="en-US" sz="8800" dirty="0">
                <a:solidFill>
                  <a:srgbClr val="535554"/>
                </a:solidFill>
                <a:latin typeface="Arial" panose="020B0604020202020204" pitchFamily="34" charset="0"/>
                <a:cs typeface="Arial" panose="020B0604020202020204" pitchFamily="34" charset="0"/>
              </a:rPr>
              <a:t>Consultant(s)</a:t>
            </a:r>
          </a:p>
          <a:p>
            <a:pPr algn="l">
              <a:lnSpc>
                <a:spcPct val="120000"/>
              </a:lnSpc>
            </a:pPr>
            <a:endParaRPr lang="en-US" sz="8800" dirty="0">
              <a:solidFill>
                <a:srgbClr val="535554"/>
              </a:solidFill>
              <a:latin typeface="Arial" panose="020B0604020202020204" pitchFamily="34" charset="0"/>
              <a:cs typeface="Arial" panose="020B0604020202020204" pitchFamily="34" charset="0"/>
            </a:endParaRPr>
          </a:p>
          <a:p>
            <a:pPr algn="l">
              <a:lnSpc>
                <a:spcPct val="120000"/>
              </a:lnSpc>
            </a:pPr>
            <a:endParaRPr lang="en-US" sz="8800" dirty="0">
              <a:solidFill>
                <a:srgbClr val="535554"/>
              </a:solidFill>
              <a:latin typeface="Arial" panose="020B0604020202020204" pitchFamily="34" charset="0"/>
              <a:cs typeface="Arial" panose="020B0604020202020204" pitchFamily="34" charset="0"/>
            </a:endParaRPr>
          </a:p>
          <a:p>
            <a:pPr algn="l">
              <a:lnSpc>
                <a:spcPct val="120000"/>
              </a:lnSpc>
            </a:pPr>
            <a:r>
              <a:rPr lang="en-US" sz="8800" b="1" dirty="0">
                <a:solidFill>
                  <a:srgbClr val="535554"/>
                </a:solidFill>
                <a:latin typeface="Arial" panose="020B0604020202020204" pitchFamily="34" charset="0"/>
                <a:cs typeface="Arial" panose="020B0604020202020204" pitchFamily="34" charset="0"/>
              </a:rPr>
              <a:t>Lenders </a:t>
            </a:r>
          </a:p>
          <a:p>
            <a:pPr algn="l">
              <a:lnSpc>
                <a:spcPct val="120000"/>
              </a:lnSpc>
            </a:pPr>
            <a:r>
              <a:rPr lang="en-US" sz="8800" dirty="0">
                <a:solidFill>
                  <a:srgbClr val="535554"/>
                </a:solidFill>
                <a:latin typeface="Arial" panose="020B0604020202020204" pitchFamily="34" charset="0"/>
                <a:cs typeface="Arial" panose="020B0604020202020204" pitchFamily="34" charset="0"/>
              </a:rPr>
              <a:t>Construction lender </a:t>
            </a:r>
          </a:p>
          <a:p>
            <a:pPr algn="l">
              <a:lnSpc>
                <a:spcPct val="120000"/>
              </a:lnSpc>
            </a:pPr>
            <a:r>
              <a:rPr lang="en-US" sz="8800" dirty="0">
                <a:solidFill>
                  <a:srgbClr val="535554"/>
                </a:solidFill>
                <a:latin typeface="Arial" panose="020B0604020202020204" pitchFamily="34" charset="0"/>
                <a:cs typeface="Arial" panose="020B0604020202020204" pitchFamily="34" charset="0"/>
              </a:rPr>
              <a:t>Permanent lender(s)</a:t>
            </a:r>
          </a:p>
          <a:p>
            <a:pPr algn="l">
              <a:lnSpc>
                <a:spcPct val="120000"/>
              </a:lnSpc>
            </a:pPr>
            <a:r>
              <a:rPr lang="en-US" sz="8800" dirty="0">
                <a:solidFill>
                  <a:srgbClr val="535554"/>
                </a:solidFill>
                <a:latin typeface="Arial" panose="020B0604020202020204" pitchFamily="34" charset="0"/>
                <a:cs typeface="Arial" panose="020B0604020202020204" pitchFamily="34" charset="0"/>
              </a:rPr>
              <a:t>Lender attorneys</a:t>
            </a:r>
          </a:p>
          <a:p>
            <a:pPr algn="l">
              <a:lnSpc>
                <a:spcPct val="120000"/>
              </a:lnSpc>
            </a:pPr>
            <a:r>
              <a:rPr lang="en-US" sz="8800" b="1" dirty="0">
                <a:solidFill>
                  <a:srgbClr val="535554"/>
                </a:solidFill>
                <a:latin typeface="Arial" panose="020B0604020202020204" pitchFamily="34" charset="0"/>
                <a:cs typeface="Arial" panose="020B0604020202020204" pitchFamily="34" charset="0"/>
              </a:rPr>
              <a:t>Syndicator </a:t>
            </a:r>
          </a:p>
          <a:p>
            <a:pPr algn="l">
              <a:lnSpc>
                <a:spcPct val="120000"/>
              </a:lnSpc>
            </a:pPr>
            <a:r>
              <a:rPr lang="en-US" sz="8800" dirty="0">
                <a:solidFill>
                  <a:srgbClr val="535554"/>
                </a:solidFill>
                <a:latin typeface="Arial" panose="020B0604020202020204" pitchFamily="34" charset="0"/>
                <a:cs typeface="Arial" panose="020B0604020202020204" pitchFamily="34" charset="0"/>
              </a:rPr>
              <a:t>Underwriter</a:t>
            </a:r>
          </a:p>
          <a:p>
            <a:pPr algn="l">
              <a:lnSpc>
                <a:spcPct val="120000"/>
              </a:lnSpc>
            </a:pPr>
            <a:r>
              <a:rPr lang="en-US" sz="8800" dirty="0">
                <a:solidFill>
                  <a:srgbClr val="535554"/>
                </a:solidFill>
                <a:latin typeface="Arial" panose="020B0604020202020204" pitchFamily="34" charset="0"/>
                <a:cs typeface="Arial" panose="020B0604020202020204" pitchFamily="34" charset="0"/>
              </a:rPr>
              <a:t>Fund Manager</a:t>
            </a:r>
          </a:p>
          <a:p>
            <a:pPr algn="l">
              <a:lnSpc>
                <a:spcPct val="120000"/>
              </a:lnSpc>
            </a:pPr>
            <a:r>
              <a:rPr lang="en-US" sz="8800" dirty="0">
                <a:solidFill>
                  <a:srgbClr val="535554"/>
                </a:solidFill>
                <a:latin typeface="Arial" panose="020B0604020202020204" pitchFamily="34" charset="0"/>
                <a:cs typeface="Arial" panose="020B0604020202020204" pitchFamily="34" charset="0"/>
              </a:rPr>
              <a:t>Attorney</a:t>
            </a:r>
          </a:p>
          <a:p>
            <a:pPr algn="l">
              <a:lnSpc>
                <a:spcPct val="120000"/>
              </a:lnSpc>
            </a:pPr>
            <a:r>
              <a:rPr lang="en-US" sz="8800" b="1" dirty="0">
                <a:solidFill>
                  <a:srgbClr val="535554"/>
                </a:solidFill>
                <a:latin typeface="Arial" panose="020B0604020202020204" pitchFamily="34" charset="0"/>
                <a:cs typeface="Arial" panose="020B0604020202020204" pitchFamily="34" charset="0"/>
              </a:rPr>
              <a:t>State HFA (MFA)</a:t>
            </a:r>
          </a:p>
          <a:p>
            <a:pPr algn="l">
              <a:lnSpc>
                <a:spcPct val="120000"/>
              </a:lnSpc>
            </a:pPr>
            <a:endParaRPr lang="en-US" sz="8800" dirty="0">
              <a:solidFill>
                <a:srgbClr val="535554"/>
              </a:solidFill>
              <a:latin typeface="Arial" panose="020B0604020202020204" pitchFamily="34" charset="0"/>
              <a:cs typeface="Arial" panose="020B0604020202020204" pitchFamily="34" charset="0"/>
            </a:endParaRPr>
          </a:p>
          <a:p>
            <a:endParaRPr lang="en-US"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15</a:t>
            </a:fld>
            <a:endParaRPr lang="en-US"/>
          </a:p>
        </p:txBody>
      </p:sp>
    </p:spTree>
    <p:extLst>
      <p:ext uri="{BB962C8B-B14F-4D97-AF65-F5344CB8AC3E}">
        <p14:creationId xmlns:p14="http://schemas.microsoft.com/office/powerpoint/2010/main" val="370018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Investor Risks and Benefits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898375"/>
            <a:ext cx="8375517" cy="4631636"/>
          </a:xfrm>
        </p:spPr>
        <p:txBody>
          <a:bodyPr numCol="1">
            <a:normAutofit fontScale="25000" lnSpcReduction="20000"/>
          </a:bodyPr>
          <a:lstStyle/>
          <a:p>
            <a:pPr algn="l">
              <a:lnSpc>
                <a:spcPct val="120000"/>
              </a:lnSpc>
            </a:pPr>
            <a:r>
              <a:rPr lang="en-US" sz="8800" dirty="0">
                <a:solidFill>
                  <a:srgbClr val="535554"/>
                </a:solidFill>
                <a:latin typeface="Arial" panose="020B0604020202020204" pitchFamily="34" charset="0"/>
                <a:cs typeface="Arial" panose="020B0604020202020204" pitchFamily="34" charset="0"/>
              </a:rPr>
              <a:t>Market Risk: ability to effectively assess market for development and remain competitive in the market throughout the affordability period.</a:t>
            </a:r>
          </a:p>
          <a:p>
            <a:pPr algn="l">
              <a:lnSpc>
                <a:spcPct val="120000"/>
              </a:lnSpc>
            </a:pPr>
            <a:r>
              <a:rPr lang="en-US" sz="8800" dirty="0">
                <a:solidFill>
                  <a:srgbClr val="535554"/>
                </a:solidFill>
                <a:latin typeface="Arial" panose="020B0604020202020204" pitchFamily="34" charset="0"/>
                <a:cs typeface="Arial" panose="020B0604020202020204" pitchFamily="34" charset="0"/>
              </a:rPr>
              <a:t>Construction and lease-up risk: units must be completed and rented to specified residents to claim Credits.</a:t>
            </a:r>
          </a:p>
          <a:p>
            <a:pPr algn="l">
              <a:lnSpc>
                <a:spcPct val="120000"/>
              </a:lnSpc>
            </a:pPr>
            <a:r>
              <a:rPr lang="en-US" sz="8800" dirty="0">
                <a:solidFill>
                  <a:srgbClr val="535554"/>
                </a:solidFill>
                <a:latin typeface="Arial" panose="020B0604020202020204" pitchFamily="34" charset="0"/>
                <a:cs typeface="Arial" panose="020B0604020202020204" pitchFamily="34" charset="0"/>
              </a:rPr>
              <a:t>Tax risk: recapture of Credits taken in prior tax years and ability to claim future Credits due to project noncompliance.</a:t>
            </a:r>
          </a:p>
          <a:p>
            <a:pPr algn="l">
              <a:lnSpc>
                <a:spcPct val="120000"/>
              </a:lnSpc>
            </a:pPr>
            <a:r>
              <a:rPr lang="en-US" sz="8800" dirty="0">
                <a:solidFill>
                  <a:srgbClr val="535554"/>
                </a:solidFill>
                <a:latin typeface="Arial" panose="020B0604020202020204" pitchFamily="34" charset="0"/>
                <a:cs typeface="Arial" panose="020B0604020202020204" pitchFamily="34" charset="0"/>
              </a:rPr>
              <a:t>Tax benefits: 10-year stream of tax credits + depreciation and losses.</a:t>
            </a:r>
          </a:p>
          <a:p>
            <a:pPr algn="l">
              <a:lnSpc>
                <a:spcPct val="120000"/>
              </a:lnSpc>
            </a:pPr>
            <a:r>
              <a:rPr lang="en-US" sz="8800" dirty="0">
                <a:solidFill>
                  <a:srgbClr val="535554"/>
                </a:solidFill>
                <a:latin typeface="Arial" panose="020B0604020202020204" pitchFamily="34" charset="0"/>
                <a:cs typeface="Arial" panose="020B0604020202020204" pitchFamily="34" charset="0"/>
              </a:rPr>
              <a:t>Social benefits: social responsibility</a:t>
            </a:r>
          </a:p>
          <a:p>
            <a:pPr algn="l">
              <a:lnSpc>
                <a:spcPct val="120000"/>
              </a:lnSpc>
            </a:pPr>
            <a:r>
              <a:rPr lang="en-US" sz="8800" dirty="0">
                <a:solidFill>
                  <a:srgbClr val="535554"/>
                </a:solidFill>
                <a:latin typeface="Arial" panose="020B0604020202020204" pitchFamily="34" charset="0"/>
                <a:cs typeface="Arial" panose="020B0604020202020204" pitchFamily="34" charset="0"/>
              </a:rPr>
              <a:t>Other benefits: portfolio diversification</a:t>
            </a:r>
          </a:p>
          <a:p>
            <a:pPr algn="l">
              <a:lnSpc>
                <a:spcPct val="120000"/>
              </a:lnSpc>
            </a:pPr>
            <a:endParaRPr lang="en-US" sz="8800" dirty="0">
              <a:solidFill>
                <a:srgbClr val="535554"/>
              </a:solidFill>
              <a:latin typeface="Arial" panose="020B0604020202020204" pitchFamily="34" charset="0"/>
              <a:cs typeface="Arial" panose="020B0604020202020204" pitchFamily="34" charset="0"/>
            </a:endParaRPr>
          </a:p>
          <a:p>
            <a:endParaRPr lang="en-US"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16</a:t>
            </a:fld>
            <a:endParaRPr lang="en-US"/>
          </a:p>
        </p:txBody>
      </p:sp>
    </p:spTree>
    <p:extLst>
      <p:ext uri="{BB962C8B-B14F-4D97-AF65-F5344CB8AC3E}">
        <p14:creationId xmlns:p14="http://schemas.microsoft.com/office/powerpoint/2010/main" val="1841451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Development Requirements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Minimum percentage of LIHTC units (20/50, 40/60, or Average Income).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Maximum rents limited for LIHTC units.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Minimum 30-year affordability commitment per Code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Credits cannot exceed amount necessary for financial feasibility</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Developments must satisfy state QAP</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Market study required</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Projects subject to IRS and state regulation oversight</a:t>
            </a:r>
          </a:p>
        </p:txBody>
      </p:sp>
      <p:sp>
        <p:nvSpPr>
          <p:cNvPr id="3" name="Slide Number Placeholder 2"/>
          <p:cNvSpPr>
            <a:spLocks noGrp="1"/>
          </p:cNvSpPr>
          <p:nvPr>
            <p:ph type="sldNum" sz="quarter" idx="12"/>
          </p:nvPr>
        </p:nvSpPr>
        <p:spPr/>
        <p:txBody>
          <a:bodyPr/>
          <a:lstStyle/>
          <a:p>
            <a:fld id="{FC5F6519-DECC-1B4D-81A6-574A8BD0DE90}" type="slidenum">
              <a:rPr lang="en-US" smtClean="0"/>
              <a:t>17</a:t>
            </a:fld>
            <a:endParaRPr lang="en-US"/>
          </a:p>
        </p:txBody>
      </p:sp>
    </p:spTree>
    <p:extLst>
      <p:ext uri="{BB962C8B-B14F-4D97-AF65-F5344CB8AC3E}">
        <p14:creationId xmlns:p14="http://schemas.microsoft.com/office/powerpoint/2010/main" val="23193666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Affordability Commitment</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30 year Affordability Commitment per Code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15-year Compliance Period</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At least 15-year Extended Use Period</a:t>
            </a:r>
          </a:p>
          <a:p>
            <a:pPr algn="l">
              <a:lnSpc>
                <a:spcPct val="120000"/>
              </a:lnSpc>
            </a:pPr>
            <a:r>
              <a:rPr lang="en-US" sz="2400" dirty="0">
                <a:solidFill>
                  <a:srgbClr val="535554"/>
                </a:solidFill>
                <a:latin typeface="Arial" panose="020B0604020202020204" pitchFamily="34" charset="0"/>
                <a:cs typeface="Arial" panose="020B0604020202020204" pitchFamily="34" charset="0"/>
              </a:rPr>
              <a:t>Land Use Restriction Agreement (LURA) - extended use agreement</a:t>
            </a:r>
          </a:p>
          <a:p>
            <a:pPr algn="l">
              <a:lnSpc>
                <a:spcPct val="120000"/>
              </a:lnSpc>
            </a:pPr>
            <a:r>
              <a:rPr lang="en-US" sz="2400" dirty="0">
                <a:solidFill>
                  <a:srgbClr val="535554"/>
                </a:solidFill>
                <a:latin typeface="Arial" panose="020B0604020202020204" pitchFamily="34" charset="0"/>
                <a:cs typeface="Arial" panose="020B0604020202020204" pitchFamily="34" charset="0"/>
              </a:rPr>
              <a:t>Early termination of 30-year affordability commitment:</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Foreclosure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Qualified Contract (not an option in NM)</a:t>
            </a:r>
          </a:p>
        </p:txBody>
      </p:sp>
      <p:sp>
        <p:nvSpPr>
          <p:cNvPr id="3" name="Slide Number Placeholder 2"/>
          <p:cNvSpPr>
            <a:spLocks noGrp="1"/>
          </p:cNvSpPr>
          <p:nvPr>
            <p:ph type="sldNum" sz="quarter" idx="12"/>
          </p:nvPr>
        </p:nvSpPr>
        <p:spPr/>
        <p:txBody>
          <a:bodyPr/>
          <a:lstStyle/>
          <a:p>
            <a:fld id="{FC5F6519-DECC-1B4D-81A6-574A8BD0DE90}" type="slidenum">
              <a:rPr lang="en-US" smtClean="0"/>
              <a:t>18</a:t>
            </a:fld>
            <a:endParaRPr lang="en-US"/>
          </a:p>
        </p:txBody>
      </p:sp>
    </p:spTree>
    <p:extLst>
      <p:ext uri="{BB962C8B-B14F-4D97-AF65-F5344CB8AC3E}">
        <p14:creationId xmlns:p14="http://schemas.microsoft.com/office/powerpoint/2010/main" val="3322069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Income and Rent Restrictions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fontScale="85000" lnSpcReduction="20000"/>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Minimum Set-Aside election of:</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20% of units at 50% of area median gross income (AGMI or AMI), or</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40% of units at 60% of AMI</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Average of the low-income units at or below 60%, but units can serve up to 80%</a:t>
            </a:r>
          </a:p>
          <a:p>
            <a:pPr algn="l">
              <a:lnSpc>
                <a:spcPct val="120000"/>
              </a:lnSpc>
            </a:pPr>
            <a:r>
              <a:rPr lang="en-US" sz="2400" dirty="0">
                <a:solidFill>
                  <a:srgbClr val="535554"/>
                </a:solidFill>
                <a:latin typeface="Arial" panose="020B0604020202020204" pitchFamily="34" charset="0"/>
                <a:cs typeface="Arial" panose="020B0604020202020204" pitchFamily="34" charset="0"/>
              </a:rPr>
              <a:t>Must meet minimum set aside by end of first Credit year.</a:t>
            </a:r>
          </a:p>
          <a:p>
            <a:pPr algn="l">
              <a:lnSpc>
                <a:spcPct val="120000"/>
              </a:lnSpc>
            </a:pPr>
            <a:r>
              <a:rPr lang="en-US" sz="2400" dirty="0">
                <a:solidFill>
                  <a:srgbClr val="535554"/>
                </a:solidFill>
                <a:latin typeface="Arial" panose="020B0604020202020204" pitchFamily="34" charset="0"/>
                <a:cs typeface="Arial" panose="020B0604020202020204" pitchFamily="34" charset="0"/>
              </a:rPr>
              <a:t>Gross rent cannot exceed 30% of qualifying income for an assumed family size (based on number of bedrooms).</a:t>
            </a:r>
          </a:p>
          <a:p>
            <a:pPr algn="l">
              <a:lnSpc>
                <a:spcPct val="120000"/>
              </a:lnSpc>
            </a:pPr>
            <a:r>
              <a:rPr lang="en-US" sz="2400" dirty="0">
                <a:solidFill>
                  <a:srgbClr val="535554"/>
                </a:solidFill>
                <a:latin typeface="Arial" panose="020B0604020202020204" pitchFamily="34" charset="0"/>
                <a:cs typeface="Arial" panose="020B0604020202020204" pitchFamily="34" charset="0"/>
              </a:rPr>
              <a:t>Income/rent limits change annually; HUD publishes income and rent limits (posted on MFA website).</a:t>
            </a:r>
          </a:p>
          <a:p>
            <a:pPr algn="l">
              <a:lnSpc>
                <a:spcPct val="120000"/>
              </a:lnSpc>
            </a:pPr>
            <a:r>
              <a:rPr lang="en-US" sz="2400" dirty="0">
                <a:solidFill>
                  <a:srgbClr val="535554"/>
                </a:solidFill>
                <a:latin typeface="Arial" panose="020B0604020202020204" pitchFamily="34" charset="0"/>
                <a:cs typeface="Arial" panose="020B0604020202020204" pitchFamily="34" charset="0"/>
              </a:rPr>
              <a:t>Gross rent must include an allowance for tenant paid utilities.</a:t>
            </a:r>
          </a:p>
          <a:p>
            <a:pPr algn="l">
              <a:lnSpc>
                <a:spcPct val="120000"/>
              </a:lnSpc>
            </a:pPr>
            <a:r>
              <a:rPr lang="en-US" sz="2400" dirty="0">
                <a:solidFill>
                  <a:srgbClr val="535554"/>
                </a:solidFill>
                <a:latin typeface="Arial" panose="020B0604020202020204" pitchFamily="34" charset="0"/>
                <a:cs typeface="Arial" panose="020B0604020202020204" pitchFamily="34" charset="0"/>
              </a:rPr>
              <a:t>Gross rent does not include Section 8 or similar subsidy.</a:t>
            </a:r>
          </a:p>
        </p:txBody>
      </p:sp>
      <p:sp>
        <p:nvSpPr>
          <p:cNvPr id="3" name="Slide Number Placeholder 2"/>
          <p:cNvSpPr>
            <a:spLocks noGrp="1"/>
          </p:cNvSpPr>
          <p:nvPr>
            <p:ph type="sldNum" sz="quarter" idx="12"/>
          </p:nvPr>
        </p:nvSpPr>
        <p:spPr/>
        <p:txBody>
          <a:bodyPr/>
          <a:lstStyle/>
          <a:p>
            <a:fld id="{FC5F6519-DECC-1B4D-81A6-574A8BD0DE90}" type="slidenum">
              <a:rPr lang="en-US" smtClean="0"/>
              <a:t>19</a:t>
            </a:fld>
            <a:endParaRPr lang="en-US"/>
          </a:p>
        </p:txBody>
      </p:sp>
    </p:spTree>
    <p:extLst>
      <p:ext uri="{BB962C8B-B14F-4D97-AF65-F5344CB8AC3E}">
        <p14:creationId xmlns:p14="http://schemas.microsoft.com/office/powerpoint/2010/main" val="861040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1">
                    <a:lumMod val="75000"/>
                    <a:lumOff val="25000"/>
                  </a:schemeClr>
                </a:solidFill>
                <a:latin typeface="+mj-lt"/>
              </a:rPr>
              <a:t>Overview of Development Process &amp; Low-Income Housing Tax Credit Program</a:t>
            </a:r>
            <a:endParaRPr lang="en-US" sz="1200" dirty="0">
              <a:solidFill>
                <a:schemeClr val="tx1">
                  <a:lumMod val="75000"/>
                  <a:lumOff val="25000"/>
                </a:schemeClr>
              </a:solidFill>
              <a:latin typeface="+mn-lt"/>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Understanding 4% and 9% Credits</a:t>
            </a:r>
            <a:endParaRPr lang="en-US" sz="1200" dirty="0">
              <a:solidFill>
                <a:schemeClr val="tx2">
                  <a:lumMod val="20000"/>
                  <a:lumOff val="80000"/>
                </a:schemeClr>
              </a:solidFill>
              <a:latin typeface="+mn-lt"/>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Basis and Credit Calculation</a:t>
            </a:r>
            <a:endParaRPr lang="en-US" sz="1200" dirty="0">
              <a:solidFill>
                <a:schemeClr val="tx2">
                  <a:lumMod val="20000"/>
                  <a:lumOff val="80000"/>
                </a:schemeClr>
              </a:solidFill>
              <a:latin typeface="+mn-lt"/>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Financing a Sample Project</a:t>
            </a:r>
            <a:endParaRPr lang="en-US" sz="1200" dirty="0">
              <a:solidFill>
                <a:schemeClr val="tx2">
                  <a:lumMod val="20000"/>
                  <a:lumOff val="80000"/>
                </a:schemeClr>
              </a:solidFill>
              <a:latin typeface="+mn-lt"/>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Qualified Allocation Plan (QAP)</a:t>
            </a:r>
            <a:endParaRPr lang="en-US" sz="1200" dirty="0">
              <a:solidFill>
                <a:schemeClr val="tx2">
                  <a:lumMod val="20000"/>
                  <a:lumOff val="80000"/>
                </a:schemeClr>
              </a:solidFill>
              <a:latin typeface="+mn-lt"/>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Evaluating Projects, Subsequent Awards, and Compliance</a:t>
            </a:r>
            <a:endParaRPr lang="en-US" sz="1200" dirty="0">
              <a:solidFill>
                <a:schemeClr val="tx2">
                  <a:lumMod val="20000"/>
                  <a:lumOff val="80000"/>
                </a:schemeClr>
              </a:solidFill>
              <a:latin typeface="+mn-lt"/>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Questions</a:t>
            </a:r>
            <a:endParaRPr lang="en-US" sz="1200" dirty="0">
              <a:solidFill>
                <a:schemeClr val="tx2">
                  <a:lumMod val="20000"/>
                  <a:lumOff val="80000"/>
                </a:schemeClr>
              </a:solidFill>
              <a:latin typeface="+mn-lt"/>
            </a:endParaRPr>
          </a:p>
        </p:txBody>
      </p:sp>
    </p:spTree>
    <p:extLst>
      <p:ext uri="{BB962C8B-B14F-4D97-AF65-F5344CB8AC3E}">
        <p14:creationId xmlns:p14="http://schemas.microsoft.com/office/powerpoint/2010/main" val="35990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Income and </a:t>
            </a:r>
            <a:r>
              <a:rPr lang="en-US" sz="3600">
                <a:solidFill>
                  <a:schemeClr val="bg1"/>
                </a:solidFill>
                <a:latin typeface="Times" pitchFamily="2" charset="0"/>
              </a:rPr>
              <a:t>Rent Restrictions</a:t>
            </a:r>
            <a:endParaRPr lang="en-US" sz="3600" dirty="0">
              <a:solidFill>
                <a:schemeClr val="bg1"/>
              </a:solidFill>
              <a:latin typeface="Times" pitchFamily="2" charset="0"/>
            </a:endParaRP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Area Median Income = $67,500 (ABQ, 2021)</a:t>
            </a:r>
          </a:p>
          <a:p>
            <a:pPr algn="l">
              <a:lnSpc>
                <a:spcPct val="120000"/>
              </a:lnSpc>
            </a:pPr>
            <a:r>
              <a:rPr lang="en-US" sz="2400" dirty="0">
                <a:solidFill>
                  <a:srgbClr val="535554"/>
                </a:solidFill>
                <a:latin typeface="Arial" panose="020B0604020202020204" pitchFamily="34" charset="0"/>
                <a:cs typeface="Arial" panose="020B0604020202020204" pitchFamily="34" charset="0"/>
              </a:rPr>
              <a:t>2 bedroom unit: assumed family size of 3 persons (2 bedrooms x 1.5 persons per bedroom)</a:t>
            </a:r>
          </a:p>
          <a:p>
            <a:pPr algn="l">
              <a:lnSpc>
                <a:spcPct val="120000"/>
              </a:lnSpc>
            </a:pPr>
            <a:endParaRPr lang="en-US" sz="2400" dirty="0">
              <a:solidFill>
                <a:srgbClr val="535554"/>
              </a:solidFill>
              <a:latin typeface="Arial" panose="020B0604020202020204" pitchFamily="34" charset="0"/>
              <a:cs typeface="Arial" panose="020B0604020202020204" pitchFamily="34" charset="0"/>
            </a:endParaRPr>
          </a:p>
          <a:p>
            <a:pPr algn="l">
              <a:lnSpc>
                <a:spcPct val="120000"/>
              </a:lnSpc>
            </a:pPr>
            <a:r>
              <a:rPr lang="en-US" sz="2400" dirty="0">
                <a:solidFill>
                  <a:srgbClr val="535554"/>
                </a:solidFill>
                <a:latin typeface="Arial" panose="020B0604020202020204" pitchFamily="34" charset="0"/>
                <a:cs typeface="Arial" panose="020B0604020202020204" pitchFamily="34" charset="0"/>
              </a:rPr>
              <a:t>60% of Area Median Income:</a:t>
            </a:r>
          </a:p>
          <a:p>
            <a:pPr algn="l">
              <a:lnSpc>
                <a:spcPct val="120000"/>
              </a:lnSpc>
            </a:pPr>
            <a:r>
              <a:rPr lang="en-US" sz="2400" dirty="0">
                <a:solidFill>
                  <a:srgbClr val="535554"/>
                </a:solidFill>
                <a:latin typeface="Arial" panose="020B0604020202020204" pitchFamily="34" charset="0"/>
                <a:cs typeface="Arial" panose="020B0604020202020204" pitchFamily="34" charset="0"/>
              </a:rPr>
              <a:t> 3 person income limit = $36,480</a:t>
            </a:r>
          </a:p>
          <a:p>
            <a:pPr algn="l">
              <a:lnSpc>
                <a:spcPct val="120000"/>
              </a:lnSpc>
            </a:pPr>
            <a:r>
              <a:rPr lang="en-US" sz="2400" dirty="0">
                <a:solidFill>
                  <a:srgbClr val="535554"/>
                </a:solidFill>
                <a:latin typeface="Arial" panose="020B0604020202020204" pitchFamily="34" charset="0"/>
                <a:cs typeface="Arial" panose="020B0604020202020204" pitchFamily="34" charset="0"/>
              </a:rPr>
              <a:t> 30% of income limit = $10,944</a:t>
            </a:r>
          </a:p>
          <a:p>
            <a:pPr algn="l">
              <a:lnSpc>
                <a:spcPct val="120000"/>
              </a:lnSpc>
            </a:pPr>
            <a:r>
              <a:rPr lang="en-US" sz="2400" dirty="0">
                <a:solidFill>
                  <a:srgbClr val="535554"/>
                </a:solidFill>
                <a:latin typeface="Arial" panose="020B0604020202020204" pitchFamily="34" charset="0"/>
                <a:cs typeface="Arial" panose="020B0604020202020204" pitchFamily="34" charset="0"/>
              </a:rPr>
              <a:t> Monthly gross rent (1/12) = $912</a:t>
            </a:r>
          </a:p>
          <a:p>
            <a:pPr algn="l">
              <a:lnSpc>
                <a:spcPct val="120000"/>
              </a:lnSpc>
            </a:pPr>
            <a:endParaRPr lang="en-US" sz="2400"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20</a:t>
            </a:fld>
            <a:endParaRPr lang="en-US"/>
          </a:p>
        </p:txBody>
      </p:sp>
    </p:spTree>
    <p:extLst>
      <p:ext uri="{BB962C8B-B14F-4D97-AF65-F5344CB8AC3E}">
        <p14:creationId xmlns:p14="http://schemas.microsoft.com/office/powerpoint/2010/main" val="195850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3" name="Slide Number Placeholder 2"/>
          <p:cNvSpPr>
            <a:spLocks noGrp="1"/>
          </p:cNvSpPr>
          <p:nvPr>
            <p:ph type="sldNum" sz="quarter" idx="12"/>
          </p:nvPr>
        </p:nvSpPr>
        <p:spPr/>
        <p:txBody>
          <a:bodyPr/>
          <a:lstStyle/>
          <a:p>
            <a:fld id="{FC5F6519-DECC-1B4D-81A6-574A8BD0DE90}" type="slidenum">
              <a:rPr lang="en-US" smtClean="0"/>
              <a:t>21</a:t>
            </a:fld>
            <a:endParaRPr lang="en-US"/>
          </a:p>
        </p:txBody>
      </p:sp>
      <p:sp>
        <p:nvSpPr>
          <p:cNvPr id="8" name="TextBox 7">
            <a:extLst>
              <a:ext uri="{FF2B5EF4-FFF2-40B4-BE49-F238E27FC236}">
                <a16:creationId xmlns:a16="http://schemas.microsoft.com/office/drawing/2014/main" id="{2E4A5152-C006-4EF3-AFDF-8D0689F5BDDF}"/>
              </a:ext>
            </a:extLst>
          </p:cNvPr>
          <p:cNvSpPr txBox="1"/>
          <p:nvPr/>
        </p:nvSpPr>
        <p:spPr>
          <a:xfrm>
            <a:off x="241082" y="1841244"/>
            <a:ext cx="8661835" cy="4385816"/>
          </a:xfrm>
          <a:prstGeom prst="rect">
            <a:avLst/>
          </a:prstGeom>
          <a:solidFill>
            <a:schemeClr val="accent3">
              <a:lumMod val="75000"/>
            </a:schemeClr>
          </a:solidFill>
        </p:spPr>
        <p:txBody>
          <a:bodyPr wrap="square" rtlCol="0">
            <a:spAutoFit/>
          </a:bodyPr>
          <a:lstStyle/>
          <a:p>
            <a:r>
              <a:rPr lang="en-US" sz="3800" dirty="0"/>
              <a:t>Q: In contrast to market rate properties, affordable housing developer/owners… </a:t>
            </a:r>
          </a:p>
          <a:p>
            <a:endParaRPr lang="en-US" sz="3800" dirty="0"/>
          </a:p>
          <a:p>
            <a:pPr marL="742950" indent="-742950">
              <a:buAutoNum type="alphaLcParenR"/>
            </a:pPr>
            <a:r>
              <a:rPr lang="en-US" sz="3800" dirty="0"/>
              <a:t>can generate income from the property’s cash flow for the long term;</a:t>
            </a:r>
          </a:p>
          <a:p>
            <a:pPr marL="742950" indent="-742950">
              <a:buAutoNum type="alphaLcParenR"/>
            </a:pPr>
            <a:r>
              <a:rPr lang="en-US" sz="3800" dirty="0"/>
              <a:t>take a large up-front fee to cover costs;</a:t>
            </a:r>
          </a:p>
          <a:p>
            <a:pPr marL="742950" indent="-742950">
              <a:buAutoNum type="alphaLcParenR"/>
            </a:pPr>
            <a:r>
              <a:rPr lang="en-US" sz="3800" dirty="0"/>
              <a:t>both a) and b)</a:t>
            </a:r>
            <a:endParaRPr lang="en-US" sz="700" dirty="0"/>
          </a:p>
          <a:p>
            <a:endParaRPr lang="en-US" sz="700" dirty="0"/>
          </a:p>
          <a:p>
            <a:endParaRPr lang="en-US" sz="600" dirty="0"/>
          </a:p>
        </p:txBody>
      </p:sp>
      <p:sp>
        <p:nvSpPr>
          <p:cNvPr id="9" name="TextBox 8">
            <a:extLst>
              <a:ext uri="{FF2B5EF4-FFF2-40B4-BE49-F238E27FC236}">
                <a16:creationId xmlns:a16="http://schemas.microsoft.com/office/drawing/2014/main" id="{451CD9BE-4348-4277-8BEB-A408C9022582}"/>
              </a:ext>
            </a:extLst>
          </p:cNvPr>
          <p:cNvSpPr txBox="1"/>
          <p:nvPr/>
        </p:nvSpPr>
        <p:spPr>
          <a:xfrm rot="21214866">
            <a:off x="1193769" y="441190"/>
            <a:ext cx="6447099" cy="707886"/>
          </a:xfrm>
          <a:prstGeom prst="rect">
            <a:avLst/>
          </a:prstGeom>
          <a:solidFill>
            <a:schemeClr val="accent3">
              <a:lumMod val="75000"/>
            </a:schemeClr>
          </a:solidFill>
        </p:spPr>
        <p:txBody>
          <a:bodyPr wrap="square" rtlCol="0">
            <a:spAutoFit/>
          </a:bodyPr>
          <a:lstStyle/>
          <a:p>
            <a:pPr algn="ctr"/>
            <a:r>
              <a:rPr lang="en-US" sz="4000" dirty="0"/>
              <a:t>POP QUIZ</a:t>
            </a:r>
          </a:p>
        </p:txBody>
      </p:sp>
    </p:spTree>
    <p:extLst>
      <p:ext uri="{BB962C8B-B14F-4D97-AF65-F5344CB8AC3E}">
        <p14:creationId xmlns:p14="http://schemas.microsoft.com/office/powerpoint/2010/main" val="16808418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3" name="Slide Number Placeholder 2"/>
          <p:cNvSpPr>
            <a:spLocks noGrp="1"/>
          </p:cNvSpPr>
          <p:nvPr>
            <p:ph type="sldNum" sz="quarter" idx="12"/>
          </p:nvPr>
        </p:nvSpPr>
        <p:spPr/>
        <p:txBody>
          <a:bodyPr/>
          <a:lstStyle/>
          <a:p>
            <a:fld id="{FC5F6519-DECC-1B4D-81A6-574A8BD0DE90}" type="slidenum">
              <a:rPr lang="en-US" smtClean="0"/>
              <a:t>22</a:t>
            </a:fld>
            <a:endParaRPr lang="en-US"/>
          </a:p>
        </p:txBody>
      </p:sp>
      <p:sp>
        <p:nvSpPr>
          <p:cNvPr id="8" name="TextBox 7">
            <a:extLst>
              <a:ext uri="{FF2B5EF4-FFF2-40B4-BE49-F238E27FC236}">
                <a16:creationId xmlns:a16="http://schemas.microsoft.com/office/drawing/2014/main" id="{2E4A5152-C006-4EF3-AFDF-8D0689F5BDDF}"/>
              </a:ext>
            </a:extLst>
          </p:cNvPr>
          <p:cNvSpPr txBox="1"/>
          <p:nvPr/>
        </p:nvSpPr>
        <p:spPr>
          <a:xfrm>
            <a:off x="241082" y="1841244"/>
            <a:ext cx="8661835" cy="4385816"/>
          </a:xfrm>
          <a:prstGeom prst="rect">
            <a:avLst/>
          </a:prstGeom>
          <a:solidFill>
            <a:schemeClr val="accent3">
              <a:lumMod val="75000"/>
            </a:schemeClr>
          </a:solidFill>
        </p:spPr>
        <p:txBody>
          <a:bodyPr wrap="square" rtlCol="0">
            <a:spAutoFit/>
          </a:bodyPr>
          <a:lstStyle/>
          <a:p>
            <a:r>
              <a:rPr lang="en-US" sz="3800" dirty="0"/>
              <a:t>Q: In contrast to market rate properties, affordable housing developer/owners… </a:t>
            </a:r>
          </a:p>
          <a:p>
            <a:endParaRPr lang="en-US" sz="3800" dirty="0"/>
          </a:p>
          <a:p>
            <a:pPr marL="742950" indent="-742950">
              <a:buAutoNum type="alphaLcParenR"/>
            </a:pPr>
            <a:r>
              <a:rPr lang="en-US" sz="3800" dirty="0"/>
              <a:t>can generate income from the property’s cash flow for the long term;</a:t>
            </a:r>
          </a:p>
          <a:p>
            <a:pPr marL="742950" indent="-742950">
              <a:buAutoNum type="alphaLcParenR"/>
            </a:pPr>
            <a:r>
              <a:rPr lang="en-US" sz="3800" dirty="0"/>
              <a:t>take a large up-front fee to cover costs;</a:t>
            </a:r>
          </a:p>
          <a:p>
            <a:pPr marL="742950" indent="-742950">
              <a:buAutoNum type="alphaLcParenR"/>
            </a:pPr>
            <a:r>
              <a:rPr lang="en-US" sz="3800" dirty="0"/>
              <a:t>both a) and b)</a:t>
            </a:r>
            <a:endParaRPr lang="en-US" sz="700" dirty="0"/>
          </a:p>
          <a:p>
            <a:endParaRPr lang="en-US" sz="700" dirty="0"/>
          </a:p>
          <a:p>
            <a:endParaRPr lang="en-US" sz="600" dirty="0"/>
          </a:p>
        </p:txBody>
      </p:sp>
      <p:sp>
        <p:nvSpPr>
          <p:cNvPr id="9" name="TextBox 8">
            <a:extLst>
              <a:ext uri="{FF2B5EF4-FFF2-40B4-BE49-F238E27FC236}">
                <a16:creationId xmlns:a16="http://schemas.microsoft.com/office/drawing/2014/main" id="{451CD9BE-4348-4277-8BEB-A408C9022582}"/>
              </a:ext>
            </a:extLst>
          </p:cNvPr>
          <p:cNvSpPr txBox="1"/>
          <p:nvPr/>
        </p:nvSpPr>
        <p:spPr>
          <a:xfrm rot="21214866">
            <a:off x="1193769" y="441190"/>
            <a:ext cx="6447099" cy="707886"/>
          </a:xfrm>
          <a:prstGeom prst="rect">
            <a:avLst/>
          </a:prstGeom>
          <a:solidFill>
            <a:schemeClr val="accent3">
              <a:lumMod val="75000"/>
            </a:schemeClr>
          </a:solidFill>
        </p:spPr>
        <p:txBody>
          <a:bodyPr wrap="square" rtlCol="0">
            <a:spAutoFit/>
          </a:bodyPr>
          <a:lstStyle/>
          <a:p>
            <a:pPr algn="ctr"/>
            <a:r>
              <a:rPr lang="en-US" sz="4000" dirty="0"/>
              <a:t>POP QUIZ</a:t>
            </a:r>
          </a:p>
        </p:txBody>
      </p:sp>
      <p:sp>
        <p:nvSpPr>
          <p:cNvPr id="2" name="Rectangle 1">
            <a:extLst>
              <a:ext uri="{FF2B5EF4-FFF2-40B4-BE49-F238E27FC236}">
                <a16:creationId xmlns:a16="http://schemas.microsoft.com/office/drawing/2014/main" id="{B42530DB-2512-4A5E-8C05-A990932BC3EB}"/>
              </a:ext>
            </a:extLst>
          </p:cNvPr>
          <p:cNvSpPr/>
          <p:nvPr/>
        </p:nvSpPr>
        <p:spPr>
          <a:xfrm>
            <a:off x="241082" y="4768770"/>
            <a:ext cx="8661835" cy="601883"/>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501056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Overview of Development Process &amp; Low-Income Housing Tax Credit Program</a:t>
            </a:r>
            <a:endParaRPr lang="en-US" sz="1200" dirty="0">
              <a:solidFill>
                <a:schemeClr val="tx2">
                  <a:lumMod val="20000"/>
                  <a:lumOff val="80000"/>
                </a:schemeClr>
              </a:solidFill>
              <a:latin typeface="+mn-lt"/>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60000"/>
                    <a:lumOff val="40000"/>
                  </a:schemeClr>
                </a:solidFill>
                <a:latin typeface="+mj-lt"/>
              </a:rPr>
              <a:t>Understanding 4% and 9% Credits</a:t>
            </a:r>
            <a:endParaRPr lang="en-US" sz="1200" dirty="0">
              <a:solidFill>
                <a:schemeClr val="tx2">
                  <a:lumMod val="60000"/>
                  <a:lumOff val="40000"/>
                </a:schemeClr>
              </a:solidFill>
              <a:latin typeface="+mn-lt"/>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Basis and Credit Calculation</a:t>
            </a:r>
            <a:endParaRPr lang="en-US" sz="1200" dirty="0">
              <a:solidFill>
                <a:schemeClr val="tx2">
                  <a:lumMod val="20000"/>
                  <a:lumOff val="80000"/>
                </a:schemeClr>
              </a:solidFill>
              <a:latin typeface="+mn-lt"/>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Financing a Sample Project</a:t>
            </a:r>
            <a:endParaRPr lang="en-US" sz="1200" dirty="0">
              <a:solidFill>
                <a:schemeClr val="tx2">
                  <a:lumMod val="20000"/>
                  <a:lumOff val="80000"/>
                </a:schemeClr>
              </a:solidFill>
              <a:latin typeface="+mn-lt"/>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Qualified Allocation Plan (QAP)</a:t>
            </a:r>
            <a:endParaRPr lang="en-US" sz="1200" dirty="0">
              <a:solidFill>
                <a:schemeClr val="tx2">
                  <a:lumMod val="20000"/>
                  <a:lumOff val="80000"/>
                </a:schemeClr>
              </a:solidFill>
              <a:latin typeface="+mn-lt"/>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Evaluating Projects, Subsequent Awards, and Compliance</a:t>
            </a:r>
            <a:endParaRPr lang="en-US" sz="1200" dirty="0">
              <a:solidFill>
                <a:schemeClr val="tx2">
                  <a:lumMod val="20000"/>
                  <a:lumOff val="80000"/>
                </a:schemeClr>
              </a:solidFill>
              <a:latin typeface="+mn-lt"/>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Questions</a:t>
            </a:r>
            <a:endParaRPr lang="en-US" sz="1200" dirty="0">
              <a:solidFill>
                <a:schemeClr val="tx2">
                  <a:lumMod val="20000"/>
                  <a:lumOff val="80000"/>
                </a:schemeClr>
              </a:solidFill>
              <a:latin typeface="+mn-lt"/>
            </a:endParaRPr>
          </a:p>
        </p:txBody>
      </p:sp>
    </p:spTree>
    <p:extLst>
      <p:ext uri="{BB962C8B-B14F-4D97-AF65-F5344CB8AC3E}">
        <p14:creationId xmlns:p14="http://schemas.microsoft.com/office/powerpoint/2010/main" val="2950351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Rates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9% Credits: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 70% present value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Subject to MFA’s Credit ceiling and competitive tax credit “round”</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Used for new construction and substantial rehab if building is not “federally subsidized” (which means financed by tax-exempt bonds)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Credit rate is “not less than 9%” per PATH Act of 2015</a:t>
            </a:r>
          </a:p>
          <a:p>
            <a:pPr algn="l">
              <a:lnSpc>
                <a:spcPct val="120000"/>
              </a:lnSpc>
            </a:pPr>
            <a:endParaRPr lang="en-US" sz="2400"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24</a:t>
            </a:fld>
            <a:endParaRPr lang="en-US"/>
          </a:p>
        </p:txBody>
      </p:sp>
    </p:spTree>
    <p:extLst>
      <p:ext uri="{BB962C8B-B14F-4D97-AF65-F5344CB8AC3E}">
        <p14:creationId xmlns:p14="http://schemas.microsoft.com/office/powerpoint/2010/main" val="4271381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Rates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4% Credits: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 30% present value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Applies to acquisition costs of a building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“As of right” for new construction or rehab projects using tax exempt bond financing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Subject to award of private activity bond volume cap from NM State Board of Finance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Credit rate is not less than 4% per the Consolidated Appropriations Act, 2021</a:t>
            </a:r>
          </a:p>
          <a:p>
            <a:pPr algn="l">
              <a:lnSpc>
                <a:spcPct val="120000"/>
              </a:lnSpc>
            </a:pPr>
            <a:endParaRPr lang="en-US" sz="2400" dirty="0">
              <a:solidFill>
                <a:srgbClr val="535554"/>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FC5F6519-DECC-1B4D-81A6-574A8BD0DE90}" type="slidenum">
              <a:rPr lang="en-US" smtClean="0"/>
              <a:t>25</a:t>
            </a:fld>
            <a:endParaRPr lang="en-US"/>
          </a:p>
        </p:txBody>
      </p:sp>
    </p:spTree>
    <p:extLst>
      <p:ext uri="{BB962C8B-B14F-4D97-AF65-F5344CB8AC3E}">
        <p14:creationId xmlns:p14="http://schemas.microsoft.com/office/powerpoint/2010/main" val="3629044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Rates</a:t>
            </a:r>
          </a:p>
        </p:txBody>
      </p:sp>
      <p:sp>
        <p:nvSpPr>
          <p:cNvPr id="5" name="Slide Number Placeholder 4"/>
          <p:cNvSpPr>
            <a:spLocks noGrp="1"/>
          </p:cNvSpPr>
          <p:nvPr>
            <p:ph type="sldNum" sz="quarter" idx="12"/>
          </p:nvPr>
        </p:nvSpPr>
        <p:spPr/>
        <p:txBody>
          <a:bodyPr/>
          <a:lstStyle/>
          <a:p>
            <a:fld id="{FC5F6519-DECC-1B4D-81A6-574A8BD0DE90}" type="slidenum">
              <a:rPr lang="en-US" smtClean="0"/>
              <a:t>26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44194277"/>
              </p:ext>
            </p:extLst>
          </p:nvPr>
        </p:nvGraphicFramePr>
        <p:xfrm>
          <a:off x="715108" y="2543909"/>
          <a:ext cx="7800243" cy="3341076"/>
        </p:xfrm>
        <a:graphic>
          <a:graphicData uri="http://schemas.openxmlformats.org/drawingml/2006/table">
            <a:tbl>
              <a:tblPr firstRow="1" firstCol="1">
                <a:tableStyleId>{7DF18680-E054-41AD-8BC1-D1AEF772440D}</a:tableStyleId>
              </a:tblPr>
              <a:tblGrid>
                <a:gridCol w="2600081">
                  <a:extLst>
                    <a:ext uri="{9D8B030D-6E8A-4147-A177-3AD203B41FA5}">
                      <a16:colId xmlns:a16="http://schemas.microsoft.com/office/drawing/2014/main" val="20000"/>
                    </a:ext>
                  </a:extLst>
                </a:gridCol>
                <a:gridCol w="2600081">
                  <a:extLst>
                    <a:ext uri="{9D8B030D-6E8A-4147-A177-3AD203B41FA5}">
                      <a16:colId xmlns:a16="http://schemas.microsoft.com/office/drawing/2014/main" val="20001"/>
                    </a:ext>
                  </a:extLst>
                </a:gridCol>
                <a:gridCol w="2600081">
                  <a:extLst>
                    <a:ext uri="{9D8B030D-6E8A-4147-A177-3AD203B41FA5}">
                      <a16:colId xmlns:a16="http://schemas.microsoft.com/office/drawing/2014/main" val="20002"/>
                    </a:ext>
                  </a:extLst>
                </a:gridCol>
              </a:tblGrid>
              <a:tr h="1113692">
                <a:tc>
                  <a:txBody>
                    <a:bodyPr/>
                    <a:lstStyle/>
                    <a:p>
                      <a:pPr algn="r"/>
                      <a:endParaRPr lang="en-US" dirty="0"/>
                    </a:p>
                  </a:txBody>
                  <a:tcPr anchor="ctr"/>
                </a:tc>
                <a:tc>
                  <a:txBody>
                    <a:bodyPr/>
                    <a:lstStyle/>
                    <a:p>
                      <a:pPr algn="ctr"/>
                      <a:r>
                        <a:rPr lang="en-US" sz="2400" dirty="0"/>
                        <a:t>New</a:t>
                      </a:r>
                      <a:r>
                        <a:rPr lang="en-US" sz="2400" baseline="0" dirty="0"/>
                        <a:t> Construction</a:t>
                      </a:r>
                      <a:endParaRPr lang="en-US" sz="2400" dirty="0">
                        <a:solidFill>
                          <a:schemeClr val="tx1"/>
                        </a:solidFill>
                      </a:endParaRPr>
                    </a:p>
                  </a:txBody>
                  <a:tcPr anchor="b"/>
                </a:tc>
                <a:tc>
                  <a:txBody>
                    <a:bodyPr/>
                    <a:lstStyle/>
                    <a:p>
                      <a:pPr algn="ctr"/>
                      <a:r>
                        <a:rPr lang="en-US" sz="2400" dirty="0"/>
                        <a:t>Acquisition/</a:t>
                      </a:r>
                    </a:p>
                    <a:p>
                      <a:pPr algn="ctr"/>
                      <a:r>
                        <a:rPr lang="en-US" sz="2400" dirty="0"/>
                        <a:t>Rehabilitation</a:t>
                      </a:r>
                      <a:endParaRPr lang="en-US" sz="2400" dirty="0">
                        <a:solidFill>
                          <a:schemeClr val="tx1"/>
                        </a:solidFill>
                      </a:endParaRPr>
                    </a:p>
                  </a:txBody>
                  <a:tcPr anchor="b"/>
                </a:tc>
                <a:extLst>
                  <a:ext uri="{0D108BD9-81ED-4DB2-BD59-A6C34878D82A}">
                    <a16:rowId xmlns:a16="http://schemas.microsoft.com/office/drawing/2014/main" val="10000"/>
                  </a:ext>
                </a:extLst>
              </a:tr>
              <a:tr h="1113692">
                <a:tc>
                  <a:txBody>
                    <a:bodyPr/>
                    <a:lstStyle/>
                    <a:p>
                      <a:pPr algn="r"/>
                      <a:r>
                        <a:rPr lang="en-US" sz="1600" dirty="0"/>
                        <a:t>Not</a:t>
                      </a:r>
                      <a:r>
                        <a:rPr lang="en-US" sz="1600" baseline="0" dirty="0"/>
                        <a:t> “Federally Subsidized” (not using volume-cap bond debt)</a:t>
                      </a:r>
                      <a:endParaRPr lang="en-US" sz="1600" dirty="0">
                        <a:solidFill>
                          <a:schemeClr val="tx1"/>
                        </a:solidFill>
                      </a:endParaRPr>
                    </a:p>
                  </a:txBody>
                  <a:tcPr anchor="ctr"/>
                </a:tc>
                <a:tc>
                  <a:txBody>
                    <a:bodyPr/>
                    <a:lstStyle/>
                    <a:p>
                      <a:pPr algn="ctr"/>
                      <a:r>
                        <a:rPr lang="en-US" sz="2800" b="1" dirty="0"/>
                        <a:t>9%</a:t>
                      </a:r>
                    </a:p>
                  </a:txBody>
                  <a:tcPr anchor="ctr"/>
                </a:tc>
                <a:tc>
                  <a:txBody>
                    <a:bodyPr/>
                    <a:lstStyle/>
                    <a:p>
                      <a:pPr algn="ctr"/>
                      <a:r>
                        <a:rPr lang="en-US" sz="2800" b="1" dirty="0"/>
                        <a:t>4%/9%</a:t>
                      </a:r>
                    </a:p>
                  </a:txBody>
                  <a:tcPr anchor="ctr"/>
                </a:tc>
                <a:extLst>
                  <a:ext uri="{0D108BD9-81ED-4DB2-BD59-A6C34878D82A}">
                    <a16:rowId xmlns:a16="http://schemas.microsoft.com/office/drawing/2014/main" val="10001"/>
                  </a:ext>
                </a:extLst>
              </a:tr>
              <a:tr h="1113692">
                <a:tc>
                  <a:txBody>
                    <a:bodyPr/>
                    <a:lstStyle/>
                    <a:p>
                      <a:pPr algn="r"/>
                      <a:r>
                        <a:rPr lang="en-US" sz="1600" dirty="0"/>
                        <a:t>“Federally Subsidized” volume-cap bond debt</a:t>
                      </a:r>
                      <a:endParaRPr lang="en-US" sz="1600" dirty="0">
                        <a:solidFill>
                          <a:schemeClr val="tx1"/>
                        </a:solidFill>
                      </a:endParaRPr>
                    </a:p>
                  </a:txBody>
                  <a:tcPr anchor="ctr"/>
                </a:tc>
                <a:tc>
                  <a:txBody>
                    <a:bodyPr/>
                    <a:lstStyle/>
                    <a:p>
                      <a:pPr algn="ctr"/>
                      <a:r>
                        <a:rPr lang="en-US" sz="2800" b="1" dirty="0"/>
                        <a:t>4%</a:t>
                      </a:r>
                    </a:p>
                  </a:txBody>
                  <a:tcPr anchor="ctr"/>
                </a:tc>
                <a:tc>
                  <a:txBody>
                    <a:bodyPr/>
                    <a:lstStyle/>
                    <a:p>
                      <a:pPr algn="ctr"/>
                      <a:r>
                        <a:rPr lang="en-US" sz="2800" b="1" dirty="0"/>
                        <a:t>4%/4%</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65382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Tax-Exempt Bonds and 4% Credits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Projects financed (whether new construction or rehab) with volume cap bonds are eligible for 4% credits only.</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Not subject to MFA’s rigorous tax credit “round” but still must follow QAP and application requirements.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Rolling applications.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Not subject to carryover allocation and 10% test requirements.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50% test: bond amount must exceed 50% of depreciable basis plus land.</a:t>
            </a:r>
          </a:p>
        </p:txBody>
      </p:sp>
      <p:sp>
        <p:nvSpPr>
          <p:cNvPr id="3" name="Slide Number Placeholder 2"/>
          <p:cNvSpPr>
            <a:spLocks noGrp="1"/>
          </p:cNvSpPr>
          <p:nvPr>
            <p:ph type="sldNum" sz="quarter" idx="12"/>
          </p:nvPr>
        </p:nvSpPr>
        <p:spPr/>
        <p:txBody>
          <a:bodyPr/>
          <a:lstStyle/>
          <a:p>
            <a:fld id="{FC5F6519-DECC-1B4D-81A6-574A8BD0DE90}" type="slidenum">
              <a:rPr lang="en-US" smtClean="0"/>
              <a:t>27</a:t>
            </a:fld>
            <a:endParaRPr lang="en-US"/>
          </a:p>
        </p:txBody>
      </p:sp>
    </p:spTree>
    <p:extLst>
      <p:ext uri="{BB962C8B-B14F-4D97-AF65-F5344CB8AC3E}">
        <p14:creationId xmlns:p14="http://schemas.microsoft.com/office/powerpoint/2010/main" val="9640255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Tax-Exempt Bonds and 4% Credits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lnSpcReduction="10000"/>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Bond deals are subject to additional rules regarding the tax-exempt status of the bonds: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Requires allocation of State private activity bond volume cap.</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Public hearing or “TEFRA” requirement- must conduct a public hearing and provide notice by publishing 14 days prior to the hearing.</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Inducement Resolution and Bond Resolution</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Costs of issuance limitation</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Good costs vs. bad costs</a:t>
            </a:r>
          </a:p>
        </p:txBody>
      </p:sp>
      <p:sp>
        <p:nvSpPr>
          <p:cNvPr id="3" name="Slide Number Placeholder 2"/>
          <p:cNvSpPr>
            <a:spLocks noGrp="1"/>
          </p:cNvSpPr>
          <p:nvPr>
            <p:ph type="sldNum" sz="quarter" idx="12"/>
          </p:nvPr>
        </p:nvSpPr>
        <p:spPr/>
        <p:txBody>
          <a:bodyPr/>
          <a:lstStyle/>
          <a:p>
            <a:fld id="{FC5F6519-DECC-1B4D-81A6-574A8BD0DE90}" type="slidenum">
              <a:rPr lang="en-US" smtClean="0"/>
              <a:t>28</a:t>
            </a:fld>
            <a:endParaRPr lang="en-US"/>
          </a:p>
        </p:txBody>
      </p:sp>
    </p:spTree>
    <p:extLst>
      <p:ext uri="{BB962C8B-B14F-4D97-AF65-F5344CB8AC3E}">
        <p14:creationId xmlns:p14="http://schemas.microsoft.com/office/powerpoint/2010/main" val="2652571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4% Acquisition Credits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The 4% acquisition credit is used when an owner purchases an existing building that qualifies as a substantial rehab and satisfies the 10 year rule (if applicable).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“Basis boost” is not available for acquisition credits (more later on boost)</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Computing acquisition basis- cost of building including acquisition-related costs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If not 100% low income, only low income percentage of cost can qualify</a:t>
            </a:r>
          </a:p>
        </p:txBody>
      </p:sp>
      <p:sp>
        <p:nvSpPr>
          <p:cNvPr id="3" name="Slide Number Placeholder 2"/>
          <p:cNvSpPr>
            <a:spLocks noGrp="1"/>
          </p:cNvSpPr>
          <p:nvPr>
            <p:ph type="sldNum" sz="quarter" idx="12"/>
          </p:nvPr>
        </p:nvSpPr>
        <p:spPr/>
        <p:txBody>
          <a:bodyPr/>
          <a:lstStyle/>
          <a:p>
            <a:fld id="{FC5F6519-DECC-1B4D-81A6-574A8BD0DE90}" type="slidenum">
              <a:rPr lang="en-US" smtClean="0"/>
              <a:t>29</a:t>
            </a:fld>
            <a:endParaRPr lang="en-US"/>
          </a:p>
        </p:txBody>
      </p:sp>
    </p:spTree>
    <p:extLst>
      <p:ext uri="{BB962C8B-B14F-4D97-AF65-F5344CB8AC3E}">
        <p14:creationId xmlns:p14="http://schemas.microsoft.com/office/powerpoint/2010/main" val="13963421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3"/>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3"/>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Development Process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1820155"/>
            <a:ext cx="6931479" cy="4640279"/>
          </a:xfrm>
        </p:spPr>
        <p:txBody>
          <a:bodyPr>
            <a:noAutofit/>
          </a:bodyPr>
          <a:lstStyle/>
          <a:p>
            <a:pPr marL="457200" indent="-457200" algn="l">
              <a:buFont typeface="+mj-lt"/>
              <a:buAutoNum type="arabicPeriod"/>
            </a:pPr>
            <a:r>
              <a:rPr lang="en-US" sz="2000" dirty="0">
                <a:solidFill>
                  <a:srgbClr val="535554"/>
                </a:solidFill>
                <a:latin typeface="Arial" panose="020B0604020202020204" pitchFamily="34" charset="0"/>
                <a:cs typeface="Arial" panose="020B0604020202020204" pitchFamily="34" charset="0"/>
              </a:rPr>
              <a:t>Pre-Pre-Development</a:t>
            </a:r>
            <a:endParaRPr lang="en-US" sz="1700" dirty="0">
              <a:solidFill>
                <a:srgbClr val="535554"/>
              </a:solidFill>
              <a:latin typeface="Arial" panose="020B0604020202020204" pitchFamily="34" charset="0"/>
              <a:cs typeface="Arial" panose="020B0604020202020204" pitchFamily="34" charset="0"/>
            </a:endParaRP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Development team selection: Developer, Project Owner, General Partner, contractor, management company, consultant(s), architect, attorney, accountant, service provider, etc.</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Memorandums of Understanding or other agreements drafted</a:t>
            </a:r>
          </a:p>
          <a:p>
            <a:pPr marL="457200" indent="-457200" algn="l">
              <a:buFont typeface="+mj-lt"/>
              <a:buAutoNum type="arabicPeriod"/>
            </a:pPr>
            <a:r>
              <a:rPr lang="en-US" sz="2000" dirty="0">
                <a:solidFill>
                  <a:srgbClr val="535554"/>
                </a:solidFill>
                <a:latin typeface="Arial" panose="020B0604020202020204" pitchFamily="34" charset="0"/>
                <a:cs typeface="Arial" panose="020B0604020202020204" pitchFamily="34" charset="0"/>
              </a:rPr>
              <a:t>Pre-Development</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Market analysis and feasibility studies</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Land acquisition or securing option rights to purchase land</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Environmental assessments</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Surveys</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Site plans, development plans, and building plans</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Permitting</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Permanent and Construction Financing LOIs</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Additional funding sources secured</a:t>
            </a:r>
          </a:p>
          <a:p>
            <a:pPr algn="l"/>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defTabSz="713232"/>
            <a:fld id="{FC5F6519-DECC-1B4D-81A6-574A8BD0DE90}" type="slidenum">
              <a:rPr lang="en-US">
                <a:solidFill>
                  <a:srgbClr val="535554">
                    <a:tint val="75000"/>
                  </a:srgbClr>
                </a:solidFill>
                <a:latin typeface="Calibri" panose="020F0502020204030204"/>
              </a:rPr>
              <a:pPr defTabSz="713232"/>
              <a:t>3</a:t>
            </a:fld>
            <a:endParaRPr lang="en-US">
              <a:solidFill>
                <a:srgbClr val="535554">
                  <a:tint val="75000"/>
                </a:srgbClr>
              </a:solidFill>
              <a:latin typeface="Calibri" panose="020F0502020204030204"/>
            </a:endParaRPr>
          </a:p>
        </p:txBody>
      </p:sp>
    </p:spTree>
    <p:extLst>
      <p:ext uri="{BB962C8B-B14F-4D97-AF65-F5344CB8AC3E}">
        <p14:creationId xmlns:p14="http://schemas.microsoft.com/office/powerpoint/2010/main" val="3300011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3" name="Slide Number Placeholder 2"/>
          <p:cNvSpPr>
            <a:spLocks noGrp="1"/>
          </p:cNvSpPr>
          <p:nvPr>
            <p:ph type="sldNum" sz="quarter" idx="12"/>
          </p:nvPr>
        </p:nvSpPr>
        <p:spPr/>
        <p:txBody>
          <a:bodyPr/>
          <a:lstStyle/>
          <a:p>
            <a:fld id="{FC5F6519-DECC-1B4D-81A6-574A8BD0DE90}" type="slidenum">
              <a:rPr lang="en-US" smtClean="0"/>
              <a:t>30</a:t>
            </a:fld>
            <a:endParaRPr lang="en-US"/>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840643"/>
            <a:ext cx="8661835" cy="4401205"/>
          </a:xfrm>
          <a:prstGeom prst="rect">
            <a:avLst/>
          </a:prstGeom>
          <a:solidFill>
            <a:schemeClr val="accent3">
              <a:lumMod val="75000"/>
            </a:schemeClr>
          </a:solidFill>
        </p:spPr>
        <p:txBody>
          <a:bodyPr wrap="square" rtlCol="0">
            <a:spAutoFit/>
          </a:bodyPr>
          <a:lstStyle/>
          <a:p>
            <a:r>
              <a:rPr lang="en-US" sz="4000" dirty="0"/>
              <a:t>Q: True or false, 9% credits can be used for new construction projects OR acquisition or rehabilitation project costs?</a:t>
            </a:r>
          </a:p>
          <a:p>
            <a:pPr marL="342900" indent="-342900">
              <a:buFont typeface="+mj-lt"/>
              <a:buAutoNum type="arabicPeriod"/>
            </a:pPr>
            <a:endParaRPr lang="en-US" sz="4000" dirty="0"/>
          </a:p>
          <a:p>
            <a:r>
              <a:rPr lang="en-US" sz="4000" dirty="0">
                <a:solidFill>
                  <a:schemeClr val="accent3">
                    <a:lumMod val="75000"/>
                  </a:schemeClr>
                </a:solidFill>
              </a:rPr>
              <a:t>A: FALSE (only 4% credits can be used for acquisition project costs)</a:t>
            </a:r>
          </a:p>
        </p:txBody>
      </p:sp>
      <p:sp>
        <p:nvSpPr>
          <p:cNvPr id="9" name="TextBox 8">
            <a:extLst>
              <a:ext uri="{FF2B5EF4-FFF2-40B4-BE49-F238E27FC236}">
                <a16:creationId xmlns:a16="http://schemas.microsoft.com/office/drawing/2014/main" id="{451CD9BE-4348-4277-8BEB-A408C9022582}"/>
              </a:ext>
            </a:extLst>
          </p:cNvPr>
          <p:cNvSpPr txBox="1"/>
          <p:nvPr/>
        </p:nvSpPr>
        <p:spPr>
          <a:xfrm rot="182635">
            <a:off x="1193769" y="441190"/>
            <a:ext cx="6447099" cy="707886"/>
          </a:xfrm>
          <a:prstGeom prst="rect">
            <a:avLst/>
          </a:prstGeom>
          <a:solidFill>
            <a:schemeClr val="accent3">
              <a:lumMod val="75000"/>
            </a:schemeClr>
          </a:solidFill>
        </p:spPr>
        <p:txBody>
          <a:bodyPr wrap="square" rtlCol="0">
            <a:spAutoFit/>
          </a:bodyPr>
          <a:lstStyle/>
          <a:p>
            <a:pPr algn="ctr"/>
            <a:r>
              <a:rPr lang="en-US" sz="4000" dirty="0"/>
              <a:t>POP QUIZ</a:t>
            </a:r>
          </a:p>
        </p:txBody>
      </p:sp>
    </p:spTree>
    <p:extLst>
      <p:ext uri="{BB962C8B-B14F-4D97-AF65-F5344CB8AC3E}">
        <p14:creationId xmlns:p14="http://schemas.microsoft.com/office/powerpoint/2010/main" val="14080753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3" name="Slide Number Placeholder 2"/>
          <p:cNvSpPr>
            <a:spLocks noGrp="1"/>
          </p:cNvSpPr>
          <p:nvPr>
            <p:ph type="sldNum" sz="quarter" idx="12"/>
          </p:nvPr>
        </p:nvSpPr>
        <p:spPr/>
        <p:txBody>
          <a:bodyPr/>
          <a:lstStyle/>
          <a:p>
            <a:fld id="{FC5F6519-DECC-1B4D-81A6-574A8BD0DE90}" type="slidenum">
              <a:rPr lang="en-US" smtClean="0"/>
              <a:t>31</a:t>
            </a:fld>
            <a:endParaRPr lang="en-US"/>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840643"/>
            <a:ext cx="8661835" cy="4401205"/>
          </a:xfrm>
          <a:prstGeom prst="rect">
            <a:avLst/>
          </a:prstGeom>
          <a:solidFill>
            <a:schemeClr val="accent3">
              <a:lumMod val="75000"/>
            </a:schemeClr>
          </a:solidFill>
        </p:spPr>
        <p:txBody>
          <a:bodyPr wrap="square" rtlCol="0">
            <a:spAutoFit/>
          </a:bodyPr>
          <a:lstStyle/>
          <a:p>
            <a:r>
              <a:rPr lang="en-US" sz="4000" dirty="0"/>
              <a:t>Q: True or false, 9% credits can be used for new construction projects OR acquisition or rehabilitation project costs?</a:t>
            </a:r>
          </a:p>
          <a:p>
            <a:pPr marL="342900" indent="-342900">
              <a:buFont typeface="+mj-lt"/>
              <a:buAutoNum type="arabicPeriod"/>
            </a:pPr>
            <a:endParaRPr lang="en-US" sz="4000" dirty="0"/>
          </a:p>
          <a:p>
            <a:r>
              <a:rPr lang="en-US" sz="4000" dirty="0"/>
              <a:t>A: FALSE (only 4% credits can be used for acquisition project costs)</a:t>
            </a:r>
          </a:p>
        </p:txBody>
      </p:sp>
      <p:sp>
        <p:nvSpPr>
          <p:cNvPr id="9" name="TextBox 8">
            <a:extLst>
              <a:ext uri="{FF2B5EF4-FFF2-40B4-BE49-F238E27FC236}">
                <a16:creationId xmlns:a16="http://schemas.microsoft.com/office/drawing/2014/main" id="{451CD9BE-4348-4277-8BEB-A408C9022582}"/>
              </a:ext>
            </a:extLst>
          </p:cNvPr>
          <p:cNvSpPr txBox="1"/>
          <p:nvPr/>
        </p:nvSpPr>
        <p:spPr>
          <a:xfrm rot="182635">
            <a:off x="1193769" y="441190"/>
            <a:ext cx="6447099" cy="707886"/>
          </a:xfrm>
          <a:prstGeom prst="rect">
            <a:avLst/>
          </a:prstGeom>
          <a:solidFill>
            <a:schemeClr val="accent3">
              <a:lumMod val="75000"/>
            </a:schemeClr>
          </a:solidFill>
        </p:spPr>
        <p:txBody>
          <a:bodyPr wrap="square" rtlCol="0">
            <a:spAutoFit/>
          </a:bodyPr>
          <a:lstStyle/>
          <a:p>
            <a:pPr algn="ctr"/>
            <a:r>
              <a:rPr lang="en-US" sz="4000" dirty="0"/>
              <a:t>POP QUIZ</a:t>
            </a:r>
          </a:p>
        </p:txBody>
      </p:sp>
    </p:spTree>
    <p:extLst>
      <p:ext uri="{BB962C8B-B14F-4D97-AF65-F5344CB8AC3E}">
        <p14:creationId xmlns:p14="http://schemas.microsoft.com/office/powerpoint/2010/main" val="336676200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Overview of Development Process &amp; Low-Income Housing Tax Credit Program</a:t>
            </a:r>
            <a:endParaRPr lang="en-US" sz="1200" dirty="0">
              <a:solidFill>
                <a:schemeClr val="tx2">
                  <a:lumMod val="20000"/>
                  <a:lumOff val="80000"/>
                </a:schemeClr>
              </a:solidFill>
              <a:latin typeface="+mn-lt"/>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Understanding 4% and 9% Credits</a:t>
            </a:r>
            <a:endParaRPr lang="en-US" sz="1200" dirty="0">
              <a:solidFill>
                <a:schemeClr val="tx2">
                  <a:lumMod val="20000"/>
                  <a:lumOff val="80000"/>
                </a:schemeClr>
              </a:solidFill>
              <a:latin typeface="+mn-lt"/>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60000"/>
                    <a:lumOff val="40000"/>
                  </a:schemeClr>
                </a:solidFill>
                <a:latin typeface="+mj-lt"/>
              </a:rPr>
              <a:t>Basis and Credit Calculation</a:t>
            </a:r>
            <a:endParaRPr lang="en-US" sz="1200" dirty="0">
              <a:solidFill>
                <a:schemeClr val="tx2">
                  <a:lumMod val="60000"/>
                  <a:lumOff val="40000"/>
                </a:schemeClr>
              </a:solidFill>
              <a:latin typeface="+mn-lt"/>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Financing a Sample Project</a:t>
            </a:r>
            <a:endParaRPr lang="en-US" sz="1200" dirty="0">
              <a:solidFill>
                <a:schemeClr val="tx2">
                  <a:lumMod val="20000"/>
                  <a:lumOff val="80000"/>
                </a:schemeClr>
              </a:solidFill>
              <a:latin typeface="+mn-lt"/>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Qualified Allocation Plan (QAP)</a:t>
            </a:r>
            <a:endParaRPr lang="en-US" sz="1200" dirty="0">
              <a:solidFill>
                <a:schemeClr val="tx2">
                  <a:lumMod val="20000"/>
                  <a:lumOff val="80000"/>
                </a:schemeClr>
              </a:solidFill>
              <a:latin typeface="+mn-lt"/>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Evaluating Projects, Subsequent Awards, and Compliance</a:t>
            </a:r>
            <a:endParaRPr lang="en-US" sz="1200" dirty="0">
              <a:solidFill>
                <a:schemeClr val="tx2">
                  <a:lumMod val="20000"/>
                  <a:lumOff val="80000"/>
                </a:schemeClr>
              </a:solidFill>
              <a:latin typeface="+mn-lt"/>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Questions</a:t>
            </a:r>
            <a:endParaRPr lang="en-US" sz="1200" dirty="0">
              <a:solidFill>
                <a:schemeClr val="tx2">
                  <a:lumMod val="20000"/>
                  <a:lumOff val="80000"/>
                </a:schemeClr>
              </a:solidFill>
              <a:latin typeface="+mn-lt"/>
            </a:endParaRPr>
          </a:p>
        </p:txBody>
      </p:sp>
    </p:spTree>
    <p:extLst>
      <p:ext uri="{BB962C8B-B14F-4D97-AF65-F5344CB8AC3E}">
        <p14:creationId xmlns:p14="http://schemas.microsoft.com/office/powerpoint/2010/main" val="3077607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Basis</a:t>
            </a:r>
          </a:p>
        </p:txBody>
      </p:sp>
      <p:sp>
        <p:nvSpPr>
          <p:cNvPr id="5" name="Slide Number Placeholder 4"/>
          <p:cNvSpPr>
            <a:spLocks noGrp="1"/>
          </p:cNvSpPr>
          <p:nvPr>
            <p:ph type="sldNum" sz="quarter" idx="12"/>
          </p:nvPr>
        </p:nvSpPr>
        <p:spPr/>
        <p:txBody>
          <a:bodyPr/>
          <a:lstStyle/>
          <a:p>
            <a:fld id="{FC5F6519-DECC-1B4D-81A6-574A8BD0DE90}" type="slidenum">
              <a:rPr lang="en-US" smtClean="0"/>
              <a:t>33</a:t>
            </a:fld>
            <a:endParaRPr lang="en-US"/>
          </a:p>
        </p:txBody>
      </p:sp>
      <p:sp>
        <p:nvSpPr>
          <p:cNvPr id="3" name="TextBox 2"/>
          <p:cNvSpPr txBox="1"/>
          <p:nvPr/>
        </p:nvSpPr>
        <p:spPr>
          <a:xfrm>
            <a:off x="304800" y="1599528"/>
            <a:ext cx="8546123" cy="5324535"/>
          </a:xfrm>
          <a:prstGeom prst="rect">
            <a:avLst/>
          </a:prstGeom>
          <a:noFill/>
        </p:spPr>
        <p:txBody>
          <a:bodyPr wrap="square" numCol="2" rtlCol="0">
            <a:spAutoFit/>
          </a:bodyPr>
          <a:lstStyle/>
          <a:p>
            <a:r>
              <a:rPr lang="en-US" altLang="en-US" sz="2000" b="1" u="sng" dirty="0"/>
              <a:t>Non-eligible basis costs </a:t>
            </a:r>
            <a:endParaRPr lang="en-US" altLang="en-US" sz="2000" dirty="0"/>
          </a:p>
          <a:p>
            <a:pPr marL="342900" indent="-342900">
              <a:buFont typeface="Arial" panose="020B0604020202020204" pitchFamily="34" charset="0"/>
              <a:buChar char="•"/>
            </a:pPr>
            <a:r>
              <a:rPr lang="en-US" sz="2000" dirty="0"/>
              <a:t>Land</a:t>
            </a:r>
          </a:p>
          <a:p>
            <a:pPr marL="342900" indent="-342900">
              <a:buFont typeface="Arial" panose="020B0604020202020204" pitchFamily="34" charset="0"/>
              <a:buChar char="•"/>
            </a:pPr>
            <a:r>
              <a:rPr lang="en-US" sz="2000" dirty="0"/>
              <a:t>Off-site work</a:t>
            </a:r>
          </a:p>
          <a:p>
            <a:pPr marL="342900" indent="-342900">
              <a:buFont typeface="Arial" panose="020B0604020202020204" pitchFamily="34" charset="0"/>
              <a:buChar char="•"/>
            </a:pPr>
            <a:r>
              <a:rPr lang="en-US" sz="2000" dirty="0"/>
              <a:t>Interest payable on permanent </a:t>
            </a:r>
          </a:p>
          <a:p>
            <a:r>
              <a:rPr lang="en-US" sz="2000" dirty="0"/>
              <a:t>	loans </a:t>
            </a:r>
          </a:p>
          <a:p>
            <a:pPr marL="342900" indent="-342900">
              <a:buFont typeface="Arial" panose="020B0604020202020204" pitchFamily="34" charset="0"/>
              <a:buChar char="•"/>
            </a:pPr>
            <a:r>
              <a:rPr lang="en-US" sz="2000" dirty="0"/>
              <a:t>Insurance and property tax </a:t>
            </a:r>
          </a:p>
          <a:p>
            <a:r>
              <a:rPr lang="en-US" sz="2000" dirty="0"/>
              <a:t>	expenses  incurred following 	construction 	completion</a:t>
            </a:r>
          </a:p>
          <a:p>
            <a:pPr marL="342900" indent="-342900">
              <a:buFont typeface="Arial" panose="020B0604020202020204" pitchFamily="34" charset="0"/>
              <a:buChar char="•"/>
            </a:pPr>
            <a:r>
              <a:rPr lang="en-US" sz="2000" dirty="0"/>
              <a:t>Application fees </a:t>
            </a:r>
          </a:p>
          <a:p>
            <a:pPr marL="342900" indent="-342900">
              <a:buFont typeface="Arial" panose="020B0604020202020204" pitchFamily="34" charset="0"/>
              <a:buChar char="•"/>
            </a:pPr>
            <a:r>
              <a:rPr lang="en-US" sz="2000" dirty="0"/>
              <a:t>Origination/discount points</a:t>
            </a:r>
          </a:p>
          <a:p>
            <a:pPr marL="342900" indent="-342900">
              <a:buFont typeface="Arial" panose="020B0604020202020204" pitchFamily="34" charset="0"/>
              <a:buChar char="•"/>
            </a:pPr>
            <a:r>
              <a:rPr lang="en-US" sz="2000" dirty="0"/>
              <a:t>Title fees</a:t>
            </a:r>
          </a:p>
          <a:p>
            <a:pPr marL="342900" indent="-342900">
              <a:buFont typeface="Arial" panose="020B0604020202020204" pitchFamily="34" charset="0"/>
              <a:buChar char="•"/>
            </a:pPr>
            <a:r>
              <a:rPr lang="en-US" sz="2000" dirty="0"/>
              <a:t>Legal fees</a:t>
            </a:r>
          </a:p>
          <a:p>
            <a:pPr marL="342900" indent="-342900">
              <a:buFont typeface="Arial" panose="020B0604020202020204" pitchFamily="34" charset="0"/>
              <a:buChar char="•"/>
            </a:pPr>
            <a:r>
              <a:rPr lang="en-US" sz="2000" dirty="0"/>
              <a:t>Reserves </a:t>
            </a:r>
          </a:p>
          <a:p>
            <a:pPr marL="342900" indent="-342900">
              <a:buFont typeface="Arial" panose="020B0604020202020204" pitchFamily="34" charset="0"/>
              <a:buChar char="•"/>
            </a:pPr>
            <a:r>
              <a:rPr lang="en-US" sz="2000" dirty="0"/>
              <a:t>Syndication fees</a:t>
            </a:r>
          </a:p>
          <a:p>
            <a:pPr marL="342900" indent="-342900">
              <a:buFont typeface="Arial" panose="020B0604020202020204" pitchFamily="34" charset="0"/>
              <a:buChar char="•"/>
            </a:pPr>
            <a:r>
              <a:rPr lang="en-US" sz="2000" dirty="0"/>
              <a:t>Federal grants</a:t>
            </a:r>
          </a:p>
          <a:p>
            <a:pPr marL="342900" indent="-342900">
              <a:buFont typeface="Arial" panose="020B0604020202020204" pitchFamily="34" charset="0"/>
              <a:buChar char="•"/>
            </a:pPr>
            <a:r>
              <a:rPr lang="en-US" sz="2000" dirty="0"/>
              <a:t>Post-construction working capital</a:t>
            </a:r>
          </a:p>
          <a:p>
            <a:endParaRPr lang="en-US" sz="2000" dirty="0"/>
          </a:p>
          <a:p>
            <a:r>
              <a:rPr lang="en-US" sz="2000" b="1" u="sng" dirty="0"/>
              <a:t>Eligible basis costs</a:t>
            </a:r>
          </a:p>
          <a:p>
            <a:pPr marL="342900" indent="-342900">
              <a:buFont typeface="Arial" panose="020B0604020202020204" pitchFamily="34" charset="0"/>
              <a:buChar char="•"/>
            </a:pPr>
            <a:r>
              <a:rPr lang="en-US" sz="2000" dirty="0"/>
              <a:t>Construction costs on-site</a:t>
            </a:r>
          </a:p>
          <a:p>
            <a:pPr marL="342900" indent="-342900">
              <a:buFont typeface="Arial" panose="020B0604020202020204" pitchFamily="34" charset="0"/>
              <a:buChar char="•"/>
            </a:pPr>
            <a:r>
              <a:rPr lang="en-US" sz="2000" dirty="0"/>
              <a:t>Professional fees</a:t>
            </a:r>
          </a:p>
          <a:p>
            <a:pPr marL="342900" indent="-342900">
              <a:buFont typeface="Arial" panose="020B0604020202020204" pitchFamily="34" charset="0"/>
              <a:buChar char="•"/>
            </a:pPr>
            <a:r>
              <a:rPr lang="en-US" sz="2000" dirty="0"/>
              <a:t>Construction period financing fees</a:t>
            </a:r>
          </a:p>
          <a:p>
            <a:pPr marL="342900" indent="-342900">
              <a:buFont typeface="Arial" panose="020B0604020202020204" pitchFamily="34" charset="0"/>
              <a:buChar char="•"/>
            </a:pPr>
            <a:r>
              <a:rPr lang="en-US" sz="2000" dirty="0"/>
              <a:t>Developer and consultant fees</a:t>
            </a:r>
          </a:p>
        </p:txBody>
      </p:sp>
    </p:spTree>
    <p:extLst>
      <p:ext uri="{BB962C8B-B14F-4D97-AF65-F5344CB8AC3E}">
        <p14:creationId xmlns:p14="http://schemas.microsoft.com/office/powerpoint/2010/main" val="3064145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Boost</a:t>
            </a:r>
          </a:p>
        </p:txBody>
      </p:sp>
      <p:sp>
        <p:nvSpPr>
          <p:cNvPr id="5" name="Slide Number Placeholder 4"/>
          <p:cNvSpPr>
            <a:spLocks noGrp="1"/>
          </p:cNvSpPr>
          <p:nvPr>
            <p:ph type="sldNum" sz="quarter" idx="12"/>
          </p:nvPr>
        </p:nvSpPr>
        <p:spPr/>
        <p:txBody>
          <a:bodyPr/>
          <a:lstStyle/>
          <a:p>
            <a:fld id="{FC5F6519-DECC-1B4D-81A6-574A8BD0DE90}" type="slidenum">
              <a:rPr lang="en-US" smtClean="0"/>
              <a:t>34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6392753"/>
              </p:ext>
            </p:extLst>
          </p:nvPr>
        </p:nvGraphicFramePr>
        <p:xfrm>
          <a:off x="726831" y="3880339"/>
          <a:ext cx="7690338" cy="2302412"/>
        </p:xfrm>
        <a:graphic>
          <a:graphicData uri="http://schemas.openxmlformats.org/drawingml/2006/table">
            <a:tbl>
              <a:tblPr firstCol="1">
                <a:tableStyleId>{7DF18680-E054-41AD-8BC1-D1AEF772440D}</a:tableStyleId>
              </a:tblPr>
              <a:tblGrid>
                <a:gridCol w="2590800">
                  <a:extLst>
                    <a:ext uri="{9D8B030D-6E8A-4147-A177-3AD203B41FA5}">
                      <a16:colId xmlns:a16="http://schemas.microsoft.com/office/drawing/2014/main" val="20000"/>
                    </a:ext>
                  </a:extLst>
                </a:gridCol>
                <a:gridCol w="5099538">
                  <a:extLst>
                    <a:ext uri="{9D8B030D-6E8A-4147-A177-3AD203B41FA5}">
                      <a16:colId xmlns:a16="http://schemas.microsoft.com/office/drawing/2014/main" val="20001"/>
                    </a:ext>
                  </a:extLst>
                </a:gridCol>
              </a:tblGrid>
              <a:tr h="1113692">
                <a:tc>
                  <a:txBody>
                    <a:bodyPr/>
                    <a:lstStyle/>
                    <a:p>
                      <a:pPr algn="r"/>
                      <a:r>
                        <a:rPr lang="en-US" sz="1600" dirty="0"/>
                        <a:t>Not</a:t>
                      </a:r>
                      <a:r>
                        <a:rPr lang="en-US" sz="1600" baseline="0" dirty="0"/>
                        <a:t> “Federally Subsidized” (not using volume-cap bond debt)</a:t>
                      </a:r>
                      <a:endParaRPr lang="en-US" sz="1600" dirty="0">
                        <a:solidFill>
                          <a:schemeClr val="tx1"/>
                        </a:solidFill>
                      </a:endParaRPr>
                    </a:p>
                  </a:txBody>
                  <a:tcPr anchor="ctr"/>
                </a:tc>
                <a:tc>
                  <a:txBody>
                    <a:bodyPr/>
                    <a:lstStyle/>
                    <a:p>
                      <a:pPr algn="ctr"/>
                      <a:r>
                        <a:rPr lang="en-US" sz="1800" b="1" dirty="0"/>
                        <a:t>HUD designated QCT, DDA or SADDA </a:t>
                      </a:r>
                    </a:p>
                    <a:p>
                      <a:pPr algn="ctr"/>
                      <a:r>
                        <a:rPr lang="en-US" sz="1800" b="1" i="1" dirty="0"/>
                        <a:t>OR</a:t>
                      </a:r>
                      <a:r>
                        <a:rPr lang="en-US" sz="1800" b="1" dirty="0"/>
                        <a:t> </a:t>
                      </a:r>
                    </a:p>
                    <a:p>
                      <a:pPr algn="ctr"/>
                      <a:r>
                        <a:rPr lang="en-US" sz="1800" b="1" baseline="0" dirty="0"/>
                        <a:t>those that serve a target population and have a need for financial feasibility</a:t>
                      </a:r>
                      <a:endParaRPr lang="en-US" sz="1800" b="1" dirty="0"/>
                    </a:p>
                  </a:txBody>
                  <a:tcPr anchor="ctr"/>
                </a:tc>
                <a:extLst>
                  <a:ext uri="{0D108BD9-81ED-4DB2-BD59-A6C34878D82A}">
                    <a16:rowId xmlns:a16="http://schemas.microsoft.com/office/drawing/2014/main" val="10000"/>
                  </a:ext>
                </a:extLst>
              </a:tr>
              <a:tr h="1113692">
                <a:tc>
                  <a:txBody>
                    <a:bodyPr/>
                    <a:lstStyle/>
                    <a:p>
                      <a:pPr algn="r"/>
                      <a:r>
                        <a:rPr lang="en-US" sz="1600" dirty="0"/>
                        <a:t>“Federally Subsidized” volume-cap bond debt</a:t>
                      </a:r>
                      <a:endParaRPr lang="en-US" sz="1600" dirty="0">
                        <a:solidFill>
                          <a:schemeClr val="tx1"/>
                        </a:solidFill>
                      </a:endParaRPr>
                    </a:p>
                  </a:txBody>
                  <a:tcPr anchor="ctr"/>
                </a:tc>
                <a:tc>
                  <a:txBody>
                    <a:bodyPr/>
                    <a:lstStyle/>
                    <a:p>
                      <a:pPr algn="ctr"/>
                      <a:r>
                        <a:rPr lang="en-US" sz="1800" b="1" dirty="0"/>
                        <a:t>HUD designated QCT, DDA or SADDA </a:t>
                      </a:r>
                    </a:p>
                  </a:txBody>
                  <a:tcPr anchor="ctr"/>
                </a:tc>
                <a:extLst>
                  <a:ext uri="{0D108BD9-81ED-4DB2-BD59-A6C34878D82A}">
                    <a16:rowId xmlns:a16="http://schemas.microsoft.com/office/drawing/2014/main" val="10001"/>
                  </a:ext>
                </a:extLst>
              </a:tr>
            </a:tbl>
          </a:graphicData>
        </a:graphic>
      </p:graphicFrame>
      <p:sp>
        <p:nvSpPr>
          <p:cNvPr id="3" name="TextBox 2"/>
          <p:cNvSpPr txBox="1"/>
          <p:nvPr/>
        </p:nvSpPr>
        <p:spPr>
          <a:xfrm>
            <a:off x="715108" y="2004646"/>
            <a:ext cx="7800243" cy="1600438"/>
          </a:xfrm>
          <a:prstGeom prst="rect">
            <a:avLst/>
          </a:prstGeom>
          <a:noFill/>
        </p:spPr>
        <p:txBody>
          <a:bodyPr wrap="square" rtlCol="0">
            <a:spAutoFit/>
          </a:bodyPr>
          <a:lstStyle/>
          <a:p>
            <a:r>
              <a:rPr lang="en-US" altLang="en-US" sz="2800" dirty="0"/>
              <a:t>30% increase (“boost”) to eligible basis for new construction and rehabilitation costs only (acquisition costs not eligible).</a:t>
            </a:r>
          </a:p>
          <a:p>
            <a:endParaRPr lang="en-US" dirty="0"/>
          </a:p>
        </p:txBody>
      </p:sp>
    </p:spTree>
    <p:extLst>
      <p:ext uri="{BB962C8B-B14F-4D97-AF65-F5344CB8AC3E}">
        <p14:creationId xmlns:p14="http://schemas.microsoft.com/office/powerpoint/2010/main" val="42658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Qualified Basis</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1">
            <a:normAutofit/>
          </a:bodyPr>
          <a:lstStyle/>
          <a:p>
            <a:pPr algn="l">
              <a:lnSpc>
                <a:spcPct val="120000"/>
              </a:lnSpc>
            </a:pPr>
            <a:r>
              <a:rPr lang="en-US" sz="2400" dirty="0">
                <a:solidFill>
                  <a:srgbClr val="535554"/>
                </a:solidFill>
                <a:latin typeface="Arial" panose="020B0604020202020204" pitchFamily="34" charset="0"/>
                <a:cs typeface="Arial" panose="020B0604020202020204" pitchFamily="34" charset="0"/>
              </a:rPr>
              <a:t>Qualified Basis: Adjusted Eligible Basis for non-income qualified resident using “Applicable Fraction”, which is the lesser of:</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The number of qualifying rent-paying residential units over the total number of rent-paying residential units, OR</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The square footage of qualifying rent-paying residential units over the total square footage of rent-paying residential units</a:t>
            </a:r>
          </a:p>
        </p:txBody>
      </p:sp>
      <p:sp>
        <p:nvSpPr>
          <p:cNvPr id="3" name="Slide Number Placeholder 2"/>
          <p:cNvSpPr>
            <a:spLocks noGrp="1"/>
          </p:cNvSpPr>
          <p:nvPr>
            <p:ph type="sldNum" sz="quarter" idx="12"/>
          </p:nvPr>
        </p:nvSpPr>
        <p:spPr/>
        <p:txBody>
          <a:bodyPr/>
          <a:lstStyle/>
          <a:p>
            <a:fld id="{FC5F6519-DECC-1B4D-81A6-574A8BD0DE90}" type="slidenum">
              <a:rPr lang="en-US" smtClean="0"/>
              <a:t>35</a:t>
            </a:fld>
            <a:endParaRPr lang="en-US"/>
          </a:p>
        </p:txBody>
      </p:sp>
    </p:spTree>
    <p:extLst>
      <p:ext uri="{BB962C8B-B14F-4D97-AF65-F5344CB8AC3E}">
        <p14:creationId xmlns:p14="http://schemas.microsoft.com/office/powerpoint/2010/main" val="1345484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Example – New Construction</a:t>
            </a:r>
          </a:p>
        </p:txBody>
      </p:sp>
      <p:sp>
        <p:nvSpPr>
          <p:cNvPr id="5" name="Slide Number Placeholder 4"/>
          <p:cNvSpPr>
            <a:spLocks noGrp="1"/>
          </p:cNvSpPr>
          <p:nvPr>
            <p:ph type="sldNum" sz="quarter" idx="12"/>
          </p:nvPr>
        </p:nvSpPr>
        <p:spPr/>
        <p:txBody>
          <a:bodyPr/>
          <a:lstStyle/>
          <a:p>
            <a:fld id="{FC5F6519-DECC-1B4D-81A6-574A8BD0DE90}" type="slidenum">
              <a:rPr lang="en-US" smtClean="0"/>
              <a:t>36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75053814"/>
              </p:ext>
            </p:extLst>
          </p:nvPr>
        </p:nvGraphicFramePr>
        <p:xfrm>
          <a:off x="2321168" y="1805352"/>
          <a:ext cx="4443047" cy="4630617"/>
        </p:xfrm>
        <a:graphic>
          <a:graphicData uri="http://schemas.openxmlformats.org/drawingml/2006/table">
            <a:tbl>
              <a:tblPr firstRow="1" bandRow="1">
                <a:tableStyleId>{5C22544A-7EE6-4342-B048-85BDC9FD1C3A}</a:tableStyleId>
              </a:tblPr>
              <a:tblGrid>
                <a:gridCol w="1998310">
                  <a:extLst>
                    <a:ext uri="{9D8B030D-6E8A-4147-A177-3AD203B41FA5}">
                      <a16:colId xmlns:a16="http://schemas.microsoft.com/office/drawing/2014/main" val="20000"/>
                    </a:ext>
                  </a:extLst>
                </a:gridCol>
                <a:gridCol w="2444737">
                  <a:extLst>
                    <a:ext uri="{9D8B030D-6E8A-4147-A177-3AD203B41FA5}">
                      <a16:colId xmlns:a16="http://schemas.microsoft.com/office/drawing/2014/main" val="20001"/>
                    </a:ext>
                  </a:extLst>
                </a:gridCol>
              </a:tblGrid>
              <a:tr h="272705">
                <a:tc gridSpan="2">
                  <a:txBody>
                    <a:bodyPr/>
                    <a:lstStyle/>
                    <a:p>
                      <a:pPr algn="ctr" fontAlgn="b"/>
                      <a:r>
                        <a:rPr lang="en-US" sz="2000" u="none" strike="noStrike" dirty="0">
                          <a:effectLst/>
                        </a:rPr>
                        <a:t>Credit by Basis</a:t>
                      </a:r>
                      <a:endParaRPr lang="en-US" sz="2000" b="1" i="0" u="none" strike="noStrike" dirty="0">
                        <a:solidFill>
                          <a:srgbClr val="000000"/>
                        </a:solidFill>
                        <a:effectLst/>
                        <a:latin typeface="Calibri"/>
                      </a:endParaRP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72705">
                <a:tc>
                  <a:txBody>
                    <a:bodyPr/>
                    <a:lstStyle/>
                    <a:p>
                      <a:pPr algn="l" fontAlgn="b"/>
                      <a:r>
                        <a:rPr lang="en-US" sz="2000" u="none" strike="noStrike" dirty="0">
                          <a:effectLst/>
                        </a:rPr>
                        <a:t>Eligible Basis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72705">
                <a:tc>
                  <a:txBody>
                    <a:bodyPr/>
                    <a:lstStyle/>
                    <a:p>
                      <a:pPr algn="l" fontAlgn="b"/>
                      <a:r>
                        <a:rPr lang="en-US" sz="2000" u="none" strike="noStrike" dirty="0">
                          <a:effectLst/>
                        </a:rPr>
                        <a:t>Exclusions*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272705">
                <a:tc>
                  <a:txBody>
                    <a:bodyPr/>
                    <a:lstStyle/>
                    <a:p>
                      <a:pPr algn="l" fontAlgn="b"/>
                      <a:r>
                        <a:rPr lang="en-US" sz="2000" u="none" strike="noStrike" dirty="0">
                          <a:effectLst/>
                        </a:rPr>
                        <a:t>Eligible Basis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72705">
                <a:tc>
                  <a:txBody>
                    <a:bodyPr/>
                    <a:lstStyle/>
                    <a:p>
                      <a:pPr algn="l" fontAlgn="b"/>
                      <a:r>
                        <a:rPr lang="en-US" sz="2000" u="none" strike="noStrike">
                          <a:effectLst/>
                        </a:rPr>
                        <a:t>QCT/DDA Boost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130.0000%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272705">
                <a:tc>
                  <a:txBody>
                    <a:bodyPr/>
                    <a:lstStyle/>
                    <a:p>
                      <a:pPr algn="l" fontAlgn="b"/>
                      <a:r>
                        <a:rPr lang="en-US" sz="2000" u="none" strike="noStrike">
                          <a:effectLst/>
                        </a:rPr>
                        <a:t>Adjusted Basis</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$13,000,000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272705">
                <a:tc>
                  <a:txBody>
                    <a:bodyPr/>
                    <a:lstStyle/>
                    <a:p>
                      <a:pPr algn="l" fontAlgn="b"/>
                      <a:r>
                        <a:rPr lang="en-US" sz="2000" u="none" strike="noStrike">
                          <a:effectLst/>
                        </a:rPr>
                        <a:t>App Fraction</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100%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272705">
                <a:tc>
                  <a:txBody>
                    <a:bodyPr/>
                    <a:lstStyle/>
                    <a:p>
                      <a:pPr algn="l" fontAlgn="b"/>
                      <a:r>
                        <a:rPr lang="en-US" sz="2000" u="none" strike="noStrike">
                          <a:effectLst/>
                        </a:rPr>
                        <a:t>Qualified Basis</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$13,000,000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272705">
                <a:tc>
                  <a:txBody>
                    <a:bodyPr/>
                    <a:lstStyle/>
                    <a:p>
                      <a:pPr algn="l" fontAlgn="b"/>
                      <a:r>
                        <a:rPr lang="en-US" sz="2000" u="none" strike="noStrike">
                          <a:effectLst/>
                        </a:rPr>
                        <a:t>Applicable % </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9.00%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272705">
                <a:tc>
                  <a:txBody>
                    <a:bodyPr/>
                    <a:lstStyle/>
                    <a:p>
                      <a:pPr algn="l" fontAlgn="b"/>
                      <a:r>
                        <a:rPr lang="en-US" sz="2000" u="none" strike="noStrike">
                          <a:effectLst/>
                        </a:rPr>
                        <a:t>Annual Credit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$1,170,000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272705">
                <a:tc>
                  <a:txBody>
                    <a:bodyPr/>
                    <a:lstStyle/>
                    <a:p>
                      <a:pPr algn="r" fontAlgn="b"/>
                      <a:r>
                        <a:rPr lang="en-US" sz="2000" u="none" strike="noStrike" dirty="0">
                          <a:effectLst/>
                        </a:rPr>
                        <a:t> x 10 years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$11,700,000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272705">
                <a:tc>
                  <a:txBody>
                    <a:bodyPr/>
                    <a:lstStyle/>
                    <a:p>
                      <a:pPr algn="l" fontAlgn="b"/>
                      <a:r>
                        <a:rPr lang="en-US" sz="2000" u="none" strike="noStrike" dirty="0">
                          <a:effectLst/>
                        </a:rPr>
                        <a:t>Investor Portion</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chemeClr val="tx1"/>
                          </a:solidFill>
                          <a:effectLst/>
                        </a:rPr>
                        <a:t>99.99%</a:t>
                      </a:r>
                      <a:endParaRPr lang="en-US" sz="2000" b="0" i="0" u="none" strike="noStrike" dirty="0">
                        <a:solidFill>
                          <a:schemeClr val="tx1"/>
                        </a:solidFill>
                        <a:effectLst/>
                        <a:latin typeface="Calibri"/>
                      </a:endParaRPr>
                    </a:p>
                  </a:txBody>
                  <a:tcPr marL="0" marR="0" marT="0" marB="0" anchor="b"/>
                </a:tc>
                <a:extLst>
                  <a:ext uri="{0D108BD9-81ED-4DB2-BD59-A6C34878D82A}">
                    <a16:rowId xmlns:a16="http://schemas.microsoft.com/office/drawing/2014/main" val="10011"/>
                  </a:ext>
                </a:extLst>
              </a:tr>
              <a:tr h="272705">
                <a:tc>
                  <a:txBody>
                    <a:bodyPr/>
                    <a:lstStyle/>
                    <a:p>
                      <a:pPr algn="l" fontAlgn="b"/>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b="0" i="0" u="none" strike="noStrike" dirty="0">
                          <a:solidFill>
                            <a:schemeClr val="tx1"/>
                          </a:solidFill>
                          <a:effectLst/>
                          <a:latin typeface="Calibri"/>
                        </a:rPr>
                        <a:t>$11,698,830</a:t>
                      </a:r>
                    </a:p>
                  </a:txBody>
                  <a:tcPr marL="0" marR="0" marT="0" marB="0" anchor="b"/>
                </a:tc>
                <a:extLst>
                  <a:ext uri="{0D108BD9-81ED-4DB2-BD59-A6C34878D82A}">
                    <a16:rowId xmlns:a16="http://schemas.microsoft.com/office/drawing/2014/main" val="10012"/>
                  </a:ext>
                </a:extLst>
              </a:tr>
              <a:tr h="363417">
                <a:tc>
                  <a:txBody>
                    <a:bodyPr/>
                    <a:lstStyle/>
                    <a:p>
                      <a:pPr algn="l" fontAlgn="b"/>
                      <a:r>
                        <a:rPr lang="en-US" sz="2000" u="none" strike="noStrike">
                          <a:effectLst/>
                        </a:rPr>
                        <a:t>Price per Credit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$0.88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272705">
                <a:tc>
                  <a:txBody>
                    <a:bodyPr/>
                    <a:lstStyle/>
                    <a:p>
                      <a:pPr algn="l" fontAlgn="b"/>
                      <a:r>
                        <a:rPr lang="en-US" sz="2000" u="none" strike="noStrike" dirty="0">
                          <a:effectLst/>
                        </a:rPr>
                        <a:t>Credit Proceeds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$10,294,970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45995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Example – New Construction</a:t>
            </a:r>
          </a:p>
        </p:txBody>
      </p:sp>
      <p:sp>
        <p:nvSpPr>
          <p:cNvPr id="5" name="Slide Number Placeholder 4"/>
          <p:cNvSpPr>
            <a:spLocks noGrp="1"/>
          </p:cNvSpPr>
          <p:nvPr>
            <p:ph type="sldNum" sz="quarter" idx="12"/>
          </p:nvPr>
        </p:nvSpPr>
        <p:spPr/>
        <p:txBody>
          <a:bodyPr/>
          <a:lstStyle/>
          <a:p>
            <a:fld id="{FC5F6519-DECC-1B4D-81A6-574A8BD0DE90}" type="slidenum">
              <a:rPr lang="en-US" smtClean="0"/>
              <a:t>37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74413925"/>
              </p:ext>
            </p:extLst>
          </p:nvPr>
        </p:nvGraphicFramePr>
        <p:xfrm>
          <a:off x="2321168" y="1805352"/>
          <a:ext cx="4443047" cy="4630617"/>
        </p:xfrm>
        <a:graphic>
          <a:graphicData uri="http://schemas.openxmlformats.org/drawingml/2006/table">
            <a:tbl>
              <a:tblPr firstRow="1" bandRow="1">
                <a:tableStyleId>{5C22544A-7EE6-4342-B048-85BDC9FD1C3A}</a:tableStyleId>
              </a:tblPr>
              <a:tblGrid>
                <a:gridCol w="1998310">
                  <a:extLst>
                    <a:ext uri="{9D8B030D-6E8A-4147-A177-3AD203B41FA5}">
                      <a16:colId xmlns:a16="http://schemas.microsoft.com/office/drawing/2014/main" val="20000"/>
                    </a:ext>
                  </a:extLst>
                </a:gridCol>
                <a:gridCol w="2444737">
                  <a:extLst>
                    <a:ext uri="{9D8B030D-6E8A-4147-A177-3AD203B41FA5}">
                      <a16:colId xmlns:a16="http://schemas.microsoft.com/office/drawing/2014/main" val="20001"/>
                    </a:ext>
                  </a:extLst>
                </a:gridCol>
              </a:tblGrid>
              <a:tr h="272705">
                <a:tc gridSpan="2">
                  <a:txBody>
                    <a:bodyPr/>
                    <a:lstStyle/>
                    <a:p>
                      <a:pPr algn="ctr" fontAlgn="b"/>
                      <a:r>
                        <a:rPr lang="en-US" sz="2000" u="none" strike="noStrike" dirty="0">
                          <a:effectLst/>
                        </a:rPr>
                        <a:t>Credit by Basis</a:t>
                      </a:r>
                      <a:endParaRPr lang="en-US" sz="2000" b="1" i="0" u="none" strike="noStrike" dirty="0">
                        <a:solidFill>
                          <a:srgbClr val="000000"/>
                        </a:solidFill>
                        <a:effectLst/>
                        <a:latin typeface="Calibri"/>
                      </a:endParaRP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72705">
                <a:tc>
                  <a:txBody>
                    <a:bodyPr/>
                    <a:lstStyle/>
                    <a:p>
                      <a:pPr algn="l" fontAlgn="b"/>
                      <a:r>
                        <a:rPr lang="en-US" sz="2000" u="none" strike="noStrike" dirty="0">
                          <a:effectLst/>
                        </a:rPr>
                        <a:t>Eligible Basis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72705">
                <a:tc>
                  <a:txBody>
                    <a:bodyPr/>
                    <a:lstStyle/>
                    <a:p>
                      <a:pPr algn="l" fontAlgn="b"/>
                      <a:r>
                        <a:rPr lang="en-US" sz="2000" u="none" strike="noStrike" dirty="0">
                          <a:effectLst/>
                        </a:rPr>
                        <a:t>Exclusions*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272705">
                <a:tc>
                  <a:txBody>
                    <a:bodyPr/>
                    <a:lstStyle/>
                    <a:p>
                      <a:pPr algn="l" fontAlgn="b"/>
                      <a:r>
                        <a:rPr lang="en-US" sz="2000" u="none" strike="noStrike" dirty="0">
                          <a:effectLst/>
                        </a:rPr>
                        <a:t>Eligible Basis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72705">
                <a:tc>
                  <a:txBody>
                    <a:bodyPr/>
                    <a:lstStyle/>
                    <a:p>
                      <a:pPr algn="l" fontAlgn="b"/>
                      <a:r>
                        <a:rPr lang="en-US" sz="2000" u="none" strike="noStrike">
                          <a:effectLst/>
                        </a:rPr>
                        <a:t>QCT/DDA Boost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130.0000%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272705">
                <a:tc>
                  <a:txBody>
                    <a:bodyPr/>
                    <a:lstStyle/>
                    <a:p>
                      <a:pPr algn="l" fontAlgn="b"/>
                      <a:r>
                        <a:rPr lang="en-US" sz="2000" u="none" strike="noStrike">
                          <a:effectLst/>
                        </a:rPr>
                        <a:t>Adjusted Basis</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$13,000,000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272705">
                <a:tc>
                  <a:txBody>
                    <a:bodyPr/>
                    <a:lstStyle/>
                    <a:p>
                      <a:pPr algn="l" fontAlgn="b"/>
                      <a:r>
                        <a:rPr lang="en-US" sz="2000" u="none" strike="noStrike">
                          <a:effectLst/>
                        </a:rPr>
                        <a:t>App Fraction</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100%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272705">
                <a:tc>
                  <a:txBody>
                    <a:bodyPr/>
                    <a:lstStyle/>
                    <a:p>
                      <a:pPr algn="l" fontAlgn="b"/>
                      <a:r>
                        <a:rPr lang="en-US" sz="2000" u="none" strike="noStrike">
                          <a:effectLst/>
                        </a:rPr>
                        <a:t>Qualified Basis</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$13,000,000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272705">
                <a:tc>
                  <a:txBody>
                    <a:bodyPr/>
                    <a:lstStyle/>
                    <a:p>
                      <a:pPr algn="l" fontAlgn="b"/>
                      <a:r>
                        <a:rPr lang="en-US" sz="2000" u="none" strike="noStrike">
                          <a:effectLst/>
                        </a:rPr>
                        <a:t>Applicable % </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9.00%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272705">
                <a:tc>
                  <a:txBody>
                    <a:bodyPr/>
                    <a:lstStyle/>
                    <a:p>
                      <a:pPr algn="l" fontAlgn="b"/>
                      <a:r>
                        <a:rPr lang="en-US" sz="2000" u="none" strike="noStrike">
                          <a:effectLst/>
                        </a:rPr>
                        <a:t>Annual Credit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$1,170,000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272705">
                <a:tc>
                  <a:txBody>
                    <a:bodyPr/>
                    <a:lstStyle/>
                    <a:p>
                      <a:pPr algn="r" fontAlgn="b"/>
                      <a:r>
                        <a:rPr lang="en-US" sz="2000" u="none" strike="noStrike" dirty="0">
                          <a:effectLst/>
                        </a:rPr>
                        <a:t> x 10 years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$11,700,000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272705">
                <a:tc>
                  <a:txBody>
                    <a:bodyPr/>
                    <a:lstStyle/>
                    <a:p>
                      <a:pPr algn="l" fontAlgn="b"/>
                      <a:r>
                        <a:rPr lang="en-US" sz="2000" u="none" strike="noStrike" dirty="0">
                          <a:effectLst/>
                        </a:rPr>
                        <a:t>Investor Portion</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chemeClr val="tx1"/>
                          </a:solidFill>
                          <a:effectLst/>
                        </a:rPr>
                        <a:t>99.99%</a:t>
                      </a:r>
                      <a:endParaRPr lang="en-US" sz="2000" b="0" i="0" u="none" strike="noStrike" dirty="0">
                        <a:solidFill>
                          <a:schemeClr val="tx1"/>
                        </a:solidFill>
                        <a:effectLst/>
                        <a:latin typeface="Calibri"/>
                      </a:endParaRPr>
                    </a:p>
                  </a:txBody>
                  <a:tcPr marL="0" marR="0" marT="0" marB="0" anchor="b"/>
                </a:tc>
                <a:extLst>
                  <a:ext uri="{0D108BD9-81ED-4DB2-BD59-A6C34878D82A}">
                    <a16:rowId xmlns:a16="http://schemas.microsoft.com/office/drawing/2014/main" val="10011"/>
                  </a:ext>
                </a:extLst>
              </a:tr>
              <a:tr h="272705">
                <a:tc>
                  <a:txBody>
                    <a:bodyPr/>
                    <a:lstStyle/>
                    <a:p>
                      <a:pPr algn="l" fontAlgn="b"/>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b="0" i="0" u="none" strike="noStrike" dirty="0">
                          <a:solidFill>
                            <a:schemeClr val="tx1"/>
                          </a:solidFill>
                          <a:effectLst/>
                          <a:latin typeface="Calibri"/>
                        </a:rPr>
                        <a:t>$11,698,830</a:t>
                      </a:r>
                    </a:p>
                  </a:txBody>
                  <a:tcPr marL="0" marR="0" marT="0" marB="0" anchor="b"/>
                </a:tc>
                <a:extLst>
                  <a:ext uri="{0D108BD9-81ED-4DB2-BD59-A6C34878D82A}">
                    <a16:rowId xmlns:a16="http://schemas.microsoft.com/office/drawing/2014/main" val="10012"/>
                  </a:ext>
                </a:extLst>
              </a:tr>
              <a:tr h="363417">
                <a:tc>
                  <a:txBody>
                    <a:bodyPr/>
                    <a:lstStyle/>
                    <a:p>
                      <a:pPr algn="l" fontAlgn="b"/>
                      <a:r>
                        <a:rPr lang="en-US" sz="2000" u="none" strike="noStrike">
                          <a:effectLst/>
                        </a:rPr>
                        <a:t>Price per Credit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$0.88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272705">
                <a:tc>
                  <a:txBody>
                    <a:bodyPr/>
                    <a:lstStyle/>
                    <a:p>
                      <a:pPr algn="l" fontAlgn="b"/>
                      <a:r>
                        <a:rPr lang="en-US" sz="2000" u="none" strike="noStrike" dirty="0">
                          <a:effectLst/>
                        </a:rPr>
                        <a:t>Credit Proceeds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$10,294,970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bl>
          </a:graphicData>
        </a:graphic>
      </p:graphicFrame>
      <p:sp>
        <p:nvSpPr>
          <p:cNvPr id="3" name="TextBox 2">
            <a:extLst>
              <a:ext uri="{FF2B5EF4-FFF2-40B4-BE49-F238E27FC236}">
                <a16:creationId xmlns:a16="http://schemas.microsoft.com/office/drawing/2014/main" id="{AE8F719A-8BD7-4E53-ADE3-22A9CA144645}"/>
              </a:ext>
            </a:extLst>
          </p:cNvPr>
          <p:cNvSpPr txBox="1"/>
          <p:nvPr/>
        </p:nvSpPr>
        <p:spPr>
          <a:xfrm>
            <a:off x="92600" y="1794346"/>
            <a:ext cx="2164466" cy="4154984"/>
          </a:xfrm>
          <a:prstGeom prst="rect">
            <a:avLst/>
          </a:prstGeom>
          <a:solidFill>
            <a:schemeClr val="accent3">
              <a:lumMod val="75000"/>
            </a:schemeClr>
          </a:solidFill>
        </p:spPr>
        <p:txBody>
          <a:bodyPr wrap="square" rtlCol="0">
            <a:spAutoFit/>
          </a:bodyPr>
          <a:lstStyle/>
          <a:p>
            <a:pPr marL="342900" indent="-342900">
              <a:buFont typeface="+mj-lt"/>
              <a:buAutoNum type="arabicPeriod"/>
            </a:pPr>
            <a:r>
              <a:rPr lang="en-US" sz="2400" dirty="0"/>
              <a:t>What is the </a:t>
            </a:r>
            <a:r>
              <a:rPr lang="en-US" sz="2400" b="1" dirty="0"/>
              <a:t>Tax Credit Award </a:t>
            </a:r>
            <a:r>
              <a:rPr lang="en-US" sz="2400" dirty="0"/>
              <a:t>amount? </a:t>
            </a:r>
          </a:p>
          <a:p>
            <a:pPr marL="342900" indent="-342900">
              <a:buFont typeface="+mj-lt"/>
              <a:buAutoNum type="arabicPeriod"/>
            </a:pPr>
            <a:endParaRPr lang="en-US" sz="2400" dirty="0"/>
          </a:p>
          <a:p>
            <a:pPr marL="342900" indent="-342900">
              <a:buFont typeface="+mj-lt"/>
              <a:buAutoNum type="arabicPeriod"/>
            </a:pPr>
            <a:r>
              <a:rPr lang="en-US" sz="2400" dirty="0"/>
              <a:t>What is the </a:t>
            </a:r>
            <a:r>
              <a:rPr lang="en-US" sz="2400" b="1" dirty="0"/>
              <a:t>Equity</a:t>
            </a:r>
            <a:r>
              <a:rPr lang="en-US" sz="2400" dirty="0"/>
              <a:t> generated for the project? </a:t>
            </a:r>
          </a:p>
          <a:p>
            <a:pPr marL="342900" indent="-342900">
              <a:buFont typeface="+mj-lt"/>
              <a:buAutoNum type="arabicPeriod"/>
            </a:pPr>
            <a:endParaRPr lang="en-US" sz="2400" dirty="0"/>
          </a:p>
        </p:txBody>
      </p:sp>
      <p:sp>
        <p:nvSpPr>
          <p:cNvPr id="8" name="TextBox 7">
            <a:extLst>
              <a:ext uri="{FF2B5EF4-FFF2-40B4-BE49-F238E27FC236}">
                <a16:creationId xmlns:a16="http://schemas.microsoft.com/office/drawing/2014/main" id="{F02C3821-31D6-4811-B4F5-7403236FEC18}"/>
              </a:ext>
            </a:extLst>
          </p:cNvPr>
          <p:cNvSpPr txBox="1"/>
          <p:nvPr/>
        </p:nvSpPr>
        <p:spPr>
          <a:xfrm rot="21167508">
            <a:off x="1193768" y="450880"/>
            <a:ext cx="6447099" cy="707886"/>
          </a:xfrm>
          <a:prstGeom prst="rect">
            <a:avLst/>
          </a:prstGeom>
          <a:solidFill>
            <a:schemeClr val="accent3">
              <a:lumMod val="75000"/>
            </a:schemeClr>
          </a:solidFill>
        </p:spPr>
        <p:txBody>
          <a:bodyPr wrap="square" rtlCol="0">
            <a:spAutoFit/>
          </a:bodyPr>
          <a:lstStyle/>
          <a:p>
            <a:pPr algn="ctr"/>
            <a:r>
              <a:rPr lang="en-US" sz="4000" dirty="0"/>
              <a:t>POP QUIZ</a:t>
            </a:r>
          </a:p>
        </p:txBody>
      </p:sp>
    </p:spTree>
    <p:extLst>
      <p:ext uri="{BB962C8B-B14F-4D97-AF65-F5344CB8AC3E}">
        <p14:creationId xmlns:p14="http://schemas.microsoft.com/office/powerpoint/2010/main" val="1996927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Example – New Construction</a:t>
            </a:r>
          </a:p>
        </p:txBody>
      </p:sp>
      <p:sp>
        <p:nvSpPr>
          <p:cNvPr id="5" name="Slide Number Placeholder 4"/>
          <p:cNvSpPr>
            <a:spLocks noGrp="1"/>
          </p:cNvSpPr>
          <p:nvPr>
            <p:ph type="sldNum" sz="quarter" idx="12"/>
          </p:nvPr>
        </p:nvSpPr>
        <p:spPr/>
        <p:txBody>
          <a:bodyPr/>
          <a:lstStyle/>
          <a:p>
            <a:fld id="{FC5F6519-DECC-1B4D-81A6-574A8BD0DE90}" type="slidenum">
              <a:rPr lang="en-US" smtClean="0"/>
              <a:t>38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9793010"/>
              </p:ext>
            </p:extLst>
          </p:nvPr>
        </p:nvGraphicFramePr>
        <p:xfrm>
          <a:off x="2321168" y="1805352"/>
          <a:ext cx="4443047" cy="4630617"/>
        </p:xfrm>
        <a:graphic>
          <a:graphicData uri="http://schemas.openxmlformats.org/drawingml/2006/table">
            <a:tbl>
              <a:tblPr firstRow="1" bandRow="1">
                <a:tableStyleId>{5C22544A-7EE6-4342-B048-85BDC9FD1C3A}</a:tableStyleId>
              </a:tblPr>
              <a:tblGrid>
                <a:gridCol w="1998310">
                  <a:extLst>
                    <a:ext uri="{9D8B030D-6E8A-4147-A177-3AD203B41FA5}">
                      <a16:colId xmlns:a16="http://schemas.microsoft.com/office/drawing/2014/main" val="20000"/>
                    </a:ext>
                  </a:extLst>
                </a:gridCol>
                <a:gridCol w="2444737">
                  <a:extLst>
                    <a:ext uri="{9D8B030D-6E8A-4147-A177-3AD203B41FA5}">
                      <a16:colId xmlns:a16="http://schemas.microsoft.com/office/drawing/2014/main" val="20001"/>
                    </a:ext>
                  </a:extLst>
                </a:gridCol>
              </a:tblGrid>
              <a:tr h="272705">
                <a:tc gridSpan="2">
                  <a:txBody>
                    <a:bodyPr/>
                    <a:lstStyle/>
                    <a:p>
                      <a:pPr algn="ctr" fontAlgn="b"/>
                      <a:r>
                        <a:rPr lang="en-US" sz="2000" u="none" strike="noStrike" dirty="0">
                          <a:effectLst/>
                        </a:rPr>
                        <a:t>Credit by Basis</a:t>
                      </a:r>
                      <a:endParaRPr lang="en-US" sz="2000" b="1" i="0" u="none" strike="noStrike" dirty="0">
                        <a:solidFill>
                          <a:srgbClr val="000000"/>
                        </a:solidFill>
                        <a:effectLst/>
                        <a:latin typeface="Calibri"/>
                      </a:endParaRP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72705">
                <a:tc>
                  <a:txBody>
                    <a:bodyPr/>
                    <a:lstStyle/>
                    <a:p>
                      <a:pPr algn="l" fontAlgn="b"/>
                      <a:r>
                        <a:rPr lang="en-US" sz="2000" u="none" strike="noStrike" dirty="0">
                          <a:effectLst/>
                        </a:rPr>
                        <a:t>Eligible Basis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72705">
                <a:tc>
                  <a:txBody>
                    <a:bodyPr/>
                    <a:lstStyle/>
                    <a:p>
                      <a:pPr algn="l" fontAlgn="b"/>
                      <a:r>
                        <a:rPr lang="en-US" sz="2000" u="none" strike="noStrike" dirty="0">
                          <a:effectLst/>
                        </a:rPr>
                        <a:t>Exclusions*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272705">
                <a:tc>
                  <a:txBody>
                    <a:bodyPr/>
                    <a:lstStyle/>
                    <a:p>
                      <a:pPr algn="l" fontAlgn="b"/>
                      <a:r>
                        <a:rPr lang="en-US" sz="2000" u="none" strike="noStrike" dirty="0">
                          <a:effectLst/>
                        </a:rPr>
                        <a:t>Eligible Basis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72705">
                <a:tc>
                  <a:txBody>
                    <a:bodyPr/>
                    <a:lstStyle/>
                    <a:p>
                      <a:pPr algn="l" fontAlgn="b"/>
                      <a:r>
                        <a:rPr lang="en-US" sz="2000" u="none" strike="noStrike">
                          <a:effectLst/>
                        </a:rPr>
                        <a:t>QCT/DDA Boost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130.0000%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272705">
                <a:tc>
                  <a:txBody>
                    <a:bodyPr/>
                    <a:lstStyle/>
                    <a:p>
                      <a:pPr algn="l" fontAlgn="b"/>
                      <a:r>
                        <a:rPr lang="en-US" sz="2000" u="none" strike="noStrike">
                          <a:effectLst/>
                        </a:rPr>
                        <a:t>Adjusted Basis</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$13,000,000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272705">
                <a:tc>
                  <a:txBody>
                    <a:bodyPr/>
                    <a:lstStyle/>
                    <a:p>
                      <a:pPr algn="l" fontAlgn="b"/>
                      <a:r>
                        <a:rPr lang="en-US" sz="2000" u="none" strike="noStrike">
                          <a:effectLst/>
                        </a:rPr>
                        <a:t>App Fraction</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100%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272705">
                <a:tc>
                  <a:txBody>
                    <a:bodyPr/>
                    <a:lstStyle/>
                    <a:p>
                      <a:pPr algn="l" fontAlgn="b"/>
                      <a:r>
                        <a:rPr lang="en-US" sz="2000" u="none" strike="noStrike">
                          <a:effectLst/>
                        </a:rPr>
                        <a:t>Qualified Basis</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$13,000,000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272705">
                <a:tc>
                  <a:txBody>
                    <a:bodyPr/>
                    <a:lstStyle/>
                    <a:p>
                      <a:pPr algn="l" fontAlgn="b"/>
                      <a:r>
                        <a:rPr lang="en-US" sz="2000" u="none" strike="noStrike">
                          <a:effectLst/>
                        </a:rPr>
                        <a:t>Applicable % </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9.00%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272705">
                <a:tc>
                  <a:txBody>
                    <a:bodyPr/>
                    <a:lstStyle/>
                    <a:p>
                      <a:pPr algn="l" fontAlgn="b"/>
                      <a:r>
                        <a:rPr lang="en-US" sz="2000" u="none" strike="noStrike">
                          <a:effectLst/>
                        </a:rPr>
                        <a:t>Annual Credit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$1,170,000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272705">
                <a:tc>
                  <a:txBody>
                    <a:bodyPr/>
                    <a:lstStyle/>
                    <a:p>
                      <a:pPr algn="r" fontAlgn="b"/>
                      <a:r>
                        <a:rPr lang="en-US" sz="2000" u="none" strike="noStrike" dirty="0">
                          <a:effectLst/>
                        </a:rPr>
                        <a:t> x 10 years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$11,700,000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272705">
                <a:tc>
                  <a:txBody>
                    <a:bodyPr/>
                    <a:lstStyle/>
                    <a:p>
                      <a:pPr algn="l" fontAlgn="b"/>
                      <a:r>
                        <a:rPr lang="en-US" sz="2000" u="none" strike="noStrike" dirty="0">
                          <a:effectLst/>
                        </a:rPr>
                        <a:t>Investor Portion</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chemeClr val="tx1"/>
                          </a:solidFill>
                          <a:effectLst/>
                        </a:rPr>
                        <a:t>99.99%</a:t>
                      </a:r>
                      <a:endParaRPr lang="en-US" sz="2000" b="0" i="0" u="none" strike="noStrike" dirty="0">
                        <a:solidFill>
                          <a:schemeClr val="tx1"/>
                        </a:solidFill>
                        <a:effectLst/>
                        <a:latin typeface="Calibri"/>
                      </a:endParaRPr>
                    </a:p>
                  </a:txBody>
                  <a:tcPr marL="0" marR="0" marT="0" marB="0" anchor="b"/>
                </a:tc>
                <a:extLst>
                  <a:ext uri="{0D108BD9-81ED-4DB2-BD59-A6C34878D82A}">
                    <a16:rowId xmlns:a16="http://schemas.microsoft.com/office/drawing/2014/main" val="10011"/>
                  </a:ext>
                </a:extLst>
              </a:tr>
              <a:tr h="272705">
                <a:tc>
                  <a:txBody>
                    <a:bodyPr/>
                    <a:lstStyle/>
                    <a:p>
                      <a:pPr algn="l" fontAlgn="b"/>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b="0" i="0" u="none" strike="noStrike" dirty="0">
                          <a:solidFill>
                            <a:schemeClr val="tx1"/>
                          </a:solidFill>
                          <a:effectLst/>
                          <a:latin typeface="Calibri"/>
                        </a:rPr>
                        <a:t>$11,698,830</a:t>
                      </a:r>
                    </a:p>
                  </a:txBody>
                  <a:tcPr marL="0" marR="0" marT="0" marB="0" anchor="b"/>
                </a:tc>
                <a:extLst>
                  <a:ext uri="{0D108BD9-81ED-4DB2-BD59-A6C34878D82A}">
                    <a16:rowId xmlns:a16="http://schemas.microsoft.com/office/drawing/2014/main" val="10012"/>
                  </a:ext>
                </a:extLst>
              </a:tr>
              <a:tr h="363417">
                <a:tc>
                  <a:txBody>
                    <a:bodyPr/>
                    <a:lstStyle/>
                    <a:p>
                      <a:pPr algn="l" fontAlgn="b"/>
                      <a:r>
                        <a:rPr lang="en-US" sz="2000" u="none" strike="noStrike">
                          <a:effectLst/>
                        </a:rPr>
                        <a:t>Price per Credit</a:t>
                      </a:r>
                      <a:endParaRPr lang="en-US" sz="2000" b="0" i="0" u="none" strike="noStrike">
                        <a:solidFill>
                          <a:srgbClr val="000000"/>
                        </a:solidFill>
                        <a:effectLst/>
                        <a:latin typeface="Calibri"/>
                      </a:endParaRPr>
                    </a:p>
                  </a:txBody>
                  <a:tcPr marL="0" marR="0" marT="0" marB="0" anchor="b"/>
                </a:tc>
                <a:tc>
                  <a:txBody>
                    <a:bodyPr/>
                    <a:lstStyle/>
                    <a:p>
                      <a:pPr algn="r" fontAlgn="b"/>
                      <a:r>
                        <a:rPr lang="en-US" sz="2000" u="none" strike="noStrike" dirty="0">
                          <a:effectLst/>
                        </a:rPr>
                        <a:t> $0.88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272705">
                <a:tc>
                  <a:txBody>
                    <a:bodyPr/>
                    <a:lstStyle/>
                    <a:p>
                      <a:pPr algn="l" fontAlgn="b"/>
                      <a:r>
                        <a:rPr lang="en-US" sz="2000" u="none" strike="noStrike" dirty="0">
                          <a:effectLst/>
                        </a:rPr>
                        <a:t>Credit Proceeds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 $10,294,970 </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bl>
          </a:graphicData>
        </a:graphic>
      </p:graphicFrame>
      <p:sp>
        <p:nvSpPr>
          <p:cNvPr id="3" name="Left Arrow 2"/>
          <p:cNvSpPr/>
          <p:nvPr/>
        </p:nvSpPr>
        <p:spPr>
          <a:xfrm>
            <a:off x="6893169" y="4501661"/>
            <a:ext cx="1622181" cy="398585"/>
          </a:xfrm>
          <a:prstGeom prst="lef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Award</a:t>
            </a:r>
          </a:p>
        </p:txBody>
      </p:sp>
      <p:sp>
        <p:nvSpPr>
          <p:cNvPr id="8" name="Left Arrow 7"/>
          <p:cNvSpPr/>
          <p:nvPr/>
        </p:nvSpPr>
        <p:spPr>
          <a:xfrm>
            <a:off x="6893170" y="6060821"/>
            <a:ext cx="1622181" cy="398585"/>
          </a:xfrm>
          <a:prstGeom prst="lef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Equity</a:t>
            </a:r>
          </a:p>
        </p:txBody>
      </p:sp>
      <p:sp>
        <p:nvSpPr>
          <p:cNvPr id="9" name="TextBox 8">
            <a:extLst>
              <a:ext uri="{FF2B5EF4-FFF2-40B4-BE49-F238E27FC236}">
                <a16:creationId xmlns:a16="http://schemas.microsoft.com/office/drawing/2014/main" id="{12ED1235-8938-4546-A2F9-C9824B7EDB10}"/>
              </a:ext>
            </a:extLst>
          </p:cNvPr>
          <p:cNvSpPr txBox="1"/>
          <p:nvPr/>
        </p:nvSpPr>
        <p:spPr>
          <a:xfrm rot="21167508">
            <a:off x="1193768" y="450880"/>
            <a:ext cx="6447099" cy="707886"/>
          </a:xfrm>
          <a:prstGeom prst="rect">
            <a:avLst/>
          </a:prstGeom>
          <a:solidFill>
            <a:schemeClr val="accent3">
              <a:lumMod val="75000"/>
            </a:schemeClr>
          </a:solidFill>
        </p:spPr>
        <p:txBody>
          <a:bodyPr wrap="square" rtlCol="0">
            <a:spAutoFit/>
          </a:bodyPr>
          <a:lstStyle/>
          <a:p>
            <a:pPr algn="ctr"/>
            <a:r>
              <a:rPr lang="en-US" sz="4000" dirty="0"/>
              <a:t>POP QUIZ</a:t>
            </a:r>
          </a:p>
        </p:txBody>
      </p:sp>
    </p:spTree>
    <p:extLst>
      <p:ext uri="{BB962C8B-B14F-4D97-AF65-F5344CB8AC3E}">
        <p14:creationId xmlns:p14="http://schemas.microsoft.com/office/powerpoint/2010/main" val="2154778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Overview of Development Process &amp; Low-Income Housing Tax Credit Program</a:t>
            </a:r>
            <a:endParaRPr lang="en-US" sz="1200" dirty="0">
              <a:solidFill>
                <a:schemeClr val="tx2">
                  <a:lumMod val="20000"/>
                  <a:lumOff val="80000"/>
                </a:schemeClr>
              </a:solidFill>
              <a:latin typeface="+mn-lt"/>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Understanding 4% and 9% Credits</a:t>
            </a:r>
            <a:endParaRPr lang="en-US" sz="1200" dirty="0">
              <a:solidFill>
                <a:schemeClr val="tx2">
                  <a:lumMod val="20000"/>
                  <a:lumOff val="80000"/>
                </a:schemeClr>
              </a:solidFill>
              <a:latin typeface="+mn-lt"/>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Basis and Credit Calculation</a:t>
            </a:r>
            <a:endParaRPr lang="en-US" sz="1200" dirty="0">
              <a:solidFill>
                <a:schemeClr val="tx2">
                  <a:lumMod val="20000"/>
                  <a:lumOff val="80000"/>
                </a:schemeClr>
              </a:solidFill>
              <a:latin typeface="+mn-lt"/>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60000"/>
                    <a:lumOff val="40000"/>
                  </a:schemeClr>
                </a:solidFill>
                <a:latin typeface="+mj-lt"/>
              </a:rPr>
              <a:t>Financing a Sample Project</a:t>
            </a:r>
            <a:endParaRPr lang="en-US" sz="1200" dirty="0">
              <a:solidFill>
                <a:schemeClr val="tx2">
                  <a:lumMod val="60000"/>
                  <a:lumOff val="40000"/>
                </a:schemeClr>
              </a:solidFill>
              <a:latin typeface="+mn-lt"/>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Qualified Allocation Plan (QAP)</a:t>
            </a:r>
            <a:endParaRPr lang="en-US" sz="1200" dirty="0">
              <a:solidFill>
                <a:schemeClr val="tx2">
                  <a:lumMod val="20000"/>
                  <a:lumOff val="80000"/>
                </a:schemeClr>
              </a:solidFill>
              <a:latin typeface="+mn-lt"/>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Evaluating Projects, Subsequent Awards, and Compliance</a:t>
            </a:r>
            <a:endParaRPr lang="en-US" sz="1200" dirty="0">
              <a:solidFill>
                <a:schemeClr val="tx2">
                  <a:lumMod val="20000"/>
                  <a:lumOff val="80000"/>
                </a:schemeClr>
              </a:solidFill>
              <a:latin typeface="+mn-lt"/>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Questions</a:t>
            </a:r>
            <a:endParaRPr lang="en-US" sz="1200" dirty="0">
              <a:solidFill>
                <a:schemeClr val="tx2">
                  <a:lumMod val="20000"/>
                  <a:lumOff val="80000"/>
                </a:schemeClr>
              </a:solidFill>
              <a:latin typeface="+mn-lt"/>
            </a:endParaRPr>
          </a:p>
        </p:txBody>
      </p:sp>
    </p:spTree>
    <p:extLst>
      <p:ext uri="{BB962C8B-B14F-4D97-AF65-F5344CB8AC3E}">
        <p14:creationId xmlns:p14="http://schemas.microsoft.com/office/powerpoint/2010/main" val="189728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3"/>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3"/>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Development Process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1" y="1871436"/>
            <a:ext cx="6931479" cy="4142844"/>
          </a:xfrm>
        </p:spPr>
        <p:txBody>
          <a:bodyPr>
            <a:noAutofit/>
          </a:bodyPr>
          <a:lstStyle/>
          <a:p>
            <a:pPr marL="457200" indent="-457200" algn="l">
              <a:buFont typeface="+mj-lt"/>
              <a:buAutoNum type="arabicPeriod" startAt="3"/>
            </a:pPr>
            <a:r>
              <a:rPr lang="en-US" sz="2000" dirty="0">
                <a:solidFill>
                  <a:srgbClr val="535554"/>
                </a:solidFill>
                <a:latin typeface="Arial" panose="020B0604020202020204" pitchFamily="34" charset="0"/>
                <a:cs typeface="Arial" panose="020B0604020202020204" pitchFamily="34" charset="0"/>
              </a:rPr>
              <a:t>Application for tax credits and/or other MFA financing resources </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MFA takes 4% applications and other MFA financing on a rolling basis, but 9% applications are due at the end of January (and can include applications for other MFA financing at that time)</a:t>
            </a:r>
          </a:p>
          <a:p>
            <a:pPr marL="457200" indent="-457200" algn="l">
              <a:buFont typeface="+mj-lt"/>
              <a:buAutoNum type="arabicPeriod" startAt="3"/>
            </a:pPr>
            <a:r>
              <a:rPr lang="en-US" sz="2000" dirty="0">
                <a:solidFill>
                  <a:srgbClr val="535554"/>
                </a:solidFill>
                <a:latin typeface="Arial" panose="020B0604020202020204" pitchFamily="34" charset="0"/>
                <a:cs typeface="Arial" panose="020B0604020202020204" pitchFamily="34" charset="0"/>
              </a:rPr>
              <a:t>Continued Pre-Development following an award</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Finalize construction financing and other financing</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Rezoning process (agricultural land and non-zoned land only)</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Finalize Construction Drawings</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Identify contractor (if this has yet to happen) and sign construction contract</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Permitting</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Some infrastructure improvements</a:t>
            </a:r>
          </a:p>
          <a:p>
            <a:pPr marL="813816" lvl="1" indent="-457200" algn="l">
              <a:buFont typeface="Arial" panose="020B0604020202020204" pitchFamily="34" charset="0"/>
              <a:buChar char="•"/>
            </a:pPr>
            <a:endParaRPr lang="en-US" sz="1700" dirty="0">
              <a:solidFill>
                <a:srgbClr val="535554"/>
              </a:solidFill>
              <a:latin typeface="Arial" panose="020B0604020202020204" pitchFamily="34" charset="0"/>
              <a:cs typeface="Arial" panose="020B0604020202020204" pitchFamily="34" charset="0"/>
            </a:endParaRPr>
          </a:p>
          <a:p>
            <a:pPr marL="813816" lvl="1" indent="-457200" algn="l">
              <a:buFont typeface="Arial" panose="020B0604020202020204" pitchFamily="34" charset="0"/>
              <a:buChar char="•"/>
            </a:pPr>
            <a:endParaRPr lang="en-US" sz="14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defTabSz="713232"/>
            <a:fld id="{FC5F6519-DECC-1B4D-81A6-574A8BD0DE90}" type="slidenum">
              <a:rPr lang="en-US">
                <a:solidFill>
                  <a:srgbClr val="535554">
                    <a:tint val="75000"/>
                  </a:srgbClr>
                </a:solidFill>
                <a:latin typeface="Calibri" panose="020F0502020204030204"/>
              </a:rPr>
              <a:pPr defTabSz="713232"/>
              <a:t>4</a:t>
            </a:fld>
            <a:endParaRPr lang="en-US">
              <a:solidFill>
                <a:srgbClr val="535554">
                  <a:tint val="75000"/>
                </a:srgbClr>
              </a:solidFill>
              <a:latin typeface="Calibri" panose="020F0502020204030204"/>
            </a:endParaRPr>
          </a:p>
        </p:txBody>
      </p:sp>
    </p:spTree>
    <p:extLst>
      <p:ext uri="{BB962C8B-B14F-4D97-AF65-F5344CB8AC3E}">
        <p14:creationId xmlns:p14="http://schemas.microsoft.com/office/powerpoint/2010/main" val="13975595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Low-Income Housing Tax Credits</a:t>
            </a:r>
            <a:br>
              <a:rPr lang="en-US" sz="3600" dirty="0">
                <a:solidFill>
                  <a:schemeClr val="bg1"/>
                </a:solidFill>
                <a:latin typeface="Times" pitchFamily="2" charset="0"/>
              </a:rPr>
            </a:br>
            <a:r>
              <a:rPr lang="en-US" sz="3600" dirty="0">
                <a:solidFill>
                  <a:schemeClr val="bg1"/>
                </a:solidFill>
                <a:latin typeface="Times" pitchFamily="2" charset="0"/>
              </a:rPr>
              <a:t>Example – Acquisition / Rehabilitation </a:t>
            </a:r>
          </a:p>
        </p:txBody>
      </p:sp>
      <p:sp>
        <p:nvSpPr>
          <p:cNvPr id="5" name="Slide Number Placeholder 4"/>
          <p:cNvSpPr>
            <a:spLocks noGrp="1"/>
          </p:cNvSpPr>
          <p:nvPr>
            <p:ph type="sldNum" sz="quarter" idx="12"/>
          </p:nvPr>
        </p:nvSpPr>
        <p:spPr/>
        <p:txBody>
          <a:bodyPr/>
          <a:lstStyle/>
          <a:p>
            <a:fld id="{FC5F6519-DECC-1B4D-81A6-574A8BD0DE90}" type="slidenum">
              <a:rPr lang="en-US" smtClean="0"/>
              <a:t>40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78745623"/>
              </p:ext>
            </p:extLst>
          </p:nvPr>
        </p:nvGraphicFramePr>
        <p:xfrm>
          <a:off x="284030" y="1689602"/>
          <a:ext cx="4011459" cy="4002309"/>
        </p:xfrm>
        <a:graphic>
          <a:graphicData uri="http://schemas.openxmlformats.org/drawingml/2006/table">
            <a:tbl>
              <a:tblPr firstRow="1" bandRow="1">
                <a:tableStyleId>{5C22544A-7EE6-4342-B048-85BDC9FD1C3A}</a:tableStyleId>
              </a:tblPr>
              <a:tblGrid>
                <a:gridCol w="1804198">
                  <a:extLst>
                    <a:ext uri="{9D8B030D-6E8A-4147-A177-3AD203B41FA5}">
                      <a16:colId xmlns:a16="http://schemas.microsoft.com/office/drawing/2014/main" val="20000"/>
                    </a:ext>
                  </a:extLst>
                </a:gridCol>
                <a:gridCol w="2207261">
                  <a:extLst>
                    <a:ext uri="{9D8B030D-6E8A-4147-A177-3AD203B41FA5}">
                      <a16:colId xmlns:a16="http://schemas.microsoft.com/office/drawing/2014/main" val="20001"/>
                    </a:ext>
                  </a:extLst>
                </a:gridCol>
              </a:tblGrid>
              <a:tr h="277510">
                <a:tc gridSpan="2">
                  <a:txBody>
                    <a:bodyPr/>
                    <a:lstStyle/>
                    <a:p>
                      <a:pPr algn="ctr" fontAlgn="b"/>
                      <a:r>
                        <a:rPr lang="en-US" sz="2000" u="none" strike="noStrike" dirty="0">
                          <a:effectLst/>
                        </a:rPr>
                        <a:t>Acquisition Credit by Basis</a:t>
                      </a:r>
                      <a:endParaRPr lang="en-US" sz="2000" b="1" i="0" u="none" strike="noStrike" dirty="0">
                        <a:solidFill>
                          <a:srgbClr val="000000"/>
                        </a:solidFill>
                        <a:effectLst/>
                        <a:latin typeface="Calibri"/>
                      </a:endParaRP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60529">
                <a:tc>
                  <a:txBody>
                    <a:bodyPr/>
                    <a:lstStyle/>
                    <a:p>
                      <a:pPr algn="l" fontAlgn="b"/>
                      <a:r>
                        <a:rPr lang="en-US" sz="1600" u="none" strike="noStrike" dirty="0">
                          <a:effectLst/>
                        </a:rPr>
                        <a:t>Eligible Basis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$2,000,000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60529">
                <a:tc>
                  <a:txBody>
                    <a:bodyPr/>
                    <a:lstStyle/>
                    <a:p>
                      <a:pPr algn="l" fontAlgn="b"/>
                      <a:r>
                        <a:rPr lang="en-US" sz="1600" u="none" strike="noStrike" dirty="0">
                          <a:effectLst/>
                        </a:rPr>
                        <a:t>Exclusions*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260529">
                <a:tc>
                  <a:txBody>
                    <a:bodyPr/>
                    <a:lstStyle/>
                    <a:p>
                      <a:pPr algn="l" fontAlgn="b"/>
                      <a:r>
                        <a:rPr lang="en-US" sz="1600" u="none" strike="noStrike" dirty="0">
                          <a:effectLst/>
                        </a:rPr>
                        <a:t>Eligible Basis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$2,000,000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60529">
                <a:tc>
                  <a:txBody>
                    <a:bodyPr/>
                    <a:lstStyle/>
                    <a:p>
                      <a:pPr algn="l" fontAlgn="b"/>
                      <a:r>
                        <a:rPr lang="en-US" sz="1600" u="none" strike="noStrike">
                          <a:effectLst/>
                        </a:rPr>
                        <a:t>QCT/DDA Boost</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100.0000%</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260529">
                <a:tc>
                  <a:txBody>
                    <a:bodyPr/>
                    <a:lstStyle/>
                    <a:p>
                      <a:pPr algn="l" fontAlgn="b"/>
                      <a:r>
                        <a:rPr lang="en-US" sz="1600" u="none" strike="noStrike">
                          <a:effectLst/>
                        </a:rPr>
                        <a:t>Adjusted Basis</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$2,000,000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260529">
                <a:tc>
                  <a:txBody>
                    <a:bodyPr/>
                    <a:lstStyle/>
                    <a:p>
                      <a:pPr algn="l" fontAlgn="b"/>
                      <a:r>
                        <a:rPr lang="en-US" sz="1600" u="none" strike="noStrike">
                          <a:effectLst/>
                        </a:rPr>
                        <a:t>App Fraction</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100%</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260529">
                <a:tc>
                  <a:txBody>
                    <a:bodyPr/>
                    <a:lstStyle/>
                    <a:p>
                      <a:pPr algn="l" fontAlgn="b"/>
                      <a:r>
                        <a:rPr lang="en-US" sz="1600" u="none" strike="noStrike">
                          <a:effectLst/>
                        </a:rPr>
                        <a:t>Qualified Basis</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$2,000,000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260529">
                <a:tc>
                  <a:txBody>
                    <a:bodyPr/>
                    <a:lstStyle/>
                    <a:p>
                      <a:pPr algn="l" fontAlgn="b"/>
                      <a:r>
                        <a:rPr lang="en-US" sz="1600" u="none" strike="noStrike">
                          <a:effectLst/>
                        </a:rPr>
                        <a:t>Applicable % </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4.00%</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260529">
                <a:tc>
                  <a:txBody>
                    <a:bodyPr/>
                    <a:lstStyle/>
                    <a:p>
                      <a:pPr algn="l" fontAlgn="b"/>
                      <a:r>
                        <a:rPr lang="en-US" sz="1600" u="none" strike="noStrike">
                          <a:effectLst/>
                        </a:rPr>
                        <a:t>Annual Credit</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$80,000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260529">
                <a:tc>
                  <a:txBody>
                    <a:bodyPr/>
                    <a:lstStyle/>
                    <a:p>
                      <a:pPr algn="r" fontAlgn="b"/>
                      <a:r>
                        <a:rPr lang="en-US" sz="1600" u="none" strike="noStrike" dirty="0">
                          <a:effectLst/>
                        </a:rPr>
                        <a:t> x 10 years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$800,000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260529">
                <a:tc>
                  <a:txBody>
                    <a:bodyPr/>
                    <a:lstStyle/>
                    <a:p>
                      <a:pPr algn="l" fontAlgn="b"/>
                      <a:r>
                        <a:rPr lang="en-US" sz="1600" u="none" strike="noStrike" dirty="0">
                          <a:effectLst/>
                        </a:rPr>
                        <a:t>Investor Portion</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solidFill>
                            <a:schemeClr val="tx1"/>
                          </a:solidFill>
                          <a:effectLst/>
                        </a:rPr>
                        <a:t>99.99%</a:t>
                      </a:r>
                      <a:endParaRPr lang="en-US" sz="1600" b="0" i="0" u="none" strike="noStrike" dirty="0">
                        <a:solidFill>
                          <a:schemeClr val="tx1"/>
                        </a:solidFill>
                        <a:effectLst/>
                        <a:latin typeface="Calibri"/>
                      </a:endParaRPr>
                    </a:p>
                  </a:txBody>
                  <a:tcPr marL="0" marR="0" marT="0" marB="0" anchor="b"/>
                </a:tc>
                <a:extLst>
                  <a:ext uri="{0D108BD9-81ED-4DB2-BD59-A6C34878D82A}">
                    <a16:rowId xmlns:a16="http://schemas.microsoft.com/office/drawing/2014/main" val="10011"/>
                  </a:ext>
                </a:extLst>
              </a:tr>
              <a:tr h="260529">
                <a:tc>
                  <a:txBody>
                    <a:bodyPr/>
                    <a:lstStyle/>
                    <a:p>
                      <a:pPr algn="l" fontAlgn="b"/>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b="0" i="0" u="none" strike="noStrike" dirty="0">
                          <a:solidFill>
                            <a:schemeClr val="tx1"/>
                          </a:solidFill>
                          <a:effectLst/>
                          <a:latin typeface="Calibri"/>
                        </a:rPr>
                        <a:t>$799,920</a:t>
                      </a:r>
                    </a:p>
                  </a:txBody>
                  <a:tcPr marL="0" marR="0" marT="0" marB="0" anchor="b"/>
                </a:tc>
                <a:extLst>
                  <a:ext uri="{0D108BD9-81ED-4DB2-BD59-A6C34878D82A}">
                    <a16:rowId xmlns:a16="http://schemas.microsoft.com/office/drawing/2014/main" val="10012"/>
                  </a:ext>
                </a:extLst>
              </a:tr>
              <a:tr h="310632">
                <a:tc>
                  <a:txBody>
                    <a:bodyPr/>
                    <a:lstStyle/>
                    <a:p>
                      <a:pPr algn="l" fontAlgn="b"/>
                      <a:r>
                        <a:rPr lang="en-US" sz="1600" u="none" strike="noStrike">
                          <a:effectLst/>
                        </a:rPr>
                        <a:t>Price per Credit</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$0.88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260529">
                <a:tc>
                  <a:txBody>
                    <a:bodyPr/>
                    <a:lstStyle/>
                    <a:p>
                      <a:pPr algn="l" fontAlgn="b"/>
                      <a:r>
                        <a:rPr lang="en-US" sz="1600" u="none" strike="noStrike" dirty="0">
                          <a:effectLst/>
                        </a:rPr>
                        <a:t>Credit Proceeds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$703,930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bl>
          </a:graphicData>
        </a:graphic>
      </p:graphicFrame>
      <p:graphicFrame>
        <p:nvGraphicFramePr>
          <p:cNvPr id="8" name="Table 7">
            <a:extLst>
              <a:ext uri="{FF2B5EF4-FFF2-40B4-BE49-F238E27FC236}">
                <a16:creationId xmlns:a16="http://schemas.microsoft.com/office/drawing/2014/main" id="{CD71EBA3-587A-48E3-BF15-57494670C8AB}"/>
              </a:ext>
            </a:extLst>
          </p:cNvPr>
          <p:cNvGraphicFramePr>
            <a:graphicFrameLocks noGrp="1"/>
          </p:cNvGraphicFramePr>
          <p:nvPr>
            <p:extLst>
              <p:ext uri="{D42A27DB-BD31-4B8C-83A1-F6EECF244321}">
                <p14:modId xmlns:p14="http://schemas.microsoft.com/office/powerpoint/2010/main" val="3029136042"/>
              </p:ext>
            </p:extLst>
          </p:nvPr>
        </p:nvGraphicFramePr>
        <p:xfrm>
          <a:off x="4838217" y="1692549"/>
          <a:ext cx="4004843" cy="4079432"/>
        </p:xfrm>
        <a:graphic>
          <a:graphicData uri="http://schemas.openxmlformats.org/drawingml/2006/table">
            <a:tbl>
              <a:tblPr firstRow="1" bandRow="1">
                <a:tableStyleId>{5C22544A-7EE6-4342-B048-85BDC9FD1C3A}</a:tableStyleId>
              </a:tblPr>
              <a:tblGrid>
                <a:gridCol w="1801223">
                  <a:extLst>
                    <a:ext uri="{9D8B030D-6E8A-4147-A177-3AD203B41FA5}">
                      <a16:colId xmlns:a16="http://schemas.microsoft.com/office/drawing/2014/main" val="20000"/>
                    </a:ext>
                  </a:extLst>
                </a:gridCol>
                <a:gridCol w="2203620">
                  <a:extLst>
                    <a:ext uri="{9D8B030D-6E8A-4147-A177-3AD203B41FA5}">
                      <a16:colId xmlns:a16="http://schemas.microsoft.com/office/drawing/2014/main" val="20001"/>
                    </a:ext>
                  </a:extLst>
                </a:gridCol>
              </a:tblGrid>
              <a:tr h="277510">
                <a:tc gridSpan="2">
                  <a:txBody>
                    <a:bodyPr/>
                    <a:lstStyle/>
                    <a:p>
                      <a:pPr algn="ctr" fontAlgn="b"/>
                      <a:r>
                        <a:rPr lang="en-US" sz="2000" u="none" strike="noStrike" dirty="0">
                          <a:effectLst/>
                        </a:rPr>
                        <a:t>Rehabilitation Credit by Basis</a:t>
                      </a:r>
                      <a:endParaRPr lang="en-US" sz="2000" b="1" i="0" u="none" strike="noStrike" dirty="0">
                        <a:solidFill>
                          <a:srgbClr val="000000"/>
                        </a:solidFill>
                        <a:effectLst/>
                        <a:latin typeface="Calibri"/>
                      </a:endParaRP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60529">
                <a:tc>
                  <a:txBody>
                    <a:bodyPr/>
                    <a:lstStyle/>
                    <a:p>
                      <a:pPr algn="l" fontAlgn="b"/>
                      <a:r>
                        <a:rPr lang="en-US" sz="1600" u="none" strike="noStrike" dirty="0">
                          <a:effectLst/>
                        </a:rPr>
                        <a:t>Eligible Basis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$10,000,000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60529">
                <a:tc>
                  <a:txBody>
                    <a:bodyPr/>
                    <a:lstStyle/>
                    <a:p>
                      <a:pPr algn="l" fontAlgn="b"/>
                      <a:r>
                        <a:rPr lang="en-US" sz="1600" u="none" strike="noStrike" dirty="0">
                          <a:effectLst/>
                        </a:rPr>
                        <a:t>Exclusions*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260529">
                <a:tc>
                  <a:txBody>
                    <a:bodyPr/>
                    <a:lstStyle/>
                    <a:p>
                      <a:pPr algn="l" fontAlgn="b"/>
                      <a:r>
                        <a:rPr lang="en-US" sz="1600" u="none" strike="noStrike" dirty="0">
                          <a:effectLst/>
                        </a:rPr>
                        <a:t>Eligible Basis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$10,000,000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60529">
                <a:tc>
                  <a:txBody>
                    <a:bodyPr/>
                    <a:lstStyle/>
                    <a:p>
                      <a:pPr algn="l" fontAlgn="b"/>
                      <a:r>
                        <a:rPr lang="en-US" sz="1600" u="none" strike="noStrike">
                          <a:effectLst/>
                        </a:rPr>
                        <a:t>QCT/DDA Boost</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130.0000%</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260529">
                <a:tc>
                  <a:txBody>
                    <a:bodyPr/>
                    <a:lstStyle/>
                    <a:p>
                      <a:pPr algn="l" fontAlgn="b"/>
                      <a:r>
                        <a:rPr lang="en-US" sz="1600" u="none" strike="noStrike">
                          <a:effectLst/>
                        </a:rPr>
                        <a:t>Adjusted Basis</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$13,000,000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260529">
                <a:tc>
                  <a:txBody>
                    <a:bodyPr/>
                    <a:lstStyle/>
                    <a:p>
                      <a:pPr algn="l" fontAlgn="b"/>
                      <a:r>
                        <a:rPr lang="en-US" sz="1600" u="none" strike="noStrike">
                          <a:effectLst/>
                        </a:rPr>
                        <a:t>App Fraction</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100%</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6"/>
                  </a:ext>
                </a:extLst>
              </a:tr>
              <a:tr h="260529">
                <a:tc>
                  <a:txBody>
                    <a:bodyPr/>
                    <a:lstStyle/>
                    <a:p>
                      <a:pPr algn="l" fontAlgn="b"/>
                      <a:r>
                        <a:rPr lang="en-US" sz="1600" u="none" strike="noStrike">
                          <a:effectLst/>
                        </a:rPr>
                        <a:t>Qualified Basis</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$13,000,000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260529">
                <a:tc>
                  <a:txBody>
                    <a:bodyPr/>
                    <a:lstStyle/>
                    <a:p>
                      <a:pPr algn="l" fontAlgn="b"/>
                      <a:r>
                        <a:rPr lang="en-US" sz="1600" u="none" strike="noStrike">
                          <a:effectLst/>
                        </a:rPr>
                        <a:t>Applicable % </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9.00%</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260529">
                <a:tc>
                  <a:txBody>
                    <a:bodyPr/>
                    <a:lstStyle/>
                    <a:p>
                      <a:pPr algn="l" fontAlgn="b"/>
                      <a:r>
                        <a:rPr lang="en-US" sz="1600" u="none" strike="noStrike">
                          <a:effectLst/>
                        </a:rPr>
                        <a:t>Annual Credit</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$1,170,000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260529">
                <a:tc>
                  <a:txBody>
                    <a:bodyPr/>
                    <a:lstStyle/>
                    <a:p>
                      <a:pPr algn="r" fontAlgn="b"/>
                      <a:r>
                        <a:rPr lang="en-US" sz="1600" u="none" strike="noStrike" dirty="0">
                          <a:effectLst/>
                        </a:rPr>
                        <a:t> x 10 years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$11,700,000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260529">
                <a:tc>
                  <a:txBody>
                    <a:bodyPr/>
                    <a:lstStyle/>
                    <a:p>
                      <a:pPr algn="l" fontAlgn="b"/>
                      <a:r>
                        <a:rPr lang="en-US" sz="1600" u="none" strike="noStrike" dirty="0">
                          <a:effectLst/>
                        </a:rPr>
                        <a:t>Investor Portion</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solidFill>
                            <a:schemeClr val="tx1"/>
                          </a:solidFill>
                          <a:effectLst/>
                        </a:rPr>
                        <a:t>99.99%</a:t>
                      </a:r>
                      <a:endParaRPr lang="en-US" sz="1600" b="0" i="0" u="none" strike="noStrike" dirty="0">
                        <a:solidFill>
                          <a:schemeClr val="tx1"/>
                        </a:solidFill>
                        <a:effectLst/>
                        <a:latin typeface="Calibri"/>
                      </a:endParaRPr>
                    </a:p>
                  </a:txBody>
                  <a:tcPr marL="0" marR="0" marT="0" marB="0" anchor="b"/>
                </a:tc>
                <a:extLst>
                  <a:ext uri="{0D108BD9-81ED-4DB2-BD59-A6C34878D82A}">
                    <a16:rowId xmlns:a16="http://schemas.microsoft.com/office/drawing/2014/main" val="10011"/>
                  </a:ext>
                </a:extLst>
              </a:tr>
              <a:tr h="260529">
                <a:tc>
                  <a:txBody>
                    <a:bodyPr/>
                    <a:lstStyle/>
                    <a:p>
                      <a:pPr algn="l" fontAlgn="b"/>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b="0" i="0" u="none" strike="noStrike" dirty="0">
                          <a:solidFill>
                            <a:schemeClr val="tx1"/>
                          </a:solidFill>
                          <a:effectLst/>
                          <a:latin typeface="Calibri"/>
                        </a:rPr>
                        <a:t>$11,698,830</a:t>
                      </a:r>
                    </a:p>
                  </a:txBody>
                  <a:tcPr marL="0" marR="0" marT="0" marB="0" anchor="b"/>
                </a:tc>
                <a:extLst>
                  <a:ext uri="{0D108BD9-81ED-4DB2-BD59-A6C34878D82A}">
                    <a16:rowId xmlns:a16="http://schemas.microsoft.com/office/drawing/2014/main" val="10012"/>
                  </a:ext>
                </a:extLst>
              </a:tr>
              <a:tr h="387755">
                <a:tc>
                  <a:txBody>
                    <a:bodyPr/>
                    <a:lstStyle/>
                    <a:p>
                      <a:pPr algn="l" fontAlgn="b"/>
                      <a:r>
                        <a:rPr lang="en-US" sz="1600" u="none" strike="noStrike">
                          <a:effectLst/>
                        </a:rPr>
                        <a:t>Price per Credit</a:t>
                      </a:r>
                      <a:endParaRPr lang="en-US" sz="1600" b="0" i="0" u="none" strike="noStrike">
                        <a:solidFill>
                          <a:srgbClr val="000000"/>
                        </a:solidFill>
                        <a:effectLst/>
                        <a:latin typeface="Calibri"/>
                      </a:endParaRPr>
                    </a:p>
                  </a:txBody>
                  <a:tcPr marL="0" marR="0" marT="0" marB="0" anchor="b"/>
                </a:tc>
                <a:tc>
                  <a:txBody>
                    <a:bodyPr/>
                    <a:lstStyle/>
                    <a:p>
                      <a:pPr algn="r" fontAlgn="b"/>
                      <a:r>
                        <a:rPr lang="en-US" sz="1600" u="none" strike="noStrike" dirty="0">
                          <a:effectLst/>
                        </a:rPr>
                        <a:t> $0.88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260529">
                <a:tc>
                  <a:txBody>
                    <a:bodyPr/>
                    <a:lstStyle/>
                    <a:p>
                      <a:pPr algn="l" fontAlgn="b"/>
                      <a:r>
                        <a:rPr lang="en-US" sz="1600" u="none" strike="noStrike" dirty="0">
                          <a:effectLst/>
                        </a:rPr>
                        <a:t>Credit Proceeds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 $10,294,970 </a:t>
                      </a:r>
                      <a:endParaRPr lang="en-US" sz="16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bl>
          </a:graphicData>
        </a:graphic>
      </p:graphicFrame>
      <p:sp>
        <p:nvSpPr>
          <p:cNvPr id="3" name="TextBox 2">
            <a:extLst>
              <a:ext uri="{FF2B5EF4-FFF2-40B4-BE49-F238E27FC236}">
                <a16:creationId xmlns:a16="http://schemas.microsoft.com/office/drawing/2014/main" id="{3FA30753-DE56-4527-9E32-4BA7EE660ACD}"/>
              </a:ext>
            </a:extLst>
          </p:cNvPr>
          <p:cNvSpPr txBox="1"/>
          <p:nvPr/>
        </p:nvSpPr>
        <p:spPr>
          <a:xfrm>
            <a:off x="284030" y="5775762"/>
            <a:ext cx="8559029" cy="646331"/>
          </a:xfrm>
          <a:prstGeom prst="rect">
            <a:avLst/>
          </a:prstGeom>
          <a:solidFill>
            <a:srgbClr val="0193B4"/>
          </a:solidFill>
        </p:spPr>
        <p:txBody>
          <a:bodyPr wrap="square" rtlCol="0">
            <a:spAutoFit/>
          </a:bodyPr>
          <a:lstStyle/>
          <a:p>
            <a:pPr algn="ctr"/>
            <a:r>
              <a:rPr lang="en-US" sz="1800" b="1" dirty="0">
                <a:solidFill>
                  <a:schemeClr val="bg1"/>
                </a:solidFill>
              </a:rPr>
              <a:t>Combined Annual Credit (Award): $1,250,000</a:t>
            </a:r>
          </a:p>
          <a:p>
            <a:pPr algn="ctr"/>
            <a:r>
              <a:rPr lang="en-US" sz="1800" b="1" dirty="0">
                <a:solidFill>
                  <a:schemeClr val="bg1"/>
                </a:solidFill>
              </a:rPr>
              <a:t>Combined Credit Proceeds (Equity): $10,998,900</a:t>
            </a:r>
          </a:p>
        </p:txBody>
      </p:sp>
    </p:spTree>
    <p:extLst>
      <p:ext uri="{BB962C8B-B14F-4D97-AF65-F5344CB8AC3E}">
        <p14:creationId xmlns:p14="http://schemas.microsoft.com/office/powerpoint/2010/main" val="3894890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Maximum Debt Supportable</a:t>
            </a:r>
          </a:p>
        </p:txBody>
      </p:sp>
      <p:sp>
        <p:nvSpPr>
          <p:cNvPr id="5" name="Slide Number Placeholder 4"/>
          <p:cNvSpPr>
            <a:spLocks noGrp="1"/>
          </p:cNvSpPr>
          <p:nvPr>
            <p:ph type="sldNum" sz="quarter" idx="12"/>
          </p:nvPr>
        </p:nvSpPr>
        <p:spPr/>
        <p:txBody>
          <a:bodyPr/>
          <a:lstStyle/>
          <a:p>
            <a:fld id="{FC5F6519-DECC-1B4D-81A6-574A8BD0DE90}" type="slidenum">
              <a:rPr lang="en-US" smtClean="0"/>
              <a:t>41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31099874"/>
              </p:ext>
            </p:extLst>
          </p:nvPr>
        </p:nvGraphicFramePr>
        <p:xfrm>
          <a:off x="625033" y="2407235"/>
          <a:ext cx="7890317" cy="3048000"/>
        </p:xfrm>
        <a:graphic>
          <a:graphicData uri="http://schemas.openxmlformats.org/drawingml/2006/table">
            <a:tbl>
              <a:tblPr firstRow="1" bandRow="1">
                <a:tableStyleId>{5C22544A-7EE6-4342-B048-85BDC9FD1C3A}</a:tableStyleId>
              </a:tblPr>
              <a:tblGrid>
                <a:gridCol w="5975310">
                  <a:extLst>
                    <a:ext uri="{9D8B030D-6E8A-4147-A177-3AD203B41FA5}">
                      <a16:colId xmlns:a16="http://schemas.microsoft.com/office/drawing/2014/main" val="20000"/>
                    </a:ext>
                  </a:extLst>
                </a:gridCol>
                <a:gridCol w="1915007">
                  <a:extLst>
                    <a:ext uri="{9D8B030D-6E8A-4147-A177-3AD203B41FA5}">
                      <a16:colId xmlns:a16="http://schemas.microsoft.com/office/drawing/2014/main" val="20001"/>
                    </a:ext>
                  </a:extLst>
                </a:gridCol>
              </a:tblGrid>
              <a:tr h="272705">
                <a:tc gridSpan="2">
                  <a:txBody>
                    <a:bodyPr/>
                    <a:lstStyle/>
                    <a:p>
                      <a:pPr algn="ctr" fontAlgn="b"/>
                      <a:r>
                        <a:rPr lang="en-US" sz="2000" b="1" i="0" u="none" strike="noStrike" dirty="0">
                          <a:solidFill>
                            <a:schemeClr val="bg1"/>
                          </a:solidFill>
                          <a:effectLst/>
                          <a:latin typeface="Calibri"/>
                        </a:rPr>
                        <a:t>100 unit project</a:t>
                      </a: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72705">
                <a:tc>
                  <a:txBody>
                    <a:bodyPr/>
                    <a:lstStyle/>
                    <a:p>
                      <a:pPr algn="l" fontAlgn="b"/>
                      <a:r>
                        <a:rPr lang="en-US" sz="2000" u="none" strike="noStrike" dirty="0">
                          <a:effectLst/>
                        </a:rPr>
                        <a:t>Gross Potential Income</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$900,000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72705">
                <a:tc>
                  <a:txBody>
                    <a:bodyPr/>
                    <a:lstStyle/>
                    <a:p>
                      <a:pPr algn="l" fontAlgn="b"/>
                      <a:r>
                        <a:rPr lang="en-US" sz="2000" u="none" strike="noStrike" dirty="0">
                          <a:effectLst/>
                        </a:rPr>
                        <a:t>     Less: Vacancy (7%)</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rgbClr val="C00000"/>
                          </a:solidFill>
                          <a:effectLst/>
                        </a:rPr>
                        <a:t>($63,000)</a:t>
                      </a:r>
                      <a:endParaRPr lang="en-US" sz="2000" b="0" i="0" u="none" strike="noStrike" dirty="0">
                        <a:solidFill>
                          <a:srgbClr val="C00000"/>
                        </a:solidFill>
                        <a:effectLst/>
                        <a:latin typeface="Calibri"/>
                      </a:endParaRPr>
                    </a:p>
                  </a:txBody>
                  <a:tcPr marL="0" marR="0" marT="0" marB="0" anchor="b"/>
                </a:tc>
                <a:extLst>
                  <a:ext uri="{0D108BD9-81ED-4DB2-BD59-A6C34878D82A}">
                    <a16:rowId xmlns:a16="http://schemas.microsoft.com/office/drawing/2014/main" val="10002"/>
                  </a:ext>
                </a:extLst>
              </a:tr>
              <a:tr h="272705">
                <a:tc>
                  <a:txBody>
                    <a:bodyPr/>
                    <a:lstStyle/>
                    <a:p>
                      <a:pPr algn="l" fontAlgn="b"/>
                      <a:r>
                        <a:rPr lang="en-US" sz="2000" u="none" strike="noStrike" dirty="0">
                          <a:effectLst/>
                        </a:rPr>
                        <a:t>Effective Gross Income</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$837,000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72705">
                <a:tc>
                  <a:txBody>
                    <a:bodyPr/>
                    <a:lstStyle/>
                    <a:p>
                      <a:pPr algn="l" fontAlgn="b"/>
                      <a:r>
                        <a:rPr lang="en-US" sz="2000" u="none" strike="noStrike" dirty="0">
                          <a:effectLst/>
                        </a:rPr>
                        <a:t>     Less: Expenses per unit per annum (pupa) </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rgbClr val="C00000"/>
                          </a:solidFill>
                          <a:effectLst/>
                        </a:rPr>
                        <a:t>($470,000)</a:t>
                      </a:r>
                      <a:endParaRPr lang="en-US" sz="2000" b="0" i="0" u="none" strike="noStrike" dirty="0">
                        <a:solidFill>
                          <a:srgbClr val="C00000"/>
                        </a:solidFill>
                        <a:effectLst/>
                        <a:latin typeface="Calibri"/>
                      </a:endParaRPr>
                    </a:p>
                  </a:txBody>
                  <a:tcPr marL="0" marR="0" marT="0" marB="0" anchor="b"/>
                </a:tc>
                <a:extLst>
                  <a:ext uri="{0D108BD9-81ED-4DB2-BD59-A6C34878D82A}">
                    <a16:rowId xmlns:a16="http://schemas.microsoft.com/office/drawing/2014/main" val="10004"/>
                  </a:ext>
                </a:extLst>
              </a:tr>
              <a:tr h="272705">
                <a:tc>
                  <a:txBody>
                    <a:bodyPr/>
                    <a:lstStyle/>
                    <a:p>
                      <a:pPr algn="l" fontAlgn="b"/>
                      <a:r>
                        <a:rPr lang="en-US" sz="2000" u="none" strike="noStrike" dirty="0">
                          <a:effectLst/>
                        </a:rPr>
                        <a:t>     Less: Replacement Reserves pupa</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rgbClr val="C00000"/>
                          </a:solidFill>
                          <a:effectLst/>
                        </a:rPr>
                        <a:t>($30,000)</a:t>
                      </a:r>
                      <a:endParaRPr lang="en-US" sz="2000" b="0" i="0" u="none" strike="noStrike" dirty="0">
                        <a:solidFill>
                          <a:srgbClr val="C00000"/>
                        </a:solidFill>
                        <a:effectLst/>
                        <a:latin typeface="Calibri"/>
                      </a:endParaRPr>
                    </a:p>
                  </a:txBody>
                  <a:tcPr marL="0" marR="0" marT="0" marB="0" anchor="b"/>
                </a:tc>
                <a:extLst>
                  <a:ext uri="{0D108BD9-81ED-4DB2-BD59-A6C34878D82A}">
                    <a16:rowId xmlns:a16="http://schemas.microsoft.com/office/drawing/2014/main" val="10005"/>
                  </a:ext>
                </a:extLst>
              </a:tr>
              <a:tr h="272705">
                <a:tc>
                  <a:txBody>
                    <a:bodyPr/>
                    <a:lstStyle/>
                    <a:p>
                      <a:pPr algn="l" fontAlgn="b"/>
                      <a:r>
                        <a:rPr lang="en-US" sz="2000" u="none" strike="noStrike" dirty="0">
                          <a:effectLst/>
                        </a:rPr>
                        <a:t>Net Operating Income</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b="0" i="0" u="none" strike="noStrike" dirty="0">
                          <a:solidFill>
                            <a:schemeClr val="tx1"/>
                          </a:solidFill>
                          <a:effectLst/>
                          <a:latin typeface="Calibri"/>
                        </a:rPr>
                        <a:t>$337,000</a:t>
                      </a:r>
                    </a:p>
                  </a:txBody>
                  <a:tcPr marL="0" marR="0" marT="0" marB="0" anchor="b"/>
                </a:tc>
                <a:extLst>
                  <a:ext uri="{0D108BD9-81ED-4DB2-BD59-A6C34878D82A}">
                    <a16:rowId xmlns:a16="http://schemas.microsoft.com/office/drawing/2014/main" val="10006"/>
                  </a:ext>
                </a:extLst>
              </a:tr>
              <a:tr h="272705">
                <a:tc>
                  <a:txBody>
                    <a:bodyPr/>
                    <a:lstStyle/>
                    <a:p>
                      <a:pPr algn="l" fontAlgn="b"/>
                      <a:r>
                        <a:rPr lang="en-US" sz="2000" u="none" strike="noStrike" dirty="0">
                          <a:effectLst/>
                        </a:rPr>
                        <a:t>Divide by Required Debt Coverage Ratio (1.20)</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$280,833</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272705">
                <a:tc>
                  <a:txBody>
                    <a:bodyPr/>
                    <a:lstStyle/>
                    <a:p>
                      <a:pPr algn="l" fontAlgn="b"/>
                      <a:r>
                        <a:rPr lang="en-US" sz="2000" b="0" i="0" u="none" strike="noStrike" dirty="0">
                          <a:solidFill>
                            <a:schemeClr val="tx1"/>
                          </a:solidFill>
                          <a:effectLst/>
                          <a:latin typeface="Calibri"/>
                        </a:rPr>
                        <a:t>Divide by Debt Constant (0.0645; 5.0% interest, 30 year amortization)</a:t>
                      </a:r>
                    </a:p>
                  </a:txBody>
                  <a:tcPr marL="0" marR="0" marT="0" marB="0" anchor="b"/>
                </a:tc>
                <a:tc>
                  <a:txBody>
                    <a:bodyPr/>
                    <a:lstStyle/>
                    <a:p>
                      <a:pPr algn="r" fontAlgn="b"/>
                      <a:r>
                        <a:rPr lang="en-US" sz="2000" u="none" strike="noStrike" dirty="0">
                          <a:effectLst/>
                        </a:rPr>
                        <a:t>$4,354,000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98536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Gap Estimation</a:t>
            </a:r>
          </a:p>
        </p:txBody>
      </p:sp>
      <p:sp>
        <p:nvSpPr>
          <p:cNvPr id="5" name="Slide Number Placeholder 4"/>
          <p:cNvSpPr>
            <a:spLocks noGrp="1"/>
          </p:cNvSpPr>
          <p:nvPr>
            <p:ph type="sldNum" sz="quarter" idx="12"/>
          </p:nvPr>
        </p:nvSpPr>
        <p:spPr/>
        <p:txBody>
          <a:bodyPr/>
          <a:lstStyle/>
          <a:p>
            <a:fld id="{FC5F6519-DECC-1B4D-81A6-574A8BD0DE90}" type="slidenum">
              <a:rPr lang="en-US" smtClean="0"/>
              <a:t>42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33966942"/>
              </p:ext>
            </p:extLst>
          </p:nvPr>
        </p:nvGraphicFramePr>
        <p:xfrm>
          <a:off x="625033" y="2407235"/>
          <a:ext cx="7890317" cy="1828800"/>
        </p:xfrm>
        <a:graphic>
          <a:graphicData uri="http://schemas.openxmlformats.org/drawingml/2006/table">
            <a:tbl>
              <a:tblPr firstRow="1" bandRow="1">
                <a:tableStyleId>{5C22544A-7EE6-4342-B048-85BDC9FD1C3A}</a:tableStyleId>
              </a:tblPr>
              <a:tblGrid>
                <a:gridCol w="5975310">
                  <a:extLst>
                    <a:ext uri="{9D8B030D-6E8A-4147-A177-3AD203B41FA5}">
                      <a16:colId xmlns:a16="http://schemas.microsoft.com/office/drawing/2014/main" val="20000"/>
                    </a:ext>
                  </a:extLst>
                </a:gridCol>
                <a:gridCol w="1915007">
                  <a:extLst>
                    <a:ext uri="{9D8B030D-6E8A-4147-A177-3AD203B41FA5}">
                      <a16:colId xmlns:a16="http://schemas.microsoft.com/office/drawing/2014/main" val="20001"/>
                    </a:ext>
                  </a:extLst>
                </a:gridCol>
              </a:tblGrid>
              <a:tr h="272705">
                <a:tc gridSpan="2">
                  <a:txBody>
                    <a:bodyPr/>
                    <a:lstStyle/>
                    <a:p>
                      <a:pPr algn="ctr" fontAlgn="b"/>
                      <a:r>
                        <a:rPr lang="en-US" sz="2000" b="1" i="0" u="none" strike="noStrike" dirty="0">
                          <a:solidFill>
                            <a:schemeClr val="bg1"/>
                          </a:solidFill>
                          <a:effectLst/>
                          <a:latin typeface="Calibri"/>
                        </a:rPr>
                        <a:t>100 unit project</a:t>
                      </a:r>
                    </a:p>
                  </a:txBody>
                  <a:tcPr marL="0" marR="0" marT="0" marB="0" anchor="b"/>
                </a:tc>
                <a:tc hMerge="1">
                  <a:txBody>
                    <a:bodyPr/>
                    <a:lstStyle/>
                    <a:p>
                      <a:endParaRPr lang="en-US"/>
                    </a:p>
                  </a:txBody>
                  <a:tcPr/>
                </a:tc>
                <a:extLst>
                  <a:ext uri="{0D108BD9-81ED-4DB2-BD59-A6C34878D82A}">
                    <a16:rowId xmlns:a16="http://schemas.microsoft.com/office/drawing/2014/main" val="10000"/>
                  </a:ext>
                </a:extLst>
              </a:tr>
              <a:tr h="272705">
                <a:tc>
                  <a:txBody>
                    <a:bodyPr/>
                    <a:lstStyle/>
                    <a:p>
                      <a:pPr algn="l" fontAlgn="b"/>
                      <a:r>
                        <a:rPr lang="en-US" sz="2000" u="none" strike="noStrike" dirty="0">
                          <a:effectLst/>
                        </a:rPr>
                        <a:t>Total Development Costs</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$16,000,000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272705">
                <a:tc>
                  <a:txBody>
                    <a:bodyPr/>
                    <a:lstStyle/>
                    <a:p>
                      <a:pPr algn="l" fontAlgn="b"/>
                      <a:r>
                        <a:rPr lang="en-US" sz="2000" u="none" strike="noStrike" dirty="0">
                          <a:effectLst/>
                        </a:rPr>
                        <a:t>     Less: Tax Credit Equity</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rgbClr val="C00000"/>
                          </a:solidFill>
                          <a:effectLst/>
                        </a:rPr>
                        <a:t>($10,998,900)</a:t>
                      </a:r>
                      <a:endParaRPr lang="en-US" sz="2000" b="0" i="0" u="none" strike="noStrike" dirty="0">
                        <a:solidFill>
                          <a:srgbClr val="C00000"/>
                        </a:solidFill>
                        <a:effectLst/>
                        <a:latin typeface="Calibri"/>
                      </a:endParaRPr>
                    </a:p>
                  </a:txBody>
                  <a:tcPr marL="0" marR="0" marT="0" marB="0" anchor="b"/>
                </a:tc>
                <a:extLst>
                  <a:ext uri="{0D108BD9-81ED-4DB2-BD59-A6C34878D82A}">
                    <a16:rowId xmlns:a16="http://schemas.microsoft.com/office/drawing/2014/main" val="10002"/>
                  </a:ext>
                </a:extLst>
              </a:tr>
              <a:tr h="272705">
                <a:tc>
                  <a:txBody>
                    <a:bodyPr/>
                    <a:lstStyle/>
                    <a:p>
                      <a:pPr algn="l" fontAlgn="b"/>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effectLst/>
                        </a:rPr>
                        <a:t>$5,001,100</a:t>
                      </a:r>
                      <a:endParaRPr lang="en-US"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272705">
                <a:tc>
                  <a:txBody>
                    <a:bodyPr/>
                    <a:lstStyle/>
                    <a:p>
                      <a:pPr algn="l" fontAlgn="b"/>
                      <a:r>
                        <a:rPr lang="en-US" sz="2000" u="none" strike="noStrike" dirty="0">
                          <a:effectLst/>
                        </a:rPr>
                        <a:t>     Less: Estimated First Mortgage</a:t>
                      </a:r>
                      <a:endParaRPr lang="en-US" sz="2000" b="0" i="0" u="none" strike="noStrike" dirty="0">
                        <a:solidFill>
                          <a:srgbClr val="000000"/>
                        </a:solidFill>
                        <a:effectLst/>
                        <a:latin typeface="Calibri"/>
                      </a:endParaRPr>
                    </a:p>
                  </a:txBody>
                  <a:tcPr marL="0" marR="0" marT="0" marB="0" anchor="b"/>
                </a:tc>
                <a:tc>
                  <a:txBody>
                    <a:bodyPr/>
                    <a:lstStyle/>
                    <a:p>
                      <a:pPr algn="r" fontAlgn="b"/>
                      <a:r>
                        <a:rPr lang="en-US" sz="2000" u="none" strike="noStrike" dirty="0">
                          <a:solidFill>
                            <a:srgbClr val="C00000"/>
                          </a:solidFill>
                          <a:effectLst/>
                        </a:rPr>
                        <a:t>($4,354,000)</a:t>
                      </a:r>
                      <a:endParaRPr lang="en-US" sz="2000" b="0" i="0" u="none" strike="noStrike" dirty="0">
                        <a:solidFill>
                          <a:srgbClr val="C00000"/>
                        </a:solidFill>
                        <a:effectLst/>
                        <a:latin typeface="Calibri"/>
                      </a:endParaRPr>
                    </a:p>
                  </a:txBody>
                  <a:tcPr marL="0" marR="0" marT="0" marB="0" anchor="b"/>
                </a:tc>
                <a:extLst>
                  <a:ext uri="{0D108BD9-81ED-4DB2-BD59-A6C34878D82A}">
                    <a16:rowId xmlns:a16="http://schemas.microsoft.com/office/drawing/2014/main" val="10004"/>
                  </a:ext>
                </a:extLst>
              </a:tr>
              <a:tr h="272705">
                <a:tc>
                  <a:txBody>
                    <a:bodyPr/>
                    <a:lstStyle/>
                    <a:p>
                      <a:pPr algn="l" fontAlgn="b"/>
                      <a:r>
                        <a:rPr lang="en-US" sz="2000" b="0" i="0" u="none" strike="noStrike" dirty="0">
                          <a:solidFill>
                            <a:schemeClr val="tx1"/>
                          </a:solidFill>
                          <a:effectLst/>
                          <a:latin typeface="Calibri"/>
                        </a:rPr>
                        <a:t>Gap</a:t>
                      </a:r>
                    </a:p>
                  </a:txBody>
                  <a:tcPr marL="0" marR="0" marT="0" marB="0" anchor="b"/>
                </a:tc>
                <a:tc>
                  <a:txBody>
                    <a:bodyPr/>
                    <a:lstStyle/>
                    <a:p>
                      <a:pPr algn="r" fontAlgn="b"/>
                      <a:r>
                        <a:rPr lang="en-US" sz="2000" b="0" i="0" u="none" strike="noStrike" dirty="0">
                          <a:solidFill>
                            <a:schemeClr val="tx1"/>
                          </a:solidFill>
                          <a:effectLst/>
                          <a:latin typeface="Calibri"/>
                        </a:rPr>
                        <a:t>$647,100</a:t>
                      </a:r>
                    </a:p>
                  </a:txBody>
                  <a:tcPr marL="0" marR="0" marT="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64626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Gap Financing</a:t>
            </a:r>
          </a:p>
        </p:txBody>
      </p:sp>
      <p:sp>
        <p:nvSpPr>
          <p:cNvPr id="11"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389565" y="1731818"/>
            <a:ext cx="8375517" cy="4798193"/>
          </a:xfrm>
        </p:spPr>
        <p:txBody>
          <a:bodyPr numCol="2">
            <a:normAutofit fontScale="92500"/>
          </a:bodyPr>
          <a:lstStyle/>
          <a:p>
            <a:pPr algn="l">
              <a:lnSpc>
                <a:spcPct val="120000"/>
              </a:lnSpc>
            </a:pPr>
            <a:r>
              <a:rPr lang="en-US" sz="2400" b="1" dirty="0">
                <a:solidFill>
                  <a:srgbClr val="535554"/>
                </a:solidFill>
                <a:latin typeface="Arial" panose="020B0604020202020204" pitchFamily="34" charset="0"/>
                <a:cs typeface="Arial" panose="020B0604020202020204" pitchFamily="34" charset="0"/>
              </a:rPr>
              <a:t>Government Sources: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Soft Mortgage Debt</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HOME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CDBG</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National Housing Trust Fund</a:t>
            </a:r>
          </a:p>
          <a:p>
            <a:pPr algn="l">
              <a:lnSpc>
                <a:spcPct val="120000"/>
              </a:lnSpc>
            </a:pPr>
            <a:r>
              <a:rPr lang="en-US" sz="2400" b="1" dirty="0">
                <a:solidFill>
                  <a:srgbClr val="535554"/>
                </a:solidFill>
                <a:latin typeface="Arial" panose="020B0604020202020204" pitchFamily="34" charset="0"/>
                <a:cs typeface="Arial" panose="020B0604020202020204" pitchFamily="34" charset="0"/>
              </a:rPr>
              <a:t>Private Sources: </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Better 1</a:t>
            </a:r>
            <a:r>
              <a:rPr lang="en-US" sz="2400" baseline="30000" dirty="0">
                <a:solidFill>
                  <a:srgbClr val="535554"/>
                </a:solidFill>
                <a:latin typeface="Arial" panose="020B0604020202020204" pitchFamily="34" charset="0"/>
                <a:cs typeface="Arial" panose="020B0604020202020204" pitchFamily="34" charset="0"/>
              </a:rPr>
              <a:t>st</a:t>
            </a:r>
            <a:r>
              <a:rPr lang="en-US" sz="2400" dirty="0">
                <a:solidFill>
                  <a:srgbClr val="535554"/>
                </a:solidFill>
                <a:latin typeface="Arial" panose="020B0604020202020204" pitchFamily="34" charset="0"/>
                <a:cs typeface="Arial" panose="020B0604020202020204" pitchFamily="34" charset="0"/>
              </a:rPr>
              <a:t> mortgage terms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FHLB Affordable Housing Program</a:t>
            </a:r>
          </a:p>
          <a:p>
            <a:pPr algn="l">
              <a:lnSpc>
                <a:spcPct val="120000"/>
              </a:lnSpc>
            </a:pPr>
            <a:r>
              <a:rPr lang="en-US" sz="2400" b="1" dirty="0">
                <a:solidFill>
                  <a:srgbClr val="535554"/>
                </a:solidFill>
                <a:latin typeface="Arial" panose="020B0604020202020204" pitchFamily="34" charset="0"/>
                <a:cs typeface="Arial" panose="020B0604020202020204" pitchFamily="34" charset="0"/>
              </a:rPr>
              <a:t>Project/Developer Sources:</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Deferred Developer Fee</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Reduce Acquisition Cost</a:t>
            </a:r>
          </a:p>
          <a:p>
            <a:pPr marL="342900" indent="-342900" algn="l">
              <a:lnSpc>
                <a:spcPct val="120000"/>
              </a:lnSpc>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General Partner Loan or Equity</a:t>
            </a:r>
          </a:p>
        </p:txBody>
      </p:sp>
      <p:sp>
        <p:nvSpPr>
          <p:cNvPr id="3" name="Slide Number Placeholder 2"/>
          <p:cNvSpPr>
            <a:spLocks noGrp="1"/>
          </p:cNvSpPr>
          <p:nvPr>
            <p:ph type="sldNum" sz="quarter" idx="12"/>
          </p:nvPr>
        </p:nvSpPr>
        <p:spPr/>
        <p:txBody>
          <a:bodyPr/>
          <a:lstStyle/>
          <a:p>
            <a:fld id="{FC5F6519-DECC-1B4D-81A6-574A8BD0DE90}" type="slidenum">
              <a:rPr lang="en-US" smtClean="0"/>
              <a:t>43</a:t>
            </a:fld>
            <a:endParaRPr lang="en-US"/>
          </a:p>
        </p:txBody>
      </p:sp>
    </p:spTree>
    <p:extLst>
      <p:ext uri="{BB962C8B-B14F-4D97-AF65-F5344CB8AC3E}">
        <p14:creationId xmlns:p14="http://schemas.microsoft.com/office/powerpoint/2010/main" val="19612704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2020 LIHTC Gap Funding</a:t>
            </a:r>
          </a:p>
        </p:txBody>
      </p:sp>
      <p:sp>
        <p:nvSpPr>
          <p:cNvPr id="3" name="Slide Number Placeholder 2"/>
          <p:cNvSpPr>
            <a:spLocks noGrp="1"/>
          </p:cNvSpPr>
          <p:nvPr>
            <p:ph type="sldNum" sz="quarter" idx="12"/>
          </p:nvPr>
        </p:nvSpPr>
        <p:spPr/>
        <p:txBody>
          <a:bodyPr/>
          <a:lstStyle/>
          <a:p>
            <a:fld id="{FC5F6519-DECC-1B4D-81A6-574A8BD0DE90}" type="slidenum">
              <a:rPr lang="en-US" smtClean="0"/>
              <a:t>44</a:t>
            </a:fld>
            <a:endParaRPr lang="en-US"/>
          </a:p>
        </p:txBody>
      </p:sp>
      <p:graphicFrame>
        <p:nvGraphicFramePr>
          <p:cNvPr id="5" name="Table 4">
            <a:extLst>
              <a:ext uri="{FF2B5EF4-FFF2-40B4-BE49-F238E27FC236}">
                <a16:creationId xmlns:a16="http://schemas.microsoft.com/office/drawing/2014/main" id="{3E0E4D6E-B50E-43B7-8DC1-1756C3D602E4}"/>
              </a:ext>
            </a:extLst>
          </p:cNvPr>
          <p:cNvGraphicFramePr>
            <a:graphicFrameLocks noGrp="1"/>
          </p:cNvGraphicFramePr>
          <p:nvPr>
            <p:extLst>
              <p:ext uri="{D42A27DB-BD31-4B8C-83A1-F6EECF244321}">
                <p14:modId xmlns:p14="http://schemas.microsoft.com/office/powerpoint/2010/main" val="3997689951"/>
              </p:ext>
            </p:extLst>
          </p:nvPr>
        </p:nvGraphicFramePr>
        <p:xfrm>
          <a:off x="1523999" y="2045183"/>
          <a:ext cx="6254187" cy="3479800"/>
        </p:xfrm>
        <a:graphic>
          <a:graphicData uri="http://schemas.openxmlformats.org/drawingml/2006/table">
            <a:tbl>
              <a:tblPr firstRow="1" bandRow="1">
                <a:tableStyleId>{5C22544A-7EE6-4342-B048-85BDC9FD1C3A}</a:tableStyleId>
              </a:tblPr>
              <a:tblGrid>
                <a:gridCol w="2084729">
                  <a:extLst>
                    <a:ext uri="{9D8B030D-6E8A-4147-A177-3AD203B41FA5}">
                      <a16:colId xmlns:a16="http://schemas.microsoft.com/office/drawing/2014/main" val="870257365"/>
                    </a:ext>
                  </a:extLst>
                </a:gridCol>
                <a:gridCol w="1599880">
                  <a:extLst>
                    <a:ext uri="{9D8B030D-6E8A-4147-A177-3AD203B41FA5}">
                      <a16:colId xmlns:a16="http://schemas.microsoft.com/office/drawing/2014/main" val="3525231021"/>
                    </a:ext>
                  </a:extLst>
                </a:gridCol>
                <a:gridCol w="2569578">
                  <a:extLst>
                    <a:ext uri="{9D8B030D-6E8A-4147-A177-3AD203B41FA5}">
                      <a16:colId xmlns:a16="http://schemas.microsoft.com/office/drawing/2014/main" val="3794141255"/>
                    </a:ext>
                  </a:extLst>
                </a:gridCol>
              </a:tblGrid>
              <a:tr h="370840">
                <a:tc>
                  <a:txBody>
                    <a:bodyPr/>
                    <a:lstStyle/>
                    <a:p>
                      <a:r>
                        <a:rPr lang="en-US" dirty="0"/>
                        <a:t>Program</a:t>
                      </a:r>
                    </a:p>
                  </a:txBody>
                  <a:tcPr/>
                </a:tc>
                <a:tc>
                  <a:txBody>
                    <a:bodyPr/>
                    <a:lstStyle/>
                    <a:p>
                      <a:r>
                        <a:rPr lang="en-US" dirty="0"/>
                        <a:t>Type</a:t>
                      </a:r>
                    </a:p>
                  </a:txBody>
                  <a:tcPr/>
                </a:tc>
                <a:tc>
                  <a:txBody>
                    <a:bodyPr/>
                    <a:lstStyle/>
                    <a:p>
                      <a:r>
                        <a:rPr lang="en-US" dirty="0"/>
                        <a:t>Contact Information</a:t>
                      </a:r>
                    </a:p>
                  </a:txBody>
                  <a:tcPr/>
                </a:tc>
                <a:extLst>
                  <a:ext uri="{0D108BD9-81ED-4DB2-BD59-A6C34878D82A}">
                    <a16:rowId xmlns:a16="http://schemas.microsoft.com/office/drawing/2014/main" val="2738153796"/>
                  </a:ext>
                </a:extLst>
              </a:tr>
              <a:tr h="370840">
                <a:tc>
                  <a:txBody>
                    <a:bodyPr/>
                    <a:lstStyle/>
                    <a:p>
                      <a:r>
                        <a:rPr lang="en-US" dirty="0"/>
                        <a:t>542(c)Risk Share</a:t>
                      </a:r>
                    </a:p>
                  </a:txBody>
                  <a:tcPr/>
                </a:tc>
                <a:tc>
                  <a:txBody>
                    <a:bodyPr/>
                    <a:lstStyle/>
                    <a:p>
                      <a:r>
                        <a:rPr lang="en-US" dirty="0"/>
                        <a:t>Construction/ Permanent</a:t>
                      </a:r>
                    </a:p>
                  </a:txBody>
                  <a:tcPr/>
                </a:tc>
                <a:tc>
                  <a:txBody>
                    <a:bodyPr/>
                    <a:lstStyle/>
                    <a:p>
                      <a:r>
                        <a:rPr lang="en-US" dirty="0"/>
                        <a:t>Tim Martinez</a:t>
                      </a:r>
                    </a:p>
                    <a:p>
                      <a:r>
                        <a:rPr lang="en-US" dirty="0">
                          <a:solidFill>
                            <a:schemeClr val="accent1"/>
                          </a:solidFill>
                          <a:hlinkClick r:id="rId3">
                            <a:extLst>
                              <a:ext uri="{A12FA001-AC4F-418D-AE19-62706E023703}">
                                <ahyp:hlinkClr xmlns:ahyp="http://schemas.microsoft.com/office/drawing/2018/hyperlinkcolor" val="tx"/>
                              </a:ext>
                            </a:extLst>
                          </a:hlinkClick>
                        </a:rPr>
                        <a:t>tmartinez@housingnm.org</a:t>
                      </a:r>
                      <a:endParaRPr lang="en-US" dirty="0">
                        <a:solidFill>
                          <a:schemeClr val="accent1"/>
                        </a:solidFill>
                      </a:endParaRPr>
                    </a:p>
                  </a:txBody>
                  <a:tcPr/>
                </a:tc>
                <a:extLst>
                  <a:ext uri="{0D108BD9-81ED-4DB2-BD59-A6C34878D82A}">
                    <a16:rowId xmlns:a16="http://schemas.microsoft.com/office/drawing/2014/main" val="2128522082"/>
                  </a:ext>
                </a:extLst>
              </a:tr>
              <a:tr h="370840">
                <a:tc>
                  <a:txBody>
                    <a:bodyPr/>
                    <a:lstStyle/>
                    <a:p>
                      <a:r>
                        <a:rPr lang="en-US" dirty="0"/>
                        <a:t>HOME</a:t>
                      </a:r>
                    </a:p>
                  </a:txBody>
                  <a:tcPr/>
                </a:tc>
                <a:tc>
                  <a:txBody>
                    <a:bodyPr/>
                    <a:lstStyle/>
                    <a:p>
                      <a:r>
                        <a:rPr lang="en-US" dirty="0"/>
                        <a:t>Construction/ Permanent</a:t>
                      </a:r>
                    </a:p>
                  </a:txBody>
                  <a:tcPr/>
                </a:tc>
                <a:tc>
                  <a:txBody>
                    <a:bodyPr/>
                    <a:lstStyle/>
                    <a:p>
                      <a:r>
                        <a:rPr lang="en-US" dirty="0"/>
                        <a:t>Jacobo Martinez</a:t>
                      </a:r>
                    </a:p>
                    <a:p>
                      <a:r>
                        <a:rPr lang="en-US" dirty="0">
                          <a:solidFill>
                            <a:schemeClr val="accent1"/>
                          </a:solidFill>
                          <a:hlinkClick r:id="rId4">
                            <a:extLst>
                              <a:ext uri="{A12FA001-AC4F-418D-AE19-62706E023703}">
                                <ahyp:hlinkClr xmlns:ahyp="http://schemas.microsoft.com/office/drawing/2018/hyperlinkcolor" val="tx"/>
                              </a:ext>
                            </a:extLst>
                          </a:hlinkClick>
                        </a:rPr>
                        <a:t>jmartinez@housingnm.org</a:t>
                      </a:r>
                      <a:endParaRPr lang="en-US" dirty="0">
                        <a:solidFill>
                          <a:schemeClr val="accent1"/>
                        </a:solidFill>
                      </a:endParaRPr>
                    </a:p>
                  </a:txBody>
                  <a:tcPr/>
                </a:tc>
                <a:extLst>
                  <a:ext uri="{0D108BD9-81ED-4DB2-BD59-A6C34878D82A}">
                    <a16:rowId xmlns:a16="http://schemas.microsoft.com/office/drawing/2014/main" val="3404626813"/>
                  </a:ext>
                </a:extLst>
              </a:tr>
              <a:tr h="370840">
                <a:tc>
                  <a:txBody>
                    <a:bodyPr/>
                    <a:lstStyle/>
                    <a:p>
                      <a:r>
                        <a:rPr lang="en-US" dirty="0"/>
                        <a:t>HOME-CHDO Set-Aside</a:t>
                      </a:r>
                    </a:p>
                  </a:txBody>
                  <a:tcPr/>
                </a:tc>
                <a:tc>
                  <a:txBody>
                    <a:bodyPr/>
                    <a:lstStyle/>
                    <a:p>
                      <a:r>
                        <a:rPr lang="en-US" dirty="0"/>
                        <a:t>Construction/ Permanent</a:t>
                      </a:r>
                    </a:p>
                  </a:txBody>
                  <a:tcPr/>
                </a:tc>
                <a:tc>
                  <a:txBody>
                    <a:bodyPr/>
                    <a:lstStyle/>
                    <a:p>
                      <a:r>
                        <a:rPr lang="en-US" dirty="0"/>
                        <a:t>Jacobo Martinez</a:t>
                      </a:r>
                    </a:p>
                    <a:p>
                      <a:r>
                        <a:rPr lang="en-US" dirty="0">
                          <a:solidFill>
                            <a:schemeClr val="accent1"/>
                          </a:solidFill>
                          <a:hlinkClick r:id="rId4">
                            <a:extLst>
                              <a:ext uri="{A12FA001-AC4F-418D-AE19-62706E023703}">
                                <ahyp:hlinkClr xmlns:ahyp="http://schemas.microsoft.com/office/drawing/2018/hyperlinkcolor" val="tx"/>
                              </a:ext>
                            </a:extLst>
                          </a:hlinkClick>
                        </a:rPr>
                        <a:t>jmartinez@housingnm.org</a:t>
                      </a:r>
                      <a:endParaRPr lang="en-US" dirty="0">
                        <a:solidFill>
                          <a:schemeClr val="accent1"/>
                        </a:solidFill>
                      </a:endParaRPr>
                    </a:p>
                  </a:txBody>
                  <a:tcPr/>
                </a:tc>
                <a:extLst>
                  <a:ext uri="{0D108BD9-81ED-4DB2-BD59-A6C34878D82A}">
                    <a16:rowId xmlns:a16="http://schemas.microsoft.com/office/drawing/2014/main" val="1013082990"/>
                  </a:ext>
                </a:extLst>
              </a:tr>
              <a:tr h="370840">
                <a:tc>
                  <a:txBody>
                    <a:bodyPr/>
                    <a:lstStyle/>
                    <a:p>
                      <a:r>
                        <a:rPr lang="en-US" dirty="0"/>
                        <a:t>National Housing Trust Fund (NHTF)</a:t>
                      </a:r>
                    </a:p>
                  </a:txBody>
                  <a:tcPr/>
                </a:tc>
                <a:tc>
                  <a: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Construction/ Permanent</a:t>
                      </a:r>
                    </a:p>
                  </a:txBody>
                  <a:tcPr/>
                </a:tc>
                <a:tc>
                  <a:txBody>
                    <a:bodyPr/>
                    <a:lstStyle/>
                    <a:p>
                      <a:r>
                        <a:rPr lang="en-US" dirty="0"/>
                        <a:t>Jacobo Martinez</a:t>
                      </a:r>
                    </a:p>
                    <a:p>
                      <a:r>
                        <a:rPr lang="en-US" dirty="0">
                          <a:solidFill>
                            <a:schemeClr val="accent1"/>
                          </a:solidFill>
                          <a:hlinkClick r:id="rId4">
                            <a:extLst>
                              <a:ext uri="{A12FA001-AC4F-418D-AE19-62706E023703}">
                                <ahyp:hlinkClr xmlns:ahyp="http://schemas.microsoft.com/office/drawing/2018/hyperlinkcolor" val="tx"/>
                              </a:ext>
                            </a:extLst>
                          </a:hlinkClick>
                        </a:rPr>
                        <a:t>jmartinez@housingnm.org</a:t>
                      </a:r>
                      <a:endParaRPr lang="en-US" dirty="0">
                        <a:solidFill>
                          <a:schemeClr val="accent1"/>
                        </a:solidFill>
                      </a:endParaRPr>
                    </a:p>
                  </a:txBody>
                  <a:tcPr/>
                </a:tc>
                <a:extLst>
                  <a:ext uri="{0D108BD9-81ED-4DB2-BD59-A6C34878D82A}">
                    <a16:rowId xmlns:a16="http://schemas.microsoft.com/office/drawing/2014/main" val="331564978"/>
                  </a:ext>
                </a:extLst>
              </a:tr>
              <a:tr h="370840">
                <a:tc>
                  <a:txBody>
                    <a:bodyPr/>
                    <a:lstStyle/>
                    <a:p>
                      <a:r>
                        <a:rPr lang="en-US" dirty="0"/>
                        <a:t>NM Housing Trust Fund (NMHTF)</a:t>
                      </a:r>
                    </a:p>
                  </a:txBody>
                  <a:tcPr/>
                </a:tc>
                <a:tc>
                  <a: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Construction/ Permanent</a:t>
                      </a:r>
                    </a:p>
                  </a:txBody>
                  <a:tcPr/>
                </a:tc>
                <a:tc>
                  <a:txBody>
                    <a:bodyPr/>
                    <a:lstStyle/>
                    <a:p>
                      <a:r>
                        <a:rPr lang="en-US" dirty="0"/>
                        <a:t>Tim Martinez</a:t>
                      </a:r>
                    </a:p>
                    <a:p>
                      <a:r>
                        <a:rPr lang="en-US" dirty="0">
                          <a:solidFill>
                            <a:schemeClr val="accent1"/>
                          </a:solidFill>
                          <a:hlinkClick r:id="rId3">
                            <a:extLst>
                              <a:ext uri="{A12FA001-AC4F-418D-AE19-62706E023703}">
                                <ahyp:hlinkClr xmlns:ahyp="http://schemas.microsoft.com/office/drawing/2018/hyperlinkcolor" val="tx"/>
                              </a:ext>
                            </a:extLst>
                          </a:hlinkClick>
                        </a:rPr>
                        <a:t>tmartinez@housingnm.org</a:t>
                      </a:r>
                      <a:endParaRPr lang="en-US" dirty="0">
                        <a:solidFill>
                          <a:schemeClr val="accent1"/>
                        </a:solidFill>
                      </a:endParaRPr>
                    </a:p>
                  </a:txBody>
                  <a:tcPr/>
                </a:tc>
                <a:extLst>
                  <a:ext uri="{0D108BD9-81ED-4DB2-BD59-A6C34878D82A}">
                    <a16:rowId xmlns:a16="http://schemas.microsoft.com/office/drawing/2014/main" val="2339625440"/>
                  </a:ext>
                </a:extLst>
              </a:tr>
              <a:tr h="370840">
                <a:tc>
                  <a:txBody>
                    <a:bodyPr/>
                    <a:lstStyle/>
                    <a:p>
                      <a:r>
                        <a:rPr lang="en-US" dirty="0"/>
                        <a:t>Primero Loans</a:t>
                      </a:r>
                    </a:p>
                  </a:txBody>
                  <a:tcPr/>
                </a:tc>
                <a:tc>
                  <a:txBody>
                    <a:bodyPr/>
                    <a:lstStyle/>
                    <a:p>
                      <a:r>
                        <a:rPr lang="en-US" dirty="0"/>
                        <a:t>Predevelopment/ Construction</a:t>
                      </a:r>
                    </a:p>
                  </a:txBody>
                  <a:tcPr/>
                </a:tc>
                <a:tc>
                  <a:txBody>
                    <a:bodyPr/>
                    <a:lstStyle/>
                    <a:p>
                      <a:r>
                        <a:rPr lang="en-US" dirty="0"/>
                        <a:t>Sharlynn Rosales</a:t>
                      </a:r>
                    </a:p>
                    <a:p>
                      <a:r>
                        <a:rPr lang="en-US" dirty="0">
                          <a:solidFill>
                            <a:schemeClr val="accent1"/>
                          </a:solidFill>
                          <a:hlinkClick r:id="rId4">
                            <a:extLst>
                              <a:ext uri="{A12FA001-AC4F-418D-AE19-62706E023703}">
                                <ahyp:hlinkClr xmlns:ahyp="http://schemas.microsoft.com/office/drawing/2018/hyperlinkcolor" val="tx"/>
                              </a:ext>
                            </a:extLst>
                          </a:hlinkClick>
                        </a:rPr>
                        <a:t>srosales@housingnm.org</a:t>
                      </a:r>
                      <a:endParaRPr lang="en-US" dirty="0">
                        <a:solidFill>
                          <a:schemeClr val="accent1"/>
                        </a:solidFill>
                      </a:endParaRPr>
                    </a:p>
                  </a:txBody>
                  <a:tcPr/>
                </a:tc>
                <a:extLst>
                  <a:ext uri="{0D108BD9-81ED-4DB2-BD59-A6C34878D82A}">
                    <a16:rowId xmlns:a16="http://schemas.microsoft.com/office/drawing/2014/main" val="4114415474"/>
                  </a:ext>
                </a:extLst>
              </a:tr>
            </a:tbl>
          </a:graphicData>
        </a:graphic>
      </p:graphicFrame>
    </p:spTree>
    <p:extLst>
      <p:ext uri="{BB962C8B-B14F-4D97-AF65-F5344CB8AC3E}">
        <p14:creationId xmlns:p14="http://schemas.microsoft.com/office/powerpoint/2010/main" val="403494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FC5F6519-DECC-1B4D-81A6-574A8BD0DE90}" type="slidenum">
              <a:rPr kumimoji="0" lang="en-US" sz="900" b="0" i="0" u="none" strike="noStrike" kern="1200" cap="none" spc="0" normalizeH="0" baseline="0" noProof="0" smtClean="0">
                <a:ln>
                  <a:noFill/>
                </a:ln>
                <a:solidFill>
                  <a:srgbClr val="535554">
                    <a:tint val="75000"/>
                  </a:srgbClr>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45</a:t>
            </a:fld>
            <a:endParaRPr kumimoji="0" lang="en-US" sz="900" b="0" i="0" u="none" strike="noStrike" kern="1200" cap="none" spc="0" normalizeH="0" baseline="0" noProof="0">
              <a:ln>
                <a:noFill/>
              </a:ln>
              <a:solidFill>
                <a:srgbClr val="535554">
                  <a:tint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840643"/>
            <a:ext cx="8661835" cy="4401205"/>
          </a:xfrm>
          <a:prstGeom prst="rect">
            <a:avLst/>
          </a:prstGeom>
          <a:solidFill>
            <a:schemeClr val="accent3">
              <a:lumMod val="75000"/>
            </a:schemeClr>
          </a:solidFill>
        </p:spPr>
        <p:txBody>
          <a:bodyPr wrap="square" rtlCol="0">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Q: What is the required debt service coverage ratio that MFA underwrites to?</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 </a:t>
            </a:r>
          </a:p>
          <a:p>
            <a:pPr marL="742950" marR="0" lvl="0" indent="-742950" algn="l" defTabSz="713232" rtl="0" eaLnBrk="1" fontAlgn="auto" latinLnBrk="0" hangingPunct="1">
              <a:lnSpc>
                <a:spcPct val="100000"/>
              </a:lnSpc>
              <a:spcBef>
                <a:spcPts val="0"/>
              </a:spcBef>
              <a:spcAft>
                <a:spcPts val="0"/>
              </a:spcAft>
              <a:buClrTx/>
              <a:buSzTx/>
              <a:buFontTx/>
              <a:buAutoNum type="alphaLcParenR"/>
              <a:tabLst/>
              <a:defRPr/>
            </a:pPr>
            <a:r>
              <a:rPr lang="en-US" sz="4000" dirty="0">
                <a:solidFill>
                  <a:srgbClr val="535554"/>
                </a:solidFill>
                <a:latin typeface="Calibri" panose="020F0502020204030204"/>
              </a:rPr>
              <a:t>1.20</a:t>
            </a:r>
          </a:p>
          <a:p>
            <a:pPr marL="742950" marR="0" lvl="0" indent="-742950" algn="l" defTabSz="713232" rtl="0" eaLnBrk="1" fontAlgn="auto" latinLnBrk="0" hangingPunct="1">
              <a:lnSpc>
                <a:spcPct val="100000"/>
              </a:lnSpc>
              <a:spcBef>
                <a:spcPts val="0"/>
              </a:spcBef>
              <a:spcAft>
                <a:spcPts val="0"/>
              </a:spcAft>
              <a:buClrTx/>
              <a:buSzTx/>
              <a:buFontTx/>
              <a:buAutoNum type="alphaLcParenR"/>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1.10</a:t>
            </a:r>
          </a:p>
          <a:p>
            <a:pPr marL="742950" marR="0" lvl="0" indent="-742950" algn="l" defTabSz="713232" rtl="0" eaLnBrk="1" fontAlgn="auto" latinLnBrk="0" hangingPunct="1">
              <a:lnSpc>
                <a:spcPct val="100000"/>
              </a:lnSpc>
              <a:spcBef>
                <a:spcPts val="0"/>
              </a:spcBef>
              <a:spcAft>
                <a:spcPts val="0"/>
              </a:spcAft>
              <a:buClrTx/>
              <a:buSzTx/>
              <a:buFontTx/>
              <a:buAutoNum type="alphaLcParenR"/>
              <a:tabLst/>
              <a:defRPr/>
            </a:pPr>
            <a:r>
              <a:rPr lang="en-US" sz="4000" dirty="0">
                <a:solidFill>
                  <a:srgbClr val="535554"/>
                </a:solidFill>
                <a:latin typeface="Calibri" panose="020F0502020204030204"/>
              </a:rPr>
              <a:t>1.15</a:t>
            </a:r>
            <a:endPar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endParaRP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DE18F">
                    <a:lumMod val="75000"/>
                  </a:srgbClr>
                </a:solidFill>
                <a:effectLst/>
                <a:uLnTx/>
                <a:uFillTx/>
                <a:latin typeface="Calibri" panose="020F0502020204030204"/>
                <a:ea typeface="+mn-ea"/>
                <a:cs typeface="+mn-cs"/>
              </a:rPr>
              <a:t>A: FALSE (only 4% credits can be used for</a:t>
            </a:r>
          </a:p>
        </p:txBody>
      </p:sp>
      <p:sp>
        <p:nvSpPr>
          <p:cNvPr id="9" name="TextBox 8">
            <a:extLst>
              <a:ext uri="{FF2B5EF4-FFF2-40B4-BE49-F238E27FC236}">
                <a16:creationId xmlns:a16="http://schemas.microsoft.com/office/drawing/2014/main" id="{451CD9BE-4348-4277-8BEB-A408C9022582}"/>
              </a:ext>
            </a:extLst>
          </p:cNvPr>
          <p:cNvSpPr txBox="1"/>
          <p:nvPr/>
        </p:nvSpPr>
        <p:spPr>
          <a:xfrm rot="182635">
            <a:off x="1193769" y="441190"/>
            <a:ext cx="6447099" cy="707886"/>
          </a:xfrm>
          <a:prstGeom prst="rect">
            <a:avLst/>
          </a:prstGeom>
          <a:solidFill>
            <a:schemeClr val="accent3">
              <a:lumMod val="75000"/>
            </a:schemeClr>
          </a:solidFill>
        </p:spPr>
        <p:txBody>
          <a:bodyPr wrap="square" rtlCol="0">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POP QUIZ</a:t>
            </a:r>
          </a:p>
        </p:txBody>
      </p:sp>
    </p:spTree>
    <p:extLst>
      <p:ext uri="{BB962C8B-B14F-4D97-AF65-F5344CB8AC3E}">
        <p14:creationId xmlns:p14="http://schemas.microsoft.com/office/powerpoint/2010/main" val="15111035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FC5F6519-DECC-1B4D-81A6-574A8BD0DE90}" type="slidenum">
              <a:rPr kumimoji="0" lang="en-US" sz="900" b="0" i="0" u="none" strike="noStrike" kern="1200" cap="none" spc="0" normalizeH="0" baseline="0" noProof="0" smtClean="0">
                <a:ln>
                  <a:noFill/>
                </a:ln>
                <a:solidFill>
                  <a:srgbClr val="535554">
                    <a:tint val="75000"/>
                  </a:srgbClr>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46</a:t>
            </a:fld>
            <a:endParaRPr kumimoji="0" lang="en-US" sz="900" b="0" i="0" u="none" strike="noStrike" kern="1200" cap="none" spc="0" normalizeH="0" baseline="0" noProof="0">
              <a:ln>
                <a:noFill/>
              </a:ln>
              <a:solidFill>
                <a:srgbClr val="535554">
                  <a:tint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840643"/>
            <a:ext cx="8661835" cy="4401205"/>
          </a:xfrm>
          <a:prstGeom prst="rect">
            <a:avLst/>
          </a:prstGeom>
          <a:solidFill>
            <a:schemeClr val="accent3">
              <a:lumMod val="75000"/>
            </a:schemeClr>
          </a:solidFill>
        </p:spPr>
        <p:txBody>
          <a:bodyPr wrap="square" rtlCol="0">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Q: What is the required debt service coverage ratio that MFA underwrites to?</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 </a:t>
            </a:r>
          </a:p>
          <a:p>
            <a:pPr marL="742950" marR="0" lvl="0" indent="-742950" algn="l" defTabSz="713232" rtl="0" eaLnBrk="1" fontAlgn="auto" latinLnBrk="0" hangingPunct="1">
              <a:lnSpc>
                <a:spcPct val="100000"/>
              </a:lnSpc>
              <a:spcBef>
                <a:spcPts val="0"/>
              </a:spcBef>
              <a:spcAft>
                <a:spcPts val="0"/>
              </a:spcAft>
              <a:buClrTx/>
              <a:buSzTx/>
              <a:buFontTx/>
              <a:buAutoNum type="alphaLcParenR"/>
              <a:tabLst/>
              <a:defRPr/>
            </a:pPr>
            <a:r>
              <a:rPr lang="en-US" sz="4000" dirty="0">
                <a:solidFill>
                  <a:srgbClr val="535554"/>
                </a:solidFill>
                <a:latin typeface="Calibri" panose="020F0502020204030204"/>
              </a:rPr>
              <a:t>1.20</a:t>
            </a:r>
          </a:p>
          <a:p>
            <a:pPr marL="742950" marR="0" lvl="0" indent="-742950" algn="l" defTabSz="713232" rtl="0" eaLnBrk="1" fontAlgn="auto" latinLnBrk="0" hangingPunct="1">
              <a:lnSpc>
                <a:spcPct val="100000"/>
              </a:lnSpc>
              <a:spcBef>
                <a:spcPts val="0"/>
              </a:spcBef>
              <a:spcAft>
                <a:spcPts val="0"/>
              </a:spcAft>
              <a:buClrTx/>
              <a:buSzTx/>
              <a:buFontTx/>
              <a:buAutoNum type="alphaLcParenR"/>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1.10</a:t>
            </a:r>
          </a:p>
          <a:p>
            <a:pPr marL="742950" marR="0" lvl="0" indent="-742950" algn="l" defTabSz="713232" rtl="0" eaLnBrk="1" fontAlgn="auto" latinLnBrk="0" hangingPunct="1">
              <a:lnSpc>
                <a:spcPct val="100000"/>
              </a:lnSpc>
              <a:spcBef>
                <a:spcPts val="0"/>
              </a:spcBef>
              <a:spcAft>
                <a:spcPts val="0"/>
              </a:spcAft>
              <a:buClrTx/>
              <a:buSzTx/>
              <a:buFontTx/>
              <a:buAutoNum type="alphaLcParenR"/>
              <a:tabLst/>
              <a:defRPr/>
            </a:pPr>
            <a:r>
              <a:rPr lang="en-US" sz="4000" dirty="0">
                <a:solidFill>
                  <a:srgbClr val="535554"/>
                </a:solidFill>
                <a:latin typeface="Calibri" panose="020F0502020204030204"/>
              </a:rPr>
              <a:t>1.15</a:t>
            </a:r>
            <a:endPar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endParaRP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DE18F">
                    <a:lumMod val="75000"/>
                  </a:srgbClr>
                </a:solidFill>
                <a:effectLst/>
                <a:uLnTx/>
                <a:uFillTx/>
                <a:latin typeface="Calibri" panose="020F0502020204030204"/>
                <a:ea typeface="+mn-ea"/>
                <a:cs typeface="+mn-cs"/>
              </a:rPr>
              <a:t>A: FALSE (only 4% credits can be used for</a:t>
            </a:r>
          </a:p>
        </p:txBody>
      </p:sp>
      <p:sp>
        <p:nvSpPr>
          <p:cNvPr id="9" name="TextBox 8">
            <a:extLst>
              <a:ext uri="{FF2B5EF4-FFF2-40B4-BE49-F238E27FC236}">
                <a16:creationId xmlns:a16="http://schemas.microsoft.com/office/drawing/2014/main" id="{451CD9BE-4348-4277-8BEB-A408C9022582}"/>
              </a:ext>
            </a:extLst>
          </p:cNvPr>
          <p:cNvSpPr txBox="1"/>
          <p:nvPr/>
        </p:nvSpPr>
        <p:spPr>
          <a:xfrm rot="182635">
            <a:off x="1193769" y="441190"/>
            <a:ext cx="6447099" cy="707886"/>
          </a:xfrm>
          <a:prstGeom prst="rect">
            <a:avLst/>
          </a:prstGeom>
          <a:solidFill>
            <a:schemeClr val="accent3">
              <a:lumMod val="75000"/>
            </a:schemeClr>
          </a:solidFill>
        </p:spPr>
        <p:txBody>
          <a:bodyPr wrap="square" rtlCol="0">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POP QUIZ</a:t>
            </a:r>
          </a:p>
        </p:txBody>
      </p:sp>
      <p:sp>
        <p:nvSpPr>
          <p:cNvPr id="2" name="Rectangle 1">
            <a:extLst>
              <a:ext uri="{FF2B5EF4-FFF2-40B4-BE49-F238E27FC236}">
                <a16:creationId xmlns:a16="http://schemas.microsoft.com/office/drawing/2014/main" id="{D6128C8C-3C88-4125-852C-3D8656F55938}"/>
              </a:ext>
            </a:extLst>
          </p:cNvPr>
          <p:cNvSpPr/>
          <p:nvPr/>
        </p:nvSpPr>
        <p:spPr>
          <a:xfrm>
            <a:off x="239091" y="3726924"/>
            <a:ext cx="8661835" cy="636607"/>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57164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Overview of Development Process &amp; Low-Income Housing Tax Credit Program</a:t>
            </a:r>
            <a:endParaRPr lang="en-US" sz="1200" dirty="0">
              <a:solidFill>
                <a:schemeClr val="tx2">
                  <a:lumMod val="20000"/>
                  <a:lumOff val="80000"/>
                </a:schemeClr>
              </a:solidFill>
              <a:latin typeface="+mn-lt"/>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Understanding 4% and 9% Credits</a:t>
            </a:r>
            <a:endParaRPr lang="en-US" sz="1200" dirty="0">
              <a:solidFill>
                <a:schemeClr val="tx2">
                  <a:lumMod val="20000"/>
                  <a:lumOff val="80000"/>
                </a:schemeClr>
              </a:solidFill>
              <a:latin typeface="+mn-lt"/>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Basis and Credit Calculation</a:t>
            </a:r>
            <a:endParaRPr lang="en-US" sz="1200" dirty="0">
              <a:solidFill>
                <a:schemeClr val="tx2">
                  <a:lumMod val="20000"/>
                  <a:lumOff val="80000"/>
                </a:schemeClr>
              </a:solidFill>
              <a:latin typeface="+mn-lt"/>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Financing a Sample Project</a:t>
            </a:r>
            <a:endParaRPr lang="en-US" sz="1200" dirty="0">
              <a:solidFill>
                <a:schemeClr val="tx2">
                  <a:lumMod val="20000"/>
                  <a:lumOff val="80000"/>
                </a:schemeClr>
              </a:solidFill>
              <a:latin typeface="+mn-lt"/>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60000"/>
                    <a:lumOff val="40000"/>
                  </a:schemeClr>
                </a:solidFill>
                <a:latin typeface="+mj-lt"/>
              </a:rPr>
              <a:t>Qualified Allocation Plan (QAP)</a:t>
            </a:r>
            <a:endParaRPr lang="en-US" sz="1200" dirty="0">
              <a:solidFill>
                <a:schemeClr val="tx2">
                  <a:lumMod val="60000"/>
                  <a:lumOff val="40000"/>
                </a:schemeClr>
              </a:solidFill>
              <a:latin typeface="+mn-lt"/>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Evaluating Projects, Subsequent Awards, and Compliance</a:t>
            </a:r>
            <a:endParaRPr lang="en-US" sz="1200" dirty="0">
              <a:solidFill>
                <a:schemeClr val="tx2">
                  <a:lumMod val="20000"/>
                  <a:lumOff val="80000"/>
                </a:schemeClr>
              </a:solidFill>
              <a:latin typeface="+mn-lt"/>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sz="1800"/>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n-US" sz="2800" b="1" dirty="0">
                <a:latin typeface="+mj-lt"/>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tx2">
                    <a:lumMod val="20000"/>
                    <a:lumOff val="80000"/>
                  </a:schemeClr>
                </a:solidFill>
                <a:latin typeface="+mj-lt"/>
              </a:rPr>
              <a:t>Questions</a:t>
            </a:r>
            <a:endParaRPr lang="en-US" sz="1200" dirty="0">
              <a:solidFill>
                <a:schemeClr val="tx2">
                  <a:lumMod val="20000"/>
                  <a:lumOff val="80000"/>
                </a:schemeClr>
              </a:solidFill>
              <a:latin typeface="+mn-lt"/>
            </a:endParaRPr>
          </a:p>
        </p:txBody>
      </p:sp>
    </p:spTree>
    <p:extLst>
      <p:ext uri="{BB962C8B-B14F-4D97-AF65-F5344CB8AC3E}">
        <p14:creationId xmlns:p14="http://schemas.microsoft.com/office/powerpoint/2010/main" val="8843047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Qualified Allocation Plan Development</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rm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Gather input and notes all year, hold focus groups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Start in earnest once awards announced (May)</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One-year cycle</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Internal approval, then published draft and public comment period (September)</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Board approval, final draft published (October)</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Sent to Governor for final approval (November)</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48</a:t>
            </a:fld>
            <a:endParaRPr lang="en-US"/>
          </a:p>
        </p:txBody>
      </p:sp>
    </p:spTree>
    <p:extLst>
      <p:ext uri="{BB962C8B-B14F-4D97-AF65-F5344CB8AC3E}">
        <p14:creationId xmlns:p14="http://schemas.microsoft.com/office/powerpoint/2010/main" val="226400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Qualified Allocation Plan</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Autofit/>
          </a:bodyPr>
          <a:lstStyle/>
          <a:p>
            <a:pPr algn="l"/>
            <a:r>
              <a:rPr lang="en-US" sz="2000" dirty="0">
                <a:solidFill>
                  <a:srgbClr val="535554"/>
                </a:solidFill>
                <a:latin typeface="Arial" panose="020B0604020202020204" pitchFamily="34" charset="0"/>
                <a:cs typeface="Arial" panose="020B0604020202020204" pitchFamily="34" charset="0"/>
              </a:rPr>
              <a:t>The Code sets forth minimum criteria for inclusion in QAP:</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project location</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housing needs characteristics</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project characteristics, including whether the project includes the use of existing housing as part of a community revitalization plan</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sponsor characteristics</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tenant populations with special housing needs</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public housing waiting lists</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tenant populations of individuals with children</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projects intended for eventual tenant ownership</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the energy efficiency of the project</a:t>
            </a:r>
          </a:p>
          <a:p>
            <a:pPr marL="342900" indent="-342900" algn="l">
              <a:buFont typeface="Arial" panose="020B0604020202020204" pitchFamily="34" charset="0"/>
              <a:buChar char="•"/>
            </a:pPr>
            <a:r>
              <a:rPr lang="en-US" sz="1800" dirty="0">
                <a:solidFill>
                  <a:srgbClr val="535554"/>
                </a:solidFill>
                <a:latin typeface="Arial" panose="020B0604020202020204" pitchFamily="34" charset="0"/>
                <a:cs typeface="Arial" panose="020B0604020202020204" pitchFamily="34" charset="0"/>
              </a:rPr>
              <a:t>the historic nature of the project</a:t>
            </a:r>
          </a:p>
        </p:txBody>
      </p:sp>
      <p:sp>
        <p:nvSpPr>
          <p:cNvPr id="5" name="Slide Number Placeholder 4"/>
          <p:cNvSpPr>
            <a:spLocks noGrp="1"/>
          </p:cNvSpPr>
          <p:nvPr>
            <p:ph type="sldNum" sz="quarter" idx="12"/>
          </p:nvPr>
        </p:nvSpPr>
        <p:spPr/>
        <p:txBody>
          <a:bodyPr/>
          <a:lstStyle/>
          <a:p>
            <a:fld id="{FC5F6519-DECC-1B4D-81A6-574A8BD0DE90}" type="slidenum">
              <a:rPr lang="en-US" smtClean="0"/>
              <a:t>49</a:t>
            </a:fld>
            <a:endParaRPr lang="en-US"/>
          </a:p>
        </p:txBody>
      </p:sp>
    </p:spTree>
    <p:extLst>
      <p:ext uri="{BB962C8B-B14F-4D97-AF65-F5344CB8AC3E}">
        <p14:creationId xmlns:p14="http://schemas.microsoft.com/office/powerpoint/2010/main" val="134824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3"/>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3"/>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Development Process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1" y="1871436"/>
            <a:ext cx="6931479" cy="4142844"/>
          </a:xfrm>
        </p:spPr>
        <p:txBody>
          <a:bodyPr>
            <a:noAutofit/>
          </a:bodyPr>
          <a:lstStyle/>
          <a:p>
            <a:pPr marL="457200" indent="-457200" algn="l">
              <a:buFont typeface="+mj-lt"/>
              <a:buAutoNum type="arabicPeriod" startAt="5"/>
            </a:pPr>
            <a:r>
              <a:rPr lang="en-US" sz="2000" dirty="0">
                <a:solidFill>
                  <a:srgbClr val="535554"/>
                </a:solidFill>
                <a:latin typeface="Arial" panose="020B0604020202020204" pitchFamily="34" charset="0"/>
                <a:cs typeface="Arial" panose="020B0604020202020204" pitchFamily="34" charset="0"/>
              </a:rPr>
              <a:t>Construction </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MFA must approve construction documents and contracts ahead of construction start</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MFA will monitor construction progress with on-site inspections at the 33% and 66% points, as well as at the close of construction</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Tax credit projects usually have a required 2-year (or 24-month) period for construction</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MFA requires a meeting with MFA’s Housing Development and Asset Management staff, the developer, and the on-site management staff for the project around the 50% mark of construction</a:t>
            </a:r>
          </a:p>
          <a:p>
            <a:pPr marL="457200" indent="-457200" algn="l">
              <a:buFont typeface="+mj-lt"/>
              <a:buAutoNum type="arabicPeriod" startAt="5"/>
            </a:pPr>
            <a:r>
              <a:rPr lang="en-US" sz="2000" dirty="0">
                <a:solidFill>
                  <a:srgbClr val="535554"/>
                </a:solidFill>
                <a:latin typeface="Arial" panose="020B0604020202020204" pitchFamily="34" charset="0"/>
                <a:cs typeface="Arial" panose="020B0604020202020204" pitchFamily="34" charset="0"/>
              </a:rPr>
              <a:t>Operation</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Project must lease units to eligible tenants in order to consider them “Placed in Service” </a:t>
            </a:r>
          </a:p>
          <a:p>
            <a:pPr marL="813816" lvl="1" indent="-4572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A Land Use Restriction Agreement (LURA) must be recorded with the property </a:t>
            </a:r>
          </a:p>
          <a:p>
            <a:pPr marL="813816" lvl="1" indent="-457200" algn="l">
              <a:buFont typeface="Arial" panose="020B0604020202020204" pitchFamily="34" charset="0"/>
              <a:buChar char="•"/>
            </a:pPr>
            <a:endParaRPr lang="en-US" sz="17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defTabSz="713232"/>
            <a:fld id="{FC5F6519-DECC-1B4D-81A6-574A8BD0DE90}" type="slidenum">
              <a:rPr lang="en-US">
                <a:solidFill>
                  <a:srgbClr val="535554">
                    <a:tint val="75000"/>
                  </a:srgbClr>
                </a:solidFill>
                <a:latin typeface="Calibri" panose="020F0502020204030204"/>
              </a:rPr>
              <a:pPr defTabSz="713232"/>
              <a:t>5</a:t>
            </a:fld>
            <a:endParaRPr lang="en-US">
              <a:solidFill>
                <a:srgbClr val="535554">
                  <a:tint val="75000"/>
                </a:srgbClr>
              </a:solidFill>
              <a:latin typeface="Calibri" panose="020F0502020204030204"/>
            </a:endParaRPr>
          </a:p>
        </p:txBody>
      </p:sp>
    </p:spTree>
    <p:extLst>
      <p:ext uri="{BB962C8B-B14F-4D97-AF65-F5344CB8AC3E}">
        <p14:creationId xmlns:p14="http://schemas.microsoft.com/office/powerpoint/2010/main" val="2882110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Code Requirements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1828800"/>
            <a:ext cx="6858000" cy="4527551"/>
          </a:xfrm>
        </p:spPr>
        <p:txBody>
          <a:bodyPr>
            <a:noAutofit/>
          </a:bodyPr>
          <a:lstStyle/>
          <a:p>
            <a:pPr algn="l"/>
            <a:r>
              <a:rPr lang="en-US" sz="2400" dirty="0">
                <a:solidFill>
                  <a:srgbClr val="535554"/>
                </a:solidFill>
                <a:latin typeface="Arial" panose="020B0604020202020204" pitchFamily="34" charset="0"/>
                <a:cs typeface="Arial" panose="020B0604020202020204" pitchFamily="34" charset="0"/>
              </a:rPr>
              <a:t>Housing Credit Agencies (HCA) must make tax credit allocations pursuant to a QAP that</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Defines Project Selection Criteria;</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Gives preference to Projects serving the neediest tenants, for the longest time period, in a QCT with a concerted community revitalization plan; and</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Defines procedures for compliance monitoring.</a:t>
            </a:r>
          </a:p>
          <a:p>
            <a:pPr marL="342900" indent="-342900" algn="l">
              <a:buFont typeface="Arial" panose="020B0604020202020204" pitchFamily="34" charset="0"/>
              <a:buChar char="•"/>
            </a:pPr>
            <a:endParaRPr lang="en-US" sz="2400" dirty="0">
              <a:solidFill>
                <a:srgbClr val="535554"/>
              </a:solidFill>
              <a:latin typeface="Arial" panose="020B0604020202020204" pitchFamily="34" charset="0"/>
              <a:cs typeface="Arial" panose="020B0604020202020204" pitchFamily="34" charset="0"/>
            </a:endParaRPr>
          </a:p>
          <a:p>
            <a:pPr algn="l"/>
            <a:r>
              <a:rPr lang="en-US" sz="2400" dirty="0">
                <a:solidFill>
                  <a:srgbClr val="535554"/>
                </a:solidFill>
                <a:latin typeface="Arial" panose="020B0604020202020204" pitchFamily="34" charset="0"/>
                <a:cs typeface="Arial" panose="020B0604020202020204" pitchFamily="34" charset="0"/>
              </a:rPr>
              <a:t>Code includes the above minimum criteria and grants the HCA broad discretion beyond that. The QAP is to reflect the HCA’s housing priorities.</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50</a:t>
            </a:fld>
            <a:endParaRPr lang="en-US"/>
          </a:p>
        </p:txBody>
      </p:sp>
    </p:spTree>
    <p:extLst>
      <p:ext uri="{BB962C8B-B14F-4D97-AF65-F5344CB8AC3E}">
        <p14:creationId xmlns:p14="http://schemas.microsoft.com/office/powerpoint/2010/main" val="25736376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fontScale="90000"/>
          </a:bodyPr>
          <a:lstStyle/>
          <a:p>
            <a:r>
              <a:rPr lang="en-US" sz="3600" dirty="0">
                <a:solidFill>
                  <a:schemeClr val="bg1"/>
                </a:solidFill>
                <a:latin typeface="Times" pitchFamily="2" charset="0"/>
              </a:rPr>
              <a:t>Code Requirements for Affordability</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rmAutofit/>
          </a:bodyPr>
          <a:lstStyle/>
          <a:p>
            <a:pPr algn="l"/>
            <a:r>
              <a:rPr lang="en-US" sz="2400" dirty="0">
                <a:solidFill>
                  <a:srgbClr val="535554"/>
                </a:solidFill>
                <a:latin typeface="Arial" panose="020B0604020202020204" pitchFamily="34" charset="0"/>
                <a:cs typeface="Arial" panose="020B0604020202020204" pitchFamily="34" charset="0"/>
              </a:rPr>
              <a:t>Projects can choose a unit set-asides: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At least 20% of units set-aside for households at or below 50% area median income (AMI)</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At least 40% of units set-aside for households at or below 60% AMI</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Average Income – can serve households up to 80% AMI as long as at least 40% of total units are rent and income restricted, and the average income for all tax credit units in the project is at or below 60% AMI</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51</a:t>
            </a:fld>
            <a:endParaRPr lang="en-US"/>
          </a:p>
        </p:txBody>
      </p:sp>
    </p:spTree>
    <p:extLst>
      <p:ext uri="{BB962C8B-B14F-4D97-AF65-F5344CB8AC3E}">
        <p14:creationId xmlns:p14="http://schemas.microsoft.com/office/powerpoint/2010/main" val="3978393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MFA Housing Priorities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628650" y="1691661"/>
            <a:ext cx="7372350" cy="4833042"/>
          </a:xfrm>
        </p:spPr>
        <p:txBody>
          <a:bodyPr>
            <a:normAutofit lnSpcReduction="10000"/>
          </a:bodyPr>
          <a:lstStyle/>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Levels of affordability in excess of the minimum requirements, through one or more of the following: </a:t>
            </a:r>
          </a:p>
          <a:p>
            <a:pPr marL="813816" lvl="1" indent="-457200" algn="l">
              <a:lnSpc>
                <a:spcPct val="100000"/>
              </a:lnSpc>
              <a:buFont typeface="+mj-lt"/>
              <a:buAutoNum type="alphaLcParenR"/>
            </a:pPr>
            <a:r>
              <a:rPr lang="en-US" sz="1050" dirty="0">
                <a:solidFill>
                  <a:srgbClr val="535554"/>
                </a:solidFill>
                <a:latin typeface="Arial" panose="020B0604020202020204" pitchFamily="34" charset="0"/>
                <a:cs typeface="Arial" panose="020B0604020202020204" pitchFamily="34" charset="0"/>
              </a:rPr>
              <a:t>Higher numbers of set-aside units; and/or </a:t>
            </a:r>
          </a:p>
          <a:p>
            <a:pPr marL="813816" lvl="1" indent="-457200" algn="l">
              <a:lnSpc>
                <a:spcPct val="100000"/>
              </a:lnSpc>
              <a:buFont typeface="+mj-lt"/>
              <a:buAutoNum type="alphaLcParenR"/>
            </a:pPr>
            <a:r>
              <a:rPr lang="en-US" sz="1050" dirty="0">
                <a:solidFill>
                  <a:srgbClr val="535554"/>
                </a:solidFill>
                <a:latin typeface="Arial" panose="020B0604020202020204" pitchFamily="34" charset="0"/>
                <a:cs typeface="Arial" panose="020B0604020202020204" pitchFamily="34" charset="0"/>
              </a:rPr>
              <a:t>Rents set to serve lower income tenants, for example, tenants earning no more than 40 percent or 30 percent of median income; and/or </a:t>
            </a:r>
          </a:p>
          <a:p>
            <a:pPr marL="813816" lvl="1" indent="-457200" algn="l">
              <a:lnSpc>
                <a:spcPct val="100000"/>
              </a:lnSpc>
              <a:buFont typeface="+mj-lt"/>
              <a:buAutoNum type="alphaLcParenR"/>
            </a:pPr>
            <a:r>
              <a:rPr lang="en-US" sz="1050" dirty="0">
                <a:solidFill>
                  <a:srgbClr val="535554"/>
                </a:solidFill>
                <a:latin typeface="Arial" panose="020B0604020202020204" pitchFamily="34" charset="0"/>
                <a:cs typeface="Arial" panose="020B0604020202020204" pitchFamily="34" charset="0"/>
              </a:rPr>
              <a:t>Extended Use Periods longer than the 30-year minimum.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Provision of affordable housing to households on public housing waiting lists;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Maximizing leverage by obtaining other public or private non-equity program resources;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An equitable distribution of tax credits throughout all parts of the state where affordable housing is needed;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Provision of housing to serve documented Senior Households, Permanent Supportive units; and Tribal communities;</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Nonprofit development;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Production of housing with high quality design and construction;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Production of projects that are located in QCTs and which projects contribute to the development of a Concerted Community Revitalization Plan;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Provision of housing that is energy efficient; and </a:t>
            </a:r>
          </a:p>
          <a:p>
            <a:pPr marL="457200" indent="-457200" algn="l">
              <a:lnSpc>
                <a:spcPct val="100000"/>
              </a:lnSpc>
              <a:buFont typeface="+mj-lt"/>
              <a:buAutoNum type="arabicPeriod"/>
            </a:pPr>
            <a:r>
              <a:rPr lang="en-US" sz="1400" dirty="0">
                <a:solidFill>
                  <a:srgbClr val="535554"/>
                </a:solidFill>
                <a:latin typeface="Arial" panose="020B0604020202020204" pitchFamily="34" charset="0"/>
                <a:cs typeface="Arial" panose="020B0604020202020204" pitchFamily="34" charset="0"/>
              </a:rPr>
              <a:t>Efficient use of scarce resources including tax credits, measured through lower development costs or other means. </a:t>
            </a:r>
          </a:p>
        </p:txBody>
      </p:sp>
      <p:sp>
        <p:nvSpPr>
          <p:cNvPr id="5" name="Slide Number Placeholder 4"/>
          <p:cNvSpPr>
            <a:spLocks noGrp="1"/>
          </p:cNvSpPr>
          <p:nvPr>
            <p:ph type="sldNum" sz="quarter" idx="12"/>
          </p:nvPr>
        </p:nvSpPr>
        <p:spPr/>
        <p:txBody>
          <a:bodyPr/>
          <a:lstStyle/>
          <a:p>
            <a:fld id="{FC5F6519-DECC-1B4D-81A6-574A8BD0DE90}" type="slidenum">
              <a:rPr lang="en-US" smtClean="0"/>
              <a:t>52</a:t>
            </a:fld>
            <a:endParaRPr lang="en-US"/>
          </a:p>
        </p:txBody>
      </p:sp>
    </p:spTree>
    <p:extLst>
      <p:ext uri="{BB962C8B-B14F-4D97-AF65-F5344CB8AC3E}">
        <p14:creationId xmlns:p14="http://schemas.microsoft.com/office/powerpoint/2010/main" val="35180089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NM QAP Allocation Set-asides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1958008"/>
            <a:ext cx="6858000" cy="4513432"/>
          </a:xfrm>
        </p:spPr>
        <p:txBody>
          <a:bodyPr>
            <a:normAutofit/>
          </a:bodyPr>
          <a:lstStyle/>
          <a:p>
            <a:pPr algn="l"/>
            <a:r>
              <a:rPr lang="en-US" sz="2800" dirty="0">
                <a:solidFill>
                  <a:srgbClr val="535554"/>
                </a:solidFill>
                <a:latin typeface="Arial" panose="020B0604020202020204" pitchFamily="34" charset="0"/>
                <a:cs typeface="Arial" panose="020B0604020202020204" pitchFamily="34" charset="0"/>
              </a:rPr>
              <a:t>A certain percentage of the annual credit ceiling set-aside for the following:</a:t>
            </a:r>
          </a:p>
          <a:p>
            <a:pPr marL="342900" indent="-342900" algn="l">
              <a:buFont typeface="Arial" panose="020B0604020202020204" pitchFamily="34" charset="0"/>
              <a:buChar char="•"/>
            </a:pPr>
            <a:r>
              <a:rPr lang="en-US" sz="2800" dirty="0">
                <a:solidFill>
                  <a:srgbClr val="535554"/>
                </a:solidFill>
                <a:latin typeface="Arial" panose="020B0604020202020204" pitchFamily="34" charset="0"/>
                <a:cs typeface="Arial" panose="020B0604020202020204" pitchFamily="34" charset="0"/>
              </a:rPr>
              <a:t>10% for qualified nonprofits as defined in the IRS Code (if not enough projects under this set-aside, cannot allocate to other projects)</a:t>
            </a:r>
          </a:p>
          <a:p>
            <a:pPr marL="342900" indent="-342900" algn="l">
              <a:buFont typeface="Arial" panose="020B0604020202020204" pitchFamily="34" charset="0"/>
              <a:buChar char="•"/>
            </a:pPr>
            <a:r>
              <a:rPr lang="en-US" sz="2800" dirty="0">
                <a:solidFill>
                  <a:srgbClr val="535554"/>
                </a:solidFill>
                <a:latin typeface="Arial" panose="020B0604020202020204" pitchFamily="34" charset="0"/>
                <a:cs typeface="Arial" panose="020B0604020202020204" pitchFamily="34" charset="0"/>
              </a:rPr>
              <a:t>20% for Underserved Populations: Permanent Supportive Housing and/or projects located within Tribal Trust Lands boundaries (if not enough eligible projects, can allocate to other projects)</a:t>
            </a:r>
          </a:p>
          <a:p>
            <a:pPr marL="457200" indent="-457200" algn="l">
              <a:buFont typeface="+mj-lt"/>
              <a:buAutoNum type="arabicPeriod"/>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53</a:t>
            </a:fld>
            <a:endParaRPr lang="en-US"/>
          </a:p>
        </p:txBody>
      </p:sp>
    </p:spTree>
    <p:extLst>
      <p:ext uri="{BB962C8B-B14F-4D97-AF65-F5344CB8AC3E}">
        <p14:creationId xmlns:p14="http://schemas.microsoft.com/office/powerpoint/2010/main" val="1085929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NM QAP Scoring Criteria</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51164" y="3086095"/>
            <a:ext cx="6858000" cy="3518806"/>
          </a:xfrm>
        </p:spPr>
        <p:txBody>
          <a:bodyPr numCol="2">
            <a:normAutofit fontScale="55000" lnSpcReduction="20000"/>
          </a:bodyPr>
          <a:lstStyle/>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Local Non-profit</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Locational Efficiency</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Rehabilitation Projects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Sustaining Affordability</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Income Levels of Tenants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Market Rate Units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Extended Use Period</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Special Needs Households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Senior Households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Households with Children</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Leveraging Resources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Complete Application</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Public Housing Authority Waitlist</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QCT/ Community Revitalization Plan</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Eventual Tenant Ownership</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Historical Significance</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Blighted Buildings/Brownfields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Efficient Use of Tax Credits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Non-Smoking Properties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Adaptive Reuse Projects</a:t>
            </a:r>
          </a:p>
          <a:p>
            <a:pPr marL="457200" indent="-457200" algn="l">
              <a:buFont typeface="+mj-lt"/>
              <a:buAutoNum type="arabicPeriod"/>
            </a:pPr>
            <a:r>
              <a:rPr lang="en-US" sz="3100" dirty="0">
                <a:solidFill>
                  <a:srgbClr val="535554"/>
                </a:solidFill>
                <a:latin typeface="Arial" panose="020B0604020202020204" pitchFamily="34" charset="0"/>
                <a:cs typeface="Arial" panose="020B0604020202020204" pitchFamily="34" charset="0"/>
              </a:rPr>
              <a:t>Other Scoring Points</a:t>
            </a:r>
          </a:p>
          <a:p>
            <a:pPr algn="l"/>
            <a:endParaRPr lang="en-US" sz="2000" dirty="0">
              <a:solidFill>
                <a:srgbClr val="535554"/>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FC5F6519-DECC-1B4D-81A6-574A8BD0DE90}" type="slidenum">
              <a:rPr lang="en-US" smtClean="0"/>
              <a:t>54</a:t>
            </a:fld>
            <a:endParaRPr lang="en-US"/>
          </a:p>
        </p:txBody>
      </p:sp>
      <p:sp>
        <p:nvSpPr>
          <p:cNvPr id="5" name="TextBox 4"/>
          <p:cNvSpPr txBox="1"/>
          <p:nvPr/>
        </p:nvSpPr>
        <p:spPr>
          <a:xfrm>
            <a:off x="1085850" y="1739345"/>
            <a:ext cx="6972300" cy="1200329"/>
          </a:xfrm>
          <a:prstGeom prst="rect">
            <a:avLst/>
          </a:prstGeom>
          <a:noFill/>
        </p:spPr>
        <p:txBody>
          <a:bodyPr wrap="square" rtlCol="0">
            <a:spAutoFit/>
          </a:bodyPr>
          <a:lstStyle/>
          <a:p>
            <a:r>
              <a:rPr lang="en-US" sz="1800" dirty="0"/>
              <a:t>The board approved 2022 NM QAP has a total of 126 points available, with a minimum required score of 53. </a:t>
            </a:r>
          </a:p>
          <a:p>
            <a:endParaRPr lang="en-US" sz="1800" dirty="0"/>
          </a:p>
          <a:p>
            <a:r>
              <a:rPr lang="en-US" sz="1800" dirty="0"/>
              <a:t>There are 21 scoring criteria reflecting MFA’s Housing Priorities: </a:t>
            </a:r>
          </a:p>
        </p:txBody>
      </p:sp>
    </p:spTree>
    <p:extLst>
      <p:ext uri="{BB962C8B-B14F-4D97-AF65-F5344CB8AC3E}">
        <p14:creationId xmlns:p14="http://schemas.microsoft.com/office/powerpoint/2010/main" val="19485502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Mandatory Design Standards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2303362"/>
            <a:ext cx="6931479" cy="3888718"/>
          </a:xfrm>
        </p:spPr>
        <p:txBody>
          <a:bodyPr>
            <a:no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Separate sections for new construction, rehab and special projects (i.e. single room occupancy and adaptive reuse).</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Sub-sections on general design, site design and development, building design and construction, unit design.</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Updated yearly and posted on MFA’s website.</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MFA involvement</a:t>
            </a:r>
          </a:p>
        </p:txBody>
      </p:sp>
      <p:sp>
        <p:nvSpPr>
          <p:cNvPr id="5" name="Slide Number Placeholder 4"/>
          <p:cNvSpPr>
            <a:spLocks noGrp="1"/>
          </p:cNvSpPr>
          <p:nvPr>
            <p:ph type="sldNum" sz="quarter" idx="12"/>
          </p:nvPr>
        </p:nvSpPr>
        <p:spPr/>
        <p:txBody>
          <a:bodyPr/>
          <a:lstStyle/>
          <a:p>
            <a:fld id="{FC5F6519-DECC-1B4D-81A6-574A8BD0DE90}" type="slidenum">
              <a:rPr lang="en-US" smtClean="0"/>
              <a:t>55</a:t>
            </a:fld>
            <a:endParaRPr lang="en-US"/>
          </a:p>
        </p:txBody>
      </p:sp>
    </p:spTree>
    <p:extLst>
      <p:ext uri="{BB962C8B-B14F-4D97-AF65-F5344CB8AC3E}">
        <p14:creationId xmlns:p14="http://schemas.microsoft.com/office/powerpoint/2010/main" val="28995930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Application Process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2048719"/>
            <a:ext cx="6931479" cy="4143361"/>
          </a:xfrm>
        </p:spPr>
        <p:txBody>
          <a:bodyPr>
            <a:no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9% Credits: one competitive “round” per year; applications due no later than 1/28/2022.</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4% Credits: applications accepted at any time during year.</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Application Attachments Checklist (not intended to be an exhaustive list).</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Use latest MFA schedules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Refer to FAQ’s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All documents are posted on MFA’s website:</a:t>
            </a:r>
          </a:p>
          <a:p>
            <a:pPr algn="l"/>
            <a:r>
              <a:rPr lang="en-US" sz="1600" dirty="0">
                <a:solidFill>
                  <a:srgbClr val="535554"/>
                </a:solidFill>
                <a:latin typeface="Arial" panose="020B0604020202020204" pitchFamily="34" charset="0"/>
                <a:cs typeface="Arial" panose="020B0604020202020204" pitchFamily="34" charset="0"/>
              </a:rPr>
              <a:t>http://www.housingnm.org/developers/lihtc/current-and-prior-tax-credit-rounds </a:t>
            </a:r>
          </a:p>
        </p:txBody>
      </p:sp>
      <p:sp>
        <p:nvSpPr>
          <p:cNvPr id="5" name="Slide Number Placeholder 4"/>
          <p:cNvSpPr>
            <a:spLocks noGrp="1"/>
          </p:cNvSpPr>
          <p:nvPr>
            <p:ph type="sldNum" sz="quarter" idx="12"/>
          </p:nvPr>
        </p:nvSpPr>
        <p:spPr/>
        <p:txBody>
          <a:bodyPr/>
          <a:lstStyle/>
          <a:p>
            <a:fld id="{FC5F6519-DECC-1B4D-81A6-574A8BD0DE90}" type="slidenum">
              <a:rPr lang="en-US" smtClean="0"/>
              <a:t>56</a:t>
            </a:fld>
            <a:endParaRPr lang="en-US"/>
          </a:p>
        </p:txBody>
      </p:sp>
    </p:spTree>
    <p:extLst>
      <p:ext uri="{BB962C8B-B14F-4D97-AF65-F5344CB8AC3E}">
        <p14:creationId xmlns:p14="http://schemas.microsoft.com/office/powerpoint/2010/main" val="17727018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FC5F6519-DECC-1B4D-81A6-574A8BD0DE90}" type="slidenum">
              <a:rPr kumimoji="0" lang="en-US" sz="900" b="0" i="0" u="none" strike="noStrike" kern="1200" cap="none" spc="0" normalizeH="0" baseline="0" noProof="0" smtClean="0">
                <a:ln>
                  <a:noFill/>
                </a:ln>
                <a:solidFill>
                  <a:srgbClr val="535554">
                    <a:tint val="75000"/>
                  </a:srgbClr>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57</a:t>
            </a:fld>
            <a:endParaRPr kumimoji="0" lang="en-US" sz="900" b="0" i="0" u="none" strike="noStrike" kern="1200" cap="none" spc="0" normalizeH="0" baseline="0" noProof="0">
              <a:ln>
                <a:noFill/>
              </a:ln>
              <a:solidFill>
                <a:srgbClr val="535554">
                  <a:tint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782768"/>
            <a:ext cx="8661835" cy="4524315"/>
          </a:xfrm>
          <a:prstGeom prst="rect">
            <a:avLst/>
          </a:prstGeom>
          <a:solidFill>
            <a:schemeClr val="accent3">
              <a:lumMod val="75000"/>
            </a:schemeClr>
          </a:solidFill>
        </p:spPr>
        <p:txBody>
          <a:bodyPr wrap="square" rtlCol="0">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535554"/>
                </a:solidFill>
                <a:effectLst/>
                <a:uLnTx/>
                <a:uFillTx/>
                <a:latin typeface="Calibri" panose="020F0502020204030204"/>
                <a:ea typeface="+mn-ea"/>
                <a:cs typeface="+mn-cs"/>
              </a:rPr>
              <a:t>Q: True or false, “low-income” units are those at or below 60% of Area Median Income? </a:t>
            </a:r>
          </a:p>
          <a:p>
            <a:pPr marL="0" marR="0" lvl="0" indent="0" algn="l" defTabSz="713232"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535554"/>
              </a:solidFill>
              <a:effectLst/>
              <a:uLnTx/>
              <a:uFillTx/>
              <a:latin typeface="Calibri" panose="020F0502020204030204"/>
              <a:ea typeface="+mn-ea"/>
              <a:cs typeface="+mn-cs"/>
            </a:endParaRPr>
          </a:p>
          <a:p>
            <a:pPr marR="0" lvl="0" algn="l" defTabSz="713232"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schemeClr val="accent3">
                    <a:lumMod val="75000"/>
                  </a:schemeClr>
                </a:solidFill>
                <a:effectLst/>
                <a:uLnTx/>
                <a:uFillTx/>
                <a:latin typeface="Calibri" panose="020F0502020204030204"/>
                <a:ea typeface="+mn-ea"/>
                <a:cs typeface="+mn-cs"/>
              </a:rPr>
              <a:t>A: FALSE (projects that utilize the Average Income set-aside can have units that serve 80% AMI residents or below,</a:t>
            </a:r>
            <a:r>
              <a:rPr lang="en-US" sz="3600" dirty="0">
                <a:solidFill>
                  <a:schemeClr val="accent3">
                    <a:lumMod val="75000"/>
                  </a:schemeClr>
                </a:solidFill>
                <a:latin typeface="Calibri" panose="020F0502020204030204"/>
              </a:rPr>
              <a:t> as long as the average of all low-income units is at or below 60% AMI)</a:t>
            </a:r>
            <a:endParaRPr kumimoji="0" lang="en-US" sz="3600" b="0" i="0" u="none" strike="noStrike" kern="1200" cap="none" spc="0" normalizeH="0" baseline="0" noProof="0" dirty="0">
              <a:ln>
                <a:noFill/>
              </a:ln>
              <a:solidFill>
                <a:schemeClr val="accent3">
                  <a:lumMod val="75000"/>
                </a:schemeClr>
              </a:solidFill>
              <a:effectLst/>
              <a:uLnTx/>
              <a:uFillTx/>
              <a:latin typeface="Calibri" panose="020F0502020204030204"/>
            </a:endParaRPr>
          </a:p>
        </p:txBody>
      </p:sp>
      <p:sp>
        <p:nvSpPr>
          <p:cNvPr id="9" name="TextBox 8">
            <a:extLst>
              <a:ext uri="{FF2B5EF4-FFF2-40B4-BE49-F238E27FC236}">
                <a16:creationId xmlns:a16="http://schemas.microsoft.com/office/drawing/2014/main" id="{451CD9BE-4348-4277-8BEB-A408C9022582}"/>
              </a:ext>
            </a:extLst>
          </p:cNvPr>
          <p:cNvSpPr txBox="1"/>
          <p:nvPr/>
        </p:nvSpPr>
        <p:spPr>
          <a:xfrm rot="21203951">
            <a:off x="1193769" y="441190"/>
            <a:ext cx="6447099" cy="707886"/>
          </a:xfrm>
          <a:prstGeom prst="rect">
            <a:avLst/>
          </a:prstGeom>
          <a:solidFill>
            <a:schemeClr val="accent3">
              <a:lumMod val="75000"/>
            </a:schemeClr>
          </a:solidFill>
        </p:spPr>
        <p:txBody>
          <a:bodyPr wrap="square" rtlCol="0">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POP QUIZ</a:t>
            </a:r>
          </a:p>
        </p:txBody>
      </p:sp>
    </p:spTree>
    <p:extLst>
      <p:ext uri="{BB962C8B-B14F-4D97-AF65-F5344CB8AC3E}">
        <p14:creationId xmlns:p14="http://schemas.microsoft.com/office/powerpoint/2010/main" val="18412389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FC5F6519-DECC-1B4D-81A6-574A8BD0DE90}" type="slidenum">
              <a:rPr kumimoji="0" lang="en-US" sz="900" b="0" i="0" u="none" strike="noStrike" kern="1200" cap="none" spc="0" normalizeH="0" baseline="0" noProof="0" smtClean="0">
                <a:ln>
                  <a:noFill/>
                </a:ln>
                <a:solidFill>
                  <a:srgbClr val="535554">
                    <a:tint val="75000"/>
                  </a:srgbClr>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58</a:t>
            </a:fld>
            <a:endParaRPr kumimoji="0" lang="en-US" sz="900" b="0" i="0" u="none" strike="noStrike" kern="1200" cap="none" spc="0" normalizeH="0" baseline="0" noProof="0">
              <a:ln>
                <a:noFill/>
              </a:ln>
              <a:solidFill>
                <a:srgbClr val="535554">
                  <a:tint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782768"/>
            <a:ext cx="8661835" cy="4524315"/>
          </a:xfrm>
          <a:prstGeom prst="rect">
            <a:avLst/>
          </a:prstGeom>
          <a:solidFill>
            <a:schemeClr val="accent3">
              <a:lumMod val="75000"/>
            </a:schemeClr>
          </a:solidFill>
        </p:spPr>
        <p:txBody>
          <a:bodyPr wrap="square" rtlCol="0">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535554"/>
                </a:solidFill>
                <a:effectLst/>
                <a:uLnTx/>
                <a:uFillTx/>
                <a:latin typeface="Calibri" panose="020F0502020204030204"/>
                <a:ea typeface="+mn-ea"/>
                <a:cs typeface="+mn-cs"/>
              </a:rPr>
              <a:t>Q: True or false, “low-income” units are those at or below 60% of Area Median Income? </a:t>
            </a:r>
          </a:p>
          <a:p>
            <a:pPr marL="0" marR="0" lvl="0" indent="0" algn="l" defTabSz="713232"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535554"/>
              </a:solidFill>
              <a:effectLst/>
              <a:uLnTx/>
              <a:uFillTx/>
              <a:latin typeface="Calibri" panose="020F0502020204030204"/>
              <a:ea typeface="+mn-ea"/>
              <a:cs typeface="+mn-cs"/>
            </a:endParaRPr>
          </a:p>
          <a:p>
            <a:pPr marR="0" lvl="0" algn="l" defTabSz="713232"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srgbClr val="535554"/>
                </a:solidFill>
                <a:effectLst/>
                <a:uLnTx/>
                <a:uFillTx/>
                <a:latin typeface="Calibri" panose="020F0502020204030204"/>
                <a:ea typeface="+mn-ea"/>
                <a:cs typeface="+mn-cs"/>
              </a:rPr>
              <a:t>A: FALSE (projects that utilize the Average Income set-aside can have units that serve 80% AMI residents or below,</a:t>
            </a:r>
            <a:r>
              <a:rPr lang="en-US" sz="3600" dirty="0">
                <a:solidFill>
                  <a:srgbClr val="535554"/>
                </a:solidFill>
                <a:latin typeface="Calibri" panose="020F0502020204030204"/>
              </a:rPr>
              <a:t> as long as the average of all low-income units is at or below 60% AMI)</a:t>
            </a:r>
            <a:endParaRPr kumimoji="0" lang="en-US" sz="3600" b="0" i="0" u="none" strike="noStrike" kern="1200" cap="none" spc="0" normalizeH="0" baseline="0" noProof="0" dirty="0">
              <a:ln>
                <a:noFill/>
              </a:ln>
              <a:solidFill>
                <a:srgbClr val="FDE18F">
                  <a:lumMod val="75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51CD9BE-4348-4277-8BEB-A408C9022582}"/>
              </a:ext>
            </a:extLst>
          </p:cNvPr>
          <p:cNvSpPr txBox="1"/>
          <p:nvPr/>
        </p:nvSpPr>
        <p:spPr>
          <a:xfrm rot="21203951">
            <a:off x="1193769" y="441190"/>
            <a:ext cx="6447099" cy="707886"/>
          </a:xfrm>
          <a:prstGeom prst="rect">
            <a:avLst/>
          </a:prstGeom>
          <a:solidFill>
            <a:schemeClr val="accent3">
              <a:lumMod val="75000"/>
            </a:schemeClr>
          </a:solidFill>
        </p:spPr>
        <p:txBody>
          <a:bodyPr wrap="square" rtlCol="0">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POP QUIZ</a:t>
            </a:r>
          </a:p>
        </p:txBody>
      </p:sp>
    </p:spTree>
    <p:extLst>
      <p:ext uri="{BB962C8B-B14F-4D97-AF65-F5344CB8AC3E}">
        <p14:creationId xmlns:p14="http://schemas.microsoft.com/office/powerpoint/2010/main" val="141462102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Overview of Development Process &amp; Low-Income Housing Tax Credit Program</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Understanding 4% and 9% Credits</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Basis and Credit Calculation</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Financing a Sample Project</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chemeClr val="tx2">
                    <a:lumMod val="20000"/>
                    <a:lumOff val="80000"/>
                  </a:schemeClr>
                </a:solidFill>
                <a:effectLst/>
                <a:uLnTx/>
                <a:uFillTx/>
                <a:latin typeface="Calibri Light" panose="020F0302020204030204"/>
                <a:ea typeface="+mn-ea"/>
                <a:cs typeface="+mn-cs"/>
              </a:rPr>
              <a:t>Qualified Allocation Plan (QAP)</a:t>
            </a:r>
            <a:endParaRPr kumimoji="0" lang="en-US" sz="1200" b="0" i="0" u="none" strike="noStrike" kern="1200" cap="none" spc="0" normalizeH="0" baseline="0" noProof="0" dirty="0">
              <a:ln>
                <a:noFill/>
              </a:ln>
              <a:solidFill>
                <a:schemeClr val="tx2">
                  <a:lumMod val="20000"/>
                  <a:lumOff val="80000"/>
                </a:schemeClr>
              </a:solidFill>
              <a:effectLst/>
              <a:uLnTx/>
              <a:uFillTx/>
              <a:latin typeface="Calibri" panose="020F0502020204030204"/>
              <a:ea typeface="+mn-ea"/>
              <a:cs typeface="+mn-cs"/>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chemeClr val="tx2">
                    <a:lumMod val="60000"/>
                    <a:lumOff val="40000"/>
                  </a:schemeClr>
                </a:solidFill>
                <a:effectLst/>
                <a:uLnTx/>
                <a:uFillTx/>
                <a:latin typeface="Calibri Light" panose="020F0302020204030204"/>
                <a:ea typeface="+mn-ea"/>
                <a:cs typeface="+mn-cs"/>
              </a:rPr>
              <a:t>Evaluating Projects,  Subsequent Awards, and Compliance</a:t>
            </a:r>
            <a:endParaRPr kumimoji="0" lang="en-US" sz="1200" b="0" i="0" u="none" strike="noStrike" kern="1200" cap="none" spc="0" normalizeH="0" baseline="0" noProof="0" dirty="0">
              <a:ln>
                <a:noFill/>
              </a:ln>
              <a:solidFill>
                <a:schemeClr val="tx2">
                  <a:lumMod val="60000"/>
                  <a:lumOff val="40000"/>
                </a:schemeClr>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Questions</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839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3"/>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3"/>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defTabSz="713232"/>
            <a:endParaRPr lang="en-US" sz="1400">
              <a:solidFill>
                <a:srgbClr val="FCF9EF"/>
              </a:solidFill>
              <a:latin typeface="Calibri" panose="020F0502020204030204"/>
            </a:endParaRPr>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Development Process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1" y="2514600"/>
            <a:ext cx="6931479" cy="3499680"/>
          </a:xfrm>
        </p:spPr>
        <p:txBody>
          <a:bodyPr>
            <a:noAutofit/>
          </a:bodyPr>
          <a:lstStyle/>
          <a:p>
            <a:pPr algn="l"/>
            <a:r>
              <a:rPr lang="en-US" sz="2000" dirty="0">
                <a:solidFill>
                  <a:srgbClr val="535554"/>
                </a:solidFill>
                <a:latin typeface="Arial" panose="020B0604020202020204" pitchFamily="34" charset="0"/>
                <a:cs typeface="Arial" panose="020B0604020202020204" pitchFamily="34" charset="0"/>
              </a:rPr>
              <a:t>Other issues that may arise: </a:t>
            </a:r>
          </a:p>
          <a:p>
            <a:pPr marL="457200" indent="-4572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Appeals from neighbors or other interested parties</a:t>
            </a:r>
          </a:p>
          <a:p>
            <a:pPr marL="457200" indent="-4572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Disputes between the developer and the jurisdiction</a:t>
            </a:r>
          </a:p>
          <a:p>
            <a:pPr marL="457200" indent="-4572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An involved design process that requires multiple site plan iterations</a:t>
            </a:r>
          </a:p>
          <a:p>
            <a:pPr marL="813816" lvl="1" indent="-457200" algn="l">
              <a:buFont typeface="Arial" panose="020B0604020202020204" pitchFamily="34" charset="0"/>
              <a:buChar char="•"/>
            </a:pPr>
            <a:endParaRPr lang="en-US" sz="17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defTabSz="713232"/>
            <a:fld id="{FC5F6519-DECC-1B4D-81A6-574A8BD0DE90}" type="slidenum">
              <a:rPr lang="en-US">
                <a:solidFill>
                  <a:srgbClr val="535554">
                    <a:tint val="75000"/>
                  </a:srgbClr>
                </a:solidFill>
                <a:latin typeface="Calibri" panose="020F0502020204030204"/>
              </a:rPr>
              <a:pPr defTabSz="713232"/>
              <a:t>6</a:t>
            </a:fld>
            <a:endParaRPr lang="en-US">
              <a:solidFill>
                <a:srgbClr val="535554">
                  <a:tint val="75000"/>
                </a:srgbClr>
              </a:solidFill>
              <a:latin typeface="Calibri" panose="020F0502020204030204"/>
            </a:endParaRPr>
          </a:p>
        </p:txBody>
      </p:sp>
    </p:spTree>
    <p:extLst>
      <p:ext uri="{BB962C8B-B14F-4D97-AF65-F5344CB8AC3E}">
        <p14:creationId xmlns:p14="http://schemas.microsoft.com/office/powerpoint/2010/main" val="21637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Financial Feasibility</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1560441"/>
            <a:ext cx="6931479" cy="4969570"/>
          </a:xfrm>
        </p:spPr>
        <p:txBody>
          <a:bodyPr>
            <a:no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Credit cannot exceed amount MFA determines is necessary for financial feasibility and long-term viability as low-income housing.</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MFA must consider:</a:t>
            </a:r>
          </a:p>
          <a:p>
            <a:pPr marL="699516" lvl="1" indent="-342900" algn="l">
              <a:buFont typeface="Arial" panose="020B0604020202020204" pitchFamily="34" charset="0"/>
              <a:buChar char="•"/>
            </a:pPr>
            <a:r>
              <a:rPr lang="en-US" sz="2100" dirty="0">
                <a:solidFill>
                  <a:srgbClr val="535554"/>
                </a:solidFill>
                <a:latin typeface="Arial" panose="020B0604020202020204" pitchFamily="34" charset="0"/>
                <a:cs typeface="Arial" panose="020B0604020202020204" pitchFamily="34" charset="0"/>
              </a:rPr>
              <a:t>All sources and uses of funds;</a:t>
            </a:r>
          </a:p>
          <a:p>
            <a:pPr marL="699516" lvl="1" indent="-342900" algn="l">
              <a:buFont typeface="Arial" panose="020B0604020202020204" pitchFamily="34" charset="0"/>
              <a:buChar char="•"/>
            </a:pPr>
            <a:r>
              <a:rPr lang="en-US" sz="2100" dirty="0">
                <a:solidFill>
                  <a:srgbClr val="535554"/>
                </a:solidFill>
                <a:latin typeface="Arial" panose="020B0604020202020204" pitchFamily="34" charset="0"/>
                <a:cs typeface="Arial" panose="020B0604020202020204" pitchFamily="34" charset="0"/>
              </a:rPr>
              <a:t>Equity from Credits; and</a:t>
            </a:r>
          </a:p>
          <a:p>
            <a:pPr marL="699516" lvl="1" indent="-342900" algn="l">
              <a:buFont typeface="Arial" panose="020B0604020202020204" pitchFamily="34" charset="0"/>
              <a:buChar char="•"/>
            </a:pPr>
            <a:r>
              <a:rPr lang="en-US" sz="2100" dirty="0">
                <a:solidFill>
                  <a:srgbClr val="535554"/>
                </a:solidFill>
                <a:latin typeface="Arial" panose="020B0604020202020204" pitchFamily="34" charset="0"/>
                <a:cs typeface="Arial" panose="020B0604020202020204" pitchFamily="34" charset="0"/>
              </a:rPr>
              <a:t>Reasonableness of development and operating costs.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Evaluation occurs three times (application, carryover allocation, completion/8609’s).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Underwriting supplement updated and posted- there are limits on developer and builder fees, operating expense projections, reserve requirements</a:t>
            </a:r>
          </a:p>
        </p:txBody>
      </p:sp>
      <p:sp>
        <p:nvSpPr>
          <p:cNvPr id="5" name="Slide Number Placeholder 4"/>
          <p:cNvSpPr>
            <a:spLocks noGrp="1"/>
          </p:cNvSpPr>
          <p:nvPr>
            <p:ph type="sldNum" sz="quarter" idx="12"/>
          </p:nvPr>
        </p:nvSpPr>
        <p:spPr/>
        <p:txBody>
          <a:bodyPr/>
          <a:lstStyle/>
          <a:p>
            <a:fld id="{FC5F6519-DECC-1B4D-81A6-574A8BD0DE90}" type="slidenum">
              <a:rPr lang="en-US" smtClean="0"/>
              <a:t>60</a:t>
            </a:fld>
            <a:endParaRPr lang="en-US"/>
          </a:p>
        </p:txBody>
      </p:sp>
    </p:spTree>
    <p:extLst>
      <p:ext uri="{BB962C8B-B14F-4D97-AF65-F5344CB8AC3E}">
        <p14:creationId xmlns:p14="http://schemas.microsoft.com/office/powerpoint/2010/main" val="36720566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Threshold Items for Application</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930056" y="1734103"/>
            <a:ext cx="7585294" cy="4795908"/>
          </a:xfrm>
        </p:spPr>
        <p:txBody>
          <a:bodyPr>
            <a:no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Site control</a:t>
            </a:r>
          </a:p>
          <a:p>
            <a:pPr marL="699516" lvl="1" indent="-342900" algn="l">
              <a:buFont typeface="Arial" panose="020B0604020202020204" pitchFamily="34" charset="0"/>
              <a:buChar char="•"/>
            </a:pPr>
            <a:r>
              <a:rPr lang="en-US" sz="2100" dirty="0">
                <a:solidFill>
                  <a:srgbClr val="535554"/>
                </a:solidFill>
                <a:latin typeface="Arial" panose="020B0604020202020204" pitchFamily="34" charset="0"/>
                <a:cs typeface="Arial" panose="020B0604020202020204" pitchFamily="34" charset="0"/>
              </a:rPr>
              <a:t>legally enforceable purchase contract or purchase option, or </a:t>
            </a:r>
          </a:p>
          <a:p>
            <a:pPr marL="699516" lvl="1" indent="-342900" algn="l">
              <a:buFont typeface="Arial" panose="020B0604020202020204" pitchFamily="34" charset="0"/>
              <a:buChar char="•"/>
            </a:pPr>
            <a:r>
              <a:rPr lang="en-US" sz="2100" dirty="0">
                <a:solidFill>
                  <a:srgbClr val="535554"/>
                </a:solidFill>
                <a:latin typeface="Arial" panose="020B0604020202020204" pitchFamily="34" charset="0"/>
                <a:cs typeface="Arial" panose="020B0604020202020204" pitchFamily="34" charset="0"/>
              </a:rPr>
              <a:t>written governmental commitment to transfer or convey the property to applicant by deed or lease (“transfer commitment”), or</a:t>
            </a:r>
          </a:p>
          <a:p>
            <a:pPr marL="699516" lvl="1" indent="-342900" algn="l">
              <a:buFont typeface="Arial" panose="020B0604020202020204" pitchFamily="34" charset="0"/>
              <a:buChar char="•"/>
            </a:pPr>
            <a:r>
              <a:rPr lang="en-US" sz="2100" dirty="0">
                <a:solidFill>
                  <a:srgbClr val="535554"/>
                </a:solidFill>
                <a:latin typeface="Arial" panose="020B0604020202020204" pitchFamily="34" charset="0"/>
                <a:cs typeface="Arial" panose="020B0604020202020204" pitchFamily="34" charset="0"/>
              </a:rPr>
              <a:t>Recorded deed or recorded lease</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Zoning</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Fees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Market Study</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Applicant eligibility</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Financial Feasibility</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Pre-Application Requirements (Intent/QAP Training)</a:t>
            </a:r>
          </a:p>
        </p:txBody>
      </p:sp>
      <p:sp>
        <p:nvSpPr>
          <p:cNvPr id="5" name="Slide Number Placeholder 4"/>
          <p:cNvSpPr>
            <a:spLocks noGrp="1"/>
          </p:cNvSpPr>
          <p:nvPr>
            <p:ph type="sldNum" sz="quarter" idx="12"/>
          </p:nvPr>
        </p:nvSpPr>
        <p:spPr/>
        <p:txBody>
          <a:bodyPr/>
          <a:lstStyle/>
          <a:p>
            <a:fld id="{FC5F6519-DECC-1B4D-81A6-574A8BD0DE90}" type="slidenum">
              <a:rPr lang="en-US" smtClean="0"/>
              <a:t>61</a:t>
            </a:fld>
            <a:endParaRPr lang="en-US"/>
          </a:p>
        </p:txBody>
      </p:sp>
    </p:spTree>
    <p:extLst>
      <p:ext uri="{BB962C8B-B14F-4D97-AF65-F5344CB8AC3E}">
        <p14:creationId xmlns:p14="http://schemas.microsoft.com/office/powerpoint/2010/main" val="17997166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Scoring</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2280213"/>
            <a:ext cx="6931479" cy="3911867"/>
          </a:xfrm>
        </p:spPr>
        <p:txBody>
          <a:bodyPr>
            <a:no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The board approved 2022 NM QAP has a total of 126 points available, with a minimum required score of 53 (4% applications are not scored but have minimum requirements)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Applicant self-scores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MFA scores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Deficiency correction process (impacts complete application score)</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Highly competitive - tie breaker process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Two tracks (new construction and rehab)</a:t>
            </a:r>
          </a:p>
        </p:txBody>
      </p:sp>
      <p:sp>
        <p:nvSpPr>
          <p:cNvPr id="5" name="Slide Number Placeholder 4"/>
          <p:cNvSpPr>
            <a:spLocks noGrp="1"/>
          </p:cNvSpPr>
          <p:nvPr>
            <p:ph type="sldNum" sz="quarter" idx="12"/>
          </p:nvPr>
        </p:nvSpPr>
        <p:spPr/>
        <p:txBody>
          <a:bodyPr/>
          <a:lstStyle/>
          <a:p>
            <a:fld id="{FC5F6519-DECC-1B4D-81A6-574A8BD0DE90}" type="slidenum">
              <a:rPr lang="en-US" smtClean="0"/>
              <a:t>62</a:t>
            </a:fld>
            <a:endParaRPr lang="en-US"/>
          </a:p>
        </p:txBody>
      </p:sp>
    </p:spTree>
    <p:extLst>
      <p:ext uri="{BB962C8B-B14F-4D97-AF65-F5344CB8AC3E}">
        <p14:creationId xmlns:p14="http://schemas.microsoft.com/office/powerpoint/2010/main" val="4901613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Award Process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rmAutofit/>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Applications due in late January</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Each application is reviewed by multiple staff members from both the Asset Management and Housing Development departments for both completeness and scoring</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The Tax Credit Program Manager and Analyst review each application for financial feasibility and threshold requirements (site control, zoning, fees paid, compliance etc.) </a:t>
            </a:r>
          </a:p>
        </p:txBody>
      </p:sp>
      <p:sp>
        <p:nvSpPr>
          <p:cNvPr id="5" name="Slide Number Placeholder 4"/>
          <p:cNvSpPr>
            <a:spLocks noGrp="1"/>
          </p:cNvSpPr>
          <p:nvPr>
            <p:ph type="sldNum" sz="quarter" idx="12"/>
          </p:nvPr>
        </p:nvSpPr>
        <p:spPr/>
        <p:txBody>
          <a:bodyPr/>
          <a:lstStyle/>
          <a:p>
            <a:fld id="{FC5F6519-DECC-1B4D-81A6-574A8BD0DE90}" type="slidenum">
              <a:rPr lang="en-US" smtClean="0"/>
              <a:t>63</a:t>
            </a:fld>
            <a:endParaRPr lang="en-US"/>
          </a:p>
        </p:txBody>
      </p:sp>
    </p:spTree>
    <p:extLst>
      <p:ext uri="{BB962C8B-B14F-4D97-AF65-F5344CB8AC3E}">
        <p14:creationId xmlns:p14="http://schemas.microsoft.com/office/powerpoint/2010/main" val="636502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Award Process (continued)</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rmAutofit lnSpcReduction="10000"/>
          </a:bodyPr>
          <a:lstStyle/>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The Policy Committee reviews staff work and following their approval deficiency corrections and supplemental information requests are sent out</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Staff make site visits to all top scoring projects</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Process and proposed awards are presented to the Allocation Review Committee (ARC)</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Preliminary Award letters are sent out (March)</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ARC presents recommendations to the Board for approval (May)</a:t>
            </a:r>
          </a:p>
          <a:p>
            <a:pPr marL="342900" indent="-342900" algn="l">
              <a:buFont typeface="Arial" panose="020B0604020202020204" pitchFamily="34" charset="0"/>
              <a:buChar char="•"/>
            </a:pPr>
            <a:r>
              <a:rPr lang="en-US" sz="2400" dirty="0">
                <a:solidFill>
                  <a:srgbClr val="535554"/>
                </a:solidFill>
                <a:latin typeface="Arial" panose="020B0604020202020204" pitchFamily="34" charset="0"/>
                <a:cs typeface="Arial" panose="020B0604020202020204" pitchFamily="34" charset="0"/>
              </a:rPr>
              <a:t>Final Reservation Award letters are sent out</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64</a:t>
            </a:fld>
            <a:endParaRPr lang="en-US"/>
          </a:p>
        </p:txBody>
      </p:sp>
    </p:spTree>
    <p:extLst>
      <p:ext uri="{BB962C8B-B14F-4D97-AF65-F5344CB8AC3E}">
        <p14:creationId xmlns:p14="http://schemas.microsoft.com/office/powerpoint/2010/main" val="39932698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Subsequent Requirements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rmAutofit lnSpcReduction="10000"/>
          </a:bodyPr>
          <a:lstStyle/>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Project must place-in-service or receive a carryover award by the end of the allocation year (all projects apply for carryover)</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Requirements for carryover include: </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Full site control</a:t>
            </a:r>
          </a:p>
          <a:p>
            <a:pPr marL="699516" lvl="1" indent="-342900" algn="l">
              <a:buFont typeface="Arial" panose="020B0604020202020204" pitchFamily="34" charset="0"/>
              <a:buChar char="•"/>
            </a:pPr>
            <a:r>
              <a:rPr lang="en-US" sz="1700" dirty="0">
                <a:solidFill>
                  <a:srgbClr val="535554"/>
                </a:solidFill>
                <a:latin typeface="Arial" panose="020B0604020202020204" pitchFamily="34" charset="0"/>
                <a:cs typeface="Arial" panose="020B0604020202020204" pitchFamily="34" charset="0"/>
              </a:rPr>
              <a:t>Full financing commitments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One year following carryover, the project must prove that they have spent 10% of eligible basis costs </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Two years following carryover, the project must place-in-service and a LURA will be issued, memorializing the requirements agreed upon in the application. </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IRS Form 8609 is the document that the project will use to utilize the tax credit from the IRS. It is the final piece to the allocation of credits, and what the investor is most interested in receiving. </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65</a:t>
            </a:fld>
            <a:endParaRPr lang="en-US"/>
          </a:p>
        </p:txBody>
      </p:sp>
    </p:spTree>
    <p:extLst>
      <p:ext uri="{BB962C8B-B14F-4D97-AF65-F5344CB8AC3E}">
        <p14:creationId xmlns:p14="http://schemas.microsoft.com/office/powerpoint/2010/main" val="34515726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Compliance</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016579"/>
            <a:ext cx="6858000" cy="4175501"/>
          </a:xfrm>
        </p:spPr>
        <p:txBody>
          <a:bodyPr>
            <a:normAutofit fontScale="92500" lnSpcReduction="10000"/>
          </a:bodyPr>
          <a:lstStyle/>
          <a:p>
            <a:pPr marL="342900" indent="-342900" algn="l">
              <a:lnSpc>
                <a:spcPct val="110000"/>
              </a:lnSpc>
              <a:buFont typeface="Arial" panose="020B0604020202020204" pitchFamily="34" charset="0"/>
              <a:buChar char="•"/>
            </a:pPr>
            <a:r>
              <a:rPr lang="en-US" sz="2800" dirty="0">
                <a:solidFill>
                  <a:srgbClr val="535554"/>
                </a:solidFill>
                <a:latin typeface="Arial" panose="020B0604020202020204" pitchFamily="34" charset="0"/>
                <a:cs typeface="Arial" panose="020B0604020202020204" pitchFamily="34" charset="0"/>
              </a:rPr>
              <a:t>Compliance period, extended use period</a:t>
            </a:r>
          </a:p>
          <a:p>
            <a:pPr marL="342900" indent="-342900" algn="l">
              <a:lnSpc>
                <a:spcPct val="110000"/>
              </a:lnSpc>
              <a:buFont typeface="Arial" panose="020B0604020202020204" pitchFamily="34" charset="0"/>
              <a:buChar char="•"/>
            </a:pPr>
            <a:r>
              <a:rPr lang="en-US" sz="2800" dirty="0">
                <a:solidFill>
                  <a:srgbClr val="535554"/>
                </a:solidFill>
                <a:latin typeface="Arial" panose="020B0604020202020204" pitchFamily="34" charset="0"/>
                <a:cs typeface="Arial" panose="020B0604020202020204" pitchFamily="34" charset="0"/>
              </a:rPr>
              <a:t>Lots of recordkeeping requirements</a:t>
            </a:r>
          </a:p>
          <a:p>
            <a:pPr marL="342900" indent="-342900" algn="l">
              <a:lnSpc>
                <a:spcPct val="110000"/>
              </a:lnSpc>
              <a:buFont typeface="Arial" panose="020B0604020202020204" pitchFamily="34" charset="0"/>
              <a:buChar char="•"/>
            </a:pPr>
            <a:r>
              <a:rPr lang="en-US" sz="2800" dirty="0">
                <a:solidFill>
                  <a:srgbClr val="535554"/>
                </a:solidFill>
                <a:latin typeface="Arial" panose="020B0604020202020204" pitchFamily="34" charset="0"/>
                <a:cs typeface="Arial" panose="020B0604020202020204" pitchFamily="34" charset="0"/>
              </a:rPr>
              <a:t>Compliance handled by MFA Asset Management department</a:t>
            </a:r>
          </a:p>
          <a:p>
            <a:pPr marL="342900" indent="-342900" algn="l">
              <a:lnSpc>
                <a:spcPct val="110000"/>
              </a:lnSpc>
              <a:buFont typeface="Arial" panose="020B0604020202020204" pitchFamily="34" charset="0"/>
              <a:buChar char="•"/>
            </a:pPr>
            <a:r>
              <a:rPr lang="en-US" sz="2800" dirty="0">
                <a:solidFill>
                  <a:srgbClr val="535554"/>
                </a:solidFill>
                <a:latin typeface="Arial" panose="020B0604020202020204" pitchFamily="34" charset="0"/>
                <a:cs typeface="Arial" panose="020B0604020202020204" pitchFamily="34" charset="0"/>
              </a:rPr>
              <a:t>Basic rules of compliance:</a:t>
            </a:r>
          </a:p>
          <a:p>
            <a:pPr marL="699516" lvl="1" indent="-342900" algn="l">
              <a:lnSpc>
                <a:spcPct val="110000"/>
              </a:lnSpc>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Don’t rent LIHTC units to tenants who earn too much $$$</a:t>
            </a:r>
          </a:p>
          <a:p>
            <a:pPr marL="699516" lvl="1" indent="-342900" algn="l">
              <a:lnSpc>
                <a:spcPct val="110000"/>
              </a:lnSpc>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Don’t charge low-income families too much rent</a:t>
            </a:r>
          </a:p>
          <a:p>
            <a:pPr marL="699516" lvl="1" indent="-342900" algn="l">
              <a:lnSpc>
                <a:spcPct val="110000"/>
              </a:lnSpc>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Don’t allow the property to fall into disrepair</a:t>
            </a:r>
          </a:p>
          <a:p>
            <a:pPr marL="699516" lvl="1" indent="-342900" algn="l">
              <a:lnSpc>
                <a:spcPct val="110000"/>
              </a:lnSpc>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Comply with your LURA </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66</a:t>
            </a:fld>
            <a:endParaRPr lang="en-US"/>
          </a:p>
        </p:txBody>
      </p:sp>
    </p:spTree>
    <p:extLst>
      <p:ext uri="{BB962C8B-B14F-4D97-AF65-F5344CB8AC3E}">
        <p14:creationId xmlns:p14="http://schemas.microsoft.com/office/powerpoint/2010/main" val="41522363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FC5F6519-DECC-1B4D-81A6-574A8BD0DE90}" type="slidenum">
              <a:rPr kumimoji="0" lang="en-US" sz="900" b="0" i="0" u="none" strike="noStrike" kern="1200" cap="none" spc="0" normalizeH="0" baseline="0" noProof="0" smtClean="0">
                <a:ln>
                  <a:noFill/>
                </a:ln>
                <a:solidFill>
                  <a:srgbClr val="535554">
                    <a:tint val="75000"/>
                  </a:srgbClr>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67</a:t>
            </a:fld>
            <a:endParaRPr kumimoji="0" lang="en-US" sz="900" b="0" i="0" u="none" strike="noStrike" kern="1200" cap="none" spc="0" normalizeH="0" baseline="0" noProof="0">
              <a:ln>
                <a:noFill/>
              </a:ln>
              <a:solidFill>
                <a:srgbClr val="535554">
                  <a:tint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782768"/>
            <a:ext cx="8661835" cy="4524315"/>
          </a:xfrm>
          <a:prstGeom prst="rect">
            <a:avLst/>
          </a:prstGeom>
          <a:solidFill>
            <a:schemeClr val="accent3">
              <a:lumMod val="75000"/>
            </a:schemeClr>
          </a:solidFill>
        </p:spPr>
        <p:txBody>
          <a:bodyPr wrap="square" rtlCol="0">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Q: In order to qualify for scoring</a:t>
            </a:r>
            <a:r>
              <a:rPr lang="en-US" sz="3200" dirty="0">
                <a:solidFill>
                  <a:srgbClr val="535554"/>
                </a:solidFill>
                <a:latin typeface="Calibri" panose="020F0502020204030204"/>
              </a:rPr>
              <a:t>, all 4% and 9% applications/projects must have which of the following?</a:t>
            </a:r>
            <a:endPar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endParaRP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Zoning</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Site control</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lang="en-US" sz="3200" dirty="0">
                <a:solidFill>
                  <a:srgbClr val="535554"/>
                </a:solidFill>
                <a:latin typeface="Calibri" panose="020F0502020204030204"/>
              </a:rPr>
              <a:t>All fees paid (both for application and prior project monitoring fees)</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Construction drawings</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lang="en-US" sz="3200" dirty="0">
                <a:solidFill>
                  <a:srgbClr val="535554"/>
                </a:solidFill>
                <a:latin typeface="Calibri" panose="020F0502020204030204"/>
              </a:rPr>
              <a:t>Developer must be in compliance with MFA</a:t>
            </a:r>
            <a:endParaRPr kumimoji="0" lang="en-US" sz="3200" b="0" i="0" u="none" strike="noStrike" kern="1200" cap="none" spc="0" normalizeH="0" baseline="0" noProof="0" dirty="0">
              <a:ln>
                <a:noFill/>
              </a:ln>
              <a:solidFill>
                <a:srgbClr val="FDE18F">
                  <a:lumMod val="75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51CD9BE-4348-4277-8BEB-A408C9022582}"/>
              </a:ext>
            </a:extLst>
          </p:cNvPr>
          <p:cNvSpPr txBox="1"/>
          <p:nvPr/>
        </p:nvSpPr>
        <p:spPr>
          <a:xfrm rot="326259">
            <a:off x="1193769" y="441190"/>
            <a:ext cx="6447099" cy="707886"/>
          </a:xfrm>
          <a:prstGeom prst="rect">
            <a:avLst/>
          </a:prstGeom>
          <a:solidFill>
            <a:schemeClr val="accent3">
              <a:lumMod val="75000"/>
            </a:schemeClr>
          </a:solidFill>
        </p:spPr>
        <p:txBody>
          <a:bodyPr wrap="square" rtlCol="0">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POP QUIZ</a:t>
            </a:r>
          </a:p>
        </p:txBody>
      </p:sp>
    </p:spTree>
    <p:extLst>
      <p:ext uri="{BB962C8B-B14F-4D97-AF65-F5344CB8AC3E}">
        <p14:creationId xmlns:p14="http://schemas.microsoft.com/office/powerpoint/2010/main" val="38222954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FC5F6519-DECC-1B4D-81A6-574A8BD0DE90}" type="slidenum">
              <a:rPr kumimoji="0" lang="en-US" sz="900" b="0" i="0" u="none" strike="noStrike" kern="1200" cap="none" spc="0" normalizeH="0" baseline="0" noProof="0" smtClean="0">
                <a:ln>
                  <a:noFill/>
                </a:ln>
                <a:solidFill>
                  <a:srgbClr val="535554">
                    <a:tint val="75000"/>
                  </a:srgbClr>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68</a:t>
            </a:fld>
            <a:endParaRPr kumimoji="0" lang="en-US" sz="900" b="0" i="0" u="none" strike="noStrike" kern="1200" cap="none" spc="0" normalizeH="0" baseline="0" noProof="0">
              <a:ln>
                <a:noFill/>
              </a:ln>
              <a:solidFill>
                <a:srgbClr val="535554">
                  <a:tint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E4A5152-C006-4EF3-AFDF-8D0689F5BDDF}"/>
              </a:ext>
            </a:extLst>
          </p:cNvPr>
          <p:cNvSpPr txBox="1"/>
          <p:nvPr/>
        </p:nvSpPr>
        <p:spPr>
          <a:xfrm>
            <a:off x="243074" y="1782768"/>
            <a:ext cx="8661835" cy="4524315"/>
          </a:xfrm>
          <a:prstGeom prst="rect">
            <a:avLst/>
          </a:prstGeom>
          <a:solidFill>
            <a:schemeClr val="accent3">
              <a:lumMod val="75000"/>
            </a:schemeClr>
          </a:solidFill>
        </p:spPr>
        <p:txBody>
          <a:bodyPr wrap="square" rtlCol="0">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Q: In order to qualify for scoring</a:t>
            </a:r>
            <a:r>
              <a:rPr lang="en-US" sz="3200" dirty="0">
                <a:solidFill>
                  <a:srgbClr val="535554"/>
                </a:solidFill>
                <a:latin typeface="Calibri" panose="020F0502020204030204"/>
              </a:rPr>
              <a:t>, all 4% and 9% applications/projects must have which of the following?</a:t>
            </a:r>
            <a:endPar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endParaRP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Zoning</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kumimoji="0" lang="en-US" sz="3200" b="0" i="0" u="none" strike="noStrike" kern="1200" cap="none" spc="0" normalizeH="0" baseline="0" noProof="0" dirty="0">
                <a:ln>
                  <a:noFill/>
                </a:ln>
                <a:solidFill>
                  <a:srgbClr val="535554"/>
                </a:solidFill>
                <a:effectLst/>
                <a:uLnTx/>
                <a:uFillTx/>
                <a:latin typeface="Calibri" panose="020F0502020204030204"/>
                <a:ea typeface="+mn-ea"/>
                <a:cs typeface="+mn-cs"/>
              </a:rPr>
              <a:t>Site control</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lang="en-US" sz="3200" dirty="0">
                <a:solidFill>
                  <a:srgbClr val="535554"/>
                </a:solidFill>
                <a:latin typeface="Calibri" panose="020F0502020204030204"/>
              </a:rPr>
              <a:t>All fees paid (both for application and prior project monitoring fees)</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kumimoji="0" lang="en-US" sz="3200" b="0" i="0" u="none" strike="sngStrike" kern="1200" cap="none" spc="0" normalizeH="0" baseline="0" noProof="0" dirty="0">
                <a:ln>
                  <a:noFill/>
                </a:ln>
                <a:solidFill>
                  <a:srgbClr val="535554"/>
                </a:solidFill>
                <a:effectLst/>
                <a:uLnTx/>
                <a:uFillTx/>
                <a:latin typeface="Calibri" panose="020F0502020204030204"/>
                <a:ea typeface="+mn-ea"/>
                <a:cs typeface="+mn-cs"/>
              </a:rPr>
              <a:t>Construction drawings</a:t>
            </a:r>
          </a:p>
          <a:p>
            <a:pPr marL="742950" marR="0" lvl="0" indent="-742950" algn="l" defTabSz="713232" rtl="0" eaLnBrk="1" fontAlgn="auto" latinLnBrk="0" hangingPunct="1">
              <a:lnSpc>
                <a:spcPct val="100000"/>
              </a:lnSpc>
              <a:spcBef>
                <a:spcPts val="0"/>
              </a:spcBef>
              <a:spcAft>
                <a:spcPts val="0"/>
              </a:spcAft>
              <a:buClrTx/>
              <a:buSzTx/>
              <a:buAutoNum type="alphaLcParenR"/>
              <a:tabLst/>
              <a:defRPr/>
            </a:pPr>
            <a:r>
              <a:rPr lang="en-US" sz="3200" dirty="0">
                <a:solidFill>
                  <a:srgbClr val="535554"/>
                </a:solidFill>
                <a:latin typeface="Calibri" panose="020F0502020204030204"/>
              </a:rPr>
              <a:t>Developer must be in compliance with MFA</a:t>
            </a:r>
            <a:endParaRPr kumimoji="0" lang="en-US" sz="3200" b="0" i="0" u="none" strike="noStrike" kern="1200" cap="none" spc="0" normalizeH="0" baseline="0" noProof="0" dirty="0">
              <a:ln>
                <a:noFill/>
              </a:ln>
              <a:solidFill>
                <a:srgbClr val="FDE18F">
                  <a:lumMod val="75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51CD9BE-4348-4277-8BEB-A408C9022582}"/>
              </a:ext>
            </a:extLst>
          </p:cNvPr>
          <p:cNvSpPr txBox="1"/>
          <p:nvPr/>
        </p:nvSpPr>
        <p:spPr>
          <a:xfrm rot="326259">
            <a:off x="1193769" y="441190"/>
            <a:ext cx="6447099" cy="707886"/>
          </a:xfrm>
          <a:prstGeom prst="rect">
            <a:avLst/>
          </a:prstGeom>
          <a:solidFill>
            <a:schemeClr val="accent3">
              <a:lumMod val="75000"/>
            </a:schemeClr>
          </a:solidFill>
        </p:spPr>
        <p:txBody>
          <a:bodyPr wrap="square" rtlCol="0">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535554"/>
                </a:solidFill>
                <a:effectLst/>
                <a:uLnTx/>
                <a:uFillTx/>
                <a:latin typeface="Calibri" panose="020F0502020204030204"/>
                <a:ea typeface="+mn-ea"/>
                <a:cs typeface="+mn-cs"/>
              </a:rPr>
              <a:t>POP QUIZ</a:t>
            </a:r>
          </a:p>
        </p:txBody>
      </p:sp>
      <p:sp>
        <p:nvSpPr>
          <p:cNvPr id="2" name="Rectangle 1">
            <a:extLst>
              <a:ext uri="{FF2B5EF4-FFF2-40B4-BE49-F238E27FC236}">
                <a16:creationId xmlns:a16="http://schemas.microsoft.com/office/drawing/2014/main" id="{DF22C5EC-23E0-4DD0-B0CD-ACD96C2DA8CE}"/>
              </a:ext>
            </a:extLst>
          </p:cNvPr>
          <p:cNvSpPr/>
          <p:nvPr/>
        </p:nvSpPr>
        <p:spPr>
          <a:xfrm>
            <a:off x="243074" y="3333512"/>
            <a:ext cx="8661835" cy="451412"/>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D037ED6-A471-48ED-A254-BCE1487E885D}"/>
              </a:ext>
            </a:extLst>
          </p:cNvPr>
          <p:cNvSpPr/>
          <p:nvPr/>
        </p:nvSpPr>
        <p:spPr>
          <a:xfrm>
            <a:off x="244999" y="4249842"/>
            <a:ext cx="8655927" cy="99349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8984616-A951-4D96-98F2-C16122A47D09}"/>
              </a:ext>
            </a:extLst>
          </p:cNvPr>
          <p:cNvSpPr/>
          <p:nvPr/>
        </p:nvSpPr>
        <p:spPr>
          <a:xfrm>
            <a:off x="245002" y="3798429"/>
            <a:ext cx="8655927" cy="451412"/>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B1E2080-88D4-4B48-8C33-F10313860B60}"/>
              </a:ext>
            </a:extLst>
          </p:cNvPr>
          <p:cNvSpPr/>
          <p:nvPr/>
        </p:nvSpPr>
        <p:spPr>
          <a:xfrm>
            <a:off x="246931" y="5768052"/>
            <a:ext cx="8655927" cy="451412"/>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277650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dirty="0"/>
              <a:t>LIHTC Development Fundamentals</a:t>
            </a:r>
          </a:p>
        </p:txBody>
      </p:sp>
      <p:sp>
        <p:nvSpPr>
          <p:cNvPr id="5" name="Rectangle 4"/>
          <p:cNvSpPr/>
          <p:nvPr/>
        </p:nvSpPr>
        <p:spPr>
          <a:xfrm>
            <a:off x="0" y="1731197"/>
            <a:ext cx="1162051" cy="424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4" name="Oval 3"/>
          <p:cNvSpPr/>
          <p:nvPr/>
        </p:nvSpPr>
        <p:spPr>
          <a:xfrm>
            <a:off x="768351" y="1660033"/>
            <a:ext cx="568837" cy="566563"/>
          </a:xfrm>
          <a:prstGeom prst="ellipse">
            <a:avLst/>
          </a:prstGeom>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1</a:t>
            </a:r>
          </a:p>
        </p:txBody>
      </p:sp>
      <p:sp>
        <p:nvSpPr>
          <p:cNvPr id="23" name="Rectangle 22"/>
          <p:cNvSpPr/>
          <p:nvPr/>
        </p:nvSpPr>
        <p:spPr>
          <a:xfrm>
            <a:off x="0" y="2423986"/>
            <a:ext cx="1638915" cy="424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24" name="Oval 23"/>
          <p:cNvSpPr/>
          <p:nvPr/>
        </p:nvSpPr>
        <p:spPr>
          <a:xfrm>
            <a:off x="1245215" y="2352822"/>
            <a:ext cx="568837" cy="566563"/>
          </a:xfrm>
          <a:prstGeom prst="ellipse">
            <a:avLst/>
          </a:prstGeom>
          <a:solidFill>
            <a:schemeClr val="accent4"/>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2</a:t>
            </a:r>
          </a:p>
        </p:txBody>
      </p:sp>
      <p:sp>
        <p:nvSpPr>
          <p:cNvPr id="34" name="Rectangle 33"/>
          <p:cNvSpPr/>
          <p:nvPr/>
        </p:nvSpPr>
        <p:spPr>
          <a:xfrm>
            <a:off x="0" y="3116777"/>
            <a:ext cx="2172315" cy="424235"/>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35" name="Oval 34"/>
          <p:cNvSpPr/>
          <p:nvPr/>
        </p:nvSpPr>
        <p:spPr>
          <a:xfrm>
            <a:off x="1778615" y="3045613"/>
            <a:ext cx="568837" cy="566563"/>
          </a:xfrm>
          <a:prstGeom prst="ellipse">
            <a:avLst/>
          </a:prstGeom>
          <a:solidFill>
            <a:schemeClr val="tx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3</a:t>
            </a:r>
          </a:p>
        </p:txBody>
      </p:sp>
      <p:sp>
        <p:nvSpPr>
          <p:cNvPr id="41" name="Rectangle 40"/>
          <p:cNvSpPr/>
          <p:nvPr/>
        </p:nvSpPr>
        <p:spPr>
          <a:xfrm>
            <a:off x="0" y="3809566"/>
            <a:ext cx="2705715" cy="4242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43" name="Oval 42"/>
          <p:cNvSpPr/>
          <p:nvPr/>
        </p:nvSpPr>
        <p:spPr>
          <a:xfrm>
            <a:off x="2312015" y="3738402"/>
            <a:ext cx="568837" cy="566563"/>
          </a:xfrm>
          <a:prstGeom prst="ellipse">
            <a:avLst/>
          </a:prstGeom>
          <a:solidFill>
            <a:schemeClr val="accent4">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4</a:t>
            </a:r>
          </a:p>
        </p:txBody>
      </p:sp>
      <p:sp>
        <p:nvSpPr>
          <p:cNvPr id="49" name="Rectangle 48"/>
          <p:cNvSpPr/>
          <p:nvPr/>
        </p:nvSpPr>
        <p:spPr>
          <a:xfrm>
            <a:off x="0" y="4502354"/>
            <a:ext cx="3239115" cy="424235"/>
          </a:xfrm>
          <a:prstGeom prst="rect">
            <a:avLst/>
          </a:prstGeom>
          <a:solidFill>
            <a:srgbClr val="C5541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50" name="Oval 49"/>
          <p:cNvSpPr/>
          <p:nvPr/>
        </p:nvSpPr>
        <p:spPr>
          <a:xfrm>
            <a:off x="2845415" y="4431190"/>
            <a:ext cx="568837" cy="566563"/>
          </a:xfrm>
          <a:prstGeom prst="ellipse">
            <a:avLst/>
          </a:prstGeom>
          <a:solidFill>
            <a:srgbClr val="C55415"/>
          </a:solidFill>
          <a:ln w="38100">
            <a:solidFill>
              <a:srgbClr val="A9340F"/>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5</a:t>
            </a:r>
          </a:p>
        </p:txBody>
      </p:sp>
      <p:sp>
        <p:nvSpPr>
          <p:cNvPr id="25" name="Inhaltsplatzhalter 4"/>
          <p:cNvSpPr txBox="1">
            <a:spLocks/>
          </p:cNvSpPr>
          <p:nvPr/>
        </p:nvSpPr>
        <p:spPr>
          <a:xfrm>
            <a:off x="1529632" y="1828758"/>
            <a:ext cx="7218157"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Overview of Development Process &amp; Low-Income Housing Tax Credit Program</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27" name="Inhaltsplatzhalter 4"/>
          <p:cNvSpPr txBox="1">
            <a:spLocks/>
          </p:cNvSpPr>
          <p:nvPr/>
        </p:nvSpPr>
        <p:spPr>
          <a:xfrm>
            <a:off x="2022115" y="2519562"/>
            <a:ext cx="6725675"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Understanding 4% and 9% Credits</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28" name="Inhaltsplatzhalter 4"/>
          <p:cNvSpPr txBox="1">
            <a:spLocks/>
          </p:cNvSpPr>
          <p:nvPr/>
        </p:nvSpPr>
        <p:spPr>
          <a:xfrm>
            <a:off x="2514600" y="3212275"/>
            <a:ext cx="62331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Basis and Credit Calculation</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30" name="Inhaltsplatzhalter 4"/>
          <p:cNvSpPr txBox="1">
            <a:spLocks/>
          </p:cNvSpPr>
          <p:nvPr/>
        </p:nvSpPr>
        <p:spPr>
          <a:xfrm>
            <a:off x="3030357" y="3920260"/>
            <a:ext cx="5717432"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Financing a Sample Project</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31" name="Inhaltsplatzhalter 4"/>
          <p:cNvSpPr txBox="1">
            <a:spLocks/>
          </p:cNvSpPr>
          <p:nvPr/>
        </p:nvSpPr>
        <p:spPr>
          <a:xfrm>
            <a:off x="3581400" y="460337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535554">
                    <a:lumMod val="20000"/>
                    <a:lumOff val="80000"/>
                  </a:srgbClr>
                </a:solidFill>
                <a:effectLst/>
                <a:uLnTx/>
                <a:uFillTx/>
                <a:latin typeface="Calibri Light" panose="020F0302020204030204"/>
                <a:ea typeface="+mn-ea"/>
                <a:cs typeface="+mn-cs"/>
              </a:rPr>
              <a:t>Qualified Allocation Plan (QAP)</a:t>
            </a:r>
            <a:endParaRPr kumimoji="0" lang="en-US" sz="1200" b="0" i="0" u="none" strike="noStrike" kern="1200" cap="none" spc="0" normalizeH="0" baseline="0" noProof="0" dirty="0">
              <a:ln>
                <a:noFill/>
              </a:ln>
              <a:solidFill>
                <a:srgbClr val="535554">
                  <a:lumMod val="20000"/>
                  <a:lumOff val="80000"/>
                </a:srgbClr>
              </a:solidFill>
              <a:effectLst/>
              <a:uLnTx/>
              <a:uFillTx/>
              <a:latin typeface="Calibri" panose="020F0502020204030204"/>
              <a:ea typeface="+mn-ea"/>
              <a:cs typeface="+mn-cs"/>
            </a:endParaRPr>
          </a:p>
        </p:txBody>
      </p:sp>
      <p:sp>
        <p:nvSpPr>
          <p:cNvPr id="2" name="Text Placeholder 1"/>
          <p:cNvSpPr>
            <a:spLocks noGrp="1"/>
          </p:cNvSpPr>
          <p:nvPr>
            <p:ph type="body" sz="half" idx="2"/>
          </p:nvPr>
        </p:nvSpPr>
        <p:spPr>
          <a:xfrm>
            <a:off x="381001" y="1081607"/>
            <a:ext cx="8368364" cy="231007"/>
          </a:xfrm>
        </p:spPr>
        <p:txBody>
          <a:bodyPr/>
          <a:lstStyle/>
          <a:p>
            <a:r>
              <a:rPr lang="en-US" dirty="0"/>
              <a:t>Training Workshop – October 21, 2021</a:t>
            </a:r>
          </a:p>
        </p:txBody>
      </p:sp>
      <p:sp>
        <p:nvSpPr>
          <p:cNvPr id="19" name="Rectangle 18"/>
          <p:cNvSpPr/>
          <p:nvPr/>
        </p:nvSpPr>
        <p:spPr>
          <a:xfrm>
            <a:off x="1" y="5194587"/>
            <a:ext cx="3777110" cy="42423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20" name="Oval 19"/>
          <p:cNvSpPr/>
          <p:nvPr/>
        </p:nvSpPr>
        <p:spPr>
          <a:xfrm>
            <a:off x="3383410" y="5123423"/>
            <a:ext cx="568837" cy="566563"/>
          </a:xfrm>
          <a:prstGeom prst="ellipse">
            <a:avLst/>
          </a:prstGeom>
          <a:solidFill>
            <a:schemeClr val="tx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6</a:t>
            </a:r>
          </a:p>
        </p:txBody>
      </p:sp>
      <p:sp>
        <p:nvSpPr>
          <p:cNvPr id="21" name="Inhaltsplatzhalter 4"/>
          <p:cNvSpPr txBox="1">
            <a:spLocks/>
          </p:cNvSpPr>
          <p:nvPr/>
        </p:nvSpPr>
        <p:spPr>
          <a:xfrm>
            <a:off x="4141429" y="5295605"/>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chemeClr val="tx2">
                    <a:lumMod val="20000"/>
                    <a:lumOff val="80000"/>
                  </a:schemeClr>
                </a:solidFill>
                <a:effectLst/>
                <a:uLnTx/>
                <a:uFillTx/>
                <a:latin typeface="Calibri Light" panose="020F0302020204030204"/>
                <a:ea typeface="+mn-ea"/>
                <a:cs typeface="+mn-cs"/>
              </a:rPr>
              <a:t>Evaluating Projects, Subsequent Awards, and Compliance</a:t>
            </a:r>
            <a:endParaRPr kumimoji="0" lang="en-US" sz="1200" b="0" i="0" u="none" strike="noStrike" kern="1200" cap="none" spc="0" normalizeH="0" baseline="0" noProof="0" dirty="0">
              <a:ln>
                <a:noFill/>
              </a:ln>
              <a:solidFill>
                <a:schemeClr val="tx2">
                  <a:lumMod val="20000"/>
                  <a:lumOff val="80000"/>
                </a:schemeClr>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E1E48872-1F4F-4FAD-962E-576577D86EC6}"/>
              </a:ext>
            </a:extLst>
          </p:cNvPr>
          <p:cNvSpPr/>
          <p:nvPr/>
        </p:nvSpPr>
        <p:spPr>
          <a:xfrm>
            <a:off x="1" y="5895634"/>
            <a:ext cx="4359819" cy="4242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CF9E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6CC5AC2A-ED2F-4AC6-9A39-9D4873EF81BF}"/>
              </a:ext>
            </a:extLst>
          </p:cNvPr>
          <p:cNvSpPr/>
          <p:nvPr/>
        </p:nvSpPr>
        <p:spPr>
          <a:xfrm>
            <a:off x="3966119" y="5824470"/>
            <a:ext cx="568837" cy="566563"/>
          </a:xfrm>
          <a:prstGeom prst="ellipse">
            <a:avLst/>
          </a:prstGeom>
          <a:solidFill>
            <a:schemeClr val="accent1">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CF9EF"/>
                </a:solidFill>
                <a:effectLst/>
                <a:uLnTx/>
                <a:uFillTx/>
                <a:latin typeface="Calibri Light" panose="020F0302020204030204"/>
                <a:ea typeface="+mn-ea"/>
                <a:cs typeface="+mn-cs"/>
              </a:rPr>
              <a:t>7</a:t>
            </a:r>
          </a:p>
        </p:txBody>
      </p:sp>
      <p:sp>
        <p:nvSpPr>
          <p:cNvPr id="29" name="Inhaltsplatzhalter 4">
            <a:extLst>
              <a:ext uri="{FF2B5EF4-FFF2-40B4-BE49-F238E27FC236}">
                <a16:creationId xmlns:a16="http://schemas.microsoft.com/office/drawing/2014/main" id="{A03B7B0B-6661-4952-88B4-C4C548413E23}"/>
              </a:ext>
            </a:extLst>
          </p:cNvPr>
          <p:cNvSpPr txBox="1">
            <a:spLocks/>
          </p:cNvSpPr>
          <p:nvPr/>
        </p:nvSpPr>
        <p:spPr>
          <a:xfrm>
            <a:off x="4724138" y="5996652"/>
            <a:ext cx="5166389" cy="2215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chemeClr val="tx2">
                    <a:lumMod val="60000"/>
                    <a:lumOff val="40000"/>
                  </a:schemeClr>
                </a:solidFill>
                <a:effectLst/>
                <a:uLnTx/>
                <a:uFillTx/>
                <a:latin typeface="Calibri Light" panose="020F0302020204030204"/>
                <a:ea typeface="+mn-ea"/>
                <a:cs typeface="+mn-cs"/>
              </a:rPr>
              <a:t>Questions</a:t>
            </a:r>
            <a:endParaRPr kumimoji="0" lang="en-US" sz="1200" b="0" i="0" u="none" strike="noStrike" kern="1200" cap="none" spc="0" normalizeH="0" baseline="0" noProof="0" dirty="0">
              <a:ln>
                <a:noFill/>
              </a:ln>
              <a:solidFill>
                <a:schemeClr val="tx2">
                  <a:lumMod val="60000"/>
                  <a:lumOff val="4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070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Low-Income Housing Tax Credits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2049236"/>
            <a:ext cx="6931479" cy="4142844"/>
          </a:xfrm>
        </p:spPr>
        <p:txBody>
          <a:bodyPr>
            <a:noAutofit/>
          </a:bodyPr>
          <a:lstStyle/>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Internal Revenue Service program created by Tax Reform Act of 1986 to provide alternative funding for low- and moderate-income households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Program is administered by the US Treasury Department</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Credits are allocated by a designated Housing Credit Agency through a Qualified Allocation Plan (QAP)</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Credit is a dollar for dollar tax reduction for 10 years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Credit amount is based on the cost of acquiring, constructing or rehabilitating housing developments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Investors purchase credits to offset federal tax liability</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Equity from the sale of credits reduces debt, resulting in lower rents</a:t>
            </a:r>
          </a:p>
        </p:txBody>
      </p:sp>
      <p:sp>
        <p:nvSpPr>
          <p:cNvPr id="5" name="Slide Number Placeholder 4"/>
          <p:cNvSpPr>
            <a:spLocks noGrp="1"/>
          </p:cNvSpPr>
          <p:nvPr>
            <p:ph type="sldNum" sz="quarter" idx="12"/>
          </p:nvPr>
        </p:nvSpPr>
        <p:spPr/>
        <p:txBody>
          <a:bodyPr/>
          <a:lstStyle/>
          <a:p>
            <a:fld id="{FC5F6519-DECC-1B4D-81A6-574A8BD0DE90}" type="slidenum">
              <a:rPr lang="en-US" smtClean="0"/>
              <a:t>7</a:t>
            </a:fld>
            <a:endParaRPr lang="en-US" dirty="0"/>
          </a:p>
        </p:txBody>
      </p:sp>
    </p:spTree>
    <p:extLst>
      <p:ext uri="{BB962C8B-B14F-4D97-AF65-F5344CB8AC3E}">
        <p14:creationId xmlns:p14="http://schemas.microsoft.com/office/powerpoint/2010/main" val="36544764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3000" y="2457450"/>
            <a:ext cx="6858000" cy="3734630"/>
          </a:xfrm>
        </p:spPr>
        <p:txBody>
          <a:bodyPr>
            <a:normAutofit/>
          </a:bodyPr>
          <a:lstStyle/>
          <a:p>
            <a:r>
              <a:rPr lang="en-US" sz="3600" dirty="0">
                <a:solidFill>
                  <a:srgbClr val="535554"/>
                </a:solidFill>
                <a:latin typeface="Arial" panose="020B0604020202020204" pitchFamily="34" charset="0"/>
                <a:cs typeface="Arial" panose="020B0604020202020204" pitchFamily="34" charset="0"/>
              </a:rPr>
              <a:t>Questions</a:t>
            </a:r>
          </a:p>
        </p:txBody>
      </p:sp>
      <p:sp>
        <p:nvSpPr>
          <p:cNvPr id="5" name="Slide Number Placeholder 4"/>
          <p:cNvSpPr>
            <a:spLocks noGrp="1"/>
          </p:cNvSpPr>
          <p:nvPr>
            <p:ph type="sldNum" sz="quarter" idx="12"/>
          </p:nvPr>
        </p:nvSpPr>
        <p:spPr/>
        <p:txBody>
          <a:bodyPr/>
          <a:lstStyle/>
          <a:p>
            <a:fld id="{FC5F6519-DECC-1B4D-81A6-574A8BD0DE90}" type="slidenum">
              <a:rPr lang="en-US" smtClean="0"/>
              <a:t>70</a:t>
            </a:fld>
            <a:endParaRPr lang="en-US" dirty="0"/>
          </a:p>
        </p:txBody>
      </p:sp>
      <p:pic>
        <p:nvPicPr>
          <p:cNvPr id="6" name="Picture 5">
            <a:extLst>
              <a:ext uri="{FF2B5EF4-FFF2-40B4-BE49-F238E27FC236}">
                <a16:creationId xmlns:a16="http://schemas.microsoft.com/office/drawing/2014/main" id="{2D24D8B1-0698-FF4E-B689-641CEF77F08B}"/>
              </a:ext>
            </a:extLst>
          </p:cNvPr>
          <p:cNvPicPr>
            <a:picLocks noChangeAspect="1"/>
          </p:cNvPicPr>
          <p:nvPr/>
        </p:nvPicPr>
        <p:blipFill>
          <a:blip r:embed="rId3"/>
          <a:stretch>
            <a:fillRect/>
          </a:stretch>
        </p:blipFill>
        <p:spPr>
          <a:xfrm>
            <a:off x="4021019" y="5132501"/>
            <a:ext cx="1101962" cy="1059579"/>
          </a:xfrm>
          <a:prstGeom prst="rect">
            <a:avLst/>
          </a:prstGeom>
        </p:spPr>
      </p:pic>
    </p:spTree>
    <p:extLst>
      <p:ext uri="{BB962C8B-B14F-4D97-AF65-F5344CB8AC3E}">
        <p14:creationId xmlns:p14="http://schemas.microsoft.com/office/powerpoint/2010/main" val="372445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Low-Income Housing Tax Credits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2049236"/>
            <a:ext cx="6931479" cy="4142844"/>
          </a:xfrm>
        </p:spPr>
        <p:txBody>
          <a:bodyPr>
            <a:noAutofit/>
          </a:bodyPr>
          <a:lstStyle/>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Internal Revenue Service program created by Tax Reform Act of 1986 to provide alternative funding for low- and moderate-income households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In New Mexico, LIHTC Program is administered by New Mexico Mortgage Finance Agency (MFA)</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Both 9% and 4% credits available </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4% credits are “as of right” with the use of tax exempt bonds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9% credits are competitive</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For 9% LIHTC, states receive a finite allocation of tax credits each year, allocated on a per capita basis (approx. $5-6M per year in NM)</a:t>
            </a:r>
          </a:p>
        </p:txBody>
      </p:sp>
      <p:sp>
        <p:nvSpPr>
          <p:cNvPr id="5" name="Slide Number Placeholder 4"/>
          <p:cNvSpPr>
            <a:spLocks noGrp="1"/>
          </p:cNvSpPr>
          <p:nvPr>
            <p:ph type="sldNum" sz="quarter" idx="12"/>
          </p:nvPr>
        </p:nvSpPr>
        <p:spPr/>
        <p:txBody>
          <a:bodyPr/>
          <a:lstStyle/>
          <a:p>
            <a:fld id="{FC5F6519-DECC-1B4D-81A6-574A8BD0DE90}" type="slidenum">
              <a:rPr lang="en-US" smtClean="0"/>
              <a:t>8</a:t>
            </a:fld>
            <a:endParaRPr lang="en-US"/>
          </a:p>
        </p:txBody>
      </p:sp>
    </p:spTree>
    <p:extLst>
      <p:ext uri="{BB962C8B-B14F-4D97-AF65-F5344CB8AC3E}">
        <p14:creationId xmlns:p14="http://schemas.microsoft.com/office/powerpoint/2010/main" val="202480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7B4CF2-B125-8541-990E-D93717E7E822}"/>
              </a:ext>
            </a:extLst>
          </p:cNvPr>
          <p:cNvSpPr/>
          <p:nvPr/>
        </p:nvSpPr>
        <p:spPr>
          <a:xfrm>
            <a:off x="0" y="6530011"/>
            <a:ext cx="9144000" cy="327991"/>
          </a:xfrm>
          <a:prstGeom prst="rect">
            <a:avLst/>
          </a:prstGeom>
          <a:solidFill>
            <a:srgbClr val="FDE18F"/>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7" name="Rectangle 6">
            <a:extLst>
              <a:ext uri="{FF2B5EF4-FFF2-40B4-BE49-F238E27FC236}">
                <a16:creationId xmlns:a16="http://schemas.microsoft.com/office/drawing/2014/main" id="{DF640E97-857D-7E47-94BB-1C845929567D}"/>
              </a:ext>
            </a:extLst>
          </p:cNvPr>
          <p:cNvSpPr/>
          <p:nvPr/>
        </p:nvSpPr>
        <p:spPr>
          <a:xfrm>
            <a:off x="0" y="1"/>
            <a:ext cx="9144000" cy="1560443"/>
          </a:xfrm>
          <a:prstGeom prst="rect">
            <a:avLst/>
          </a:prstGeom>
          <a:solidFill>
            <a:srgbClr val="0193B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a:p>
        </p:txBody>
      </p:sp>
      <p:sp>
        <p:nvSpPr>
          <p:cNvPr id="2" name="Title 1">
            <a:extLst>
              <a:ext uri="{FF2B5EF4-FFF2-40B4-BE49-F238E27FC236}">
                <a16:creationId xmlns:a16="http://schemas.microsoft.com/office/drawing/2014/main" id="{B5DF2071-E47B-B640-A561-EB8F19D65D06}"/>
              </a:ext>
            </a:extLst>
          </p:cNvPr>
          <p:cNvSpPr>
            <a:spLocks noGrp="1"/>
          </p:cNvSpPr>
          <p:nvPr>
            <p:ph type="ctrTitle"/>
          </p:nvPr>
        </p:nvSpPr>
        <p:spPr>
          <a:xfrm>
            <a:off x="1143000" y="397565"/>
            <a:ext cx="6858000" cy="765312"/>
          </a:xfrm>
        </p:spPr>
        <p:txBody>
          <a:bodyPr>
            <a:normAutofit/>
          </a:bodyPr>
          <a:lstStyle/>
          <a:p>
            <a:r>
              <a:rPr lang="en-US" sz="3600" dirty="0">
                <a:solidFill>
                  <a:schemeClr val="bg1"/>
                </a:solidFill>
                <a:latin typeface="Times" pitchFamily="2" charset="0"/>
              </a:rPr>
              <a:t>Low-Income Housing Tax Credits</a:t>
            </a:r>
          </a:p>
        </p:txBody>
      </p:sp>
      <p:sp>
        <p:nvSpPr>
          <p:cNvPr id="3" name="Subtitle 2">
            <a:extLst>
              <a:ext uri="{FF2B5EF4-FFF2-40B4-BE49-F238E27FC236}">
                <a16:creationId xmlns:a16="http://schemas.microsoft.com/office/drawing/2014/main" id="{B49F7E77-4F1A-204E-A926-CD208F750462}"/>
              </a:ext>
            </a:extLst>
          </p:cNvPr>
          <p:cNvSpPr>
            <a:spLocks noGrp="1"/>
          </p:cNvSpPr>
          <p:nvPr>
            <p:ph type="subTitle" idx="1"/>
          </p:nvPr>
        </p:nvSpPr>
        <p:spPr>
          <a:xfrm>
            <a:off x="1142999" y="2049236"/>
            <a:ext cx="6931479" cy="4142844"/>
          </a:xfrm>
        </p:spPr>
        <p:txBody>
          <a:bodyPr>
            <a:noAutofit/>
          </a:bodyPr>
          <a:lstStyle/>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Calculated based on the production of rental units serving residents earning no more than 80% of area median income (AMI), with a focus on those earning no more than 60% of AMI</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Projects must continue to serve low-income residents for a minimum of 30 years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Investors also derive tax benefits from losses</a:t>
            </a:r>
          </a:p>
          <a:p>
            <a:pPr marL="342900" indent="-342900" algn="l">
              <a:buFont typeface="Arial" panose="020B0604020202020204" pitchFamily="34" charset="0"/>
              <a:buChar char="•"/>
            </a:pPr>
            <a:r>
              <a:rPr lang="en-US" sz="2000" dirty="0">
                <a:solidFill>
                  <a:srgbClr val="535554"/>
                </a:solidFill>
                <a:latin typeface="Arial" panose="020B0604020202020204" pitchFamily="34" charset="0"/>
                <a:cs typeface="Arial" panose="020B0604020202020204" pitchFamily="34" charset="0"/>
              </a:rPr>
              <a:t>Credits may be recaptured by the IRS if the project does not comply in the first 15 years (Compliance Period)</a:t>
            </a:r>
          </a:p>
          <a:p>
            <a:pPr marL="342900" indent="-342900" algn="l">
              <a:buFont typeface="Arial" panose="020B0604020202020204" pitchFamily="34" charset="0"/>
              <a:buChar char="•"/>
            </a:pPr>
            <a:endParaRPr lang="en-US" sz="2000" dirty="0">
              <a:solidFill>
                <a:srgbClr val="535554"/>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C5F6519-DECC-1B4D-81A6-574A8BD0DE90}" type="slidenum">
              <a:rPr lang="en-US" smtClean="0"/>
              <a:t>9</a:t>
            </a:fld>
            <a:endParaRPr lang="en-US"/>
          </a:p>
        </p:txBody>
      </p:sp>
    </p:spTree>
    <p:extLst>
      <p:ext uri="{BB962C8B-B14F-4D97-AF65-F5344CB8AC3E}">
        <p14:creationId xmlns:p14="http://schemas.microsoft.com/office/powerpoint/2010/main" val="1376580246"/>
      </p:ext>
    </p:extLst>
  </p:cSld>
  <p:clrMapOvr>
    <a:masterClrMapping/>
  </p:clrMapOvr>
</p:sld>
</file>

<file path=ppt/theme/theme1.xml><?xml version="1.0" encoding="utf-8"?>
<a:theme xmlns:a="http://schemas.openxmlformats.org/drawingml/2006/main" name="NarrativePageNewColorsLightGray">
  <a:themeElements>
    <a:clrScheme name="Custom 19">
      <a:dk1>
        <a:srgbClr val="535554"/>
      </a:dk1>
      <a:lt1>
        <a:srgbClr val="FCF9EF"/>
      </a:lt1>
      <a:dk2>
        <a:srgbClr val="535554"/>
      </a:dk2>
      <a:lt2>
        <a:srgbClr val="FCF9EF"/>
      </a:lt2>
      <a:accent1>
        <a:srgbClr val="0193B3"/>
      </a:accent1>
      <a:accent2>
        <a:srgbClr val="FCF9EF"/>
      </a:accent2>
      <a:accent3>
        <a:srgbClr val="FDE18F"/>
      </a:accent3>
      <a:accent4>
        <a:srgbClr val="FFC000"/>
      </a:accent4>
      <a:accent5>
        <a:srgbClr val="0193B3"/>
      </a:accent5>
      <a:accent6>
        <a:srgbClr val="FCF9EF"/>
      </a:accent6>
      <a:hlink>
        <a:srgbClr val="FDE18F"/>
      </a:hlink>
      <a:folHlink>
        <a:srgbClr val="E3BC3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rrativePageNewColors" id="{C68F498B-B25F-3E44-9A49-03A6563FB1AB}" vid="{EBDB23C9-39E9-9B49-94DA-F8CB848257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5698</TotalTime>
  <Words>8006</Words>
  <Application>Microsoft Office PowerPoint</Application>
  <PresentationFormat>On-screen Show (4:3)</PresentationFormat>
  <Paragraphs>1043</Paragraphs>
  <Slides>70</Slides>
  <Notes>70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Arial</vt:lpstr>
      <vt:lpstr>Calibri</vt:lpstr>
      <vt:lpstr>Calibri Light</vt:lpstr>
      <vt:lpstr>Times</vt:lpstr>
      <vt:lpstr>Wingdings</vt:lpstr>
      <vt:lpstr>NarrativePageNewColorsLightGray</vt:lpstr>
      <vt:lpstr>LIHTC Development Fundamentals</vt:lpstr>
      <vt:lpstr>LIHTC Development Fundamentals</vt:lpstr>
      <vt:lpstr>Development Process</vt:lpstr>
      <vt:lpstr>Development Process</vt:lpstr>
      <vt:lpstr>Development Process</vt:lpstr>
      <vt:lpstr>Development Process</vt:lpstr>
      <vt:lpstr>Low-Income Housing Tax Credits</vt:lpstr>
      <vt:lpstr>Low-Income Housing Tax Credits</vt:lpstr>
      <vt:lpstr>Low-Income Housing Tax Credits</vt:lpstr>
      <vt:lpstr>Low-Income Housing Tax Credits Process</vt:lpstr>
      <vt:lpstr>Low-Income Housing Tax Credit Process</vt:lpstr>
      <vt:lpstr>Affordable versus Market Rate Development</vt:lpstr>
      <vt:lpstr>Limited Partner Structure</vt:lpstr>
      <vt:lpstr>Limited Partner Structure</vt:lpstr>
      <vt:lpstr>Team Members</vt:lpstr>
      <vt:lpstr>Investor Risks and Benefits</vt:lpstr>
      <vt:lpstr>Development Requirements</vt:lpstr>
      <vt:lpstr>Affordability Commitment</vt:lpstr>
      <vt:lpstr>Income and Rent Restrictions</vt:lpstr>
      <vt:lpstr>Income and Rent Restrictions</vt:lpstr>
      <vt:lpstr>PowerPoint Presentation</vt:lpstr>
      <vt:lpstr>PowerPoint Presentation</vt:lpstr>
      <vt:lpstr>LIHTC Development Fundamentals</vt:lpstr>
      <vt:lpstr>Low-Income Housing Tax Credits Rates</vt:lpstr>
      <vt:lpstr>Low-Income Housing Tax Credits Rates</vt:lpstr>
      <vt:lpstr>Low-Income Housing Tax Credits Rates</vt:lpstr>
      <vt:lpstr>Tax-Exempt Bonds and 4% Credits</vt:lpstr>
      <vt:lpstr>Tax-Exempt Bonds and 4% Credits</vt:lpstr>
      <vt:lpstr>4% Acquisition Credits</vt:lpstr>
      <vt:lpstr>PowerPoint Presentation</vt:lpstr>
      <vt:lpstr>PowerPoint Presentation</vt:lpstr>
      <vt:lpstr>LIHTC Development Fundamentals</vt:lpstr>
      <vt:lpstr>Low-Income Housing Tax Credits Basis</vt:lpstr>
      <vt:lpstr>Low-Income Housing Tax Credits Boost</vt:lpstr>
      <vt:lpstr>Qualified Basis</vt:lpstr>
      <vt:lpstr>Low-Income Housing Tax Credits Example – New Construction</vt:lpstr>
      <vt:lpstr>Low-Income Housing Tax Credits Example – New Construction</vt:lpstr>
      <vt:lpstr>Low-Income Housing Tax Credits Example – New Construction</vt:lpstr>
      <vt:lpstr>LIHTC Development Fundamentals</vt:lpstr>
      <vt:lpstr>Low-Income Housing Tax Credits Example – Acquisition / Rehabilitation </vt:lpstr>
      <vt:lpstr>Maximum Debt Supportable</vt:lpstr>
      <vt:lpstr>Gap Estimation</vt:lpstr>
      <vt:lpstr>Gap Financing</vt:lpstr>
      <vt:lpstr>2020 LIHTC Gap Funding</vt:lpstr>
      <vt:lpstr>PowerPoint Presentation</vt:lpstr>
      <vt:lpstr>PowerPoint Presentation</vt:lpstr>
      <vt:lpstr>LIHTC Development Fundamentals</vt:lpstr>
      <vt:lpstr>Qualified Allocation Plan Development</vt:lpstr>
      <vt:lpstr>Qualified Allocation Plan</vt:lpstr>
      <vt:lpstr>Code Requirements</vt:lpstr>
      <vt:lpstr>Code Requirements for Affordability</vt:lpstr>
      <vt:lpstr>MFA Housing Priorities</vt:lpstr>
      <vt:lpstr>NM QAP Allocation Set-asides</vt:lpstr>
      <vt:lpstr>NM QAP Scoring Criteria</vt:lpstr>
      <vt:lpstr>Mandatory Design Standards</vt:lpstr>
      <vt:lpstr>Application Process</vt:lpstr>
      <vt:lpstr>PowerPoint Presentation</vt:lpstr>
      <vt:lpstr>PowerPoint Presentation</vt:lpstr>
      <vt:lpstr>LIHTC Development Fundamentals</vt:lpstr>
      <vt:lpstr>Financial Feasibility</vt:lpstr>
      <vt:lpstr>Threshold Items for Application</vt:lpstr>
      <vt:lpstr>Scoring</vt:lpstr>
      <vt:lpstr>Award Process</vt:lpstr>
      <vt:lpstr>Award Process (continued)</vt:lpstr>
      <vt:lpstr>Subsequent Requirements</vt:lpstr>
      <vt:lpstr>Compliance</vt:lpstr>
      <vt:lpstr>PowerPoint Presentation</vt:lpstr>
      <vt:lpstr>PowerPoint Presentation</vt:lpstr>
      <vt:lpstr>LIHTC Development Fundamentals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Header</dc:title>
  <dc:creator>Kathryn Turner</dc:creator>
  <cp:lastModifiedBy>Kathryn Turner</cp:lastModifiedBy>
  <cp:revision>157</cp:revision>
  <cp:lastPrinted>2019-12-02T17:41:05Z</cp:lastPrinted>
  <dcterms:created xsi:type="dcterms:W3CDTF">2019-08-05T19:13:59Z</dcterms:created>
  <dcterms:modified xsi:type="dcterms:W3CDTF">2021-10-20T23:11:06Z</dcterms:modified>
</cp:coreProperties>
</file>