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8" r:id="rId3"/>
    <p:sldId id="272" r:id="rId4"/>
    <p:sldId id="273" r:id="rId5"/>
    <p:sldId id="261" r:id="rId6"/>
    <p:sldId id="262" r:id="rId7"/>
    <p:sldId id="268" r:id="rId8"/>
    <p:sldId id="269" r:id="rId9"/>
    <p:sldId id="270" r:id="rId10"/>
    <p:sldId id="274" r:id="rId11"/>
    <p:sldId id="277" r:id="rId12"/>
    <p:sldId id="275" r:id="rId13"/>
    <p:sldId id="280" r:id="rId14"/>
    <p:sldId id="279" r:id="rId15"/>
    <p:sldId id="27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FE31-7519-406E-B9FE-D04F7C91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A80C0-3C19-4DD4-9182-FCCE499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18D33-3163-40F8-B335-B98E42C8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C0945-858B-49EE-8B53-B5E35A37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B5BE3-9965-40DA-8608-2CE1322F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3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1A24-16E7-4255-840F-FEDF07EB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97B61-4872-441D-B857-129A0049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6184D-DE3B-4EFF-8901-60245BDC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E4180-8BD2-4D3A-9492-743F8FB0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D842B-B09F-47B3-8A8A-0DDDCEAC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A67F7-1862-4BB0-9201-0C9587DC3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735C5-2F17-4A40-8E4D-07158D92F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E6A6E-C671-438B-99D1-3767CD65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C2512-A98A-49C9-B510-C82FBA01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D251D-DCAA-45DA-BD80-09DD6446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1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45C8-B5B0-4A8A-BDDB-05D636DF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E792-F9D9-4621-8702-AB5DA4E0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0388-1FC3-4EC9-B5E7-794E1D81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59CF8-018F-4070-9238-656382AA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FC942-23FE-414B-9B14-30E34CBF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9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692C-A20A-423D-BAC3-D7D44DE6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CAF2-5FA9-4263-87AB-A165C54B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16AE8-4246-4743-8872-B4D438F9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B285-0B94-40A2-A1BE-B95BA941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84A7-60AE-4B80-AB13-17499545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772E-63BC-4BBD-A416-F99D3088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E8B9-9BF6-4E22-919E-7EB263F23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7CCDA-3FCB-4E2D-AE56-0516025C2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630E0-3510-4C7E-8258-D18D1114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EE383-44AB-4371-9DF1-5FCB8F66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289B3-0621-41E4-ACD4-F94E1EB3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2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690D-4A23-4CDB-AED4-D1AF9C98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706FA-DB9B-482C-8665-D9F090DEA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E442F-075A-43DB-BC49-14A872825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3CFD4-A65A-4E19-BDC2-362A1F655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7EFDF-DF5B-4556-98EB-E0C1C83B4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FCBE3-35DE-40BE-BAEA-0ADE7821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9528A-64EA-42C4-84E5-4E120BF2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168F3-7CDB-4CAC-8AE3-80943537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8E46-E159-451C-8057-D70DE39E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8D6CB-222F-4E04-82D1-95BB1914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18C21-AE8B-4C3D-A2A3-2361C7B6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A5C1D-F63A-487B-9705-DAB60799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4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B34C6-8DE9-46CC-81E4-D771A6D4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6D072-C0D3-4838-B7FF-24A6DB08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5145-F098-424E-9A05-BF905FEE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A81C-85C6-4EF2-BA55-ADDADF3F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69764-D0DE-422E-A855-AD96A697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E329E-1217-4CF5-8FCD-302496162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6FA28-E9E7-4F91-AA2C-158828DB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852BD-E64B-4B62-847D-CD4AD474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F0007-1AC3-461E-9980-F2BFAAFD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F546-1F67-44D6-A3F3-8A80B704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0131A-B926-4F55-97CF-6860EBA2D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54251-02D9-468C-B14D-B6356425D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3260C-58EB-441C-BA7F-585C5A3C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CA33E-F128-4C8E-8E39-E7A0B7297F3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85BA-5B9B-4D7C-A3A0-E7561A10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CF6A8-E073-4316-A0A2-57E42502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9E50F-3219-4323-ABB1-63CAF3B9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362EA2-7AF3-4CCA-9973-C8F85C86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ED516-F51D-4513-99EB-5F617F210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1A2E3-9251-4E9C-AE91-F006CAF928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45191"/>
            <a:ext cx="3085514" cy="8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5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itlelandconsulting@gmail.com" TargetMode="External"/><Relationship Id="rId2" Type="http://schemas.openxmlformats.org/officeDocument/2006/relationships/hyperlink" Target="mailto:scott@titlelandconsulting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5/zeimusu-warning-sign-by-zeimus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t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5F60-5B79-4ED2-B6EB-F4021E4927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Title Deactivation and More:  </a:t>
            </a:r>
            <a:r>
              <a:rPr lang="en-US" sz="4900" dirty="0">
                <a:solidFill>
                  <a:srgbClr val="002060"/>
                </a:solidFill>
                <a:latin typeface="Rockwell" panose="02060603020205020403" pitchFamily="18" charset="0"/>
              </a:rPr>
              <a:t>2025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B315E-F5EC-4BC2-A64B-E6D024BA1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3480"/>
            <a:ext cx="9144000" cy="7059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Rockwell" panose="02060603020205020403" pitchFamily="18" charset="0"/>
              </a:rPr>
              <a:t>2025 - New Mexico Housing Summit</a:t>
            </a:r>
          </a:p>
        </p:txBody>
      </p:sp>
    </p:spTree>
    <p:extLst>
      <p:ext uri="{BB962C8B-B14F-4D97-AF65-F5344CB8AC3E}">
        <p14:creationId xmlns:p14="http://schemas.microsoft.com/office/powerpoint/2010/main" val="182621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9A7FD2-856A-44E8-94CE-16512CB65B7D}"/>
              </a:ext>
            </a:extLst>
          </p:cNvPr>
          <p:cNvSpPr/>
          <p:nvPr/>
        </p:nvSpPr>
        <p:spPr>
          <a:xfrm>
            <a:off x="834887" y="543340"/>
            <a:ext cx="9886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Is the manufactured home taxed as real property by the county assessor’s office?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	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	Best proof is a letter from the county 	assessor.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	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	</a:t>
            </a:r>
            <a:r>
              <a:rPr lang="en-US" sz="32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Note:  Just because a manufactured home is 	taxed as real property does not guarantee 	that the manufactured home is on a 	permanent foundation.</a:t>
            </a:r>
          </a:p>
        </p:txBody>
      </p:sp>
    </p:spTree>
    <p:extLst>
      <p:ext uri="{BB962C8B-B14F-4D97-AF65-F5344CB8AC3E}">
        <p14:creationId xmlns:p14="http://schemas.microsoft.com/office/powerpoint/2010/main" val="72744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8FCDB-C8AE-3483-7B03-33818F0D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58" y="524852"/>
            <a:ext cx="6438710" cy="53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1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9A7FD2-856A-44E8-94CE-16512CB65B7D}"/>
              </a:ext>
            </a:extLst>
          </p:cNvPr>
          <p:cNvSpPr/>
          <p:nvPr/>
        </p:nvSpPr>
        <p:spPr>
          <a:xfrm>
            <a:off x="834887" y="543340"/>
            <a:ext cx="9886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Will a foundation inspection be required?</a:t>
            </a:r>
          </a:p>
          <a:p>
            <a:pPr lvl="0"/>
            <a:endParaRPr lang="en-US" sz="32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	Even if the title is deactivated, many 	lenders will require an engineer to certify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	home is currently on a permanent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	foundation (according to </a:t>
            </a:r>
            <a:r>
              <a:rPr lang="en-US" sz="3200" b="1">
                <a:solidFill>
                  <a:srgbClr val="002060"/>
                </a:solidFill>
                <a:latin typeface="Rockwell" panose="02060603020205020403" pitchFamily="18" charset="0"/>
              </a:rPr>
              <a:t>current 	guidelines)</a:t>
            </a:r>
            <a:endParaRPr lang="en-US" sz="32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lvl="0"/>
            <a:endParaRPr lang="en-US" sz="3200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8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92678-048D-09F1-DABE-BDCB3A42A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55AF5-BDE6-FE74-3213-F82DB16E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11" y="584808"/>
            <a:ext cx="7236579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9A7FD2-856A-44E8-94CE-16512CB65B7D}"/>
              </a:ext>
            </a:extLst>
          </p:cNvPr>
          <p:cNvSpPr/>
          <p:nvPr/>
        </p:nvSpPr>
        <p:spPr>
          <a:xfrm>
            <a:off x="834887" y="543340"/>
            <a:ext cx="9886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Can proof be provided that the home was not installed in a prior location (moved more than once)?</a:t>
            </a:r>
          </a:p>
          <a:p>
            <a:pPr lvl="0"/>
            <a:endParaRPr lang="en-US" sz="32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Structurally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11809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9A7FD2-856A-44E8-94CE-16512CB65B7D}"/>
              </a:ext>
            </a:extLst>
          </p:cNvPr>
          <p:cNvSpPr/>
          <p:nvPr/>
        </p:nvSpPr>
        <p:spPr>
          <a:xfrm>
            <a:off x="834887" y="543340"/>
            <a:ext cx="9886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For lending purposes, are the HUD Tag Label(s) located on the outside of the home AND/OR is the Data Plate/Compliance Certificate affixed inside the home?  If not, you may need IBTS.</a:t>
            </a:r>
          </a:p>
          <a:p>
            <a:pPr lvl="0"/>
            <a:endParaRPr lang="en-US" sz="32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lvl="0"/>
            <a:endParaRPr lang="en-US" sz="32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lvl="0"/>
            <a:endParaRPr lang="en-US" sz="32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lvl="0"/>
            <a:r>
              <a:rPr lang="en-US" sz="28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Scott Florez, Owner/Founder</a:t>
            </a:r>
          </a:p>
          <a:p>
            <a:pPr lvl="0"/>
            <a:r>
              <a:rPr lang="en-US" sz="28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Title Land Consulting LLC</a:t>
            </a:r>
          </a:p>
          <a:p>
            <a:pPr lvl="0"/>
            <a:r>
              <a:rPr lang="en-US" sz="28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505.217.8988</a:t>
            </a:r>
          </a:p>
          <a:p>
            <a:pPr lvl="0"/>
            <a:r>
              <a:rPr lang="en-US" sz="2800" b="1" i="1" dirty="0">
                <a:solidFill>
                  <a:srgbClr val="002060"/>
                </a:solidFill>
                <a:latin typeface="Rockwell" panose="02060603020205020403" pitchFamily="18" charset="0"/>
                <a:hlinkClick r:id="rId2"/>
              </a:rPr>
              <a:t>scott@titlelandconsulting.com</a:t>
            </a:r>
            <a:r>
              <a:rPr lang="en-US" sz="28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 or</a:t>
            </a:r>
          </a:p>
          <a:p>
            <a:pPr lvl="0"/>
            <a:r>
              <a:rPr lang="en-US" sz="2800" b="1" i="1" dirty="0">
                <a:solidFill>
                  <a:srgbClr val="002060"/>
                </a:solidFill>
                <a:latin typeface="Rockwell" panose="02060603020205020403" pitchFamily="18" charset="0"/>
                <a:hlinkClick r:id="rId3"/>
              </a:rPr>
              <a:t>titlelandconsulting@gmail.com</a:t>
            </a:r>
            <a:r>
              <a:rPr lang="en-US" sz="28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39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2CA915-5944-5EAD-D52C-B368861AC509}"/>
              </a:ext>
            </a:extLst>
          </p:cNvPr>
          <p:cNvSpPr txBox="1"/>
          <p:nvPr/>
        </p:nvSpPr>
        <p:spPr>
          <a:xfrm>
            <a:off x="1495077" y="300794"/>
            <a:ext cx="942089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" panose="02060603020205020403" pitchFamily="18" charset="0"/>
              </a:rPr>
              <a:t>ALWAYS REMEMBER: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571500" marR="0" lvl="0" indent="-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" panose="02060603020205020403" pitchFamily="18" charset="0"/>
              </a:rPr>
              <a:t>ONCE A MANUFACTURED HOME, ALWAYS A MANUFACTURED HOME.</a:t>
            </a:r>
          </a:p>
          <a:p>
            <a:pPr marL="571500" marR="0" lvl="0" indent="-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571500" marR="0" lvl="0" indent="-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ckwell" panose="02060603020205020403" pitchFamily="18" charset="0"/>
              </a:rPr>
              <a:t>SET THE RIGHT EXPECTATIONS FOR YOUR SELLER AND BUYER.</a:t>
            </a:r>
          </a:p>
        </p:txBody>
      </p:sp>
    </p:spTree>
    <p:extLst>
      <p:ext uri="{BB962C8B-B14F-4D97-AF65-F5344CB8AC3E}">
        <p14:creationId xmlns:p14="http://schemas.microsoft.com/office/powerpoint/2010/main" val="347531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F0B636-A2EE-7EC7-72BF-E1218CAB8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9" y="124064"/>
            <a:ext cx="10210779" cy="61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6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9A7FD2-856A-44E8-94CE-16512CB65B7D}"/>
              </a:ext>
            </a:extLst>
          </p:cNvPr>
          <p:cNvSpPr/>
          <p:nvPr/>
        </p:nvSpPr>
        <p:spPr>
          <a:xfrm>
            <a:off x="834887" y="543340"/>
            <a:ext cx="9886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Is the manufactured home titled and deactivated with MVD?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	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Rockwell" panose="02060603020205020403" pitchFamily="18" charset="0"/>
              </a:rPr>
              <a:t>	Need Serial Number for the manufactured 	home (which is registered as the VIN 	number for MVD purposes)</a:t>
            </a:r>
          </a:p>
          <a:p>
            <a:pPr lvl="1"/>
            <a:endParaRPr lang="en-US" sz="3200" b="1" i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lvl="1"/>
            <a:r>
              <a:rPr lang="en-US" sz="32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	NOTE:  </a:t>
            </a:r>
            <a:r>
              <a:rPr lang="en-US" sz="3200" b="1" i="1" dirty="0">
                <a:solidFill>
                  <a:srgbClr val="002060"/>
                </a:solidFill>
                <a:highlight>
                  <a:srgbClr val="FFFF00"/>
                </a:highlight>
                <a:latin typeface="Rockwell" panose="02060603020205020403" pitchFamily="18" charset="0"/>
              </a:rPr>
              <a:t>“Location of Manufactured Home     	Address” must match the current situs 	address.</a:t>
            </a:r>
            <a:endParaRPr lang="en-US" sz="3200" b="1" dirty="0">
              <a:solidFill>
                <a:srgbClr val="002060"/>
              </a:solidFill>
              <a:highlight>
                <a:srgbClr val="FFFF00"/>
              </a:highlight>
              <a:latin typeface="Rockwell" panose="02060603020205020403" pitchFamily="18" charset="0"/>
            </a:endParaRPr>
          </a:p>
        </p:txBody>
      </p:sp>
      <p:pic>
        <p:nvPicPr>
          <p:cNvPr id="3" name="Picture 2" descr="A red and white triangle sign with a black exclamation mark&#10;&#10;AI-generated content may be incorrect.">
            <a:extLst>
              <a:ext uri="{FF2B5EF4-FFF2-40B4-BE49-F238E27FC236}">
                <a16:creationId xmlns:a16="http://schemas.microsoft.com/office/drawing/2014/main" id="{0C731E41-5D56-4716-7268-A844D2E4B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1315" y="3911876"/>
            <a:ext cx="929309" cy="7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7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AC6F6-59AF-5CE9-6467-A3F13821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6" y="377072"/>
            <a:ext cx="9841584" cy="537799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6A734DD-F9FA-4D8D-45BA-588B99165C63}"/>
              </a:ext>
            </a:extLst>
          </p:cNvPr>
          <p:cNvSpPr/>
          <p:nvPr/>
        </p:nvSpPr>
        <p:spPr>
          <a:xfrm>
            <a:off x="5297864" y="3429000"/>
            <a:ext cx="3233394" cy="869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7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EF341-7AC9-4CEA-9D9B-5D7A78C7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740337"/>
            <a:ext cx="10325100" cy="51651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8FA5C7-65D0-4B07-B69C-E7C217F1F693}"/>
              </a:ext>
            </a:extLst>
          </p:cNvPr>
          <p:cNvSpPr/>
          <p:nvPr/>
        </p:nvSpPr>
        <p:spPr>
          <a:xfrm>
            <a:off x="6710289" y="2841674"/>
            <a:ext cx="815926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7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E2D-E841-4617-94FB-CC2EC5C1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Where can we obtain the serial (VIN) Number for the manufactured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38E23-D073-41BC-AD83-FE17B534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Prior Manufactured Home Title</a:t>
            </a:r>
          </a:p>
          <a:p>
            <a:endParaRPr lang="en-US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Data Plate / Compliance Certificate</a:t>
            </a:r>
          </a:p>
          <a:p>
            <a:endParaRPr lang="en-US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HUD Verification Label Letter from IBTS (</a:t>
            </a:r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  <a:hlinkClick r:id="rId2"/>
              </a:rPr>
              <a:t>www.ibts.org</a:t>
            </a:r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)  </a:t>
            </a:r>
          </a:p>
          <a:p>
            <a:endParaRPr lang="en-US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Prior MSO/MCO (Manufacturer’s Statement/Certificate of Origin) Copy</a:t>
            </a:r>
          </a:p>
        </p:txBody>
      </p:sp>
    </p:spTree>
    <p:extLst>
      <p:ext uri="{BB962C8B-B14F-4D97-AF65-F5344CB8AC3E}">
        <p14:creationId xmlns:p14="http://schemas.microsoft.com/office/powerpoint/2010/main" val="353309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E2D-E841-4617-94FB-CC2EC5C1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Data Plate / </a:t>
            </a:r>
            <a:r>
              <a:rPr lang="en-US">
                <a:solidFill>
                  <a:srgbClr val="002060"/>
                </a:solidFill>
                <a:latin typeface="Rockwell" panose="02060603020205020403" pitchFamily="18" charset="0"/>
              </a:rPr>
              <a:t>Compliance Certificate</a:t>
            </a:r>
            <a:endParaRPr lang="en-US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1A8B46-9C3C-4190-82FA-0A5231DD7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29544"/>
            <a:ext cx="5772150" cy="4329113"/>
          </a:xfrm>
        </p:spPr>
      </p:pic>
    </p:spTree>
    <p:extLst>
      <p:ext uri="{BB962C8B-B14F-4D97-AF65-F5344CB8AC3E}">
        <p14:creationId xmlns:p14="http://schemas.microsoft.com/office/powerpoint/2010/main" val="331821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E2D-E841-4617-94FB-CC2EC5C1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HUD Verification Label Letter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40EAC9-F10E-44DB-A2B4-F694C4FEA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1" y="1540371"/>
            <a:ext cx="7658100" cy="385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A8D94-897C-4C9F-BB56-7547D47F13EB}"/>
              </a:ext>
            </a:extLst>
          </p:cNvPr>
          <p:cNvSpPr txBox="1"/>
          <p:nvPr/>
        </p:nvSpPr>
        <p:spPr>
          <a:xfrm>
            <a:off x="8420100" y="1825625"/>
            <a:ext cx="319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Rockwell" panose="02060603020205020403" pitchFamily="18" charset="0"/>
              </a:rPr>
              <a:t>You will need the HUD Certification Label Numbers (aka HUD Tags):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F90D0E-9DA2-43AE-A8EE-1A6B6ADB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19" y="3086100"/>
            <a:ext cx="2602881" cy="1462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D5ED07-D1DD-40DC-B280-81121807B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788" y="3169031"/>
            <a:ext cx="838272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342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Office Theme</vt:lpstr>
      <vt:lpstr>Title Deactivation and More:  2025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can we obtain the serial (VIN) Number for the manufactured home</vt:lpstr>
      <vt:lpstr>Data Plate / Compliance Certificate</vt:lpstr>
      <vt:lpstr>HUD Verification Label Letter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Florez</dc:creator>
  <cp:lastModifiedBy>Scott Florez</cp:lastModifiedBy>
  <cp:revision>24</cp:revision>
  <cp:lastPrinted>2018-05-10T14:00:56Z</cp:lastPrinted>
  <dcterms:created xsi:type="dcterms:W3CDTF">2018-02-27T14:09:26Z</dcterms:created>
  <dcterms:modified xsi:type="dcterms:W3CDTF">2025-08-01T20:56:48Z</dcterms:modified>
</cp:coreProperties>
</file>