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8" r:id="rId9"/>
    <p:sldId id="269" r:id="rId10"/>
    <p:sldId id="270" r:id="rId11"/>
    <p:sldId id="263" r:id="rId12"/>
    <p:sldId id="264" r:id="rId13"/>
    <p:sldId id="265" r:id="rId14"/>
    <p:sldId id="266" r:id="rId15"/>
    <p:sldId id="267"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90" d="100"/>
          <a:sy n="90" d="100"/>
        </p:scale>
        <p:origin x="-7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EFE31-7519-406E-B9FE-D04F7C9119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F1A80C0-3C19-4DD4-9182-FCCE499253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E218D33-3163-40F8-B335-B98E42C81F51}"/>
              </a:ext>
            </a:extLst>
          </p:cNvPr>
          <p:cNvSpPr>
            <a:spLocks noGrp="1"/>
          </p:cNvSpPr>
          <p:nvPr>
            <p:ph type="dt" sz="half" idx="10"/>
          </p:nvPr>
        </p:nvSpPr>
        <p:spPr>
          <a:xfrm>
            <a:off x="838200" y="6356350"/>
            <a:ext cx="2743200" cy="365125"/>
          </a:xfrm>
          <a:prstGeom prst="rect">
            <a:avLst/>
          </a:prstGeom>
        </p:spPr>
        <p:txBody>
          <a:bodyPr/>
          <a:lstStyle/>
          <a:p>
            <a:fld id="{FCFCA33E-F128-4C8E-8E39-E7A0B7297F3C}" type="datetimeFigureOut">
              <a:rPr lang="en-US" smtClean="0"/>
              <a:t>3/1/2018</a:t>
            </a:fld>
            <a:endParaRPr lang="en-US"/>
          </a:p>
        </p:txBody>
      </p:sp>
      <p:sp>
        <p:nvSpPr>
          <p:cNvPr id="5" name="Footer Placeholder 4">
            <a:extLst>
              <a:ext uri="{FF2B5EF4-FFF2-40B4-BE49-F238E27FC236}">
                <a16:creationId xmlns:a16="http://schemas.microsoft.com/office/drawing/2014/main" xmlns="" id="{372C0945-858B-49EE-8B53-B5E35A3710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121B5BE3-9965-40DA-8608-2CE1322FEDE9}"/>
              </a:ext>
            </a:extLst>
          </p:cNvPr>
          <p:cNvSpPr>
            <a:spLocks noGrp="1"/>
          </p:cNvSpPr>
          <p:nvPr>
            <p:ph type="sldNum" sz="quarter" idx="12"/>
          </p:nvPr>
        </p:nvSpPr>
        <p:spPr>
          <a:xfrm>
            <a:off x="8610600" y="6356350"/>
            <a:ext cx="2743200" cy="365125"/>
          </a:xfrm>
          <a:prstGeom prst="rect">
            <a:avLst/>
          </a:prstGeom>
        </p:spPr>
        <p:txBody>
          <a:bodyPr/>
          <a:lstStyle/>
          <a:p>
            <a:fld id="{9E09E50F-3219-4323-ABB1-63CAF3B92F22}" type="slidenum">
              <a:rPr lang="en-US" smtClean="0"/>
              <a:t>‹#›</a:t>
            </a:fld>
            <a:endParaRPr lang="en-US"/>
          </a:p>
        </p:txBody>
      </p:sp>
    </p:spTree>
    <p:extLst>
      <p:ext uri="{BB962C8B-B14F-4D97-AF65-F5344CB8AC3E}">
        <p14:creationId xmlns:p14="http://schemas.microsoft.com/office/powerpoint/2010/main" val="571030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101A24-16E7-4255-840F-FEDF07EB95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F697B61-4872-441D-B857-129A0049158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356184D-DE3B-4EFF-8901-60245BDCF902}"/>
              </a:ext>
            </a:extLst>
          </p:cNvPr>
          <p:cNvSpPr>
            <a:spLocks noGrp="1"/>
          </p:cNvSpPr>
          <p:nvPr>
            <p:ph type="dt" sz="half" idx="10"/>
          </p:nvPr>
        </p:nvSpPr>
        <p:spPr>
          <a:xfrm>
            <a:off x="838200" y="6356350"/>
            <a:ext cx="2743200" cy="365125"/>
          </a:xfrm>
          <a:prstGeom prst="rect">
            <a:avLst/>
          </a:prstGeom>
        </p:spPr>
        <p:txBody>
          <a:bodyPr/>
          <a:lstStyle/>
          <a:p>
            <a:fld id="{FCFCA33E-F128-4C8E-8E39-E7A0B7297F3C}" type="datetimeFigureOut">
              <a:rPr lang="en-US" smtClean="0"/>
              <a:t>3/1/2018</a:t>
            </a:fld>
            <a:endParaRPr lang="en-US"/>
          </a:p>
        </p:txBody>
      </p:sp>
      <p:sp>
        <p:nvSpPr>
          <p:cNvPr id="5" name="Footer Placeholder 4">
            <a:extLst>
              <a:ext uri="{FF2B5EF4-FFF2-40B4-BE49-F238E27FC236}">
                <a16:creationId xmlns:a16="http://schemas.microsoft.com/office/drawing/2014/main" xmlns="" id="{B4AE4180-8BD2-4D3A-9492-743F8FB00D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60CD842B-B09F-47B3-8A8A-0DDDCEAC4C14}"/>
              </a:ext>
            </a:extLst>
          </p:cNvPr>
          <p:cNvSpPr>
            <a:spLocks noGrp="1"/>
          </p:cNvSpPr>
          <p:nvPr>
            <p:ph type="sldNum" sz="quarter" idx="12"/>
          </p:nvPr>
        </p:nvSpPr>
        <p:spPr>
          <a:xfrm>
            <a:off x="8610600" y="6356350"/>
            <a:ext cx="2743200" cy="365125"/>
          </a:xfrm>
          <a:prstGeom prst="rect">
            <a:avLst/>
          </a:prstGeom>
        </p:spPr>
        <p:txBody>
          <a:bodyPr/>
          <a:lstStyle/>
          <a:p>
            <a:fld id="{9E09E50F-3219-4323-ABB1-63CAF3B92F22}" type="slidenum">
              <a:rPr lang="en-US" smtClean="0"/>
              <a:t>‹#›</a:t>
            </a:fld>
            <a:endParaRPr lang="en-US"/>
          </a:p>
        </p:txBody>
      </p:sp>
    </p:spTree>
    <p:extLst>
      <p:ext uri="{BB962C8B-B14F-4D97-AF65-F5344CB8AC3E}">
        <p14:creationId xmlns:p14="http://schemas.microsoft.com/office/powerpoint/2010/main" val="2985845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46A67F7-1862-4BB0-9201-0C9587DC3C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59735C5-2F17-4A40-8E4D-07158D92F0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50E6A6E-C671-438B-99D1-3767CD65361E}"/>
              </a:ext>
            </a:extLst>
          </p:cNvPr>
          <p:cNvSpPr>
            <a:spLocks noGrp="1"/>
          </p:cNvSpPr>
          <p:nvPr>
            <p:ph type="dt" sz="half" idx="10"/>
          </p:nvPr>
        </p:nvSpPr>
        <p:spPr>
          <a:xfrm>
            <a:off x="838200" y="6356350"/>
            <a:ext cx="2743200" cy="365125"/>
          </a:xfrm>
          <a:prstGeom prst="rect">
            <a:avLst/>
          </a:prstGeom>
        </p:spPr>
        <p:txBody>
          <a:bodyPr/>
          <a:lstStyle/>
          <a:p>
            <a:fld id="{FCFCA33E-F128-4C8E-8E39-E7A0B7297F3C}" type="datetimeFigureOut">
              <a:rPr lang="en-US" smtClean="0"/>
              <a:t>3/1/2018</a:t>
            </a:fld>
            <a:endParaRPr lang="en-US"/>
          </a:p>
        </p:txBody>
      </p:sp>
      <p:sp>
        <p:nvSpPr>
          <p:cNvPr id="5" name="Footer Placeholder 4">
            <a:extLst>
              <a:ext uri="{FF2B5EF4-FFF2-40B4-BE49-F238E27FC236}">
                <a16:creationId xmlns:a16="http://schemas.microsoft.com/office/drawing/2014/main" xmlns="" id="{7DCC2512-A98A-49C9-B510-C82FBA01611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83AD251D-DCAA-45DA-BD80-09DD6446E13A}"/>
              </a:ext>
            </a:extLst>
          </p:cNvPr>
          <p:cNvSpPr>
            <a:spLocks noGrp="1"/>
          </p:cNvSpPr>
          <p:nvPr>
            <p:ph type="sldNum" sz="quarter" idx="12"/>
          </p:nvPr>
        </p:nvSpPr>
        <p:spPr>
          <a:xfrm>
            <a:off x="8610600" y="6356350"/>
            <a:ext cx="2743200" cy="365125"/>
          </a:xfrm>
          <a:prstGeom prst="rect">
            <a:avLst/>
          </a:prstGeom>
        </p:spPr>
        <p:txBody>
          <a:bodyPr/>
          <a:lstStyle/>
          <a:p>
            <a:fld id="{9E09E50F-3219-4323-ABB1-63CAF3B92F22}" type="slidenum">
              <a:rPr lang="en-US" smtClean="0"/>
              <a:t>‹#›</a:t>
            </a:fld>
            <a:endParaRPr lang="en-US"/>
          </a:p>
        </p:txBody>
      </p:sp>
    </p:spTree>
    <p:extLst>
      <p:ext uri="{BB962C8B-B14F-4D97-AF65-F5344CB8AC3E}">
        <p14:creationId xmlns:p14="http://schemas.microsoft.com/office/powerpoint/2010/main" val="893912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AB45C8-B5B0-4A8A-BDDB-05D636DF8F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75EE792-F9D9-4621-8702-AB5DA4E0D5E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4170388-1FC3-4EC9-B5E7-794E1D81644D}"/>
              </a:ext>
            </a:extLst>
          </p:cNvPr>
          <p:cNvSpPr>
            <a:spLocks noGrp="1"/>
          </p:cNvSpPr>
          <p:nvPr>
            <p:ph type="dt" sz="half" idx="10"/>
          </p:nvPr>
        </p:nvSpPr>
        <p:spPr>
          <a:xfrm>
            <a:off x="838200" y="6356350"/>
            <a:ext cx="2743200" cy="365125"/>
          </a:xfrm>
          <a:prstGeom prst="rect">
            <a:avLst/>
          </a:prstGeom>
        </p:spPr>
        <p:txBody>
          <a:bodyPr/>
          <a:lstStyle/>
          <a:p>
            <a:fld id="{FCFCA33E-F128-4C8E-8E39-E7A0B7297F3C}" type="datetimeFigureOut">
              <a:rPr lang="en-US" smtClean="0"/>
              <a:t>3/1/2018</a:t>
            </a:fld>
            <a:endParaRPr lang="en-US"/>
          </a:p>
        </p:txBody>
      </p:sp>
      <p:sp>
        <p:nvSpPr>
          <p:cNvPr id="5" name="Footer Placeholder 4">
            <a:extLst>
              <a:ext uri="{FF2B5EF4-FFF2-40B4-BE49-F238E27FC236}">
                <a16:creationId xmlns:a16="http://schemas.microsoft.com/office/drawing/2014/main" xmlns="" id="{AD859CF8-018F-4070-9238-656382AAAFC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F65FC942-23FE-414B-9B14-30E34CBF7635}"/>
              </a:ext>
            </a:extLst>
          </p:cNvPr>
          <p:cNvSpPr>
            <a:spLocks noGrp="1"/>
          </p:cNvSpPr>
          <p:nvPr>
            <p:ph type="sldNum" sz="quarter" idx="12"/>
          </p:nvPr>
        </p:nvSpPr>
        <p:spPr>
          <a:xfrm>
            <a:off x="8610600" y="6356350"/>
            <a:ext cx="2743200" cy="365125"/>
          </a:xfrm>
          <a:prstGeom prst="rect">
            <a:avLst/>
          </a:prstGeom>
        </p:spPr>
        <p:txBody>
          <a:bodyPr/>
          <a:lstStyle/>
          <a:p>
            <a:fld id="{9E09E50F-3219-4323-ABB1-63CAF3B92F22}" type="slidenum">
              <a:rPr lang="en-US" smtClean="0"/>
              <a:t>‹#›</a:t>
            </a:fld>
            <a:endParaRPr lang="en-US"/>
          </a:p>
        </p:txBody>
      </p:sp>
    </p:spTree>
    <p:extLst>
      <p:ext uri="{BB962C8B-B14F-4D97-AF65-F5344CB8AC3E}">
        <p14:creationId xmlns:p14="http://schemas.microsoft.com/office/powerpoint/2010/main" val="3070897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0D692C-A20A-423D-BAC3-D7D44DE61C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484CAF2-5FA9-4263-87AB-A165C54BD5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0F916AE8-4246-4743-8872-B4D438F99F37}"/>
              </a:ext>
            </a:extLst>
          </p:cNvPr>
          <p:cNvSpPr>
            <a:spLocks noGrp="1"/>
          </p:cNvSpPr>
          <p:nvPr>
            <p:ph type="dt" sz="half" idx="10"/>
          </p:nvPr>
        </p:nvSpPr>
        <p:spPr>
          <a:xfrm>
            <a:off x="838200" y="6356350"/>
            <a:ext cx="2743200" cy="365125"/>
          </a:xfrm>
          <a:prstGeom prst="rect">
            <a:avLst/>
          </a:prstGeom>
        </p:spPr>
        <p:txBody>
          <a:bodyPr/>
          <a:lstStyle/>
          <a:p>
            <a:fld id="{FCFCA33E-F128-4C8E-8E39-E7A0B7297F3C}" type="datetimeFigureOut">
              <a:rPr lang="en-US" smtClean="0"/>
              <a:t>3/1/2018</a:t>
            </a:fld>
            <a:endParaRPr lang="en-US"/>
          </a:p>
        </p:txBody>
      </p:sp>
      <p:sp>
        <p:nvSpPr>
          <p:cNvPr id="5" name="Footer Placeholder 4">
            <a:extLst>
              <a:ext uri="{FF2B5EF4-FFF2-40B4-BE49-F238E27FC236}">
                <a16:creationId xmlns:a16="http://schemas.microsoft.com/office/drawing/2014/main" xmlns="" id="{6FFFB285-0B94-40A2-A1BE-B95BA94115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E75984A7-60AE-4B80-AB13-174995455073}"/>
              </a:ext>
            </a:extLst>
          </p:cNvPr>
          <p:cNvSpPr>
            <a:spLocks noGrp="1"/>
          </p:cNvSpPr>
          <p:nvPr>
            <p:ph type="sldNum" sz="quarter" idx="12"/>
          </p:nvPr>
        </p:nvSpPr>
        <p:spPr>
          <a:xfrm>
            <a:off x="8610600" y="6356350"/>
            <a:ext cx="2743200" cy="365125"/>
          </a:xfrm>
          <a:prstGeom prst="rect">
            <a:avLst/>
          </a:prstGeom>
        </p:spPr>
        <p:txBody>
          <a:bodyPr/>
          <a:lstStyle/>
          <a:p>
            <a:fld id="{9E09E50F-3219-4323-ABB1-63CAF3B92F22}" type="slidenum">
              <a:rPr lang="en-US" smtClean="0"/>
              <a:t>‹#›</a:t>
            </a:fld>
            <a:endParaRPr lang="en-US"/>
          </a:p>
        </p:txBody>
      </p:sp>
    </p:spTree>
    <p:extLst>
      <p:ext uri="{BB962C8B-B14F-4D97-AF65-F5344CB8AC3E}">
        <p14:creationId xmlns:p14="http://schemas.microsoft.com/office/powerpoint/2010/main" val="3367970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1D772E-63BC-4BBD-A416-F99D3088FD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E47E8B9-9BF6-4E22-919E-7EB263F230B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1D7CCDA-3FCB-4E2D-AE56-0516025C255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70630E0-3510-4C7E-8258-D18D11141B04}"/>
              </a:ext>
            </a:extLst>
          </p:cNvPr>
          <p:cNvSpPr>
            <a:spLocks noGrp="1"/>
          </p:cNvSpPr>
          <p:nvPr>
            <p:ph type="dt" sz="half" idx="10"/>
          </p:nvPr>
        </p:nvSpPr>
        <p:spPr>
          <a:xfrm>
            <a:off x="838200" y="6356350"/>
            <a:ext cx="2743200" cy="365125"/>
          </a:xfrm>
          <a:prstGeom prst="rect">
            <a:avLst/>
          </a:prstGeom>
        </p:spPr>
        <p:txBody>
          <a:bodyPr/>
          <a:lstStyle/>
          <a:p>
            <a:fld id="{FCFCA33E-F128-4C8E-8E39-E7A0B7297F3C}" type="datetimeFigureOut">
              <a:rPr lang="en-US" smtClean="0"/>
              <a:t>3/1/2018</a:t>
            </a:fld>
            <a:endParaRPr lang="en-US"/>
          </a:p>
        </p:txBody>
      </p:sp>
      <p:sp>
        <p:nvSpPr>
          <p:cNvPr id="6" name="Footer Placeholder 5">
            <a:extLst>
              <a:ext uri="{FF2B5EF4-FFF2-40B4-BE49-F238E27FC236}">
                <a16:creationId xmlns:a16="http://schemas.microsoft.com/office/drawing/2014/main" xmlns="" id="{475EE383-44AB-4371-9DF1-5FCB8F66BD3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A92289B3-0621-41E4-ACD4-F94E1EB3A909}"/>
              </a:ext>
            </a:extLst>
          </p:cNvPr>
          <p:cNvSpPr>
            <a:spLocks noGrp="1"/>
          </p:cNvSpPr>
          <p:nvPr>
            <p:ph type="sldNum" sz="quarter" idx="12"/>
          </p:nvPr>
        </p:nvSpPr>
        <p:spPr>
          <a:xfrm>
            <a:off x="8610600" y="6356350"/>
            <a:ext cx="2743200" cy="365125"/>
          </a:xfrm>
          <a:prstGeom prst="rect">
            <a:avLst/>
          </a:prstGeom>
        </p:spPr>
        <p:txBody>
          <a:bodyPr/>
          <a:lstStyle/>
          <a:p>
            <a:fld id="{9E09E50F-3219-4323-ABB1-63CAF3B92F22}" type="slidenum">
              <a:rPr lang="en-US" smtClean="0"/>
              <a:t>‹#›</a:t>
            </a:fld>
            <a:endParaRPr lang="en-US"/>
          </a:p>
        </p:txBody>
      </p:sp>
    </p:spTree>
    <p:extLst>
      <p:ext uri="{BB962C8B-B14F-4D97-AF65-F5344CB8AC3E}">
        <p14:creationId xmlns:p14="http://schemas.microsoft.com/office/powerpoint/2010/main" val="2039225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35690D-4A23-4CDB-AED4-D1AF9C985F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98706FA-DB9B-482C-8665-D9F090DEA3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739E442F-075A-43DB-BC49-14A8728253B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A93CFD4-A65A-4E19-BDC2-362A1F655B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5927EFDF-DF5B-4556-98EB-E0C1C83B479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E4FCBE3-35DE-40BE-BAEA-0ADE782122F5}"/>
              </a:ext>
            </a:extLst>
          </p:cNvPr>
          <p:cNvSpPr>
            <a:spLocks noGrp="1"/>
          </p:cNvSpPr>
          <p:nvPr>
            <p:ph type="dt" sz="half" idx="10"/>
          </p:nvPr>
        </p:nvSpPr>
        <p:spPr>
          <a:xfrm>
            <a:off x="838200" y="6356350"/>
            <a:ext cx="2743200" cy="365125"/>
          </a:xfrm>
          <a:prstGeom prst="rect">
            <a:avLst/>
          </a:prstGeom>
        </p:spPr>
        <p:txBody>
          <a:bodyPr/>
          <a:lstStyle/>
          <a:p>
            <a:fld id="{FCFCA33E-F128-4C8E-8E39-E7A0B7297F3C}" type="datetimeFigureOut">
              <a:rPr lang="en-US" smtClean="0"/>
              <a:t>3/1/2018</a:t>
            </a:fld>
            <a:endParaRPr lang="en-US"/>
          </a:p>
        </p:txBody>
      </p:sp>
      <p:sp>
        <p:nvSpPr>
          <p:cNvPr id="8" name="Footer Placeholder 7">
            <a:extLst>
              <a:ext uri="{FF2B5EF4-FFF2-40B4-BE49-F238E27FC236}">
                <a16:creationId xmlns:a16="http://schemas.microsoft.com/office/drawing/2014/main" xmlns="" id="{0B19528A-64EA-42C4-84E5-4E120BF2A8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AD7168F3-7CDB-4CAC-8AE3-809435375AC6}"/>
              </a:ext>
            </a:extLst>
          </p:cNvPr>
          <p:cNvSpPr>
            <a:spLocks noGrp="1"/>
          </p:cNvSpPr>
          <p:nvPr>
            <p:ph type="sldNum" sz="quarter" idx="12"/>
          </p:nvPr>
        </p:nvSpPr>
        <p:spPr>
          <a:xfrm>
            <a:off x="8610600" y="6356350"/>
            <a:ext cx="2743200" cy="365125"/>
          </a:xfrm>
          <a:prstGeom prst="rect">
            <a:avLst/>
          </a:prstGeom>
        </p:spPr>
        <p:txBody>
          <a:bodyPr/>
          <a:lstStyle/>
          <a:p>
            <a:fld id="{9E09E50F-3219-4323-ABB1-63CAF3B92F22}" type="slidenum">
              <a:rPr lang="en-US" smtClean="0"/>
              <a:t>‹#›</a:t>
            </a:fld>
            <a:endParaRPr lang="en-US"/>
          </a:p>
        </p:txBody>
      </p:sp>
    </p:spTree>
    <p:extLst>
      <p:ext uri="{BB962C8B-B14F-4D97-AF65-F5344CB8AC3E}">
        <p14:creationId xmlns:p14="http://schemas.microsoft.com/office/powerpoint/2010/main" val="188719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1E8E46-E159-451C-8057-D70DE39E75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C28D6CB-222F-4E04-82D1-95BB1914F7D1}"/>
              </a:ext>
            </a:extLst>
          </p:cNvPr>
          <p:cNvSpPr>
            <a:spLocks noGrp="1"/>
          </p:cNvSpPr>
          <p:nvPr>
            <p:ph type="dt" sz="half" idx="10"/>
          </p:nvPr>
        </p:nvSpPr>
        <p:spPr>
          <a:xfrm>
            <a:off x="838200" y="6356350"/>
            <a:ext cx="2743200" cy="365125"/>
          </a:xfrm>
          <a:prstGeom prst="rect">
            <a:avLst/>
          </a:prstGeom>
        </p:spPr>
        <p:txBody>
          <a:bodyPr/>
          <a:lstStyle/>
          <a:p>
            <a:fld id="{FCFCA33E-F128-4C8E-8E39-E7A0B7297F3C}" type="datetimeFigureOut">
              <a:rPr lang="en-US" smtClean="0"/>
              <a:t>3/1/2018</a:t>
            </a:fld>
            <a:endParaRPr lang="en-US"/>
          </a:p>
        </p:txBody>
      </p:sp>
      <p:sp>
        <p:nvSpPr>
          <p:cNvPr id="4" name="Footer Placeholder 3">
            <a:extLst>
              <a:ext uri="{FF2B5EF4-FFF2-40B4-BE49-F238E27FC236}">
                <a16:creationId xmlns:a16="http://schemas.microsoft.com/office/drawing/2014/main" xmlns="" id="{5DE18C21-AE8B-4C3D-A2A3-2361C7B636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A4AA5C1D-F63A-487B-9705-DAB6079954E3}"/>
              </a:ext>
            </a:extLst>
          </p:cNvPr>
          <p:cNvSpPr>
            <a:spLocks noGrp="1"/>
          </p:cNvSpPr>
          <p:nvPr>
            <p:ph type="sldNum" sz="quarter" idx="12"/>
          </p:nvPr>
        </p:nvSpPr>
        <p:spPr>
          <a:xfrm>
            <a:off x="8610600" y="6356350"/>
            <a:ext cx="2743200" cy="365125"/>
          </a:xfrm>
          <a:prstGeom prst="rect">
            <a:avLst/>
          </a:prstGeom>
        </p:spPr>
        <p:txBody>
          <a:bodyPr/>
          <a:lstStyle/>
          <a:p>
            <a:fld id="{9E09E50F-3219-4323-ABB1-63CAF3B92F22}" type="slidenum">
              <a:rPr lang="en-US" smtClean="0"/>
              <a:t>‹#›</a:t>
            </a:fld>
            <a:endParaRPr lang="en-US"/>
          </a:p>
        </p:txBody>
      </p:sp>
    </p:spTree>
    <p:extLst>
      <p:ext uri="{BB962C8B-B14F-4D97-AF65-F5344CB8AC3E}">
        <p14:creationId xmlns:p14="http://schemas.microsoft.com/office/powerpoint/2010/main" val="2712740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D0B34C6-8DE9-46CC-81E4-D771A6D439AB}"/>
              </a:ext>
            </a:extLst>
          </p:cNvPr>
          <p:cNvSpPr>
            <a:spLocks noGrp="1"/>
          </p:cNvSpPr>
          <p:nvPr>
            <p:ph type="dt" sz="half" idx="10"/>
          </p:nvPr>
        </p:nvSpPr>
        <p:spPr>
          <a:xfrm>
            <a:off x="838200" y="6356350"/>
            <a:ext cx="2743200" cy="365125"/>
          </a:xfrm>
          <a:prstGeom prst="rect">
            <a:avLst/>
          </a:prstGeom>
        </p:spPr>
        <p:txBody>
          <a:bodyPr/>
          <a:lstStyle/>
          <a:p>
            <a:fld id="{FCFCA33E-F128-4C8E-8E39-E7A0B7297F3C}" type="datetimeFigureOut">
              <a:rPr lang="en-US" smtClean="0"/>
              <a:t>3/1/2018</a:t>
            </a:fld>
            <a:endParaRPr lang="en-US"/>
          </a:p>
        </p:txBody>
      </p:sp>
      <p:sp>
        <p:nvSpPr>
          <p:cNvPr id="3" name="Footer Placeholder 2">
            <a:extLst>
              <a:ext uri="{FF2B5EF4-FFF2-40B4-BE49-F238E27FC236}">
                <a16:creationId xmlns:a16="http://schemas.microsoft.com/office/drawing/2014/main" xmlns="" id="{D306D072-C0D3-4838-B7FF-24A6DB089A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B7C25145-F098-424E-9A05-BF905FEE3B8D}"/>
              </a:ext>
            </a:extLst>
          </p:cNvPr>
          <p:cNvSpPr>
            <a:spLocks noGrp="1"/>
          </p:cNvSpPr>
          <p:nvPr>
            <p:ph type="sldNum" sz="quarter" idx="12"/>
          </p:nvPr>
        </p:nvSpPr>
        <p:spPr>
          <a:xfrm>
            <a:off x="8610600" y="6356350"/>
            <a:ext cx="2743200" cy="365125"/>
          </a:xfrm>
          <a:prstGeom prst="rect">
            <a:avLst/>
          </a:prstGeom>
        </p:spPr>
        <p:txBody>
          <a:bodyPr/>
          <a:lstStyle/>
          <a:p>
            <a:fld id="{9E09E50F-3219-4323-ABB1-63CAF3B92F22}" type="slidenum">
              <a:rPr lang="en-US" smtClean="0"/>
              <a:t>‹#›</a:t>
            </a:fld>
            <a:endParaRPr lang="en-US"/>
          </a:p>
        </p:txBody>
      </p:sp>
    </p:spTree>
    <p:extLst>
      <p:ext uri="{BB962C8B-B14F-4D97-AF65-F5344CB8AC3E}">
        <p14:creationId xmlns:p14="http://schemas.microsoft.com/office/powerpoint/2010/main" val="2148566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F5A81C-85C6-4EF2-BA55-ADDADF3FF0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1469764-D0DE-422E-A855-AD96A697B5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DCE329E-1217-4CF5-8FCD-302496162E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EC6FA28-E9E7-4F91-AA2C-158828DB0CE5}"/>
              </a:ext>
            </a:extLst>
          </p:cNvPr>
          <p:cNvSpPr>
            <a:spLocks noGrp="1"/>
          </p:cNvSpPr>
          <p:nvPr>
            <p:ph type="dt" sz="half" idx="10"/>
          </p:nvPr>
        </p:nvSpPr>
        <p:spPr>
          <a:xfrm>
            <a:off x="838200" y="6356350"/>
            <a:ext cx="2743200" cy="365125"/>
          </a:xfrm>
          <a:prstGeom prst="rect">
            <a:avLst/>
          </a:prstGeom>
        </p:spPr>
        <p:txBody>
          <a:bodyPr/>
          <a:lstStyle/>
          <a:p>
            <a:fld id="{FCFCA33E-F128-4C8E-8E39-E7A0B7297F3C}" type="datetimeFigureOut">
              <a:rPr lang="en-US" smtClean="0"/>
              <a:t>3/1/2018</a:t>
            </a:fld>
            <a:endParaRPr lang="en-US"/>
          </a:p>
        </p:txBody>
      </p:sp>
      <p:sp>
        <p:nvSpPr>
          <p:cNvPr id="6" name="Footer Placeholder 5">
            <a:extLst>
              <a:ext uri="{FF2B5EF4-FFF2-40B4-BE49-F238E27FC236}">
                <a16:creationId xmlns:a16="http://schemas.microsoft.com/office/drawing/2014/main" xmlns="" id="{392852BD-E64B-4B62-847D-CD4AD474855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5E1F0007-1AC3-461E-9980-F2BFAAFDF854}"/>
              </a:ext>
            </a:extLst>
          </p:cNvPr>
          <p:cNvSpPr>
            <a:spLocks noGrp="1"/>
          </p:cNvSpPr>
          <p:nvPr>
            <p:ph type="sldNum" sz="quarter" idx="12"/>
          </p:nvPr>
        </p:nvSpPr>
        <p:spPr>
          <a:xfrm>
            <a:off x="8610600" y="6356350"/>
            <a:ext cx="2743200" cy="365125"/>
          </a:xfrm>
          <a:prstGeom prst="rect">
            <a:avLst/>
          </a:prstGeom>
        </p:spPr>
        <p:txBody>
          <a:bodyPr/>
          <a:lstStyle/>
          <a:p>
            <a:fld id="{9E09E50F-3219-4323-ABB1-63CAF3B92F22}" type="slidenum">
              <a:rPr lang="en-US" smtClean="0"/>
              <a:t>‹#›</a:t>
            </a:fld>
            <a:endParaRPr lang="en-US"/>
          </a:p>
        </p:txBody>
      </p:sp>
    </p:spTree>
    <p:extLst>
      <p:ext uri="{BB962C8B-B14F-4D97-AF65-F5344CB8AC3E}">
        <p14:creationId xmlns:p14="http://schemas.microsoft.com/office/powerpoint/2010/main" val="428503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DBF546-1F67-44D6-A3F3-8A80B7043E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080131A-B926-4F55-97CF-6860EBA2D7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FA54251-02D9-468C-B14D-B6356425D2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AE3260C-58EB-441C-BA7F-585C5A3C75D6}"/>
              </a:ext>
            </a:extLst>
          </p:cNvPr>
          <p:cNvSpPr>
            <a:spLocks noGrp="1"/>
          </p:cNvSpPr>
          <p:nvPr>
            <p:ph type="dt" sz="half" idx="10"/>
          </p:nvPr>
        </p:nvSpPr>
        <p:spPr>
          <a:xfrm>
            <a:off x="838200" y="6356350"/>
            <a:ext cx="2743200" cy="365125"/>
          </a:xfrm>
          <a:prstGeom prst="rect">
            <a:avLst/>
          </a:prstGeom>
        </p:spPr>
        <p:txBody>
          <a:bodyPr/>
          <a:lstStyle/>
          <a:p>
            <a:fld id="{FCFCA33E-F128-4C8E-8E39-E7A0B7297F3C}" type="datetimeFigureOut">
              <a:rPr lang="en-US" smtClean="0"/>
              <a:t>3/1/2018</a:t>
            </a:fld>
            <a:endParaRPr lang="en-US"/>
          </a:p>
        </p:txBody>
      </p:sp>
      <p:sp>
        <p:nvSpPr>
          <p:cNvPr id="6" name="Footer Placeholder 5">
            <a:extLst>
              <a:ext uri="{FF2B5EF4-FFF2-40B4-BE49-F238E27FC236}">
                <a16:creationId xmlns:a16="http://schemas.microsoft.com/office/drawing/2014/main" xmlns="" id="{90BA85BA-5B9B-4D7C-A3A0-E7561A101B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376CF6A8-E073-4316-A0A2-57E42502D40F}"/>
              </a:ext>
            </a:extLst>
          </p:cNvPr>
          <p:cNvSpPr>
            <a:spLocks noGrp="1"/>
          </p:cNvSpPr>
          <p:nvPr>
            <p:ph type="sldNum" sz="quarter" idx="12"/>
          </p:nvPr>
        </p:nvSpPr>
        <p:spPr>
          <a:xfrm>
            <a:off x="8610600" y="6356350"/>
            <a:ext cx="2743200" cy="365125"/>
          </a:xfrm>
          <a:prstGeom prst="rect">
            <a:avLst/>
          </a:prstGeom>
        </p:spPr>
        <p:txBody>
          <a:bodyPr/>
          <a:lstStyle/>
          <a:p>
            <a:fld id="{9E09E50F-3219-4323-ABB1-63CAF3B92F22}" type="slidenum">
              <a:rPr lang="en-US" smtClean="0"/>
              <a:t>‹#›</a:t>
            </a:fld>
            <a:endParaRPr lang="en-US"/>
          </a:p>
        </p:txBody>
      </p:sp>
    </p:spTree>
    <p:extLst>
      <p:ext uri="{BB962C8B-B14F-4D97-AF65-F5344CB8AC3E}">
        <p14:creationId xmlns:p14="http://schemas.microsoft.com/office/powerpoint/2010/main" val="619701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9362EA2-7AF3-4CCA-9973-C8F85C8625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01ED516-F51D-4513-99EB-5F617F2100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xmlns="" id="{EEC1A2E3-9251-4E9C-AE91-F006CAF928E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53400" y="5945191"/>
            <a:ext cx="3085514" cy="822318"/>
          </a:xfrm>
          <a:prstGeom prst="rect">
            <a:avLst/>
          </a:prstGeom>
        </p:spPr>
      </p:pic>
    </p:spTree>
    <p:extLst>
      <p:ext uri="{BB962C8B-B14F-4D97-AF65-F5344CB8AC3E}">
        <p14:creationId xmlns:p14="http://schemas.microsoft.com/office/powerpoint/2010/main" val="1101552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allyerinhannahsarah.wikispaces.com/Modern+Symbols"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www.ibts.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905F60-5B79-4ED2-B6EB-F4021E4927BD}"/>
              </a:ext>
            </a:extLst>
          </p:cNvPr>
          <p:cNvSpPr>
            <a:spLocks noGrp="1"/>
          </p:cNvSpPr>
          <p:nvPr>
            <p:ph type="ctrTitle"/>
          </p:nvPr>
        </p:nvSpPr>
        <p:spPr/>
        <p:txBody>
          <a:bodyPr/>
          <a:lstStyle/>
          <a:p>
            <a:r>
              <a:rPr lang="en-US" dirty="0">
                <a:latin typeface="Rockwell" panose="02060603020205020403" pitchFamily="18" charset="0"/>
              </a:rPr>
              <a:t>Lending Considerations for Manufactured Homes</a:t>
            </a:r>
          </a:p>
        </p:txBody>
      </p:sp>
      <p:sp>
        <p:nvSpPr>
          <p:cNvPr id="3" name="Subtitle 2">
            <a:extLst>
              <a:ext uri="{FF2B5EF4-FFF2-40B4-BE49-F238E27FC236}">
                <a16:creationId xmlns:a16="http://schemas.microsoft.com/office/drawing/2014/main" xmlns="" id="{B19B315E-F5EC-4BC2-A64B-E6D024BA1994}"/>
              </a:ext>
            </a:extLst>
          </p:cNvPr>
          <p:cNvSpPr>
            <a:spLocks noGrp="1"/>
          </p:cNvSpPr>
          <p:nvPr>
            <p:ph type="subTitle" idx="1"/>
          </p:nvPr>
        </p:nvSpPr>
        <p:spPr/>
        <p:txBody>
          <a:bodyPr/>
          <a:lstStyle/>
          <a:p>
            <a:r>
              <a:rPr lang="en-US" dirty="0">
                <a:latin typeface="Rockwell" panose="02060603020205020403" pitchFamily="18" charset="0"/>
              </a:rPr>
              <a:t>Presented for</a:t>
            </a:r>
          </a:p>
          <a:p>
            <a:r>
              <a:rPr lang="en-US" dirty="0">
                <a:latin typeface="Rockwell" panose="02060603020205020403" pitchFamily="18" charset="0"/>
              </a:rPr>
              <a:t>New Mexico Mortgage Finance Authority</a:t>
            </a:r>
          </a:p>
          <a:p>
            <a:r>
              <a:rPr lang="en-US" dirty="0">
                <a:latin typeface="Rockwell" panose="02060603020205020403" pitchFamily="18" charset="0"/>
              </a:rPr>
              <a:t>February 28</a:t>
            </a:r>
            <a:r>
              <a:rPr lang="en-US" baseline="30000" dirty="0">
                <a:latin typeface="Rockwell" panose="02060603020205020403" pitchFamily="18" charset="0"/>
              </a:rPr>
              <a:t>th</a:t>
            </a:r>
            <a:r>
              <a:rPr lang="en-US" dirty="0">
                <a:latin typeface="Rockwell" panose="02060603020205020403" pitchFamily="18" charset="0"/>
              </a:rPr>
              <a:t>, 2018</a:t>
            </a:r>
          </a:p>
        </p:txBody>
      </p:sp>
    </p:spTree>
    <p:extLst>
      <p:ext uri="{BB962C8B-B14F-4D97-AF65-F5344CB8AC3E}">
        <p14:creationId xmlns:p14="http://schemas.microsoft.com/office/powerpoint/2010/main" val="1826216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AB1E2D-E841-4617-94FB-CC2EC5C1ADCA}"/>
              </a:ext>
            </a:extLst>
          </p:cNvPr>
          <p:cNvSpPr>
            <a:spLocks noGrp="1"/>
          </p:cNvSpPr>
          <p:nvPr>
            <p:ph type="title"/>
          </p:nvPr>
        </p:nvSpPr>
        <p:spPr/>
        <p:txBody>
          <a:bodyPr/>
          <a:lstStyle/>
          <a:p>
            <a:r>
              <a:rPr lang="en-US" dirty="0">
                <a:latin typeface="Rockwell" panose="02060603020205020403" pitchFamily="18" charset="0"/>
              </a:rPr>
              <a:t>HUD Verification Label Letter</a:t>
            </a:r>
          </a:p>
        </p:txBody>
      </p:sp>
      <p:pic>
        <p:nvPicPr>
          <p:cNvPr id="6" name="Content Placeholder 5">
            <a:extLst>
              <a:ext uri="{FF2B5EF4-FFF2-40B4-BE49-F238E27FC236}">
                <a16:creationId xmlns:a16="http://schemas.microsoft.com/office/drawing/2014/main" xmlns="" id="{E240EAC9-F10E-44DB-A2B4-F694C4FEA139}"/>
              </a:ext>
            </a:extLst>
          </p:cNvPr>
          <p:cNvPicPr>
            <a:picLocks noGrp="1" noChangeAspect="1"/>
          </p:cNvPicPr>
          <p:nvPr>
            <p:ph idx="1"/>
          </p:nvPr>
        </p:nvPicPr>
        <p:blipFill>
          <a:blip r:embed="rId2"/>
          <a:stretch>
            <a:fillRect/>
          </a:stretch>
        </p:blipFill>
        <p:spPr>
          <a:xfrm>
            <a:off x="419101" y="1540371"/>
            <a:ext cx="7658100" cy="3850779"/>
          </a:xfrm>
          <a:prstGeom prst="rect">
            <a:avLst/>
          </a:prstGeom>
        </p:spPr>
      </p:pic>
      <p:sp>
        <p:nvSpPr>
          <p:cNvPr id="7" name="TextBox 6">
            <a:extLst>
              <a:ext uri="{FF2B5EF4-FFF2-40B4-BE49-F238E27FC236}">
                <a16:creationId xmlns:a16="http://schemas.microsoft.com/office/drawing/2014/main" xmlns="" id="{DE1A8D94-897C-4C9F-BB56-7547D47F13EB}"/>
              </a:ext>
            </a:extLst>
          </p:cNvPr>
          <p:cNvSpPr txBox="1"/>
          <p:nvPr/>
        </p:nvSpPr>
        <p:spPr>
          <a:xfrm>
            <a:off x="8420100" y="1825625"/>
            <a:ext cx="3199814" cy="923330"/>
          </a:xfrm>
          <a:prstGeom prst="rect">
            <a:avLst/>
          </a:prstGeom>
          <a:noFill/>
        </p:spPr>
        <p:txBody>
          <a:bodyPr wrap="square" rtlCol="0">
            <a:spAutoFit/>
          </a:bodyPr>
          <a:lstStyle/>
          <a:p>
            <a:r>
              <a:rPr lang="en-US" dirty="0">
                <a:latin typeface="Rockwell" panose="02060603020205020403" pitchFamily="18" charset="0"/>
              </a:rPr>
              <a:t>You will need the HUD Certification Label Numbers (aka HUD Tags):</a:t>
            </a:r>
          </a:p>
        </p:txBody>
      </p:sp>
      <p:pic>
        <p:nvPicPr>
          <p:cNvPr id="9" name="Picture 8">
            <a:extLst>
              <a:ext uri="{FF2B5EF4-FFF2-40B4-BE49-F238E27FC236}">
                <a16:creationId xmlns:a16="http://schemas.microsoft.com/office/drawing/2014/main" xmlns="" id="{EAF90D0E-9DA2-43AE-A8EE-1A6B6ADBED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0919" y="3086100"/>
            <a:ext cx="2602881" cy="1462087"/>
          </a:xfrm>
          <a:prstGeom prst="rect">
            <a:avLst/>
          </a:prstGeom>
        </p:spPr>
      </p:pic>
      <p:pic>
        <p:nvPicPr>
          <p:cNvPr id="10" name="Picture 9">
            <a:extLst>
              <a:ext uri="{FF2B5EF4-FFF2-40B4-BE49-F238E27FC236}">
                <a16:creationId xmlns:a16="http://schemas.microsoft.com/office/drawing/2014/main" xmlns="" id="{89D5ED07-D1DD-40DC-B280-81121807BC9F}"/>
              </a:ext>
            </a:extLst>
          </p:cNvPr>
          <p:cNvPicPr>
            <a:picLocks noChangeAspect="1"/>
          </p:cNvPicPr>
          <p:nvPr/>
        </p:nvPicPr>
        <p:blipFill>
          <a:blip r:embed="rId4"/>
          <a:stretch>
            <a:fillRect/>
          </a:stretch>
        </p:blipFill>
        <p:spPr>
          <a:xfrm>
            <a:off x="7575788" y="3169031"/>
            <a:ext cx="838272" cy="743776"/>
          </a:xfrm>
          <a:prstGeom prst="rect">
            <a:avLst/>
          </a:prstGeom>
        </p:spPr>
      </p:pic>
    </p:spTree>
    <p:extLst>
      <p:ext uri="{BB962C8B-B14F-4D97-AF65-F5344CB8AC3E}">
        <p14:creationId xmlns:p14="http://schemas.microsoft.com/office/powerpoint/2010/main" val="3085288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098982-A956-4D48-9F3E-99B3BEA82528}"/>
              </a:ext>
            </a:extLst>
          </p:cNvPr>
          <p:cNvSpPr>
            <a:spLocks noGrp="1"/>
          </p:cNvSpPr>
          <p:nvPr>
            <p:ph type="title"/>
          </p:nvPr>
        </p:nvSpPr>
        <p:spPr/>
        <p:txBody>
          <a:bodyPr/>
          <a:lstStyle/>
          <a:p>
            <a:r>
              <a:rPr lang="en-US" dirty="0">
                <a:latin typeface="Rockwell" panose="02060603020205020403" pitchFamily="18" charset="0"/>
              </a:rPr>
              <a:t>Case Study – 5400 Don Luciano Court SW, Albuquerque</a:t>
            </a:r>
          </a:p>
        </p:txBody>
      </p:sp>
      <p:sp>
        <p:nvSpPr>
          <p:cNvPr id="3" name="Content Placeholder 2">
            <a:extLst>
              <a:ext uri="{FF2B5EF4-FFF2-40B4-BE49-F238E27FC236}">
                <a16:creationId xmlns:a16="http://schemas.microsoft.com/office/drawing/2014/main" xmlns="" id="{E19FDF5E-684D-44B0-9BE5-EBE319575FE6}"/>
              </a:ext>
            </a:extLst>
          </p:cNvPr>
          <p:cNvSpPr>
            <a:spLocks noGrp="1"/>
          </p:cNvSpPr>
          <p:nvPr>
            <p:ph idx="1"/>
          </p:nvPr>
        </p:nvSpPr>
        <p:spPr/>
        <p:txBody>
          <a:bodyPr>
            <a:normAutofit lnSpcReduction="10000"/>
          </a:bodyPr>
          <a:lstStyle/>
          <a:p>
            <a:pPr marL="0" indent="0">
              <a:buNone/>
            </a:pPr>
            <a:r>
              <a:rPr lang="en-US" sz="4400" dirty="0">
                <a:latin typeface="Rockwell" panose="02060603020205020403" pitchFamily="18" charset="0"/>
              </a:rPr>
              <a:t>Step Two – Determining if the home has been taxed (assessed) as real property</a:t>
            </a:r>
          </a:p>
          <a:p>
            <a:pPr marL="0" indent="0">
              <a:buNone/>
            </a:pPr>
            <a:endParaRPr lang="en-US" sz="4400" dirty="0">
              <a:latin typeface="Rockwell" panose="02060603020205020403" pitchFamily="18" charset="0"/>
            </a:endParaRPr>
          </a:p>
          <a:p>
            <a:pPr marL="0" indent="0">
              <a:buNone/>
            </a:pPr>
            <a:endParaRPr lang="en-US" sz="3600" i="1" dirty="0">
              <a:latin typeface="Rockwell" panose="02060603020205020403" pitchFamily="18" charset="0"/>
            </a:endParaRPr>
          </a:p>
          <a:p>
            <a:pPr marL="0" indent="0">
              <a:buNone/>
            </a:pPr>
            <a:endParaRPr lang="en-US" sz="3600" i="1" dirty="0">
              <a:latin typeface="Rockwell" panose="02060603020205020403" pitchFamily="18" charset="0"/>
            </a:endParaRPr>
          </a:p>
          <a:p>
            <a:pPr marL="0" indent="0">
              <a:buNone/>
            </a:pPr>
            <a:r>
              <a:rPr lang="en-US" sz="3600" i="1" dirty="0">
                <a:latin typeface="Rockwell" panose="02060603020205020403" pitchFamily="18" charset="0"/>
              </a:rPr>
              <a:t>NOTE:  Taxation as real property does not guarantee the home is on a permanent foundation.</a:t>
            </a:r>
          </a:p>
        </p:txBody>
      </p:sp>
      <p:pic>
        <p:nvPicPr>
          <p:cNvPr id="8" name="Picture 7">
            <a:extLst>
              <a:ext uri="{FF2B5EF4-FFF2-40B4-BE49-F238E27FC236}">
                <a16:creationId xmlns:a16="http://schemas.microsoft.com/office/drawing/2014/main" xmlns="" id="{30223CD2-B4D1-4B54-B68C-1A4C986993F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4941409" y="3270442"/>
            <a:ext cx="1661028" cy="1461704"/>
          </a:xfrm>
          <a:prstGeom prst="rect">
            <a:avLst/>
          </a:prstGeom>
        </p:spPr>
      </p:pic>
    </p:spTree>
    <p:extLst>
      <p:ext uri="{BB962C8B-B14F-4D97-AF65-F5344CB8AC3E}">
        <p14:creationId xmlns:p14="http://schemas.microsoft.com/office/powerpoint/2010/main" val="1708287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6CEE244-7789-48CC-A82B-C66F0DB7E34B}"/>
              </a:ext>
            </a:extLst>
          </p:cNvPr>
          <p:cNvPicPr>
            <a:picLocks noChangeAspect="1"/>
          </p:cNvPicPr>
          <p:nvPr/>
        </p:nvPicPr>
        <p:blipFill>
          <a:blip r:embed="rId2"/>
          <a:stretch>
            <a:fillRect/>
          </a:stretch>
        </p:blipFill>
        <p:spPr>
          <a:xfrm>
            <a:off x="897434" y="1028700"/>
            <a:ext cx="10151566" cy="4687216"/>
          </a:xfrm>
          <a:prstGeom prst="rect">
            <a:avLst/>
          </a:prstGeom>
        </p:spPr>
      </p:pic>
    </p:spTree>
    <p:extLst>
      <p:ext uri="{BB962C8B-B14F-4D97-AF65-F5344CB8AC3E}">
        <p14:creationId xmlns:p14="http://schemas.microsoft.com/office/powerpoint/2010/main" val="6189493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186D2F6-D359-450E-8EB7-085C95ABD375}"/>
              </a:ext>
            </a:extLst>
          </p:cNvPr>
          <p:cNvPicPr>
            <a:picLocks noChangeAspect="1"/>
          </p:cNvPicPr>
          <p:nvPr/>
        </p:nvPicPr>
        <p:blipFill>
          <a:blip r:embed="rId2"/>
          <a:stretch>
            <a:fillRect/>
          </a:stretch>
        </p:blipFill>
        <p:spPr>
          <a:xfrm>
            <a:off x="1676400" y="674170"/>
            <a:ext cx="8458200" cy="5272174"/>
          </a:xfrm>
          <a:prstGeom prst="rect">
            <a:avLst/>
          </a:prstGeom>
        </p:spPr>
      </p:pic>
      <p:sp>
        <p:nvSpPr>
          <p:cNvPr id="5" name="Oval 4">
            <a:extLst>
              <a:ext uri="{FF2B5EF4-FFF2-40B4-BE49-F238E27FC236}">
                <a16:creationId xmlns:a16="http://schemas.microsoft.com/office/drawing/2014/main" xmlns="" id="{3B4C29CD-4414-4CAC-AA3A-063BEAF6BE2C}"/>
              </a:ext>
            </a:extLst>
          </p:cNvPr>
          <p:cNvSpPr/>
          <p:nvPr/>
        </p:nvSpPr>
        <p:spPr>
          <a:xfrm>
            <a:off x="8510954" y="2236763"/>
            <a:ext cx="1885071" cy="11922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9753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CD82E2-A797-441A-9F7A-2EC1E684BCB6}"/>
              </a:ext>
            </a:extLst>
          </p:cNvPr>
          <p:cNvSpPr>
            <a:spLocks noGrp="1"/>
          </p:cNvSpPr>
          <p:nvPr>
            <p:ph type="title"/>
          </p:nvPr>
        </p:nvSpPr>
        <p:spPr/>
        <p:txBody>
          <a:bodyPr/>
          <a:lstStyle/>
          <a:p>
            <a:r>
              <a:rPr lang="en-US" dirty="0">
                <a:latin typeface="Rockwell" panose="02060603020205020403" pitchFamily="18" charset="0"/>
              </a:rPr>
              <a:t>Permanent Foundation Proof – Engineer’s Certification</a:t>
            </a:r>
          </a:p>
        </p:txBody>
      </p:sp>
      <p:pic>
        <p:nvPicPr>
          <p:cNvPr id="3" name="Picture 2">
            <a:extLst>
              <a:ext uri="{FF2B5EF4-FFF2-40B4-BE49-F238E27FC236}">
                <a16:creationId xmlns:a16="http://schemas.microsoft.com/office/drawing/2014/main" xmlns="" id="{B0B50A2A-B8A8-4697-ACE5-FA20BB2838A5}"/>
              </a:ext>
            </a:extLst>
          </p:cNvPr>
          <p:cNvPicPr>
            <a:picLocks noChangeAspect="1"/>
          </p:cNvPicPr>
          <p:nvPr/>
        </p:nvPicPr>
        <p:blipFill>
          <a:blip r:embed="rId2"/>
          <a:stretch>
            <a:fillRect/>
          </a:stretch>
        </p:blipFill>
        <p:spPr>
          <a:xfrm>
            <a:off x="2019300" y="1690688"/>
            <a:ext cx="7029450" cy="4034775"/>
          </a:xfrm>
          <a:prstGeom prst="rect">
            <a:avLst/>
          </a:prstGeom>
        </p:spPr>
      </p:pic>
    </p:spTree>
    <p:extLst>
      <p:ext uri="{BB962C8B-B14F-4D97-AF65-F5344CB8AC3E}">
        <p14:creationId xmlns:p14="http://schemas.microsoft.com/office/powerpoint/2010/main" val="19367014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CD82E2-A797-441A-9F7A-2EC1E684BCB6}"/>
              </a:ext>
            </a:extLst>
          </p:cNvPr>
          <p:cNvSpPr>
            <a:spLocks noGrp="1"/>
          </p:cNvSpPr>
          <p:nvPr>
            <p:ph type="title"/>
          </p:nvPr>
        </p:nvSpPr>
        <p:spPr/>
        <p:txBody>
          <a:bodyPr>
            <a:normAutofit fontScale="90000"/>
          </a:bodyPr>
          <a:lstStyle/>
          <a:p>
            <a:r>
              <a:rPr lang="en-US" dirty="0">
                <a:latin typeface="Rockwell" panose="02060603020205020403" pitchFamily="18" charset="0"/>
              </a:rPr>
              <a:t>Permanent Foundation Proof – State (MHD) Foundation Inspection Permit (aka Green Tag)</a:t>
            </a:r>
          </a:p>
        </p:txBody>
      </p:sp>
      <p:pic>
        <p:nvPicPr>
          <p:cNvPr id="4" name="Picture 3">
            <a:extLst>
              <a:ext uri="{FF2B5EF4-FFF2-40B4-BE49-F238E27FC236}">
                <a16:creationId xmlns:a16="http://schemas.microsoft.com/office/drawing/2014/main" xmlns="" id="{FF1947A1-C514-4BCE-88B1-4A3DB8FF8CFE}"/>
              </a:ext>
            </a:extLst>
          </p:cNvPr>
          <p:cNvPicPr>
            <a:picLocks noChangeAspect="1"/>
          </p:cNvPicPr>
          <p:nvPr/>
        </p:nvPicPr>
        <p:blipFill>
          <a:blip r:embed="rId2"/>
          <a:stretch>
            <a:fillRect/>
          </a:stretch>
        </p:blipFill>
        <p:spPr>
          <a:xfrm>
            <a:off x="2512781" y="1690689"/>
            <a:ext cx="6926641" cy="4224068"/>
          </a:xfrm>
          <a:prstGeom prst="rect">
            <a:avLst/>
          </a:prstGeom>
        </p:spPr>
      </p:pic>
    </p:spTree>
    <p:extLst>
      <p:ext uri="{BB962C8B-B14F-4D97-AF65-F5344CB8AC3E}">
        <p14:creationId xmlns:p14="http://schemas.microsoft.com/office/powerpoint/2010/main" val="3709842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085307B-417F-4927-9809-615AD54BF3DC}"/>
              </a:ext>
            </a:extLst>
          </p:cNvPr>
          <p:cNvSpPr>
            <a:spLocks noGrp="1"/>
          </p:cNvSpPr>
          <p:nvPr>
            <p:ph type="title"/>
          </p:nvPr>
        </p:nvSpPr>
        <p:spPr/>
        <p:txBody>
          <a:bodyPr/>
          <a:lstStyle/>
          <a:p>
            <a:r>
              <a:rPr lang="en-US" dirty="0">
                <a:latin typeface="Rockwell" panose="02060603020205020403" pitchFamily="18" charset="0"/>
              </a:rPr>
              <a:t>Troubleshooting the Common Title Scenarios</a:t>
            </a:r>
          </a:p>
        </p:txBody>
      </p:sp>
      <p:sp>
        <p:nvSpPr>
          <p:cNvPr id="4" name="Content Placeholder 3">
            <a:extLst>
              <a:ext uri="{FF2B5EF4-FFF2-40B4-BE49-F238E27FC236}">
                <a16:creationId xmlns:a16="http://schemas.microsoft.com/office/drawing/2014/main" xmlns="" id="{E243DDA3-CA2C-4468-AF82-2D9B71F39D41}"/>
              </a:ext>
            </a:extLst>
          </p:cNvPr>
          <p:cNvSpPr>
            <a:spLocks noGrp="1"/>
          </p:cNvSpPr>
          <p:nvPr>
            <p:ph idx="1"/>
          </p:nvPr>
        </p:nvSpPr>
        <p:spPr/>
        <p:txBody>
          <a:bodyPr>
            <a:normAutofit fontScale="92500" lnSpcReduction="20000"/>
          </a:bodyPr>
          <a:lstStyle/>
          <a:p>
            <a:pPr marL="0" indent="0">
              <a:buNone/>
            </a:pPr>
            <a:r>
              <a:rPr lang="en-US" dirty="0">
                <a:latin typeface="Rockwell" panose="02060603020205020403" pitchFamily="18" charset="0"/>
              </a:rPr>
              <a:t>1.  The home is taxed as real property; however, the title is still "Active" (aka not deactivated) in the seller's name OR in the name of a prior owner.</a:t>
            </a:r>
          </a:p>
          <a:p>
            <a:pPr marL="0" indent="0">
              <a:buNone/>
            </a:pPr>
            <a:r>
              <a:rPr lang="en-US" dirty="0">
                <a:latin typeface="Rockwell" panose="02060603020205020403" pitchFamily="18" charset="0"/>
              </a:rPr>
              <a:t>2.  The home is taxed as real property; however, the home was never titled with MVD.</a:t>
            </a:r>
          </a:p>
          <a:p>
            <a:pPr marL="0" indent="0">
              <a:buNone/>
            </a:pPr>
            <a:r>
              <a:rPr lang="en-US" dirty="0">
                <a:latin typeface="Rockwell" panose="02060603020205020403" pitchFamily="18" charset="0"/>
              </a:rPr>
              <a:t>3.  The home is taxed as personal property (separate from the land) and  the title is still "Active" (aka not deactivated) in the seller's name OR in the name of a prior owner.</a:t>
            </a:r>
          </a:p>
          <a:p>
            <a:pPr marL="0" indent="0">
              <a:buNone/>
            </a:pPr>
            <a:r>
              <a:rPr lang="en-US" dirty="0">
                <a:latin typeface="Rockwell" panose="02060603020205020403" pitchFamily="18" charset="0"/>
              </a:rPr>
              <a:t>4.  The home is taxed as personal property (separate from the land) and  the home was never titled with MVD.</a:t>
            </a:r>
          </a:p>
          <a:p>
            <a:pPr marL="0" indent="0">
              <a:buNone/>
            </a:pPr>
            <a:r>
              <a:rPr lang="en-US" dirty="0">
                <a:latin typeface="Rockwell" panose="02060603020205020403" pitchFamily="18" charset="0"/>
              </a:rPr>
              <a:t>5.  The home was never rendered for assessment (no tax bill) and the home was never titled with MVD.</a:t>
            </a:r>
          </a:p>
        </p:txBody>
      </p:sp>
    </p:spTree>
    <p:extLst>
      <p:ext uri="{BB962C8B-B14F-4D97-AF65-F5344CB8AC3E}">
        <p14:creationId xmlns:p14="http://schemas.microsoft.com/office/powerpoint/2010/main" val="1378235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86E631B-9F78-405E-B760-045C859FBB93}"/>
              </a:ext>
            </a:extLst>
          </p:cNvPr>
          <p:cNvSpPr>
            <a:spLocks noGrp="1"/>
          </p:cNvSpPr>
          <p:nvPr>
            <p:ph type="title"/>
          </p:nvPr>
        </p:nvSpPr>
        <p:spPr/>
        <p:txBody>
          <a:bodyPr/>
          <a:lstStyle/>
          <a:p>
            <a:r>
              <a:rPr lang="en-US" dirty="0">
                <a:latin typeface="Rockwell" panose="02060603020205020403" pitchFamily="18" charset="0"/>
              </a:rPr>
              <a:t>Title Deactivation Rule</a:t>
            </a:r>
          </a:p>
        </p:txBody>
      </p:sp>
      <p:sp>
        <p:nvSpPr>
          <p:cNvPr id="5" name="Content Placeholder 4">
            <a:extLst>
              <a:ext uri="{FF2B5EF4-FFF2-40B4-BE49-F238E27FC236}">
                <a16:creationId xmlns:a16="http://schemas.microsoft.com/office/drawing/2014/main" xmlns="" id="{D112F0BF-8BFB-41D7-8168-AACC52ABEC76}"/>
              </a:ext>
            </a:extLst>
          </p:cNvPr>
          <p:cNvSpPr>
            <a:spLocks noGrp="1"/>
          </p:cNvSpPr>
          <p:nvPr>
            <p:ph idx="1"/>
          </p:nvPr>
        </p:nvSpPr>
        <p:spPr/>
        <p:txBody>
          <a:bodyPr>
            <a:normAutofit/>
          </a:bodyPr>
          <a:lstStyle/>
          <a:p>
            <a:pPr marL="0" indent="0">
              <a:spcBef>
                <a:spcPts val="0"/>
              </a:spcBef>
              <a:buNone/>
            </a:pPr>
            <a:r>
              <a:rPr lang="en-US" sz="2700" dirty="0">
                <a:solidFill>
                  <a:srgbClr val="000000"/>
                </a:solidFill>
                <a:latin typeface="Times New Roman" panose="02020603050405020304" pitchFamily="18" charset="0"/>
              </a:rPr>
              <a:t>18.19.3.16  </a:t>
            </a:r>
            <a:r>
              <a:rPr lang="en-US" sz="2700" b="1" dirty="0">
                <a:solidFill>
                  <a:srgbClr val="000000"/>
                </a:solidFill>
                <a:latin typeface="Times New Roman" panose="02020603050405020304" pitchFamily="18" charset="0"/>
              </a:rPr>
              <a:t>DEACTIVATION OF TITLE TO A MANUFACTURED HOME:</a:t>
            </a:r>
            <a:r>
              <a:rPr lang="en-US" sz="2700" dirty="0">
                <a:solidFill>
                  <a:srgbClr val="000000"/>
                </a:solidFill>
                <a:latin typeface="Times New Roman" panose="02020603050405020304" pitchFamily="18" charset="0"/>
              </a:rPr>
              <a:t> Title issued pursuant to the provisions of the Motor Vehicle Code to a manufactured home shall be deactivated by the department when:</a:t>
            </a:r>
          </a:p>
          <a:p>
            <a:pPr marL="0" indent="0">
              <a:spcBef>
                <a:spcPts val="0"/>
              </a:spcBef>
              <a:buNone/>
            </a:pPr>
            <a:r>
              <a:rPr lang="en-US" sz="2700" dirty="0">
                <a:solidFill>
                  <a:srgbClr val="000000"/>
                </a:solidFill>
                <a:latin typeface="Times New Roman" panose="02020603050405020304" pitchFamily="18" charset="0"/>
              </a:rPr>
              <a:t>A.            the person in whose name the manufactured home is titled requests in writing that the department deactivate the title;</a:t>
            </a:r>
          </a:p>
          <a:p>
            <a:pPr marL="0" indent="0">
              <a:spcBef>
                <a:spcPts val="0"/>
              </a:spcBef>
              <a:buNone/>
            </a:pPr>
            <a:r>
              <a:rPr lang="en-US" sz="2700" dirty="0">
                <a:solidFill>
                  <a:srgbClr val="000000"/>
                </a:solidFill>
                <a:latin typeface="Times New Roman" panose="02020603050405020304" pitchFamily="18" charset="0"/>
              </a:rPr>
              <a:t>B.            the title is free and clear of all recorded liens and encumbrances; and</a:t>
            </a:r>
          </a:p>
          <a:p>
            <a:pPr marL="0" indent="0">
              <a:spcBef>
                <a:spcPts val="0"/>
              </a:spcBef>
              <a:buNone/>
            </a:pPr>
            <a:r>
              <a:rPr lang="en-US" sz="2700" dirty="0">
                <a:solidFill>
                  <a:srgbClr val="000000"/>
                </a:solidFill>
                <a:latin typeface="Times New Roman" panose="02020603050405020304" pitchFamily="18" charset="0"/>
              </a:rPr>
              <a:t>C.            the valuation authority certifies to the department that, once title is deactivated, the housing structure will be taxed as real property.</a:t>
            </a:r>
          </a:p>
          <a:p>
            <a:pPr marL="0" indent="0">
              <a:spcBef>
                <a:spcPts val="0"/>
              </a:spcBef>
              <a:buNone/>
            </a:pPr>
            <a:r>
              <a:rPr lang="en-US" sz="2700" dirty="0">
                <a:solidFill>
                  <a:srgbClr val="000000"/>
                </a:solidFill>
                <a:latin typeface="Times New Roman" panose="02020603050405020304" pitchFamily="18" charset="0"/>
              </a:rPr>
              <a:t>[7/15/98; 18.19.3.16 NMAC - Rn, 18 NMAC 19.3.18, 9/14/00]</a:t>
            </a:r>
          </a:p>
          <a:p>
            <a:pPr marL="0" indent="0">
              <a:buNone/>
            </a:pPr>
            <a:endParaRPr lang="en-US" dirty="0">
              <a:latin typeface="Rockwell" panose="02060603020205020403" pitchFamily="18" charset="0"/>
            </a:endParaRPr>
          </a:p>
        </p:txBody>
      </p:sp>
    </p:spTree>
    <p:extLst>
      <p:ext uri="{BB962C8B-B14F-4D97-AF65-F5344CB8AC3E}">
        <p14:creationId xmlns:p14="http://schemas.microsoft.com/office/powerpoint/2010/main" val="3228667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86E631B-9F78-405E-B760-045C859FBB93}"/>
              </a:ext>
            </a:extLst>
          </p:cNvPr>
          <p:cNvSpPr>
            <a:spLocks noGrp="1"/>
          </p:cNvSpPr>
          <p:nvPr>
            <p:ph type="title"/>
          </p:nvPr>
        </p:nvSpPr>
        <p:spPr/>
        <p:txBody>
          <a:bodyPr/>
          <a:lstStyle/>
          <a:p>
            <a:r>
              <a:rPr lang="en-US" dirty="0">
                <a:latin typeface="Rockwell" panose="02060603020205020403" pitchFamily="18" charset="0"/>
              </a:rPr>
              <a:t>Taxation as Real Property Rule</a:t>
            </a:r>
          </a:p>
        </p:txBody>
      </p:sp>
      <p:sp>
        <p:nvSpPr>
          <p:cNvPr id="5" name="Content Placeholder 4">
            <a:extLst>
              <a:ext uri="{FF2B5EF4-FFF2-40B4-BE49-F238E27FC236}">
                <a16:creationId xmlns:a16="http://schemas.microsoft.com/office/drawing/2014/main" xmlns="" id="{D112F0BF-8BFB-41D7-8168-AACC52ABEC76}"/>
              </a:ext>
            </a:extLst>
          </p:cNvPr>
          <p:cNvSpPr>
            <a:spLocks noGrp="1"/>
          </p:cNvSpPr>
          <p:nvPr>
            <p:ph idx="1"/>
          </p:nvPr>
        </p:nvSpPr>
        <p:spPr/>
        <p:txBody>
          <a:bodyPr>
            <a:normAutofit fontScale="85000" lnSpcReduction="20000"/>
          </a:bodyPr>
          <a:lstStyle/>
          <a:p>
            <a:pPr marL="0" indent="0">
              <a:buNone/>
            </a:pPr>
            <a:r>
              <a:rPr lang="en-US" b="1" i="0" dirty="0">
                <a:solidFill>
                  <a:srgbClr val="000000"/>
                </a:solidFill>
                <a:effectLst/>
                <a:latin typeface="Times New Roman" panose="02020603050405020304" pitchFamily="18" charset="0"/>
              </a:rPr>
              <a:t>3.6.5.33  SPECIAL METHOD OF VALUATION -MANUFACTURED HOMES</a:t>
            </a:r>
          </a:p>
          <a:p>
            <a:pPr marL="0" indent="0">
              <a:spcBef>
                <a:spcPts val="0"/>
              </a:spcBef>
              <a:buNone/>
            </a:pPr>
            <a:r>
              <a:rPr lang="en-US" dirty="0">
                <a:solidFill>
                  <a:srgbClr val="000000"/>
                </a:solidFill>
                <a:latin typeface="Times New Roman" panose="02020603050405020304" pitchFamily="18" charset="0"/>
              </a:rPr>
              <a:t> </a:t>
            </a:r>
            <a:r>
              <a:rPr lang="en-US" b="1" dirty="0">
                <a:solidFill>
                  <a:srgbClr val="000000"/>
                </a:solidFill>
                <a:latin typeface="Times New Roman" panose="02020603050405020304" pitchFamily="18" charset="0"/>
              </a:rPr>
              <a:t>D.</a:t>
            </a:r>
            <a:r>
              <a:rPr lang="en-US" dirty="0">
                <a:solidFill>
                  <a:srgbClr val="000000"/>
                </a:solidFill>
                <a:latin typeface="Times New Roman" panose="02020603050405020304" pitchFamily="18" charset="0"/>
              </a:rPr>
              <a:t>         </a:t>
            </a:r>
            <a:r>
              <a:rPr lang="en-US" b="1" dirty="0">
                <a:solidFill>
                  <a:srgbClr val="000000"/>
                </a:solidFill>
                <a:latin typeface="Times New Roman" panose="02020603050405020304" pitchFamily="18" charset="0"/>
              </a:rPr>
              <a:t>MANUFACTURED HOMES - WHEN VALUED AS REAL PROPERTY</a:t>
            </a:r>
            <a:endParaRPr lang="en-US" dirty="0">
              <a:solidFill>
                <a:srgbClr val="000000"/>
              </a:solidFill>
              <a:latin typeface="Times New Roman" panose="02020603050405020304" pitchFamily="18" charset="0"/>
            </a:endParaRPr>
          </a:p>
          <a:p>
            <a:pPr marL="0" indent="0">
              <a:spcBef>
                <a:spcPts val="0"/>
              </a:spcBef>
              <a:buNone/>
            </a:pPr>
            <a:r>
              <a:rPr lang="en-US" b="1" dirty="0">
                <a:solidFill>
                  <a:srgbClr val="000000"/>
                </a:solidFill>
                <a:latin typeface="Times New Roman" panose="02020603050405020304" pitchFamily="18" charset="0"/>
              </a:rPr>
              <a:t>(1)</a:t>
            </a:r>
            <a:r>
              <a:rPr lang="en-US" dirty="0">
                <a:solidFill>
                  <a:srgbClr val="000000"/>
                </a:solidFill>
                <a:latin typeface="Times New Roman" panose="02020603050405020304" pitchFamily="18" charset="0"/>
              </a:rPr>
              <a:t>           A manufactured home becomes a housing structure that is to be valued and taxed for property taxation purposes as real property when:</a:t>
            </a:r>
          </a:p>
          <a:p>
            <a:pPr marL="0" indent="0">
              <a:spcBef>
                <a:spcPts val="0"/>
              </a:spcBef>
              <a:buNone/>
            </a:pPr>
            <a:r>
              <a:rPr lang="en-US" b="1" dirty="0">
                <a:solidFill>
                  <a:srgbClr val="000000"/>
                </a:solidFill>
                <a:latin typeface="Times New Roman" panose="02020603050405020304" pitchFamily="18" charset="0"/>
              </a:rPr>
              <a:t>(a)</a:t>
            </a:r>
            <a:r>
              <a:rPr lang="en-US" dirty="0">
                <a:solidFill>
                  <a:srgbClr val="000000"/>
                </a:solidFill>
                <a:latin typeface="Times New Roman" panose="02020603050405020304" pitchFamily="18" charset="0"/>
              </a:rPr>
              <a:t>           the valuation authority has received a request from the owner of a </a:t>
            </a:r>
            <a:r>
              <a:rPr lang="en-US" b="1" dirty="0">
                <a:solidFill>
                  <a:srgbClr val="000000"/>
                </a:solidFill>
                <a:latin typeface="Times New Roman" panose="02020603050405020304" pitchFamily="18" charset="0"/>
              </a:rPr>
              <a:t>(b)</a:t>
            </a:r>
            <a:r>
              <a:rPr lang="en-US" dirty="0">
                <a:solidFill>
                  <a:srgbClr val="000000"/>
                </a:solidFill>
                <a:latin typeface="Times New Roman" panose="02020603050405020304" pitchFamily="18" charset="0"/>
              </a:rPr>
              <a:t>           the tongue and axle have been removed from the manufactured home and the manufactured home has been affixed to a permanent foundation in accordance with Part 14.12.2 NMAC;</a:t>
            </a:r>
          </a:p>
          <a:p>
            <a:pPr marL="0" indent="0">
              <a:spcBef>
                <a:spcPts val="0"/>
              </a:spcBef>
              <a:buNone/>
            </a:pPr>
            <a:r>
              <a:rPr lang="en-US" b="1" dirty="0">
                <a:solidFill>
                  <a:srgbClr val="000000"/>
                </a:solidFill>
                <a:latin typeface="Times New Roman" panose="02020603050405020304" pitchFamily="18" charset="0"/>
              </a:rPr>
              <a:t>(c)</a:t>
            </a:r>
            <a:r>
              <a:rPr lang="en-US" dirty="0">
                <a:solidFill>
                  <a:srgbClr val="000000"/>
                </a:solidFill>
                <a:latin typeface="Times New Roman" panose="02020603050405020304" pitchFamily="18" charset="0"/>
              </a:rPr>
              <a:t>           the owner of the manufactured home owns the real estate to which the manufactured home has been affixed; and</a:t>
            </a:r>
          </a:p>
          <a:p>
            <a:pPr marL="0" indent="0">
              <a:spcBef>
                <a:spcPts val="0"/>
              </a:spcBef>
              <a:buNone/>
            </a:pPr>
            <a:r>
              <a:rPr lang="en-US" b="1" dirty="0">
                <a:solidFill>
                  <a:srgbClr val="000000"/>
                </a:solidFill>
                <a:latin typeface="Times New Roman" panose="02020603050405020304" pitchFamily="18" charset="0"/>
              </a:rPr>
              <a:t>(d)</a:t>
            </a:r>
            <a:r>
              <a:rPr lang="en-US" dirty="0">
                <a:solidFill>
                  <a:srgbClr val="000000"/>
                </a:solidFill>
                <a:latin typeface="Times New Roman" panose="02020603050405020304" pitchFamily="18" charset="0"/>
              </a:rPr>
              <a:t>           title to the manufactured home, issued pursuant to the provisions of the Motor Vehicle Code, is deactivated in accordance with Section 18.19.3.16 NMAC and evidence of the deactivation has been provided to the valuation authority.</a:t>
            </a:r>
          </a:p>
          <a:p>
            <a:pPr marL="0" indent="0">
              <a:spcBef>
                <a:spcPts val="0"/>
              </a:spcBef>
              <a:buNone/>
            </a:pPr>
            <a:r>
              <a:rPr lang="en-US" dirty="0">
                <a:solidFill>
                  <a:srgbClr val="000000"/>
                </a:solidFill>
                <a:latin typeface="Times New Roman" panose="02020603050405020304" pitchFamily="18" charset="0"/>
              </a:rPr>
              <a:t>                              </a:t>
            </a:r>
            <a:endParaRPr lang="en-US" dirty="0">
              <a:latin typeface="Rockwell" panose="02060603020205020403" pitchFamily="18" charset="0"/>
            </a:endParaRPr>
          </a:p>
        </p:txBody>
      </p:sp>
    </p:spTree>
    <p:extLst>
      <p:ext uri="{BB962C8B-B14F-4D97-AF65-F5344CB8AC3E}">
        <p14:creationId xmlns:p14="http://schemas.microsoft.com/office/powerpoint/2010/main" val="3218886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098982-A956-4D48-9F3E-99B3BEA82528}"/>
              </a:ext>
            </a:extLst>
          </p:cNvPr>
          <p:cNvSpPr>
            <a:spLocks noGrp="1"/>
          </p:cNvSpPr>
          <p:nvPr>
            <p:ph type="title"/>
          </p:nvPr>
        </p:nvSpPr>
        <p:spPr/>
        <p:txBody>
          <a:bodyPr/>
          <a:lstStyle/>
          <a:p>
            <a:r>
              <a:rPr lang="en-US" dirty="0">
                <a:latin typeface="Rockwell" panose="02060603020205020403" pitchFamily="18" charset="0"/>
              </a:rPr>
              <a:t>Originating a Loan with a Manufactured Home</a:t>
            </a:r>
          </a:p>
        </p:txBody>
      </p:sp>
      <p:sp>
        <p:nvSpPr>
          <p:cNvPr id="3" name="Content Placeholder 2">
            <a:extLst>
              <a:ext uri="{FF2B5EF4-FFF2-40B4-BE49-F238E27FC236}">
                <a16:creationId xmlns:a16="http://schemas.microsoft.com/office/drawing/2014/main" xmlns="" id="{E19FDF5E-684D-44B0-9BE5-EBE319575FE6}"/>
              </a:ext>
            </a:extLst>
          </p:cNvPr>
          <p:cNvSpPr>
            <a:spLocks noGrp="1"/>
          </p:cNvSpPr>
          <p:nvPr>
            <p:ph idx="1"/>
          </p:nvPr>
        </p:nvSpPr>
        <p:spPr/>
        <p:txBody>
          <a:bodyPr>
            <a:normAutofit/>
          </a:bodyPr>
          <a:lstStyle/>
          <a:p>
            <a:r>
              <a:rPr lang="en-US" sz="4400" dirty="0">
                <a:latin typeface="Rockwell" panose="02060603020205020403" pitchFamily="18" charset="0"/>
              </a:rPr>
              <a:t>Has the title been deactivated with MVD?</a:t>
            </a:r>
          </a:p>
          <a:p>
            <a:endParaRPr lang="en-US" sz="4400" dirty="0">
              <a:latin typeface="Rockwell" panose="02060603020205020403" pitchFamily="18" charset="0"/>
            </a:endParaRPr>
          </a:p>
          <a:p>
            <a:r>
              <a:rPr lang="en-US" sz="4400" dirty="0">
                <a:latin typeface="Rockwell" panose="02060603020205020403" pitchFamily="18" charset="0"/>
              </a:rPr>
              <a:t>Has the home been taxed (assessed) as real property by the County Assessor?</a:t>
            </a:r>
          </a:p>
        </p:txBody>
      </p:sp>
    </p:spTree>
    <p:extLst>
      <p:ext uri="{BB962C8B-B14F-4D97-AF65-F5344CB8AC3E}">
        <p14:creationId xmlns:p14="http://schemas.microsoft.com/office/powerpoint/2010/main" val="52562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098982-A956-4D48-9F3E-99B3BEA82528}"/>
              </a:ext>
            </a:extLst>
          </p:cNvPr>
          <p:cNvSpPr>
            <a:spLocks noGrp="1"/>
          </p:cNvSpPr>
          <p:nvPr>
            <p:ph type="title"/>
          </p:nvPr>
        </p:nvSpPr>
        <p:spPr/>
        <p:txBody>
          <a:bodyPr/>
          <a:lstStyle/>
          <a:p>
            <a:r>
              <a:rPr lang="en-US" dirty="0">
                <a:latin typeface="Rockwell" panose="02060603020205020403" pitchFamily="18" charset="0"/>
              </a:rPr>
              <a:t>Case Study – 5400 Don Luciano Court SW, Albuquerque</a:t>
            </a:r>
          </a:p>
        </p:txBody>
      </p:sp>
      <p:sp>
        <p:nvSpPr>
          <p:cNvPr id="3" name="Content Placeholder 2">
            <a:extLst>
              <a:ext uri="{FF2B5EF4-FFF2-40B4-BE49-F238E27FC236}">
                <a16:creationId xmlns:a16="http://schemas.microsoft.com/office/drawing/2014/main" xmlns="" id="{E19FDF5E-684D-44B0-9BE5-EBE319575FE6}"/>
              </a:ext>
            </a:extLst>
          </p:cNvPr>
          <p:cNvSpPr>
            <a:spLocks noGrp="1"/>
          </p:cNvSpPr>
          <p:nvPr>
            <p:ph idx="1"/>
          </p:nvPr>
        </p:nvSpPr>
        <p:spPr/>
        <p:txBody>
          <a:bodyPr>
            <a:normAutofit/>
          </a:bodyPr>
          <a:lstStyle/>
          <a:p>
            <a:pPr marL="0" indent="0">
              <a:buNone/>
            </a:pPr>
            <a:r>
              <a:rPr lang="en-US" sz="4400" dirty="0">
                <a:latin typeface="Rockwell" panose="02060603020205020403" pitchFamily="18" charset="0"/>
              </a:rPr>
              <a:t>Step One – Determining if the home title has been deactivated</a:t>
            </a:r>
          </a:p>
          <a:p>
            <a:pPr marL="0" indent="0" algn="ctr">
              <a:buNone/>
            </a:pPr>
            <a:endParaRPr lang="en-US" sz="4400" dirty="0">
              <a:latin typeface="Rockwell" panose="02060603020205020403" pitchFamily="18" charset="0"/>
            </a:endParaRPr>
          </a:p>
          <a:p>
            <a:pPr marL="0" indent="0">
              <a:buNone/>
            </a:pPr>
            <a:endParaRPr lang="en-US" sz="4400" dirty="0">
              <a:latin typeface="Rockwell" panose="02060603020205020403" pitchFamily="18" charset="0"/>
            </a:endParaRPr>
          </a:p>
          <a:p>
            <a:pPr marL="0" indent="0">
              <a:buNone/>
            </a:pPr>
            <a:r>
              <a:rPr lang="en-US" sz="4400" i="1" dirty="0">
                <a:latin typeface="Rockwell" panose="02060603020205020403" pitchFamily="18" charset="0"/>
              </a:rPr>
              <a:t>NOTE:  We need the serial number (VIN) number.</a:t>
            </a:r>
          </a:p>
        </p:txBody>
      </p:sp>
      <p:pic>
        <p:nvPicPr>
          <p:cNvPr id="4" name="Picture 3">
            <a:extLst>
              <a:ext uri="{FF2B5EF4-FFF2-40B4-BE49-F238E27FC236}">
                <a16:creationId xmlns:a16="http://schemas.microsoft.com/office/drawing/2014/main" xmlns="" id="{5F0DE8F0-FD8E-4050-94BF-7403F7121962}"/>
              </a:ext>
            </a:extLst>
          </p:cNvPr>
          <p:cNvPicPr>
            <a:picLocks noChangeAspect="1"/>
          </p:cNvPicPr>
          <p:nvPr/>
        </p:nvPicPr>
        <p:blipFill>
          <a:blip r:embed="rId2"/>
          <a:stretch>
            <a:fillRect/>
          </a:stretch>
        </p:blipFill>
        <p:spPr>
          <a:xfrm>
            <a:off x="4923106" y="3140507"/>
            <a:ext cx="1681481" cy="1483659"/>
          </a:xfrm>
          <a:prstGeom prst="rect">
            <a:avLst/>
          </a:prstGeom>
        </p:spPr>
      </p:pic>
    </p:spTree>
    <p:extLst>
      <p:ext uri="{BB962C8B-B14F-4D97-AF65-F5344CB8AC3E}">
        <p14:creationId xmlns:p14="http://schemas.microsoft.com/office/powerpoint/2010/main" val="203635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554DCA5-BF6B-41FE-BAD7-41C75A9B6DA5}"/>
              </a:ext>
            </a:extLst>
          </p:cNvPr>
          <p:cNvPicPr>
            <a:picLocks noChangeAspect="1"/>
          </p:cNvPicPr>
          <p:nvPr/>
        </p:nvPicPr>
        <p:blipFill>
          <a:blip r:embed="rId2"/>
          <a:stretch>
            <a:fillRect/>
          </a:stretch>
        </p:blipFill>
        <p:spPr>
          <a:xfrm>
            <a:off x="2131830" y="121514"/>
            <a:ext cx="7928340" cy="5800984"/>
          </a:xfrm>
          <a:prstGeom prst="rect">
            <a:avLst/>
          </a:prstGeom>
        </p:spPr>
      </p:pic>
    </p:spTree>
    <p:extLst>
      <p:ext uri="{BB962C8B-B14F-4D97-AF65-F5344CB8AC3E}">
        <p14:creationId xmlns:p14="http://schemas.microsoft.com/office/powerpoint/2010/main" val="3453278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7EEF341-7AC9-4CEA-9D9B-5D7A78C7D92D}"/>
              </a:ext>
            </a:extLst>
          </p:cNvPr>
          <p:cNvPicPr>
            <a:picLocks noChangeAspect="1"/>
          </p:cNvPicPr>
          <p:nvPr/>
        </p:nvPicPr>
        <p:blipFill>
          <a:blip r:embed="rId2"/>
          <a:stretch>
            <a:fillRect/>
          </a:stretch>
        </p:blipFill>
        <p:spPr>
          <a:xfrm>
            <a:off x="971550" y="740337"/>
            <a:ext cx="10325100" cy="5165163"/>
          </a:xfrm>
          <a:prstGeom prst="rect">
            <a:avLst/>
          </a:prstGeom>
        </p:spPr>
      </p:pic>
      <p:sp>
        <p:nvSpPr>
          <p:cNvPr id="5" name="Oval 4">
            <a:extLst>
              <a:ext uri="{FF2B5EF4-FFF2-40B4-BE49-F238E27FC236}">
                <a16:creationId xmlns:a16="http://schemas.microsoft.com/office/drawing/2014/main" xmlns="" id="{C28FA5C7-65D0-4B07-B69C-E7C217F1F693}"/>
              </a:ext>
            </a:extLst>
          </p:cNvPr>
          <p:cNvSpPr/>
          <p:nvPr/>
        </p:nvSpPr>
        <p:spPr>
          <a:xfrm>
            <a:off x="6710289" y="2841674"/>
            <a:ext cx="815926" cy="3094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4571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AB1E2D-E841-4617-94FB-CC2EC5C1ADCA}"/>
              </a:ext>
            </a:extLst>
          </p:cNvPr>
          <p:cNvSpPr>
            <a:spLocks noGrp="1"/>
          </p:cNvSpPr>
          <p:nvPr>
            <p:ph type="title"/>
          </p:nvPr>
        </p:nvSpPr>
        <p:spPr/>
        <p:txBody>
          <a:bodyPr/>
          <a:lstStyle/>
          <a:p>
            <a:r>
              <a:rPr lang="en-US" dirty="0">
                <a:latin typeface="Rockwell" panose="02060603020205020403" pitchFamily="18" charset="0"/>
              </a:rPr>
              <a:t>Where can we obtain the serial (VIN) Number for the manufactured home</a:t>
            </a:r>
          </a:p>
        </p:txBody>
      </p:sp>
      <p:sp>
        <p:nvSpPr>
          <p:cNvPr id="3" name="Content Placeholder 2">
            <a:extLst>
              <a:ext uri="{FF2B5EF4-FFF2-40B4-BE49-F238E27FC236}">
                <a16:creationId xmlns:a16="http://schemas.microsoft.com/office/drawing/2014/main" xmlns="" id="{46338E23-D073-41BC-AD83-FE17B534D036}"/>
              </a:ext>
            </a:extLst>
          </p:cNvPr>
          <p:cNvSpPr>
            <a:spLocks noGrp="1"/>
          </p:cNvSpPr>
          <p:nvPr>
            <p:ph idx="1"/>
          </p:nvPr>
        </p:nvSpPr>
        <p:spPr/>
        <p:txBody>
          <a:bodyPr/>
          <a:lstStyle/>
          <a:p>
            <a:r>
              <a:rPr lang="en-US" dirty="0">
                <a:latin typeface="Rockwell" panose="02060603020205020403" pitchFamily="18" charset="0"/>
              </a:rPr>
              <a:t>Prior Manufactured Home Title</a:t>
            </a:r>
          </a:p>
          <a:p>
            <a:endParaRPr lang="en-US" dirty="0">
              <a:latin typeface="Rockwell" panose="02060603020205020403" pitchFamily="18" charset="0"/>
            </a:endParaRPr>
          </a:p>
          <a:p>
            <a:r>
              <a:rPr lang="en-US" dirty="0">
                <a:latin typeface="Rockwell" panose="02060603020205020403" pitchFamily="18" charset="0"/>
              </a:rPr>
              <a:t>Data Plate</a:t>
            </a:r>
          </a:p>
          <a:p>
            <a:endParaRPr lang="en-US" dirty="0">
              <a:latin typeface="Rockwell" panose="02060603020205020403" pitchFamily="18" charset="0"/>
            </a:endParaRPr>
          </a:p>
          <a:p>
            <a:r>
              <a:rPr lang="en-US" dirty="0">
                <a:latin typeface="Rockwell" panose="02060603020205020403" pitchFamily="18" charset="0"/>
              </a:rPr>
              <a:t>HUD Verification Label Letter from IBTS (</a:t>
            </a:r>
            <a:r>
              <a:rPr lang="en-US" dirty="0">
                <a:latin typeface="Rockwell" panose="02060603020205020403" pitchFamily="18" charset="0"/>
                <a:hlinkClick r:id="rId2"/>
              </a:rPr>
              <a:t>www.ibts.org</a:t>
            </a:r>
            <a:r>
              <a:rPr lang="en-US" dirty="0">
                <a:latin typeface="Rockwell" panose="02060603020205020403" pitchFamily="18" charset="0"/>
              </a:rPr>
              <a:t>)  </a:t>
            </a:r>
          </a:p>
          <a:p>
            <a:endParaRPr lang="en-US" dirty="0">
              <a:latin typeface="Rockwell" panose="02060603020205020403" pitchFamily="18" charset="0"/>
            </a:endParaRPr>
          </a:p>
          <a:p>
            <a:r>
              <a:rPr lang="en-US" dirty="0">
                <a:latin typeface="Rockwell" panose="02060603020205020403" pitchFamily="18" charset="0"/>
              </a:rPr>
              <a:t>Prior MSO/MCO (Manufacturer’s Statement/Certificate of Origin) Copy</a:t>
            </a:r>
          </a:p>
        </p:txBody>
      </p:sp>
    </p:spTree>
    <p:extLst>
      <p:ext uri="{BB962C8B-B14F-4D97-AF65-F5344CB8AC3E}">
        <p14:creationId xmlns:p14="http://schemas.microsoft.com/office/powerpoint/2010/main" val="3533096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AB1E2D-E841-4617-94FB-CC2EC5C1ADCA}"/>
              </a:ext>
            </a:extLst>
          </p:cNvPr>
          <p:cNvSpPr>
            <a:spLocks noGrp="1"/>
          </p:cNvSpPr>
          <p:nvPr>
            <p:ph type="title"/>
          </p:nvPr>
        </p:nvSpPr>
        <p:spPr/>
        <p:txBody>
          <a:bodyPr/>
          <a:lstStyle/>
          <a:p>
            <a:r>
              <a:rPr lang="en-US" dirty="0">
                <a:latin typeface="Rockwell" panose="02060603020205020403" pitchFamily="18" charset="0"/>
              </a:rPr>
              <a:t>Data Plate</a:t>
            </a:r>
          </a:p>
        </p:txBody>
      </p:sp>
      <p:pic>
        <p:nvPicPr>
          <p:cNvPr id="5" name="Content Placeholder 4">
            <a:extLst>
              <a:ext uri="{FF2B5EF4-FFF2-40B4-BE49-F238E27FC236}">
                <a16:creationId xmlns:a16="http://schemas.microsoft.com/office/drawing/2014/main" xmlns="" id="{CA1A8B46-9C3C-4190-82FA-0A5231DD72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1429544"/>
            <a:ext cx="5772150" cy="4329113"/>
          </a:xfrm>
        </p:spPr>
      </p:pic>
    </p:spTree>
    <p:extLst>
      <p:ext uri="{BB962C8B-B14F-4D97-AF65-F5344CB8AC3E}">
        <p14:creationId xmlns:p14="http://schemas.microsoft.com/office/powerpoint/2010/main" val="33182177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377</Words>
  <Application>Microsoft Office PowerPoint</Application>
  <PresentationFormat>Custom</PresentationFormat>
  <Paragraphs>52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Lending Considerations for Manufactured Homes</vt:lpstr>
      <vt:lpstr>Title Deactivation Rule</vt:lpstr>
      <vt:lpstr>Taxation as Real Property Rule</vt:lpstr>
      <vt:lpstr>Originating a Loan with a Manufactured Home</vt:lpstr>
      <vt:lpstr>Case Study – 5400 Don Luciano Court SW, Albuquerque</vt:lpstr>
      <vt:lpstr>PowerPoint Presentation</vt:lpstr>
      <vt:lpstr>PowerPoint Presentation</vt:lpstr>
      <vt:lpstr>Where can we obtain the serial (VIN) Number for the manufactured home</vt:lpstr>
      <vt:lpstr>Data Plate</vt:lpstr>
      <vt:lpstr>HUD Verification Label Letter</vt:lpstr>
      <vt:lpstr>Case Study – 5400 Don Luciano Court SW, Albuquerque</vt:lpstr>
      <vt:lpstr>PowerPoint Presentation</vt:lpstr>
      <vt:lpstr>PowerPoint Presentation</vt:lpstr>
      <vt:lpstr>Permanent Foundation Proof – Engineer’s Certification</vt:lpstr>
      <vt:lpstr>Permanent Foundation Proof – State (MHD) Foundation Inspection Permit (aka Green Tag)</vt:lpstr>
      <vt:lpstr>Troubleshooting the Common Title Scenarios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Florez</dc:creator>
  <cp:lastModifiedBy>Teri Baca</cp:lastModifiedBy>
  <cp:revision>8</cp:revision>
  <dcterms:created xsi:type="dcterms:W3CDTF">2018-02-27T14:09:26Z</dcterms:created>
  <dcterms:modified xsi:type="dcterms:W3CDTF">2018-03-01T15:07:08Z</dcterms:modified>
</cp:coreProperties>
</file>