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9" r:id="rId1"/>
  </p:sldMasterIdLst>
  <p:notesMasterIdLst>
    <p:notesMasterId r:id="rId126"/>
  </p:notesMasterIdLst>
  <p:sldIdLst>
    <p:sldId id="256" r:id="rId2"/>
    <p:sldId id="378" r:id="rId3"/>
    <p:sldId id="261" r:id="rId4"/>
    <p:sldId id="428" r:id="rId5"/>
    <p:sldId id="429" r:id="rId6"/>
    <p:sldId id="407" r:id="rId7"/>
    <p:sldId id="469" r:id="rId8"/>
    <p:sldId id="427" r:id="rId9"/>
    <p:sldId id="262" r:id="rId10"/>
    <p:sldId id="263" r:id="rId11"/>
    <p:sldId id="264" r:id="rId12"/>
    <p:sldId id="379" r:id="rId13"/>
    <p:sldId id="410" r:id="rId14"/>
    <p:sldId id="411" r:id="rId15"/>
    <p:sldId id="381" r:id="rId16"/>
    <p:sldId id="268" r:id="rId17"/>
    <p:sldId id="267" r:id="rId18"/>
    <p:sldId id="269" r:id="rId19"/>
    <p:sldId id="412" r:id="rId20"/>
    <p:sldId id="272" r:id="rId21"/>
    <p:sldId id="273" r:id="rId22"/>
    <p:sldId id="274" r:id="rId23"/>
    <p:sldId id="275" r:id="rId24"/>
    <p:sldId id="360" r:id="rId25"/>
    <p:sldId id="471" r:id="rId26"/>
    <p:sldId id="414" r:id="rId27"/>
    <p:sldId id="277" r:id="rId28"/>
    <p:sldId id="327" r:id="rId29"/>
    <p:sldId id="328" r:id="rId30"/>
    <p:sldId id="329" r:id="rId31"/>
    <p:sldId id="330" r:id="rId32"/>
    <p:sldId id="331" r:id="rId33"/>
    <p:sldId id="348" r:id="rId34"/>
    <p:sldId id="357" r:id="rId35"/>
    <p:sldId id="352" r:id="rId36"/>
    <p:sldId id="354" r:id="rId37"/>
    <p:sldId id="430" r:id="rId38"/>
    <p:sldId id="356" r:id="rId39"/>
    <p:sldId id="295" r:id="rId40"/>
    <p:sldId id="383" r:id="rId41"/>
    <p:sldId id="358" r:id="rId42"/>
    <p:sldId id="359" r:id="rId43"/>
    <p:sldId id="416" r:id="rId44"/>
    <p:sldId id="418" r:id="rId45"/>
    <p:sldId id="361" r:id="rId46"/>
    <p:sldId id="362" r:id="rId47"/>
    <p:sldId id="373" r:id="rId48"/>
    <p:sldId id="417" r:id="rId49"/>
    <p:sldId id="364" r:id="rId50"/>
    <p:sldId id="374" r:id="rId51"/>
    <p:sldId id="365" r:id="rId52"/>
    <p:sldId id="375" r:id="rId53"/>
    <p:sldId id="366" r:id="rId54"/>
    <p:sldId id="376" r:id="rId55"/>
    <p:sldId id="368" r:id="rId56"/>
    <p:sldId id="367" r:id="rId57"/>
    <p:sldId id="355" r:id="rId58"/>
    <p:sldId id="346" r:id="rId59"/>
    <p:sldId id="371" r:id="rId60"/>
    <p:sldId id="435" r:id="rId61"/>
    <p:sldId id="369" r:id="rId62"/>
    <p:sldId id="318" r:id="rId63"/>
    <p:sldId id="389" r:id="rId64"/>
    <p:sldId id="392" r:id="rId65"/>
    <p:sldId id="390" r:id="rId66"/>
    <p:sldId id="406" r:id="rId67"/>
    <p:sldId id="335" r:id="rId68"/>
    <p:sldId id="467" r:id="rId69"/>
    <p:sldId id="459" r:id="rId70"/>
    <p:sldId id="460" r:id="rId71"/>
    <p:sldId id="461" r:id="rId72"/>
    <p:sldId id="462" r:id="rId73"/>
    <p:sldId id="466" r:id="rId74"/>
    <p:sldId id="440" r:id="rId75"/>
    <p:sldId id="441" r:id="rId76"/>
    <p:sldId id="442" r:id="rId77"/>
    <p:sldId id="443" r:id="rId78"/>
    <p:sldId id="444" r:id="rId79"/>
    <p:sldId id="445" r:id="rId80"/>
    <p:sldId id="446" r:id="rId81"/>
    <p:sldId id="447" r:id="rId82"/>
    <p:sldId id="448" r:id="rId83"/>
    <p:sldId id="449" r:id="rId84"/>
    <p:sldId id="450" r:id="rId85"/>
    <p:sldId id="451" r:id="rId86"/>
    <p:sldId id="452" r:id="rId87"/>
    <p:sldId id="332" r:id="rId88"/>
    <p:sldId id="403" r:id="rId89"/>
    <p:sldId id="278" r:id="rId90"/>
    <p:sldId id="279" r:id="rId91"/>
    <p:sldId id="281" r:id="rId92"/>
    <p:sldId id="404" r:id="rId93"/>
    <p:sldId id="282" r:id="rId94"/>
    <p:sldId id="405" r:id="rId95"/>
    <p:sldId id="288" r:id="rId96"/>
    <p:sldId id="465" r:id="rId97"/>
    <p:sldId id="423" r:id="rId98"/>
    <p:sldId id="289" r:id="rId99"/>
    <p:sldId id="285" r:id="rId100"/>
    <p:sldId id="426" r:id="rId101"/>
    <p:sldId id="436" r:id="rId102"/>
    <p:sldId id="431" r:id="rId103"/>
    <p:sldId id="432" r:id="rId104"/>
    <p:sldId id="433" r:id="rId105"/>
    <p:sldId id="421" r:id="rId106"/>
    <p:sldId id="384" r:id="rId107"/>
    <p:sldId id="385" r:id="rId108"/>
    <p:sldId id="308" r:id="rId109"/>
    <p:sldId id="307" r:id="rId110"/>
    <p:sldId id="413" r:id="rId111"/>
    <p:sldId id="309" r:id="rId112"/>
    <p:sldId id="310" r:id="rId113"/>
    <p:sldId id="311" r:id="rId114"/>
    <p:sldId id="312" r:id="rId115"/>
    <p:sldId id="313" r:id="rId116"/>
    <p:sldId id="314" r:id="rId117"/>
    <p:sldId id="315" r:id="rId118"/>
    <p:sldId id="437" r:id="rId119"/>
    <p:sldId id="473" r:id="rId120"/>
    <p:sldId id="474" r:id="rId121"/>
    <p:sldId id="475" r:id="rId122"/>
    <p:sldId id="476" r:id="rId123"/>
    <p:sldId id="477" r:id="rId124"/>
    <p:sldId id="326"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i6WtdqJz4ssrxlQq3XckQkMF6C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go, Suzanne" initials="VS" lastIdx="7" clrIdx="0"/>
  <p:cmAuthor id="2" name="Heather Rhoda" initials="HR"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4F7910-DBDF-4179-B2F6-97C0C84F4596}">
  <a:tblStyle styleId="{F34F7910-DBDF-4179-B2F6-97C0C84F4596}"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b="off" i="off"/>
      <a:tcStyle>
        <a:tcBdr/>
        <a:fill>
          <a:solidFill>
            <a:srgbClr val="CEE2EA"/>
          </a:solidFill>
        </a:fill>
      </a:tcStyle>
    </a:band1H>
    <a:band2H>
      <a:tcTxStyle b="off" i="off"/>
      <a:tcStyle>
        <a:tcBdr/>
      </a:tcStyle>
    </a:band2H>
    <a:band1V>
      <a:tcTxStyle b="off" i="off"/>
      <a:tcStyle>
        <a:tcBdr/>
        <a:fill>
          <a:solidFill>
            <a:srgbClr val="CEE2E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b="off" i="off"/>
      <a:tcStyle>
        <a:tcBdr/>
      </a:tcStyle>
    </a:seCell>
    <a:swCell>
      <a:tcTxStyle b="off" i="off"/>
      <a:tcStyle>
        <a:tcBdr/>
      </a:tcStyle>
    </a:swCell>
    <a:firstRow>
      <a:tcTxStyle b="on" i="off"/>
      <a:tcStyle>
        <a:tcBdr/>
        <a:fill>
          <a:solidFill>
            <a:srgbClr val="E8F1F5"/>
          </a:solidFill>
        </a:fill>
      </a:tcStyle>
    </a:firstRow>
    <a:neCell>
      <a:tcTxStyle b="off" i="off"/>
      <a:tcStyle>
        <a:tcBdr/>
      </a:tcStyle>
    </a:neCell>
    <a:nwCell>
      <a:tcTxStyle b="off" i="off"/>
      <a:tcStyle>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07" autoAdjust="0"/>
  </p:normalViewPr>
  <p:slideViewPr>
    <p:cSldViewPr snapToGrid="0">
      <p:cViewPr>
        <p:scale>
          <a:sx n="76" d="100"/>
          <a:sy n="76" d="100"/>
        </p:scale>
        <p:origin x="2634"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hyperlink" Target="https://www.law.cornell.edu/cfr/text/24/5.609" TargetMode="External"/><Relationship Id="rId3" Type="http://schemas.openxmlformats.org/officeDocument/2006/relationships/hyperlink" Target="https://www.hudexchange.info/resource/2936/24-cfr-part-574-housing-opportunities-for-persons-with-aids/" TargetMode="External"/><Relationship Id="rId7" Type="http://schemas.openxmlformats.org/officeDocument/2006/relationships/hyperlink" Target="https://www.hud.gov/program_offices/public_indian_housing/hotmaresources" TargetMode="External"/><Relationship Id="rId2" Type="http://schemas.openxmlformats.org/officeDocument/2006/relationships/hyperlink" Target="https://www.hudexchange.info/resource/1025/hopwa-program-administration-toolkit/" TargetMode="External"/><Relationship Id="rId1" Type="http://schemas.openxmlformats.org/officeDocument/2006/relationships/hyperlink" Target="http://www.hudexchange.info/resources/documents/HOPWARentalAssistanceGuidebook.pdf" TargetMode="External"/><Relationship Id="rId6" Type="http://schemas.openxmlformats.org/officeDocument/2006/relationships/hyperlink" Target="https://www.hud.gov/sites/documents/43503C5HSGH.PDF" TargetMode="External"/><Relationship Id="rId11" Type="http://schemas.openxmlformats.org/officeDocument/2006/relationships/hyperlink" Target="http://www.hudexchange.info/resources/documents/HOMEGuideForIncomeAndAllowances.pdf" TargetMode="External"/><Relationship Id="rId5" Type="http://schemas.openxmlformats.org/officeDocument/2006/relationships/hyperlink" Target="https://www.hudexchange.info/programs/hopwa/" TargetMode="External"/><Relationship Id="rId10" Type="http://schemas.openxmlformats.org/officeDocument/2006/relationships/hyperlink" Target="https://www.law.cornell.edu/cfr/text/24/5.617" TargetMode="External"/><Relationship Id="rId4" Type="http://schemas.openxmlformats.org/officeDocument/2006/relationships/hyperlink" Target="https://www.hudexchange.info/programs/hopwa/hopwa-law-regulations-and-notices/" TargetMode="External"/><Relationship Id="rId9" Type="http://schemas.openxmlformats.org/officeDocument/2006/relationships/hyperlink" Target="https://www.law.cornell.edu/cfr/text/24/5.611"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hyperlink" Target="https://www.law.cornell.edu/cfr/text/24/5.609" TargetMode="External"/><Relationship Id="rId3" Type="http://schemas.openxmlformats.org/officeDocument/2006/relationships/hyperlink" Target="https://www.hudexchange.info/resource/2936/24-cfr-part-574-housing-opportunities-for-persons-with-aids/" TargetMode="External"/><Relationship Id="rId7" Type="http://schemas.openxmlformats.org/officeDocument/2006/relationships/hyperlink" Target="https://www.hud.gov/program_offices/public_indian_housing/hotmaresources" TargetMode="External"/><Relationship Id="rId2" Type="http://schemas.openxmlformats.org/officeDocument/2006/relationships/hyperlink" Target="https://www.hudexchange.info/resource/1025/hopwa-program-administration-toolkit/" TargetMode="External"/><Relationship Id="rId1" Type="http://schemas.openxmlformats.org/officeDocument/2006/relationships/hyperlink" Target="http://www.hudexchange.info/resources/documents/HOPWARentalAssistanceGuidebook.pdf" TargetMode="External"/><Relationship Id="rId6" Type="http://schemas.openxmlformats.org/officeDocument/2006/relationships/hyperlink" Target="https://www.hud.gov/sites/documents/43503C5HSGH.PDF" TargetMode="External"/><Relationship Id="rId11" Type="http://schemas.openxmlformats.org/officeDocument/2006/relationships/hyperlink" Target="http://www.hudexchange.info/resources/documents/HOMEGuideForIncomeAndAllowances.pdf" TargetMode="External"/><Relationship Id="rId5" Type="http://schemas.openxmlformats.org/officeDocument/2006/relationships/hyperlink" Target="https://www.hudexchange.info/programs/hopwa/" TargetMode="External"/><Relationship Id="rId10" Type="http://schemas.openxmlformats.org/officeDocument/2006/relationships/hyperlink" Target="https://www.law.cornell.edu/cfr/text/24/5.617" TargetMode="External"/><Relationship Id="rId4" Type="http://schemas.openxmlformats.org/officeDocument/2006/relationships/hyperlink" Target="https://www.hudexchange.info/programs/hopwa/hopwa-law-regulations-and-notices/" TargetMode="External"/><Relationship Id="rId9" Type="http://schemas.openxmlformats.org/officeDocument/2006/relationships/hyperlink" Target="https://www.law.cornell.edu/cfr/text/24/5.611"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19A9C-324B-4E22-B2DA-53AD44A37C42}"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7CD1423D-AC4B-426A-8F6F-DBA0BAAF1873}">
      <dgm:prSet/>
      <dgm:spPr/>
      <dgm:t>
        <a:bodyPr/>
        <a:lstStyle/>
        <a:p>
          <a:r>
            <a:rPr lang="en-US" dirty="0"/>
            <a:t>Program participants must pay as rent, including utilities, of an amount which is the </a:t>
          </a:r>
          <a:r>
            <a:rPr lang="en-US" i="1" dirty="0"/>
            <a:t>higher</a:t>
          </a:r>
          <a:r>
            <a:rPr lang="en-US" dirty="0"/>
            <a:t> of: </a:t>
          </a:r>
        </a:p>
      </dgm:t>
    </dgm:pt>
    <dgm:pt modelId="{091899D7-630A-4C12-8AB5-34D8534F5A8A}" type="parTrans" cxnId="{D7E5B3C7-6355-4827-8515-41493718CA58}">
      <dgm:prSet/>
      <dgm:spPr/>
      <dgm:t>
        <a:bodyPr/>
        <a:lstStyle/>
        <a:p>
          <a:endParaRPr lang="en-US"/>
        </a:p>
      </dgm:t>
    </dgm:pt>
    <dgm:pt modelId="{FD9D01A5-ADAB-4A9B-B013-5FDB2549BF82}" type="sibTrans" cxnId="{D7E5B3C7-6355-4827-8515-41493718CA58}">
      <dgm:prSet/>
      <dgm:spPr/>
      <dgm:t>
        <a:bodyPr/>
        <a:lstStyle/>
        <a:p>
          <a:endParaRPr lang="en-US"/>
        </a:p>
      </dgm:t>
    </dgm:pt>
    <dgm:pt modelId="{85A7E46B-1891-4531-942D-0C6CF78D169A}">
      <dgm:prSet/>
      <dgm:spPr/>
      <dgm:t>
        <a:bodyPr/>
        <a:lstStyle/>
        <a:p>
          <a:r>
            <a:rPr lang="en-US" dirty="0"/>
            <a:t>30% of family’s monthly adjusted income; </a:t>
          </a:r>
        </a:p>
      </dgm:t>
    </dgm:pt>
    <dgm:pt modelId="{D4BBFC2E-044E-4010-9603-A86243C532E3}" type="parTrans" cxnId="{A8C2B6FE-B384-4F8E-B863-A9DADFFCCC47}">
      <dgm:prSet/>
      <dgm:spPr/>
      <dgm:t>
        <a:bodyPr/>
        <a:lstStyle/>
        <a:p>
          <a:endParaRPr lang="en-US"/>
        </a:p>
      </dgm:t>
    </dgm:pt>
    <dgm:pt modelId="{8DFE512D-9B21-4E85-93B8-576D92AD303D}" type="sibTrans" cxnId="{A8C2B6FE-B384-4F8E-B863-A9DADFFCCC47}">
      <dgm:prSet/>
      <dgm:spPr/>
      <dgm:t>
        <a:bodyPr/>
        <a:lstStyle/>
        <a:p>
          <a:endParaRPr lang="en-US"/>
        </a:p>
      </dgm:t>
    </dgm:pt>
    <dgm:pt modelId="{C23AFECA-26FF-40C4-8E4F-B38767C5A419}">
      <dgm:prSet/>
      <dgm:spPr/>
      <dgm:t>
        <a:bodyPr/>
        <a:lstStyle/>
        <a:p>
          <a:r>
            <a:rPr lang="en-US" dirty="0"/>
            <a:t>10% of family’s monthly gross income; or</a:t>
          </a:r>
        </a:p>
      </dgm:t>
    </dgm:pt>
    <dgm:pt modelId="{CA7679DC-A052-4619-9D64-403A31E2F226}" type="parTrans" cxnId="{9675592E-5F45-49A6-9E7C-EB1448FF004E}">
      <dgm:prSet/>
      <dgm:spPr/>
      <dgm:t>
        <a:bodyPr/>
        <a:lstStyle/>
        <a:p>
          <a:endParaRPr lang="en-US"/>
        </a:p>
      </dgm:t>
    </dgm:pt>
    <dgm:pt modelId="{160B887A-99C9-4632-9684-E0CAC7EB4E8B}" type="sibTrans" cxnId="{9675592E-5F45-49A6-9E7C-EB1448FF004E}">
      <dgm:prSet/>
      <dgm:spPr/>
      <dgm:t>
        <a:bodyPr/>
        <a:lstStyle/>
        <a:p>
          <a:endParaRPr lang="en-US"/>
        </a:p>
      </dgm:t>
    </dgm:pt>
    <dgm:pt modelId="{0260B8CC-A0FE-4E02-A4E7-1FD9350BA115}">
      <dgm:prSet/>
      <dgm:spPr/>
      <dgm:t>
        <a:bodyPr/>
        <a:lstStyle/>
        <a:p>
          <a:r>
            <a:rPr lang="en-US" dirty="0"/>
            <a:t>The welfare rent (in as-paid localities only)</a:t>
          </a:r>
        </a:p>
      </dgm:t>
    </dgm:pt>
    <dgm:pt modelId="{7596DDE9-9A1C-4DFB-9FEC-4B16F498B017}" type="parTrans" cxnId="{3782D6D4-5065-4A30-9E69-A54E23C94E04}">
      <dgm:prSet/>
      <dgm:spPr/>
      <dgm:t>
        <a:bodyPr/>
        <a:lstStyle/>
        <a:p>
          <a:endParaRPr lang="en-US"/>
        </a:p>
      </dgm:t>
    </dgm:pt>
    <dgm:pt modelId="{90BFA914-1CE6-4192-81DB-42687C4A219B}" type="sibTrans" cxnId="{3782D6D4-5065-4A30-9E69-A54E23C94E04}">
      <dgm:prSet/>
      <dgm:spPr/>
      <dgm:t>
        <a:bodyPr/>
        <a:lstStyle/>
        <a:p>
          <a:endParaRPr lang="en-US"/>
        </a:p>
      </dgm:t>
    </dgm:pt>
    <dgm:pt modelId="{3D23CB3D-823A-402C-B4C9-408E8D36EC54}" type="pres">
      <dgm:prSet presAssocID="{9EC19A9C-324B-4E22-B2DA-53AD44A37C42}" presName="hierChild1" presStyleCnt="0">
        <dgm:presLayoutVars>
          <dgm:chPref val="1"/>
          <dgm:dir/>
          <dgm:animOne val="branch"/>
          <dgm:animLvl val="lvl"/>
          <dgm:resizeHandles/>
        </dgm:presLayoutVars>
      </dgm:prSet>
      <dgm:spPr/>
    </dgm:pt>
    <dgm:pt modelId="{1A5723D4-F7D5-4C79-8A52-7944CD528398}" type="pres">
      <dgm:prSet presAssocID="{7CD1423D-AC4B-426A-8F6F-DBA0BAAF1873}" presName="hierRoot1" presStyleCnt="0"/>
      <dgm:spPr/>
    </dgm:pt>
    <dgm:pt modelId="{2D5FF6AA-FE44-47D5-A6AB-D512CD5DCE0D}" type="pres">
      <dgm:prSet presAssocID="{7CD1423D-AC4B-426A-8F6F-DBA0BAAF1873}" presName="composite" presStyleCnt="0"/>
      <dgm:spPr/>
    </dgm:pt>
    <dgm:pt modelId="{16F15A07-66FF-4124-915F-A59E1E2041B1}" type="pres">
      <dgm:prSet presAssocID="{7CD1423D-AC4B-426A-8F6F-DBA0BAAF1873}" presName="background" presStyleLbl="node0" presStyleIdx="0" presStyleCnt="1"/>
      <dgm:spPr>
        <a:solidFill>
          <a:schemeClr val="accent1">
            <a:lumMod val="60000"/>
            <a:lumOff val="40000"/>
          </a:schemeClr>
        </a:solidFill>
      </dgm:spPr>
    </dgm:pt>
    <dgm:pt modelId="{7277E9C5-599E-4B03-8206-5FF941FDA52B}" type="pres">
      <dgm:prSet presAssocID="{7CD1423D-AC4B-426A-8F6F-DBA0BAAF1873}" presName="text" presStyleLbl="fgAcc0" presStyleIdx="0" presStyleCnt="1">
        <dgm:presLayoutVars>
          <dgm:chPref val="3"/>
        </dgm:presLayoutVars>
      </dgm:prSet>
      <dgm:spPr/>
    </dgm:pt>
    <dgm:pt modelId="{583DED54-93A5-4279-95FB-2B1F66E84D6A}" type="pres">
      <dgm:prSet presAssocID="{7CD1423D-AC4B-426A-8F6F-DBA0BAAF1873}" presName="hierChild2" presStyleCnt="0"/>
      <dgm:spPr/>
    </dgm:pt>
    <dgm:pt modelId="{293A44EC-126C-4549-A355-BF89F4BB8FEA}" type="pres">
      <dgm:prSet presAssocID="{D4BBFC2E-044E-4010-9603-A86243C532E3}" presName="Name10" presStyleLbl="parChTrans1D2" presStyleIdx="0" presStyleCnt="3"/>
      <dgm:spPr/>
    </dgm:pt>
    <dgm:pt modelId="{57CE4FD3-4271-4207-A90F-9C9ED016BE76}" type="pres">
      <dgm:prSet presAssocID="{85A7E46B-1891-4531-942D-0C6CF78D169A}" presName="hierRoot2" presStyleCnt="0"/>
      <dgm:spPr/>
    </dgm:pt>
    <dgm:pt modelId="{4B874347-E22C-4FCA-9C1D-9285A814B9F0}" type="pres">
      <dgm:prSet presAssocID="{85A7E46B-1891-4531-942D-0C6CF78D169A}" presName="composite2" presStyleCnt="0"/>
      <dgm:spPr/>
    </dgm:pt>
    <dgm:pt modelId="{A50890C7-6EC5-41FF-802E-06B14007A87D}" type="pres">
      <dgm:prSet presAssocID="{85A7E46B-1891-4531-942D-0C6CF78D169A}" presName="background2" presStyleLbl="node2" presStyleIdx="0" presStyleCnt="3"/>
      <dgm:spPr>
        <a:solidFill>
          <a:schemeClr val="accent1"/>
        </a:solidFill>
      </dgm:spPr>
    </dgm:pt>
    <dgm:pt modelId="{20E77F10-307E-49F0-9C14-3836633CA054}" type="pres">
      <dgm:prSet presAssocID="{85A7E46B-1891-4531-942D-0C6CF78D169A}" presName="text2" presStyleLbl="fgAcc2" presStyleIdx="0" presStyleCnt="3">
        <dgm:presLayoutVars>
          <dgm:chPref val="3"/>
        </dgm:presLayoutVars>
      </dgm:prSet>
      <dgm:spPr/>
    </dgm:pt>
    <dgm:pt modelId="{5D3C0821-3D1A-4727-A8C0-1EDF751F0BE7}" type="pres">
      <dgm:prSet presAssocID="{85A7E46B-1891-4531-942D-0C6CF78D169A}" presName="hierChild3" presStyleCnt="0"/>
      <dgm:spPr/>
    </dgm:pt>
    <dgm:pt modelId="{DB76E204-FEE7-461C-AC88-DE44EC239BDD}" type="pres">
      <dgm:prSet presAssocID="{CA7679DC-A052-4619-9D64-403A31E2F226}" presName="Name10" presStyleLbl="parChTrans1D2" presStyleIdx="1" presStyleCnt="3"/>
      <dgm:spPr/>
    </dgm:pt>
    <dgm:pt modelId="{B10D3D35-1095-4535-AEDC-00FB1EE4729C}" type="pres">
      <dgm:prSet presAssocID="{C23AFECA-26FF-40C4-8E4F-B38767C5A419}" presName="hierRoot2" presStyleCnt="0"/>
      <dgm:spPr/>
    </dgm:pt>
    <dgm:pt modelId="{54378A24-49AB-4977-B3A8-B0A2C71AB3FD}" type="pres">
      <dgm:prSet presAssocID="{C23AFECA-26FF-40C4-8E4F-B38767C5A419}" presName="composite2" presStyleCnt="0"/>
      <dgm:spPr/>
    </dgm:pt>
    <dgm:pt modelId="{F13752D6-8BBE-46A1-BBD1-C5D7D9DCEBC8}" type="pres">
      <dgm:prSet presAssocID="{C23AFECA-26FF-40C4-8E4F-B38767C5A419}" presName="background2" presStyleLbl="node2" presStyleIdx="1" presStyleCnt="3"/>
      <dgm:spPr>
        <a:solidFill>
          <a:schemeClr val="accent1"/>
        </a:solidFill>
      </dgm:spPr>
    </dgm:pt>
    <dgm:pt modelId="{BAC889D1-25A5-491D-B768-F491FBFDA8DB}" type="pres">
      <dgm:prSet presAssocID="{C23AFECA-26FF-40C4-8E4F-B38767C5A419}" presName="text2" presStyleLbl="fgAcc2" presStyleIdx="1" presStyleCnt="3">
        <dgm:presLayoutVars>
          <dgm:chPref val="3"/>
        </dgm:presLayoutVars>
      </dgm:prSet>
      <dgm:spPr/>
    </dgm:pt>
    <dgm:pt modelId="{80ACA399-6259-4267-8070-BDA6E800D2BA}" type="pres">
      <dgm:prSet presAssocID="{C23AFECA-26FF-40C4-8E4F-B38767C5A419}" presName="hierChild3" presStyleCnt="0"/>
      <dgm:spPr/>
    </dgm:pt>
    <dgm:pt modelId="{8816C55D-120F-4D66-8610-873A81982F89}" type="pres">
      <dgm:prSet presAssocID="{7596DDE9-9A1C-4DFB-9FEC-4B16F498B017}" presName="Name10" presStyleLbl="parChTrans1D2" presStyleIdx="2" presStyleCnt="3"/>
      <dgm:spPr/>
    </dgm:pt>
    <dgm:pt modelId="{E8B90323-1A5B-49B3-B321-51573A814AD0}" type="pres">
      <dgm:prSet presAssocID="{0260B8CC-A0FE-4E02-A4E7-1FD9350BA115}" presName="hierRoot2" presStyleCnt="0"/>
      <dgm:spPr/>
    </dgm:pt>
    <dgm:pt modelId="{D9BB95B3-0957-4E96-8985-8AD88FA89EC6}" type="pres">
      <dgm:prSet presAssocID="{0260B8CC-A0FE-4E02-A4E7-1FD9350BA115}" presName="composite2" presStyleCnt="0"/>
      <dgm:spPr/>
    </dgm:pt>
    <dgm:pt modelId="{119AE38B-F9D9-43E3-997E-FC6BEFDFBABB}" type="pres">
      <dgm:prSet presAssocID="{0260B8CC-A0FE-4E02-A4E7-1FD9350BA115}" presName="background2" presStyleLbl="node2" presStyleIdx="2" presStyleCnt="3"/>
      <dgm:spPr>
        <a:solidFill>
          <a:schemeClr val="accent1"/>
        </a:solidFill>
      </dgm:spPr>
    </dgm:pt>
    <dgm:pt modelId="{5D52B542-22E0-4445-932F-03B03C0920BF}" type="pres">
      <dgm:prSet presAssocID="{0260B8CC-A0FE-4E02-A4E7-1FD9350BA115}" presName="text2" presStyleLbl="fgAcc2" presStyleIdx="2" presStyleCnt="3">
        <dgm:presLayoutVars>
          <dgm:chPref val="3"/>
        </dgm:presLayoutVars>
      </dgm:prSet>
      <dgm:spPr/>
    </dgm:pt>
    <dgm:pt modelId="{4A0ED409-3EB6-4494-B39E-0538E313B7FF}" type="pres">
      <dgm:prSet presAssocID="{0260B8CC-A0FE-4E02-A4E7-1FD9350BA115}" presName="hierChild3" presStyleCnt="0"/>
      <dgm:spPr/>
    </dgm:pt>
  </dgm:ptLst>
  <dgm:cxnLst>
    <dgm:cxn modelId="{9675592E-5F45-49A6-9E7C-EB1448FF004E}" srcId="{7CD1423D-AC4B-426A-8F6F-DBA0BAAF1873}" destId="{C23AFECA-26FF-40C4-8E4F-B38767C5A419}" srcOrd="1" destOrd="0" parTransId="{CA7679DC-A052-4619-9D64-403A31E2F226}" sibTransId="{160B887A-99C9-4632-9684-E0CAC7EB4E8B}"/>
    <dgm:cxn modelId="{3BD9DE3C-F893-4FCD-9C2E-993DA5D550A4}" type="presOf" srcId="{9EC19A9C-324B-4E22-B2DA-53AD44A37C42}" destId="{3D23CB3D-823A-402C-B4C9-408E8D36EC54}" srcOrd="0" destOrd="0" presId="urn:microsoft.com/office/officeart/2005/8/layout/hierarchy1"/>
    <dgm:cxn modelId="{44D89D62-20F3-4990-BED6-EFAE6A142D6E}" type="presOf" srcId="{7CD1423D-AC4B-426A-8F6F-DBA0BAAF1873}" destId="{7277E9C5-599E-4B03-8206-5FF941FDA52B}" srcOrd="0" destOrd="0" presId="urn:microsoft.com/office/officeart/2005/8/layout/hierarchy1"/>
    <dgm:cxn modelId="{8703A873-AA19-43E5-9FD8-3553CDAAD428}" type="presOf" srcId="{85A7E46B-1891-4531-942D-0C6CF78D169A}" destId="{20E77F10-307E-49F0-9C14-3836633CA054}" srcOrd="0" destOrd="0" presId="urn:microsoft.com/office/officeart/2005/8/layout/hierarchy1"/>
    <dgm:cxn modelId="{6850DC53-0220-46BD-B195-664CC4613507}" type="presOf" srcId="{CA7679DC-A052-4619-9D64-403A31E2F226}" destId="{DB76E204-FEE7-461C-AC88-DE44EC239BDD}" srcOrd="0" destOrd="0" presId="urn:microsoft.com/office/officeart/2005/8/layout/hierarchy1"/>
    <dgm:cxn modelId="{9573B689-CB22-456A-84E5-4D7CEDD66D68}" type="presOf" srcId="{7596DDE9-9A1C-4DFB-9FEC-4B16F498B017}" destId="{8816C55D-120F-4D66-8610-873A81982F89}" srcOrd="0" destOrd="0" presId="urn:microsoft.com/office/officeart/2005/8/layout/hierarchy1"/>
    <dgm:cxn modelId="{2D2135B9-4AB0-478E-B2E3-14914C0BA6A9}" type="presOf" srcId="{D4BBFC2E-044E-4010-9603-A86243C532E3}" destId="{293A44EC-126C-4549-A355-BF89F4BB8FEA}" srcOrd="0" destOrd="0" presId="urn:microsoft.com/office/officeart/2005/8/layout/hierarchy1"/>
    <dgm:cxn modelId="{D7E5B3C7-6355-4827-8515-41493718CA58}" srcId="{9EC19A9C-324B-4E22-B2DA-53AD44A37C42}" destId="{7CD1423D-AC4B-426A-8F6F-DBA0BAAF1873}" srcOrd="0" destOrd="0" parTransId="{091899D7-630A-4C12-8AB5-34D8534F5A8A}" sibTransId="{FD9D01A5-ADAB-4A9B-B013-5FDB2549BF82}"/>
    <dgm:cxn modelId="{4B8AE7CF-6E8F-448B-8C18-163415ECC8A9}" type="presOf" srcId="{0260B8CC-A0FE-4E02-A4E7-1FD9350BA115}" destId="{5D52B542-22E0-4445-932F-03B03C0920BF}" srcOrd="0" destOrd="0" presId="urn:microsoft.com/office/officeart/2005/8/layout/hierarchy1"/>
    <dgm:cxn modelId="{3782D6D4-5065-4A30-9E69-A54E23C94E04}" srcId="{7CD1423D-AC4B-426A-8F6F-DBA0BAAF1873}" destId="{0260B8CC-A0FE-4E02-A4E7-1FD9350BA115}" srcOrd="2" destOrd="0" parTransId="{7596DDE9-9A1C-4DFB-9FEC-4B16F498B017}" sibTransId="{90BFA914-1CE6-4192-81DB-42687C4A219B}"/>
    <dgm:cxn modelId="{2C6F4DF3-D993-45B4-9400-3C431F4869BC}" type="presOf" srcId="{C23AFECA-26FF-40C4-8E4F-B38767C5A419}" destId="{BAC889D1-25A5-491D-B768-F491FBFDA8DB}" srcOrd="0" destOrd="0" presId="urn:microsoft.com/office/officeart/2005/8/layout/hierarchy1"/>
    <dgm:cxn modelId="{A8C2B6FE-B384-4F8E-B863-A9DADFFCCC47}" srcId="{7CD1423D-AC4B-426A-8F6F-DBA0BAAF1873}" destId="{85A7E46B-1891-4531-942D-0C6CF78D169A}" srcOrd="0" destOrd="0" parTransId="{D4BBFC2E-044E-4010-9603-A86243C532E3}" sibTransId="{8DFE512D-9B21-4E85-93B8-576D92AD303D}"/>
    <dgm:cxn modelId="{5FE3D661-3BC8-4AC9-BA62-07A1936DBC86}" type="presParOf" srcId="{3D23CB3D-823A-402C-B4C9-408E8D36EC54}" destId="{1A5723D4-F7D5-4C79-8A52-7944CD528398}" srcOrd="0" destOrd="0" presId="urn:microsoft.com/office/officeart/2005/8/layout/hierarchy1"/>
    <dgm:cxn modelId="{79C82256-E871-44E8-AB99-32B765B9A965}" type="presParOf" srcId="{1A5723D4-F7D5-4C79-8A52-7944CD528398}" destId="{2D5FF6AA-FE44-47D5-A6AB-D512CD5DCE0D}" srcOrd="0" destOrd="0" presId="urn:microsoft.com/office/officeart/2005/8/layout/hierarchy1"/>
    <dgm:cxn modelId="{1BC0763E-1034-4056-A2C0-A9B73801B106}" type="presParOf" srcId="{2D5FF6AA-FE44-47D5-A6AB-D512CD5DCE0D}" destId="{16F15A07-66FF-4124-915F-A59E1E2041B1}" srcOrd="0" destOrd="0" presId="urn:microsoft.com/office/officeart/2005/8/layout/hierarchy1"/>
    <dgm:cxn modelId="{A2BE67C3-9F78-43A9-B01A-30DD3B008AF0}" type="presParOf" srcId="{2D5FF6AA-FE44-47D5-A6AB-D512CD5DCE0D}" destId="{7277E9C5-599E-4B03-8206-5FF941FDA52B}" srcOrd="1" destOrd="0" presId="urn:microsoft.com/office/officeart/2005/8/layout/hierarchy1"/>
    <dgm:cxn modelId="{BB21AFFC-31A2-4A3A-8AB5-2AAF07AA5E62}" type="presParOf" srcId="{1A5723D4-F7D5-4C79-8A52-7944CD528398}" destId="{583DED54-93A5-4279-95FB-2B1F66E84D6A}" srcOrd="1" destOrd="0" presId="urn:microsoft.com/office/officeart/2005/8/layout/hierarchy1"/>
    <dgm:cxn modelId="{8220C7D2-14E5-4D64-9494-2A29BA57CB29}" type="presParOf" srcId="{583DED54-93A5-4279-95FB-2B1F66E84D6A}" destId="{293A44EC-126C-4549-A355-BF89F4BB8FEA}" srcOrd="0" destOrd="0" presId="urn:microsoft.com/office/officeart/2005/8/layout/hierarchy1"/>
    <dgm:cxn modelId="{A1AEE22E-574F-4A9A-A68C-938F0D3B0D8C}" type="presParOf" srcId="{583DED54-93A5-4279-95FB-2B1F66E84D6A}" destId="{57CE4FD3-4271-4207-A90F-9C9ED016BE76}" srcOrd="1" destOrd="0" presId="urn:microsoft.com/office/officeart/2005/8/layout/hierarchy1"/>
    <dgm:cxn modelId="{C524077C-5E44-4CB3-9ADC-5304378FBE0E}" type="presParOf" srcId="{57CE4FD3-4271-4207-A90F-9C9ED016BE76}" destId="{4B874347-E22C-4FCA-9C1D-9285A814B9F0}" srcOrd="0" destOrd="0" presId="urn:microsoft.com/office/officeart/2005/8/layout/hierarchy1"/>
    <dgm:cxn modelId="{D4F4785B-4B89-4837-81F5-77F258AF9F06}" type="presParOf" srcId="{4B874347-E22C-4FCA-9C1D-9285A814B9F0}" destId="{A50890C7-6EC5-41FF-802E-06B14007A87D}" srcOrd="0" destOrd="0" presId="urn:microsoft.com/office/officeart/2005/8/layout/hierarchy1"/>
    <dgm:cxn modelId="{61B8F936-78C0-43B3-826E-9A7D71E01F20}" type="presParOf" srcId="{4B874347-E22C-4FCA-9C1D-9285A814B9F0}" destId="{20E77F10-307E-49F0-9C14-3836633CA054}" srcOrd="1" destOrd="0" presId="urn:microsoft.com/office/officeart/2005/8/layout/hierarchy1"/>
    <dgm:cxn modelId="{1F69BA11-9103-47BC-8C37-F5155AC49990}" type="presParOf" srcId="{57CE4FD3-4271-4207-A90F-9C9ED016BE76}" destId="{5D3C0821-3D1A-4727-A8C0-1EDF751F0BE7}" srcOrd="1" destOrd="0" presId="urn:microsoft.com/office/officeart/2005/8/layout/hierarchy1"/>
    <dgm:cxn modelId="{0E13DAB3-0E7E-419B-9A6F-BE1DD5E5BCF1}" type="presParOf" srcId="{583DED54-93A5-4279-95FB-2B1F66E84D6A}" destId="{DB76E204-FEE7-461C-AC88-DE44EC239BDD}" srcOrd="2" destOrd="0" presId="urn:microsoft.com/office/officeart/2005/8/layout/hierarchy1"/>
    <dgm:cxn modelId="{5BBCA2ED-64D6-45EE-808B-9058F8076BAC}" type="presParOf" srcId="{583DED54-93A5-4279-95FB-2B1F66E84D6A}" destId="{B10D3D35-1095-4535-AEDC-00FB1EE4729C}" srcOrd="3" destOrd="0" presId="urn:microsoft.com/office/officeart/2005/8/layout/hierarchy1"/>
    <dgm:cxn modelId="{A27688B3-C4C9-4635-A373-B1EC94E8D162}" type="presParOf" srcId="{B10D3D35-1095-4535-AEDC-00FB1EE4729C}" destId="{54378A24-49AB-4977-B3A8-B0A2C71AB3FD}" srcOrd="0" destOrd="0" presId="urn:microsoft.com/office/officeart/2005/8/layout/hierarchy1"/>
    <dgm:cxn modelId="{974FA8C6-D7C8-4369-A09A-C0A08A994145}" type="presParOf" srcId="{54378A24-49AB-4977-B3A8-B0A2C71AB3FD}" destId="{F13752D6-8BBE-46A1-BBD1-C5D7D9DCEBC8}" srcOrd="0" destOrd="0" presId="urn:microsoft.com/office/officeart/2005/8/layout/hierarchy1"/>
    <dgm:cxn modelId="{FBC23D0A-1C31-491E-B715-AF5AD39D3584}" type="presParOf" srcId="{54378A24-49AB-4977-B3A8-B0A2C71AB3FD}" destId="{BAC889D1-25A5-491D-B768-F491FBFDA8DB}" srcOrd="1" destOrd="0" presId="urn:microsoft.com/office/officeart/2005/8/layout/hierarchy1"/>
    <dgm:cxn modelId="{1C025202-725D-41A3-B4ED-6C6B69E0B297}" type="presParOf" srcId="{B10D3D35-1095-4535-AEDC-00FB1EE4729C}" destId="{80ACA399-6259-4267-8070-BDA6E800D2BA}" srcOrd="1" destOrd="0" presId="urn:microsoft.com/office/officeart/2005/8/layout/hierarchy1"/>
    <dgm:cxn modelId="{7FC9E29B-B12E-4536-BC46-267366FCB427}" type="presParOf" srcId="{583DED54-93A5-4279-95FB-2B1F66E84D6A}" destId="{8816C55D-120F-4D66-8610-873A81982F89}" srcOrd="4" destOrd="0" presId="urn:microsoft.com/office/officeart/2005/8/layout/hierarchy1"/>
    <dgm:cxn modelId="{3B84FD05-17E5-40B4-AF12-DC8114263907}" type="presParOf" srcId="{583DED54-93A5-4279-95FB-2B1F66E84D6A}" destId="{E8B90323-1A5B-49B3-B321-51573A814AD0}" srcOrd="5" destOrd="0" presId="urn:microsoft.com/office/officeart/2005/8/layout/hierarchy1"/>
    <dgm:cxn modelId="{7A7BDF07-8494-421E-BE9F-8203AE263761}" type="presParOf" srcId="{E8B90323-1A5B-49B3-B321-51573A814AD0}" destId="{D9BB95B3-0957-4E96-8985-8AD88FA89EC6}" srcOrd="0" destOrd="0" presId="urn:microsoft.com/office/officeart/2005/8/layout/hierarchy1"/>
    <dgm:cxn modelId="{BEEA3F42-7586-4A15-929F-042FD70ED2D7}" type="presParOf" srcId="{D9BB95B3-0957-4E96-8985-8AD88FA89EC6}" destId="{119AE38B-F9D9-43E3-997E-FC6BEFDFBABB}" srcOrd="0" destOrd="0" presId="urn:microsoft.com/office/officeart/2005/8/layout/hierarchy1"/>
    <dgm:cxn modelId="{E3CFB6EA-2B4F-4672-8E4F-E0E2211A0D52}" type="presParOf" srcId="{D9BB95B3-0957-4E96-8985-8AD88FA89EC6}" destId="{5D52B542-22E0-4445-932F-03B03C0920BF}" srcOrd="1" destOrd="0" presId="urn:microsoft.com/office/officeart/2005/8/layout/hierarchy1"/>
    <dgm:cxn modelId="{4303348E-7CF0-4153-B82C-FFF3BEDC1154}" type="presParOf" srcId="{E8B90323-1A5B-49B3-B321-51573A814AD0}" destId="{4A0ED409-3EB6-4494-B39E-0538E313B7F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A6055-239A-41E9-9380-BEF2412D2CB7}" type="doc">
      <dgm:prSet loTypeId="urn:microsoft.com/office/officeart/2005/8/layout/vProcess5" loCatId="process" qsTypeId="urn:microsoft.com/office/officeart/2005/8/quickstyle/simple5" qsCatId="simple" csTypeId="urn:microsoft.com/office/officeart/2005/8/colors/accent3_2" csCatId="accent3" phldr="1"/>
      <dgm:spPr/>
      <dgm:t>
        <a:bodyPr/>
        <a:lstStyle/>
        <a:p>
          <a:endParaRPr lang="en-US"/>
        </a:p>
      </dgm:t>
    </dgm:pt>
    <dgm:pt modelId="{E08CCEB9-4B72-4D5C-8D63-470946E78E20}">
      <dgm:prSet phldrT="[Text]"/>
      <dgm:spPr>
        <a:solidFill>
          <a:schemeClr val="tx2">
            <a:lumMod val="50000"/>
            <a:lumOff val="50000"/>
          </a:schemeClr>
        </a:solidFill>
      </dgm:spPr>
      <dgm:t>
        <a:bodyPr/>
        <a:lstStyle/>
        <a:p>
          <a:pPr>
            <a:buAutoNum type="arabicPeriod"/>
          </a:pPr>
          <a:r>
            <a:rPr lang="en-US" dirty="0"/>
            <a:t>Go to, or on behalf of, the family head or spouse (even if temporarily absent) or to any other family member; or</a:t>
          </a:r>
        </a:p>
      </dgm:t>
    </dgm:pt>
    <dgm:pt modelId="{7DB2EA79-3D09-499B-B5E0-516FF6753219}" type="parTrans" cxnId="{D089D02E-1602-47B4-9668-4EFCDE896FE2}">
      <dgm:prSet/>
      <dgm:spPr/>
      <dgm:t>
        <a:bodyPr/>
        <a:lstStyle/>
        <a:p>
          <a:endParaRPr lang="en-US"/>
        </a:p>
      </dgm:t>
    </dgm:pt>
    <dgm:pt modelId="{DE519921-1044-4877-B64B-8B4472472C84}" type="sibTrans" cxnId="{D089D02E-1602-47B4-9668-4EFCDE896FE2}">
      <dgm:prSet/>
      <dgm:spPr/>
      <dgm:t>
        <a:bodyPr/>
        <a:lstStyle/>
        <a:p>
          <a:endParaRPr lang="en-US" dirty="0"/>
        </a:p>
      </dgm:t>
    </dgm:pt>
    <dgm:pt modelId="{D3C34246-2D8E-4CF3-A47D-E01DD70240DA}">
      <dgm:prSet phldrT="[Text]"/>
      <dgm:spPr>
        <a:solidFill>
          <a:schemeClr val="accent1"/>
        </a:solidFill>
      </dgm:spPr>
      <dgm:t>
        <a:bodyPr/>
        <a:lstStyle/>
        <a:p>
          <a:pPr>
            <a:buAutoNum type="arabicPeriod"/>
          </a:pPr>
          <a:r>
            <a:rPr lang="en-US" dirty="0"/>
            <a:t>Are anticipated to be received from a source outside the family during the 12-month period following admission or annual reexamination effective date; and</a:t>
          </a:r>
        </a:p>
      </dgm:t>
    </dgm:pt>
    <dgm:pt modelId="{19A140CB-B6F5-43D8-97BC-8C194DFB93C9}" type="parTrans" cxnId="{D5696241-B6AB-4C02-810A-466B11DD88C7}">
      <dgm:prSet/>
      <dgm:spPr/>
      <dgm:t>
        <a:bodyPr/>
        <a:lstStyle/>
        <a:p>
          <a:endParaRPr lang="en-US"/>
        </a:p>
      </dgm:t>
    </dgm:pt>
    <dgm:pt modelId="{D02AC874-3710-4CD8-B874-48B2A34FF967}" type="sibTrans" cxnId="{D5696241-B6AB-4C02-810A-466B11DD88C7}">
      <dgm:prSet/>
      <dgm:spPr/>
      <dgm:t>
        <a:bodyPr/>
        <a:lstStyle/>
        <a:p>
          <a:endParaRPr lang="en-US" dirty="0"/>
        </a:p>
      </dgm:t>
    </dgm:pt>
    <dgm:pt modelId="{DCF7CFF4-3B01-4E2F-B7E6-B190D13CA58B}">
      <dgm:prSet phldrT="[Text]"/>
      <dgm:spPr>
        <a:solidFill>
          <a:schemeClr val="tx2">
            <a:lumMod val="75000"/>
            <a:lumOff val="25000"/>
          </a:schemeClr>
        </a:solidFill>
      </dgm:spPr>
      <dgm:t>
        <a:bodyPr/>
        <a:lstStyle/>
        <a:p>
          <a:r>
            <a:rPr lang="en-US" dirty="0"/>
            <a:t>Which are not specifically excluded in paragraph [5.609](c)</a:t>
          </a:r>
        </a:p>
      </dgm:t>
    </dgm:pt>
    <dgm:pt modelId="{261D26C7-5A13-484A-A37B-2BDA2FF67E73}" type="parTrans" cxnId="{2E2DDC6C-FD46-46D8-A580-DF9BFDA4D861}">
      <dgm:prSet/>
      <dgm:spPr/>
      <dgm:t>
        <a:bodyPr/>
        <a:lstStyle/>
        <a:p>
          <a:endParaRPr lang="en-US"/>
        </a:p>
      </dgm:t>
    </dgm:pt>
    <dgm:pt modelId="{2AD98AC6-89A4-434C-BDC5-A31C4DFF5997}" type="sibTrans" cxnId="{2E2DDC6C-FD46-46D8-A580-DF9BFDA4D861}">
      <dgm:prSet/>
      <dgm:spPr/>
      <dgm:t>
        <a:bodyPr/>
        <a:lstStyle/>
        <a:p>
          <a:endParaRPr lang="en-US" dirty="0"/>
        </a:p>
      </dgm:t>
    </dgm:pt>
    <dgm:pt modelId="{0F1B6532-A427-4C02-B5FA-CE5BA53E191C}">
      <dgm:prSet phldrT="[Text]"/>
      <dgm:spPr>
        <a:solidFill>
          <a:schemeClr val="accent1">
            <a:lumMod val="50000"/>
          </a:schemeClr>
        </a:solidFill>
      </dgm:spPr>
      <dgm:t>
        <a:bodyPr/>
        <a:lstStyle/>
        <a:p>
          <a:r>
            <a:rPr lang="en-US" dirty="0"/>
            <a:t>Annual income also means amounts derived (during the 12-month period) from assets to which any member of the family has access</a:t>
          </a:r>
        </a:p>
      </dgm:t>
    </dgm:pt>
    <dgm:pt modelId="{03332144-415D-4F68-8AE9-7BF238073ADF}" type="parTrans" cxnId="{22A860E6-AE70-46F2-9F0D-944379CD9361}">
      <dgm:prSet/>
      <dgm:spPr/>
      <dgm:t>
        <a:bodyPr/>
        <a:lstStyle/>
        <a:p>
          <a:endParaRPr lang="en-US"/>
        </a:p>
      </dgm:t>
    </dgm:pt>
    <dgm:pt modelId="{4AE82347-4914-4F5E-8768-E3D17B251390}" type="sibTrans" cxnId="{22A860E6-AE70-46F2-9F0D-944379CD9361}">
      <dgm:prSet/>
      <dgm:spPr/>
      <dgm:t>
        <a:bodyPr/>
        <a:lstStyle/>
        <a:p>
          <a:endParaRPr lang="en-US"/>
        </a:p>
      </dgm:t>
    </dgm:pt>
    <dgm:pt modelId="{93AF015E-3A14-4C19-9394-73BE6A0F6E7A}" type="pres">
      <dgm:prSet presAssocID="{210A6055-239A-41E9-9380-BEF2412D2CB7}" presName="outerComposite" presStyleCnt="0">
        <dgm:presLayoutVars>
          <dgm:chMax val="5"/>
          <dgm:dir/>
          <dgm:resizeHandles val="exact"/>
        </dgm:presLayoutVars>
      </dgm:prSet>
      <dgm:spPr/>
    </dgm:pt>
    <dgm:pt modelId="{587CEC43-B10E-4EA0-AA45-BE2BE102A60E}" type="pres">
      <dgm:prSet presAssocID="{210A6055-239A-41E9-9380-BEF2412D2CB7}" presName="dummyMaxCanvas" presStyleCnt="0">
        <dgm:presLayoutVars/>
      </dgm:prSet>
      <dgm:spPr/>
    </dgm:pt>
    <dgm:pt modelId="{97828676-A282-4684-999C-430B5FA67F88}" type="pres">
      <dgm:prSet presAssocID="{210A6055-239A-41E9-9380-BEF2412D2CB7}" presName="FourNodes_1" presStyleLbl="node1" presStyleIdx="0" presStyleCnt="4">
        <dgm:presLayoutVars>
          <dgm:bulletEnabled val="1"/>
        </dgm:presLayoutVars>
      </dgm:prSet>
      <dgm:spPr/>
    </dgm:pt>
    <dgm:pt modelId="{F6822238-3504-41B5-8CA6-E236131A28C0}" type="pres">
      <dgm:prSet presAssocID="{210A6055-239A-41E9-9380-BEF2412D2CB7}" presName="FourNodes_2" presStyleLbl="node1" presStyleIdx="1" presStyleCnt="4">
        <dgm:presLayoutVars>
          <dgm:bulletEnabled val="1"/>
        </dgm:presLayoutVars>
      </dgm:prSet>
      <dgm:spPr/>
    </dgm:pt>
    <dgm:pt modelId="{7FA053F4-C109-4D01-96A3-4C3FB8F55201}" type="pres">
      <dgm:prSet presAssocID="{210A6055-239A-41E9-9380-BEF2412D2CB7}" presName="FourNodes_3" presStyleLbl="node1" presStyleIdx="2" presStyleCnt="4">
        <dgm:presLayoutVars>
          <dgm:bulletEnabled val="1"/>
        </dgm:presLayoutVars>
      </dgm:prSet>
      <dgm:spPr/>
    </dgm:pt>
    <dgm:pt modelId="{D9BE86E6-35F7-4E25-88C6-A61CA5BA5A1B}" type="pres">
      <dgm:prSet presAssocID="{210A6055-239A-41E9-9380-BEF2412D2CB7}" presName="FourNodes_4" presStyleLbl="node1" presStyleIdx="3" presStyleCnt="4">
        <dgm:presLayoutVars>
          <dgm:bulletEnabled val="1"/>
        </dgm:presLayoutVars>
      </dgm:prSet>
      <dgm:spPr/>
    </dgm:pt>
    <dgm:pt modelId="{A4051BFA-76F7-489E-A75F-D3ED7EB0C80D}" type="pres">
      <dgm:prSet presAssocID="{210A6055-239A-41E9-9380-BEF2412D2CB7}" presName="FourConn_1-2" presStyleLbl="fgAccFollowNode1" presStyleIdx="0" presStyleCnt="3">
        <dgm:presLayoutVars>
          <dgm:bulletEnabled val="1"/>
        </dgm:presLayoutVars>
      </dgm:prSet>
      <dgm:spPr/>
    </dgm:pt>
    <dgm:pt modelId="{37B99A17-F100-4543-AD5A-9DB4AEBEB84B}" type="pres">
      <dgm:prSet presAssocID="{210A6055-239A-41E9-9380-BEF2412D2CB7}" presName="FourConn_2-3" presStyleLbl="fgAccFollowNode1" presStyleIdx="1" presStyleCnt="3">
        <dgm:presLayoutVars>
          <dgm:bulletEnabled val="1"/>
        </dgm:presLayoutVars>
      </dgm:prSet>
      <dgm:spPr/>
    </dgm:pt>
    <dgm:pt modelId="{18F09A9D-8E28-4B44-8D35-3473D8B08AF1}" type="pres">
      <dgm:prSet presAssocID="{210A6055-239A-41E9-9380-BEF2412D2CB7}" presName="FourConn_3-4" presStyleLbl="fgAccFollowNode1" presStyleIdx="2" presStyleCnt="3">
        <dgm:presLayoutVars>
          <dgm:bulletEnabled val="1"/>
        </dgm:presLayoutVars>
      </dgm:prSet>
      <dgm:spPr/>
    </dgm:pt>
    <dgm:pt modelId="{6F5D31E8-E165-4E6D-8CB6-BBAD12E96B5A}" type="pres">
      <dgm:prSet presAssocID="{210A6055-239A-41E9-9380-BEF2412D2CB7}" presName="FourNodes_1_text" presStyleLbl="node1" presStyleIdx="3" presStyleCnt="4">
        <dgm:presLayoutVars>
          <dgm:bulletEnabled val="1"/>
        </dgm:presLayoutVars>
      </dgm:prSet>
      <dgm:spPr/>
    </dgm:pt>
    <dgm:pt modelId="{32A415EA-6957-4066-9F61-368B73679AA3}" type="pres">
      <dgm:prSet presAssocID="{210A6055-239A-41E9-9380-BEF2412D2CB7}" presName="FourNodes_2_text" presStyleLbl="node1" presStyleIdx="3" presStyleCnt="4">
        <dgm:presLayoutVars>
          <dgm:bulletEnabled val="1"/>
        </dgm:presLayoutVars>
      </dgm:prSet>
      <dgm:spPr/>
    </dgm:pt>
    <dgm:pt modelId="{FE05D2A4-5C72-4BE0-921A-F55512275882}" type="pres">
      <dgm:prSet presAssocID="{210A6055-239A-41E9-9380-BEF2412D2CB7}" presName="FourNodes_3_text" presStyleLbl="node1" presStyleIdx="3" presStyleCnt="4">
        <dgm:presLayoutVars>
          <dgm:bulletEnabled val="1"/>
        </dgm:presLayoutVars>
      </dgm:prSet>
      <dgm:spPr/>
    </dgm:pt>
    <dgm:pt modelId="{F30ABA61-C7BC-4288-A98C-59A12E019655}" type="pres">
      <dgm:prSet presAssocID="{210A6055-239A-41E9-9380-BEF2412D2CB7}" presName="FourNodes_4_text" presStyleLbl="node1" presStyleIdx="3" presStyleCnt="4">
        <dgm:presLayoutVars>
          <dgm:bulletEnabled val="1"/>
        </dgm:presLayoutVars>
      </dgm:prSet>
      <dgm:spPr/>
    </dgm:pt>
  </dgm:ptLst>
  <dgm:cxnLst>
    <dgm:cxn modelId="{CFA7CA06-ED40-4E6D-A8FD-937A9EC0DD11}" type="presOf" srcId="{0F1B6532-A427-4C02-B5FA-CE5BA53E191C}" destId="{F30ABA61-C7BC-4288-A98C-59A12E019655}" srcOrd="1" destOrd="0" presId="urn:microsoft.com/office/officeart/2005/8/layout/vProcess5"/>
    <dgm:cxn modelId="{3B3C3D10-AC36-4CAD-9C17-BCE8B63FCAFE}" type="presOf" srcId="{D02AC874-3710-4CD8-B874-48B2A34FF967}" destId="{37B99A17-F100-4543-AD5A-9DB4AEBEB84B}" srcOrd="0" destOrd="0" presId="urn:microsoft.com/office/officeart/2005/8/layout/vProcess5"/>
    <dgm:cxn modelId="{75F73A19-7889-4550-B43C-E7CBD3577468}" type="presOf" srcId="{0F1B6532-A427-4C02-B5FA-CE5BA53E191C}" destId="{D9BE86E6-35F7-4E25-88C6-A61CA5BA5A1B}" srcOrd="0" destOrd="0" presId="urn:microsoft.com/office/officeart/2005/8/layout/vProcess5"/>
    <dgm:cxn modelId="{3C9C701B-3026-4CAA-A15F-E7D2A09F36B1}" type="presOf" srcId="{210A6055-239A-41E9-9380-BEF2412D2CB7}" destId="{93AF015E-3A14-4C19-9394-73BE6A0F6E7A}" srcOrd="0" destOrd="0" presId="urn:microsoft.com/office/officeart/2005/8/layout/vProcess5"/>
    <dgm:cxn modelId="{D089D02E-1602-47B4-9668-4EFCDE896FE2}" srcId="{210A6055-239A-41E9-9380-BEF2412D2CB7}" destId="{E08CCEB9-4B72-4D5C-8D63-470946E78E20}" srcOrd="0" destOrd="0" parTransId="{7DB2EA79-3D09-499B-B5E0-516FF6753219}" sibTransId="{DE519921-1044-4877-B64B-8B4472472C84}"/>
    <dgm:cxn modelId="{FBA92A39-391C-4224-B1A3-2B649B963AAF}" type="presOf" srcId="{E08CCEB9-4B72-4D5C-8D63-470946E78E20}" destId="{97828676-A282-4684-999C-430B5FA67F88}" srcOrd="0" destOrd="0" presId="urn:microsoft.com/office/officeart/2005/8/layout/vProcess5"/>
    <dgm:cxn modelId="{D5696241-B6AB-4C02-810A-466B11DD88C7}" srcId="{210A6055-239A-41E9-9380-BEF2412D2CB7}" destId="{D3C34246-2D8E-4CF3-A47D-E01DD70240DA}" srcOrd="1" destOrd="0" parTransId="{19A140CB-B6F5-43D8-97BC-8C194DFB93C9}" sibTransId="{D02AC874-3710-4CD8-B874-48B2A34FF967}"/>
    <dgm:cxn modelId="{894EDF44-2DEF-4BA6-B797-A4749B4656AD}" type="presOf" srcId="{E08CCEB9-4B72-4D5C-8D63-470946E78E20}" destId="{6F5D31E8-E165-4E6D-8CB6-BBAD12E96B5A}" srcOrd="1" destOrd="0" presId="urn:microsoft.com/office/officeart/2005/8/layout/vProcess5"/>
    <dgm:cxn modelId="{2E2DDC6C-FD46-46D8-A580-DF9BFDA4D861}" srcId="{210A6055-239A-41E9-9380-BEF2412D2CB7}" destId="{DCF7CFF4-3B01-4E2F-B7E6-B190D13CA58B}" srcOrd="2" destOrd="0" parTransId="{261D26C7-5A13-484A-A37B-2BDA2FF67E73}" sibTransId="{2AD98AC6-89A4-434C-BDC5-A31C4DFF5997}"/>
    <dgm:cxn modelId="{E21B4D4E-2CB1-4E0D-ADBF-AD26331DC9D5}" type="presOf" srcId="{DCF7CFF4-3B01-4E2F-B7E6-B190D13CA58B}" destId="{7FA053F4-C109-4D01-96A3-4C3FB8F55201}" srcOrd="0" destOrd="0" presId="urn:microsoft.com/office/officeart/2005/8/layout/vProcess5"/>
    <dgm:cxn modelId="{27BDD083-ACC0-457D-8BB2-AE48480E2FBB}" type="presOf" srcId="{2AD98AC6-89A4-434C-BDC5-A31C4DFF5997}" destId="{18F09A9D-8E28-4B44-8D35-3473D8B08AF1}" srcOrd="0" destOrd="0" presId="urn:microsoft.com/office/officeart/2005/8/layout/vProcess5"/>
    <dgm:cxn modelId="{BC0C208E-8D4E-45BD-80F0-6279DEE363F8}" type="presOf" srcId="{DE519921-1044-4877-B64B-8B4472472C84}" destId="{A4051BFA-76F7-489E-A75F-D3ED7EB0C80D}" srcOrd="0" destOrd="0" presId="urn:microsoft.com/office/officeart/2005/8/layout/vProcess5"/>
    <dgm:cxn modelId="{3E91429E-BF83-48FA-BEF0-DE4DE4F82A7C}" type="presOf" srcId="{D3C34246-2D8E-4CF3-A47D-E01DD70240DA}" destId="{32A415EA-6957-4066-9F61-368B73679AA3}" srcOrd="1" destOrd="0" presId="urn:microsoft.com/office/officeart/2005/8/layout/vProcess5"/>
    <dgm:cxn modelId="{85929CA6-A556-4EEF-89B1-D8BAFC55534B}" type="presOf" srcId="{DCF7CFF4-3B01-4E2F-B7E6-B190D13CA58B}" destId="{FE05D2A4-5C72-4BE0-921A-F55512275882}" srcOrd="1" destOrd="0" presId="urn:microsoft.com/office/officeart/2005/8/layout/vProcess5"/>
    <dgm:cxn modelId="{6B1F54D7-00D5-4053-B397-0A9353A20F12}" type="presOf" srcId="{D3C34246-2D8E-4CF3-A47D-E01DD70240DA}" destId="{F6822238-3504-41B5-8CA6-E236131A28C0}" srcOrd="0" destOrd="0" presId="urn:microsoft.com/office/officeart/2005/8/layout/vProcess5"/>
    <dgm:cxn modelId="{22A860E6-AE70-46F2-9F0D-944379CD9361}" srcId="{210A6055-239A-41E9-9380-BEF2412D2CB7}" destId="{0F1B6532-A427-4C02-B5FA-CE5BA53E191C}" srcOrd="3" destOrd="0" parTransId="{03332144-415D-4F68-8AE9-7BF238073ADF}" sibTransId="{4AE82347-4914-4F5E-8768-E3D17B251390}"/>
    <dgm:cxn modelId="{BDE6A531-3048-4B77-A9BD-2A167831CBF4}" type="presParOf" srcId="{93AF015E-3A14-4C19-9394-73BE6A0F6E7A}" destId="{587CEC43-B10E-4EA0-AA45-BE2BE102A60E}" srcOrd="0" destOrd="0" presId="urn:microsoft.com/office/officeart/2005/8/layout/vProcess5"/>
    <dgm:cxn modelId="{5A3968E8-F018-4D9E-820D-DF8EC4FEC89A}" type="presParOf" srcId="{93AF015E-3A14-4C19-9394-73BE6A0F6E7A}" destId="{97828676-A282-4684-999C-430B5FA67F88}" srcOrd="1" destOrd="0" presId="urn:microsoft.com/office/officeart/2005/8/layout/vProcess5"/>
    <dgm:cxn modelId="{14DF298B-8A5F-44F4-8E03-9546BABC35C7}" type="presParOf" srcId="{93AF015E-3A14-4C19-9394-73BE6A0F6E7A}" destId="{F6822238-3504-41B5-8CA6-E236131A28C0}" srcOrd="2" destOrd="0" presId="urn:microsoft.com/office/officeart/2005/8/layout/vProcess5"/>
    <dgm:cxn modelId="{CFEB600E-104A-492C-B8BD-BADA635B2525}" type="presParOf" srcId="{93AF015E-3A14-4C19-9394-73BE6A0F6E7A}" destId="{7FA053F4-C109-4D01-96A3-4C3FB8F55201}" srcOrd="3" destOrd="0" presId="urn:microsoft.com/office/officeart/2005/8/layout/vProcess5"/>
    <dgm:cxn modelId="{8F4FCA42-4CDB-495D-8812-0613A8439F55}" type="presParOf" srcId="{93AF015E-3A14-4C19-9394-73BE6A0F6E7A}" destId="{D9BE86E6-35F7-4E25-88C6-A61CA5BA5A1B}" srcOrd="4" destOrd="0" presId="urn:microsoft.com/office/officeart/2005/8/layout/vProcess5"/>
    <dgm:cxn modelId="{2E6F1F51-A778-4E92-A67F-44378C44CA93}" type="presParOf" srcId="{93AF015E-3A14-4C19-9394-73BE6A0F6E7A}" destId="{A4051BFA-76F7-489E-A75F-D3ED7EB0C80D}" srcOrd="5" destOrd="0" presId="urn:microsoft.com/office/officeart/2005/8/layout/vProcess5"/>
    <dgm:cxn modelId="{6E0E74A9-10D3-49EE-86F1-7E0D3D872881}" type="presParOf" srcId="{93AF015E-3A14-4C19-9394-73BE6A0F6E7A}" destId="{37B99A17-F100-4543-AD5A-9DB4AEBEB84B}" srcOrd="6" destOrd="0" presId="urn:microsoft.com/office/officeart/2005/8/layout/vProcess5"/>
    <dgm:cxn modelId="{4645B37D-1B97-4F30-9C34-00017934F86F}" type="presParOf" srcId="{93AF015E-3A14-4C19-9394-73BE6A0F6E7A}" destId="{18F09A9D-8E28-4B44-8D35-3473D8B08AF1}" srcOrd="7" destOrd="0" presId="urn:microsoft.com/office/officeart/2005/8/layout/vProcess5"/>
    <dgm:cxn modelId="{2007FC43-3816-4806-9D3D-98221728BA5E}" type="presParOf" srcId="{93AF015E-3A14-4C19-9394-73BE6A0F6E7A}" destId="{6F5D31E8-E165-4E6D-8CB6-BBAD12E96B5A}" srcOrd="8" destOrd="0" presId="urn:microsoft.com/office/officeart/2005/8/layout/vProcess5"/>
    <dgm:cxn modelId="{AE23ACFF-EFA8-438A-A789-2E02813A09F0}" type="presParOf" srcId="{93AF015E-3A14-4C19-9394-73BE6A0F6E7A}" destId="{32A415EA-6957-4066-9F61-368B73679AA3}" srcOrd="9" destOrd="0" presId="urn:microsoft.com/office/officeart/2005/8/layout/vProcess5"/>
    <dgm:cxn modelId="{494287FA-F47E-4268-9050-2CC098281F98}" type="presParOf" srcId="{93AF015E-3A14-4C19-9394-73BE6A0F6E7A}" destId="{FE05D2A4-5C72-4BE0-921A-F55512275882}" srcOrd="10" destOrd="0" presId="urn:microsoft.com/office/officeart/2005/8/layout/vProcess5"/>
    <dgm:cxn modelId="{44CE406D-E1FF-4966-90E3-BD0665E457D4}" type="presParOf" srcId="{93AF015E-3A14-4C19-9394-73BE6A0F6E7A}" destId="{F30ABA61-C7BC-4288-A98C-59A12E01965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1E5615-1949-4EBF-8704-15A67F1F9D94}" type="doc">
      <dgm:prSet loTypeId="urn:microsoft.com/office/officeart/2005/8/layout/equation1" loCatId="relationship" qsTypeId="urn:microsoft.com/office/officeart/2005/8/quickstyle/simple4" qsCatId="simple" csTypeId="urn:microsoft.com/office/officeart/2005/8/colors/accent1_2" csCatId="accent1" phldr="1"/>
      <dgm:spPr/>
    </dgm:pt>
    <dgm:pt modelId="{937CDD57-3E41-4548-87AA-93BEF14CCD5D}">
      <dgm:prSet phldrT="[Text]"/>
      <dgm:spPr/>
      <dgm:t>
        <a:bodyPr/>
        <a:lstStyle/>
        <a:p>
          <a:r>
            <a:rPr lang="en-US" dirty="0"/>
            <a:t>Market Value</a:t>
          </a:r>
        </a:p>
      </dgm:t>
    </dgm:pt>
    <dgm:pt modelId="{44A3BB94-EE04-4C3D-830C-6560E848B71B}" type="parTrans" cxnId="{3A14CE3C-743D-4330-8FA8-D5C5362E70C7}">
      <dgm:prSet/>
      <dgm:spPr/>
      <dgm:t>
        <a:bodyPr/>
        <a:lstStyle/>
        <a:p>
          <a:endParaRPr lang="en-US"/>
        </a:p>
      </dgm:t>
    </dgm:pt>
    <dgm:pt modelId="{3D8B9D88-641B-4FDA-A687-2A75374249D4}" type="sibTrans" cxnId="{3A14CE3C-743D-4330-8FA8-D5C5362E70C7}">
      <dgm:prSet/>
      <dgm:spPr/>
      <dgm:t>
        <a:bodyPr/>
        <a:lstStyle/>
        <a:p>
          <a:endParaRPr lang="en-US" dirty="0"/>
        </a:p>
      </dgm:t>
    </dgm:pt>
    <dgm:pt modelId="{E9706F4F-B38A-4598-BA3B-41EE8CB8C8E0}">
      <dgm:prSet phldrT="[Text]"/>
      <dgm:spPr/>
      <dgm:t>
        <a:bodyPr/>
        <a:lstStyle/>
        <a:p>
          <a:r>
            <a:rPr lang="en-US" dirty="0"/>
            <a:t>Costs (penalties, etc.)</a:t>
          </a:r>
        </a:p>
      </dgm:t>
    </dgm:pt>
    <dgm:pt modelId="{EFF3930D-9E7D-4A1D-9DFA-458AA4B604F0}" type="parTrans" cxnId="{90B665E2-183A-4B6C-9CBB-640B1F17FAB5}">
      <dgm:prSet/>
      <dgm:spPr/>
      <dgm:t>
        <a:bodyPr/>
        <a:lstStyle/>
        <a:p>
          <a:endParaRPr lang="en-US"/>
        </a:p>
      </dgm:t>
    </dgm:pt>
    <dgm:pt modelId="{8730A1C9-6FEA-4C6E-BB38-DA8C5DB1B555}" type="sibTrans" cxnId="{90B665E2-183A-4B6C-9CBB-640B1F17FAB5}">
      <dgm:prSet/>
      <dgm:spPr/>
      <dgm:t>
        <a:bodyPr/>
        <a:lstStyle/>
        <a:p>
          <a:endParaRPr lang="en-US" dirty="0"/>
        </a:p>
      </dgm:t>
    </dgm:pt>
    <dgm:pt modelId="{4463648D-C2F4-4D7D-AB24-4AAFEF093026}">
      <dgm:prSet phldrT="[Text]"/>
      <dgm:spPr/>
      <dgm:t>
        <a:bodyPr/>
        <a:lstStyle/>
        <a:p>
          <a:r>
            <a:rPr lang="en-US" dirty="0"/>
            <a:t>Cash Value</a:t>
          </a:r>
        </a:p>
      </dgm:t>
    </dgm:pt>
    <dgm:pt modelId="{ADE37507-41D9-4F59-A754-871BA4E1132F}" type="parTrans" cxnId="{80C1D93C-2ED9-4583-9293-9B0D0C02877B}">
      <dgm:prSet/>
      <dgm:spPr/>
      <dgm:t>
        <a:bodyPr/>
        <a:lstStyle/>
        <a:p>
          <a:endParaRPr lang="en-US"/>
        </a:p>
      </dgm:t>
    </dgm:pt>
    <dgm:pt modelId="{D1AEBD1C-2499-4C3C-843B-855A5018E164}" type="sibTrans" cxnId="{80C1D93C-2ED9-4583-9293-9B0D0C02877B}">
      <dgm:prSet/>
      <dgm:spPr/>
      <dgm:t>
        <a:bodyPr/>
        <a:lstStyle/>
        <a:p>
          <a:endParaRPr lang="en-US"/>
        </a:p>
      </dgm:t>
    </dgm:pt>
    <dgm:pt modelId="{B793C57F-2F41-4C3C-A42E-F6F8589260EB}" type="pres">
      <dgm:prSet presAssocID="{7D1E5615-1949-4EBF-8704-15A67F1F9D94}" presName="linearFlow" presStyleCnt="0">
        <dgm:presLayoutVars>
          <dgm:dir/>
          <dgm:resizeHandles val="exact"/>
        </dgm:presLayoutVars>
      </dgm:prSet>
      <dgm:spPr/>
    </dgm:pt>
    <dgm:pt modelId="{749E5933-72F3-4363-955C-CE6BDAD15B4C}" type="pres">
      <dgm:prSet presAssocID="{937CDD57-3E41-4548-87AA-93BEF14CCD5D}" presName="node" presStyleLbl="node1" presStyleIdx="0" presStyleCnt="3">
        <dgm:presLayoutVars>
          <dgm:bulletEnabled val="1"/>
        </dgm:presLayoutVars>
      </dgm:prSet>
      <dgm:spPr/>
    </dgm:pt>
    <dgm:pt modelId="{88E61FD5-5B66-444E-B5E9-DD1B3E88E9E2}" type="pres">
      <dgm:prSet presAssocID="{3D8B9D88-641B-4FDA-A687-2A75374249D4}" presName="spacerL" presStyleCnt="0"/>
      <dgm:spPr/>
    </dgm:pt>
    <dgm:pt modelId="{25CBBCF2-83B7-4B22-9830-8AEB846954DA}" type="pres">
      <dgm:prSet presAssocID="{3D8B9D88-641B-4FDA-A687-2A75374249D4}" presName="sibTrans" presStyleLbl="sibTrans2D1" presStyleIdx="0" presStyleCnt="2"/>
      <dgm:spPr>
        <a:prstGeom prst="mathMinus">
          <a:avLst/>
        </a:prstGeom>
      </dgm:spPr>
    </dgm:pt>
    <dgm:pt modelId="{D1DA9FCF-EEA0-4D6E-BE22-3BD323E2A281}" type="pres">
      <dgm:prSet presAssocID="{3D8B9D88-641B-4FDA-A687-2A75374249D4}" presName="spacerR" presStyleCnt="0"/>
      <dgm:spPr/>
    </dgm:pt>
    <dgm:pt modelId="{2C1396F9-6E48-4E81-AD6E-4436A0FDCAD7}" type="pres">
      <dgm:prSet presAssocID="{E9706F4F-B38A-4598-BA3B-41EE8CB8C8E0}" presName="node" presStyleLbl="node1" presStyleIdx="1" presStyleCnt="3">
        <dgm:presLayoutVars>
          <dgm:bulletEnabled val="1"/>
        </dgm:presLayoutVars>
      </dgm:prSet>
      <dgm:spPr/>
    </dgm:pt>
    <dgm:pt modelId="{66E6055C-FD6A-44F7-A109-CC7FC1C770C9}" type="pres">
      <dgm:prSet presAssocID="{8730A1C9-6FEA-4C6E-BB38-DA8C5DB1B555}" presName="spacerL" presStyleCnt="0"/>
      <dgm:spPr/>
    </dgm:pt>
    <dgm:pt modelId="{1FE07ADE-69C0-4F1D-8183-31E7A833B5A2}" type="pres">
      <dgm:prSet presAssocID="{8730A1C9-6FEA-4C6E-BB38-DA8C5DB1B555}" presName="sibTrans" presStyleLbl="sibTrans2D1" presStyleIdx="1" presStyleCnt="2"/>
      <dgm:spPr/>
    </dgm:pt>
    <dgm:pt modelId="{ABBED385-8C5E-4491-9D63-C8103827387A}" type="pres">
      <dgm:prSet presAssocID="{8730A1C9-6FEA-4C6E-BB38-DA8C5DB1B555}" presName="spacerR" presStyleCnt="0"/>
      <dgm:spPr/>
    </dgm:pt>
    <dgm:pt modelId="{40EF5ED2-EF36-4961-8D9D-432C1386A7B4}" type="pres">
      <dgm:prSet presAssocID="{4463648D-C2F4-4D7D-AB24-4AAFEF093026}" presName="node" presStyleLbl="node1" presStyleIdx="2" presStyleCnt="3">
        <dgm:presLayoutVars>
          <dgm:bulletEnabled val="1"/>
        </dgm:presLayoutVars>
      </dgm:prSet>
      <dgm:spPr/>
    </dgm:pt>
  </dgm:ptLst>
  <dgm:cxnLst>
    <dgm:cxn modelId="{3A14CE3C-743D-4330-8FA8-D5C5362E70C7}" srcId="{7D1E5615-1949-4EBF-8704-15A67F1F9D94}" destId="{937CDD57-3E41-4548-87AA-93BEF14CCD5D}" srcOrd="0" destOrd="0" parTransId="{44A3BB94-EE04-4C3D-830C-6560E848B71B}" sibTransId="{3D8B9D88-641B-4FDA-A687-2A75374249D4}"/>
    <dgm:cxn modelId="{80C1D93C-2ED9-4583-9293-9B0D0C02877B}" srcId="{7D1E5615-1949-4EBF-8704-15A67F1F9D94}" destId="{4463648D-C2F4-4D7D-AB24-4AAFEF093026}" srcOrd="2" destOrd="0" parTransId="{ADE37507-41D9-4F59-A754-871BA4E1132F}" sibTransId="{D1AEBD1C-2499-4C3C-843B-855A5018E164}"/>
    <dgm:cxn modelId="{EBB08643-59EB-4901-ACB0-953CBC20FBA5}" type="presOf" srcId="{937CDD57-3E41-4548-87AA-93BEF14CCD5D}" destId="{749E5933-72F3-4363-955C-CE6BDAD15B4C}" srcOrd="0" destOrd="0" presId="urn:microsoft.com/office/officeart/2005/8/layout/equation1"/>
    <dgm:cxn modelId="{87376373-C6D4-4E3B-BD2D-808F4A069123}" type="presOf" srcId="{3D8B9D88-641B-4FDA-A687-2A75374249D4}" destId="{25CBBCF2-83B7-4B22-9830-8AEB846954DA}" srcOrd="0" destOrd="0" presId="urn:microsoft.com/office/officeart/2005/8/layout/equation1"/>
    <dgm:cxn modelId="{EB6D3388-883A-45E3-943B-8B547302DC1F}" type="presOf" srcId="{4463648D-C2F4-4D7D-AB24-4AAFEF093026}" destId="{40EF5ED2-EF36-4961-8D9D-432C1386A7B4}" srcOrd="0" destOrd="0" presId="urn:microsoft.com/office/officeart/2005/8/layout/equation1"/>
    <dgm:cxn modelId="{A6C141AA-3C1D-4A72-9695-AC7FF6EF4B52}" type="presOf" srcId="{E9706F4F-B38A-4598-BA3B-41EE8CB8C8E0}" destId="{2C1396F9-6E48-4E81-AD6E-4436A0FDCAD7}" srcOrd="0" destOrd="0" presId="urn:microsoft.com/office/officeart/2005/8/layout/equation1"/>
    <dgm:cxn modelId="{A954C0C6-4D2C-43C0-9C51-F355D8BC7CE7}" type="presOf" srcId="{7D1E5615-1949-4EBF-8704-15A67F1F9D94}" destId="{B793C57F-2F41-4C3C-A42E-F6F8589260EB}" srcOrd="0" destOrd="0" presId="urn:microsoft.com/office/officeart/2005/8/layout/equation1"/>
    <dgm:cxn modelId="{90B665E2-183A-4B6C-9CBB-640B1F17FAB5}" srcId="{7D1E5615-1949-4EBF-8704-15A67F1F9D94}" destId="{E9706F4F-B38A-4598-BA3B-41EE8CB8C8E0}" srcOrd="1" destOrd="0" parTransId="{EFF3930D-9E7D-4A1D-9DFA-458AA4B604F0}" sibTransId="{8730A1C9-6FEA-4C6E-BB38-DA8C5DB1B555}"/>
    <dgm:cxn modelId="{41B7D1ED-EBB5-45FC-B800-C3F89693CA05}" type="presOf" srcId="{8730A1C9-6FEA-4C6E-BB38-DA8C5DB1B555}" destId="{1FE07ADE-69C0-4F1D-8183-31E7A833B5A2}" srcOrd="0" destOrd="0" presId="urn:microsoft.com/office/officeart/2005/8/layout/equation1"/>
    <dgm:cxn modelId="{23587DBA-2137-49D6-8453-516D5ABD5291}" type="presParOf" srcId="{B793C57F-2F41-4C3C-A42E-F6F8589260EB}" destId="{749E5933-72F3-4363-955C-CE6BDAD15B4C}" srcOrd="0" destOrd="0" presId="urn:microsoft.com/office/officeart/2005/8/layout/equation1"/>
    <dgm:cxn modelId="{32FE27F6-CAE9-4A7D-97D9-9B5D305AF3EB}" type="presParOf" srcId="{B793C57F-2F41-4C3C-A42E-F6F8589260EB}" destId="{88E61FD5-5B66-444E-B5E9-DD1B3E88E9E2}" srcOrd="1" destOrd="0" presId="urn:microsoft.com/office/officeart/2005/8/layout/equation1"/>
    <dgm:cxn modelId="{F50CDE07-EDEE-436E-BBA7-47C5948A6FEC}" type="presParOf" srcId="{B793C57F-2F41-4C3C-A42E-F6F8589260EB}" destId="{25CBBCF2-83B7-4B22-9830-8AEB846954DA}" srcOrd="2" destOrd="0" presId="urn:microsoft.com/office/officeart/2005/8/layout/equation1"/>
    <dgm:cxn modelId="{1A0A174A-1CCD-4FFB-BD6E-C5E4D141965D}" type="presParOf" srcId="{B793C57F-2F41-4C3C-A42E-F6F8589260EB}" destId="{D1DA9FCF-EEA0-4D6E-BE22-3BD323E2A281}" srcOrd="3" destOrd="0" presId="urn:microsoft.com/office/officeart/2005/8/layout/equation1"/>
    <dgm:cxn modelId="{22825EFD-C2B7-4758-82E0-89C4878B22FC}" type="presParOf" srcId="{B793C57F-2F41-4C3C-A42E-F6F8589260EB}" destId="{2C1396F9-6E48-4E81-AD6E-4436A0FDCAD7}" srcOrd="4" destOrd="0" presId="urn:microsoft.com/office/officeart/2005/8/layout/equation1"/>
    <dgm:cxn modelId="{4E18BD88-BD82-42DD-B0BB-54801F2D29CA}" type="presParOf" srcId="{B793C57F-2F41-4C3C-A42E-F6F8589260EB}" destId="{66E6055C-FD6A-44F7-A109-CC7FC1C770C9}" srcOrd="5" destOrd="0" presId="urn:microsoft.com/office/officeart/2005/8/layout/equation1"/>
    <dgm:cxn modelId="{73593443-E3A8-4C66-97D5-DBDB6649864B}" type="presParOf" srcId="{B793C57F-2F41-4C3C-A42E-F6F8589260EB}" destId="{1FE07ADE-69C0-4F1D-8183-31E7A833B5A2}" srcOrd="6" destOrd="0" presId="urn:microsoft.com/office/officeart/2005/8/layout/equation1"/>
    <dgm:cxn modelId="{0550AD7C-B527-4984-9CB4-102961763E9E}" type="presParOf" srcId="{B793C57F-2F41-4C3C-A42E-F6F8589260EB}" destId="{ABBED385-8C5E-4491-9D63-C8103827387A}" srcOrd="7" destOrd="0" presId="urn:microsoft.com/office/officeart/2005/8/layout/equation1"/>
    <dgm:cxn modelId="{4FB52421-9C39-4DEC-88E4-D0E80CB5C1F4}" type="presParOf" srcId="{B793C57F-2F41-4C3C-A42E-F6F8589260EB}" destId="{40EF5ED2-EF36-4961-8D9D-432C1386A7B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D91E93-0C41-47AB-A4E8-6F49A1B93C1E}"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712D6206-5A59-489D-9C72-B5F2DC7838F9}">
      <dgm:prSet/>
      <dgm:spPr>
        <a:solidFill>
          <a:schemeClr val="accent1"/>
        </a:solidFill>
      </dgm:spPr>
      <dgm:t>
        <a:bodyPr/>
        <a:lstStyle/>
        <a:p>
          <a:r>
            <a:rPr lang="en-US" dirty="0"/>
            <a:t>If the total cash value of assets is </a:t>
          </a:r>
          <a:r>
            <a:rPr lang="en-US" b="1" dirty="0"/>
            <a:t>$5,000 or less, </a:t>
          </a:r>
          <a:r>
            <a:rPr lang="en-US" dirty="0"/>
            <a:t>annual income includes the actual anticipated income from assets, or </a:t>
          </a:r>
        </a:p>
      </dgm:t>
    </dgm:pt>
    <dgm:pt modelId="{78957D52-65A4-471A-A6F8-B222B44C4F49}" type="parTrans" cxnId="{5C58712B-71DF-4460-91C1-EEE257E79927}">
      <dgm:prSet/>
      <dgm:spPr/>
      <dgm:t>
        <a:bodyPr/>
        <a:lstStyle/>
        <a:p>
          <a:endParaRPr lang="en-US"/>
        </a:p>
      </dgm:t>
    </dgm:pt>
    <dgm:pt modelId="{C0A7DA10-C1AF-486F-9992-989BEED9D456}" type="sibTrans" cxnId="{5C58712B-71DF-4460-91C1-EEE257E79927}">
      <dgm:prSet/>
      <dgm:spPr/>
      <dgm:t>
        <a:bodyPr/>
        <a:lstStyle/>
        <a:p>
          <a:endParaRPr lang="en-US"/>
        </a:p>
      </dgm:t>
    </dgm:pt>
    <dgm:pt modelId="{5D41EF96-434F-4A85-9EE7-4E79144944A6}">
      <dgm:prSet/>
      <dgm:spPr>
        <a:solidFill>
          <a:schemeClr val="bg1">
            <a:lumMod val="65000"/>
          </a:schemeClr>
        </a:solidFill>
      </dgm:spPr>
      <dgm:t>
        <a:bodyPr/>
        <a:lstStyle/>
        <a:p>
          <a:r>
            <a:rPr lang="en-US" dirty="0"/>
            <a:t>If the total cash value of all family assets is </a:t>
          </a:r>
          <a:r>
            <a:rPr lang="en-US" b="1" dirty="0"/>
            <a:t>more than $5,000, </a:t>
          </a:r>
          <a:r>
            <a:rPr lang="en-US" dirty="0"/>
            <a:t>annual income includes </a:t>
          </a:r>
          <a:r>
            <a:rPr lang="en-US" b="1" dirty="0"/>
            <a:t>the greater of: </a:t>
          </a:r>
          <a:endParaRPr lang="en-US" dirty="0"/>
        </a:p>
      </dgm:t>
    </dgm:pt>
    <dgm:pt modelId="{32AFE69D-7082-465F-AAE0-B727387E4EEB}" type="parTrans" cxnId="{E0274EC0-606E-4C1F-90B5-58E2A3597A1F}">
      <dgm:prSet/>
      <dgm:spPr/>
      <dgm:t>
        <a:bodyPr/>
        <a:lstStyle/>
        <a:p>
          <a:endParaRPr lang="en-US"/>
        </a:p>
      </dgm:t>
    </dgm:pt>
    <dgm:pt modelId="{4C38A60E-52B9-4DE1-8A39-1F7DB2C58C80}" type="sibTrans" cxnId="{E0274EC0-606E-4C1F-90B5-58E2A3597A1F}">
      <dgm:prSet/>
      <dgm:spPr/>
      <dgm:t>
        <a:bodyPr/>
        <a:lstStyle/>
        <a:p>
          <a:endParaRPr lang="en-US"/>
        </a:p>
      </dgm:t>
    </dgm:pt>
    <dgm:pt modelId="{5C74AF0F-7FE8-4F00-B025-A634529C1741}">
      <dgm:prSet/>
      <dgm:spPr>
        <a:solidFill>
          <a:schemeClr val="tx2">
            <a:lumMod val="50000"/>
            <a:lumOff val="50000"/>
            <a:alpha val="90000"/>
          </a:schemeClr>
        </a:solidFill>
      </dgm:spPr>
      <dgm:t>
        <a:bodyPr/>
        <a:lstStyle/>
        <a:p>
          <a:r>
            <a:rPr lang="en-US" dirty="0"/>
            <a:t>The actual anticipated income from assets</a:t>
          </a:r>
        </a:p>
      </dgm:t>
    </dgm:pt>
    <dgm:pt modelId="{6FE454E8-E4E5-46C8-AACB-8CBF8D0A60DB}" type="parTrans" cxnId="{3AA7C752-2C86-4F91-A24C-17750DA9E108}">
      <dgm:prSet/>
      <dgm:spPr/>
      <dgm:t>
        <a:bodyPr/>
        <a:lstStyle/>
        <a:p>
          <a:endParaRPr lang="en-US"/>
        </a:p>
      </dgm:t>
    </dgm:pt>
    <dgm:pt modelId="{5CB9801B-2AB8-41DB-B0CD-A60C465A367F}" type="sibTrans" cxnId="{3AA7C752-2C86-4F91-A24C-17750DA9E108}">
      <dgm:prSet/>
      <dgm:spPr/>
      <dgm:t>
        <a:bodyPr/>
        <a:lstStyle/>
        <a:p>
          <a:endParaRPr lang="en-US"/>
        </a:p>
      </dgm:t>
    </dgm:pt>
    <dgm:pt modelId="{777200EA-7EAD-44CC-9D01-C455F6ACA633}">
      <dgm:prSet/>
      <dgm:spPr>
        <a:solidFill>
          <a:schemeClr val="accent1">
            <a:lumMod val="60000"/>
            <a:lumOff val="40000"/>
            <a:alpha val="90000"/>
          </a:schemeClr>
        </a:solidFill>
      </dgm:spPr>
      <dgm:t>
        <a:bodyPr/>
        <a:lstStyle/>
        <a:p>
          <a:r>
            <a:rPr lang="en-US" dirty="0"/>
            <a:t>The imputed income from asset</a:t>
          </a:r>
        </a:p>
      </dgm:t>
    </dgm:pt>
    <dgm:pt modelId="{1C6A2023-552C-4C55-8257-0233C198B3CA}" type="parTrans" cxnId="{CAA21C89-94F1-4BCB-8E1B-6CD3F2DD26BD}">
      <dgm:prSet/>
      <dgm:spPr/>
      <dgm:t>
        <a:bodyPr/>
        <a:lstStyle/>
        <a:p>
          <a:endParaRPr lang="en-US"/>
        </a:p>
      </dgm:t>
    </dgm:pt>
    <dgm:pt modelId="{21F6ACFE-D546-4C58-9121-053789D252E5}" type="sibTrans" cxnId="{CAA21C89-94F1-4BCB-8E1B-6CD3F2DD26BD}">
      <dgm:prSet/>
      <dgm:spPr/>
      <dgm:t>
        <a:bodyPr/>
        <a:lstStyle/>
        <a:p>
          <a:endParaRPr lang="en-US"/>
        </a:p>
      </dgm:t>
    </dgm:pt>
    <dgm:pt modelId="{C463AC6C-BDA0-46C2-B758-D5C0DBBE188B}" type="pres">
      <dgm:prSet presAssocID="{F3D91E93-0C41-47AB-A4E8-6F49A1B93C1E}" presName="Name0" presStyleCnt="0">
        <dgm:presLayoutVars>
          <dgm:dir/>
          <dgm:animLvl val="lvl"/>
          <dgm:resizeHandles val="exact"/>
        </dgm:presLayoutVars>
      </dgm:prSet>
      <dgm:spPr/>
    </dgm:pt>
    <dgm:pt modelId="{506F9518-2656-424E-A935-EA0D1AA51539}" type="pres">
      <dgm:prSet presAssocID="{5D41EF96-434F-4A85-9EE7-4E79144944A6}" presName="boxAndChildren" presStyleCnt="0"/>
      <dgm:spPr/>
    </dgm:pt>
    <dgm:pt modelId="{A4E00678-5D45-44EC-A0E2-594128F72A30}" type="pres">
      <dgm:prSet presAssocID="{5D41EF96-434F-4A85-9EE7-4E79144944A6}" presName="parentTextBox" presStyleLbl="node1" presStyleIdx="0" presStyleCnt="2"/>
      <dgm:spPr/>
    </dgm:pt>
    <dgm:pt modelId="{353A6CC4-7256-4D23-8DCC-21F0257506DF}" type="pres">
      <dgm:prSet presAssocID="{5D41EF96-434F-4A85-9EE7-4E79144944A6}" presName="entireBox" presStyleLbl="node1" presStyleIdx="0" presStyleCnt="2"/>
      <dgm:spPr/>
    </dgm:pt>
    <dgm:pt modelId="{A09A037D-033D-4519-B5DD-FA48A6124798}" type="pres">
      <dgm:prSet presAssocID="{5D41EF96-434F-4A85-9EE7-4E79144944A6}" presName="descendantBox" presStyleCnt="0"/>
      <dgm:spPr/>
    </dgm:pt>
    <dgm:pt modelId="{33458F8E-7836-4DE7-A6FD-9692C28C4642}" type="pres">
      <dgm:prSet presAssocID="{5C74AF0F-7FE8-4F00-B025-A634529C1741}" presName="childTextBox" presStyleLbl="fgAccFollowNode1" presStyleIdx="0" presStyleCnt="2">
        <dgm:presLayoutVars>
          <dgm:bulletEnabled val="1"/>
        </dgm:presLayoutVars>
      </dgm:prSet>
      <dgm:spPr/>
    </dgm:pt>
    <dgm:pt modelId="{7A62C21B-8214-45A6-95D1-8A2CBCC99945}" type="pres">
      <dgm:prSet presAssocID="{777200EA-7EAD-44CC-9D01-C455F6ACA633}" presName="childTextBox" presStyleLbl="fgAccFollowNode1" presStyleIdx="1" presStyleCnt="2">
        <dgm:presLayoutVars>
          <dgm:bulletEnabled val="1"/>
        </dgm:presLayoutVars>
      </dgm:prSet>
      <dgm:spPr/>
    </dgm:pt>
    <dgm:pt modelId="{F1E81CCF-29D1-498F-9B80-7F5F96F2C8A1}" type="pres">
      <dgm:prSet presAssocID="{C0A7DA10-C1AF-486F-9992-989BEED9D456}" presName="sp" presStyleCnt="0"/>
      <dgm:spPr/>
    </dgm:pt>
    <dgm:pt modelId="{B4BBD158-F555-489B-8F9B-6FCEF19F2CE9}" type="pres">
      <dgm:prSet presAssocID="{712D6206-5A59-489D-9C72-B5F2DC7838F9}" presName="arrowAndChildren" presStyleCnt="0"/>
      <dgm:spPr/>
    </dgm:pt>
    <dgm:pt modelId="{A6D57D55-47C5-4B82-9213-D47CA90CEE91}" type="pres">
      <dgm:prSet presAssocID="{712D6206-5A59-489D-9C72-B5F2DC7838F9}" presName="parentTextArrow" presStyleLbl="node1" presStyleIdx="1" presStyleCnt="2"/>
      <dgm:spPr/>
    </dgm:pt>
  </dgm:ptLst>
  <dgm:cxnLst>
    <dgm:cxn modelId="{5C58712B-71DF-4460-91C1-EEE257E79927}" srcId="{F3D91E93-0C41-47AB-A4E8-6F49A1B93C1E}" destId="{712D6206-5A59-489D-9C72-B5F2DC7838F9}" srcOrd="0" destOrd="0" parTransId="{78957D52-65A4-471A-A6F8-B222B44C4F49}" sibTransId="{C0A7DA10-C1AF-486F-9992-989BEED9D456}"/>
    <dgm:cxn modelId="{377B2A5B-CDAE-4D9F-949A-CC0AAC504FCE}" type="presOf" srcId="{777200EA-7EAD-44CC-9D01-C455F6ACA633}" destId="{7A62C21B-8214-45A6-95D1-8A2CBCC99945}" srcOrd="0" destOrd="0" presId="urn:microsoft.com/office/officeart/2005/8/layout/process4"/>
    <dgm:cxn modelId="{3AA7C752-2C86-4F91-A24C-17750DA9E108}" srcId="{5D41EF96-434F-4A85-9EE7-4E79144944A6}" destId="{5C74AF0F-7FE8-4F00-B025-A634529C1741}" srcOrd="0" destOrd="0" parTransId="{6FE454E8-E4E5-46C8-AACB-8CBF8D0A60DB}" sibTransId="{5CB9801B-2AB8-41DB-B0CD-A60C465A367F}"/>
    <dgm:cxn modelId="{CAA21C89-94F1-4BCB-8E1B-6CD3F2DD26BD}" srcId="{5D41EF96-434F-4A85-9EE7-4E79144944A6}" destId="{777200EA-7EAD-44CC-9D01-C455F6ACA633}" srcOrd="1" destOrd="0" parTransId="{1C6A2023-552C-4C55-8257-0233C198B3CA}" sibTransId="{21F6ACFE-D546-4C58-9121-053789D252E5}"/>
    <dgm:cxn modelId="{FD43089D-4EB1-4233-BFE1-EE5F7117D8E9}" type="presOf" srcId="{5D41EF96-434F-4A85-9EE7-4E79144944A6}" destId="{A4E00678-5D45-44EC-A0E2-594128F72A30}" srcOrd="0" destOrd="0" presId="urn:microsoft.com/office/officeart/2005/8/layout/process4"/>
    <dgm:cxn modelId="{2B9AD6AF-E57D-455A-A319-6272F998154E}" type="presOf" srcId="{712D6206-5A59-489D-9C72-B5F2DC7838F9}" destId="{A6D57D55-47C5-4B82-9213-D47CA90CEE91}" srcOrd="0" destOrd="0" presId="urn:microsoft.com/office/officeart/2005/8/layout/process4"/>
    <dgm:cxn modelId="{D3E2BFBE-4743-4880-A2A8-56CEAA720E68}" type="presOf" srcId="{5D41EF96-434F-4A85-9EE7-4E79144944A6}" destId="{353A6CC4-7256-4D23-8DCC-21F0257506DF}" srcOrd="1" destOrd="0" presId="urn:microsoft.com/office/officeart/2005/8/layout/process4"/>
    <dgm:cxn modelId="{E0274EC0-606E-4C1F-90B5-58E2A3597A1F}" srcId="{F3D91E93-0C41-47AB-A4E8-6F49A1B93C1E}" destId="{5D41EF96-434F-4A85-9EE7-4E79144944A6}" srcOrd="1" destOrd="0" parTransId="{32AFE69D-7082-465F-AAE0-B727387E4EEB}" sibTransId="{4C38A60E-52B9-4DE1-8A39-1F7DB2C58C80}"/>
    <dgm:cxn modelId="{82A0F7F3-1A88-49C1-B3D9-C02FB5BB7701}" type="presOf" srcId="{F3D91E93-0C41-47AB-A4E8-6F49A1B93C1E}" destId="{C463AC6C-BDA0-46C2-B758-D5C0DBBE188B}" srcOrd="0" destOrd="0" presId="urn:microsoft.com/office/officeart/2005/8/layout/process4"/>
    <dgm:cxn modelId="{5008C4FD-A78D-4605-8E86-1DAAA0FDB836}" type="presOf" srcId="{5C74AF0F-7FE8-4F00-B025-A634529C1741}" destId="{33458F8E-7836-4DE7-A6FD-9692C28C4642}" srcOrd="0" destOrd="0" presId="urn:microsoft.com/office/officeart/2005/8/layout/process4"/>
    <dgm:cxn modelId="{CA0F3F5E-05F9-47A6-ACB6-E894A0A982B0}" type="presParOf" srcId="{C463AC6C-BDA0-46C2-B758-D5C0DBBE188B}" destId="{506F9518-2656-424E-A935-EA0D1AA51539}" srcOrd="0" destOrd="0" presId="urn:microsoft.com/office/officeart/2005/8/layout/process4"/>
    <dgm:cxn modelId="{32C726F7-566C-4973-B6C1-09D0D8CAC17C}" type="presParOf" srcId="{506F9518-2656-424E-A935-EA0D1AA51539}" destId="{A4E00678-5D45-44EC-A0E2-594128F72A30}" srcOrd="0" destOrd="0" presId="urn:microsoft.com/office/officeart/2005/8/layout/process4"/>
    <dgm:cxn modelId="{029A4065-3523-4C49-B95D-94EEBF323C7F}" type="presParOf" srcId="{506F9518-2656-424E-A935-EA0D1AA51539}" destId="{353A6CC4-7256-4D23-8DCC-21F0257506DF}" srcOrd="1" destOrd="0" presId="urn:microsoft.com/office/officeart/2005/8/layout/process4"/>
    <dgm:cxn modelId="{9BB7E818-2D8C-4798-91B8-0A0FD7C43244}" type="presParOf" srcId="{506F9518-2656-424E-A935-EA0D1AA51539}" destId="{A09A037D-033D-4519-B5DD-FA48A6124798}" srcOrd="2" destOrd="0" presId="urn:microsoft.com/office/officeart/2005/8/layout/process4"/>
    <dgm:cxn modelId="{ED75B8A2-4BD5-41D8-956E-29889CE6682E}" type="presParOf" srcId="{A09A037D-033D-4519-B5DD-FA48A6124798}" destId="{33458F8E-7836-4DE7-A6FD-9692C28C4642}" srcOrd="0" destOrd="0" presId="urn:microsoft.com/office/officeart/2005/8/layout/process4"/>
    <dgm:cxn modelId="{96FEAE78-449F-4829-AB6B-95F2613B2149}" type="presParOf" srcId="{A09A037D-033D-4519-B5DD-FA48A6124798}" destId="{7A62C21B-8214-45A6-95D1-8A2CBCC99945}" srcOrd="1" destOrd="0" presId="urn:microsoft.com/office/officeart/2005/8/layout/process4"/>
    <dgm:cxn modelId="{B9310C3E-C007-435B-89E8-34E33D238268}" type="presParOf" srcId="{C463AC6C-BDA0-46C2-B758-D5C0DBBE188B}" destId="{F1E81CCF-29D1-498F-9B80-7F5F96F2C8A1}" srcOrd="1" destOrd="0" presId="urn:microsoft.com/office/officeart/2005/8/layout/process4"/>
    <dgm:cxn modelId="{AC9C5C67-4F35-4D14-9AF7-5FFA4BA9F943}" type="presParOf" srcId="{C463AC6C-BDA0-46C2-B758-D5C0DBBE188B}" destId="{B4BBD158-F555-489B-8F9B-6FCEF19F2CE9}" srcOrd="2" destOrd="0" presId="urn:microsoft.com/office/officeart/2005/8/layout/process4"/>
    <dgm:cxn modelId="{A0CD3131-976E-4CE4-A708-AB7962C79723}" type="presParOf" srcId="{B4BBD158-F555-489B-8F9B-6FCEF19F2CE9}" destId="{A6D57D55-47C5-4B82-9213-D47CA90CEE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21AF28-A95F-4E23-B3C0-D3B3A8C87BF0}" type="doc">
      <dgm:prSet loTypeId="urn:microsoft.com/office/officeart/2005/8/layout/hierarchy1" loCatId="hierarchy" qsTypeId="urn:microsoft.com/office/officeart/2005/8/quickstyle/simple5" qsCatId="simple" csTypeId="urn:microsoft.com/office/officeart/2005/8/colors/colorful2" csCatId="colorful"/>
      <dgm:spPr/>
      <dgm:t>
        <a:bodyPr/>
        <a:lstStyle/>
        <a:p>
          <a:endParaRPr lang="en-US"/>
        </a:p>
      </dgm:t>
    </dgm:pt>
    <dgm:pt modelId="{D2300DC2-B4A7-406D-97E5-3833B6707663}">
      <dgm:prSet/>
      <dgm:spPr/>
      <dgm:t>
        <a:bodyPr/>
        <a:lstStyle/>
        <a:p>
          <a:r>
            <a:rPr lang="en-US"/>
            <a:t>Determining if a source of income is temporary, nonrecurring, or sporadic can be challenging. </a:t>
          </a:r>
        </a:p>
      </dgm:t>
    </dgm:pt>
    <dgm:pt modelId="{E6E6BF69-C03D-438D-919F-492CA1625117}" type="parTrans" cxnId="{C98D60D9-F478-48DD-9AB8-5A97B21DFBED}">
      <dgm:prSet/>
      <dgm:spPr/>
      <dgm:t>
        <a:bodyPr/>
        <a:lstStyle/>
        <a:p>
          <a:endParaRPr lang="en-US"/>
        </a:p>
      </dgm:t>
    </dgm:pt>
    <dgm:pt modelId="{91554F03-C9FF-4536-B4F9-3C8BEF804B3F}" type="sibTrans" cxnId="{C98D60D9-F478-48DD-9AB8-5A97B21DFBED}">
      <dgm:prSet/>
      <dgm:spPr/>
      <dgm:t>
        <a:bodyPr/>
        <a:lstStyle/>
        <a:p>
          <a:endParaRPr lang="en-US"/>
        </a:p>
      </dgm:t>
    </dgm:pt>
    <dgm:pt modelId="{89B48144-603B-4687-A57E-D5E25F44BC45}">
      <dgm:prSet/>
      <dgm:spPr/>
      <dgm:t>
        <a:bodyPr/>
        <a:lstStyle/>
        <a:p>
          <a:r>
            <a:rPr lang="en-US"/>
            <a:t>Temporary, nonrecurring or sporadic income is a type of income that is not reliable, is not consistent and the pattern of income cannot be readily anticipated (nor annualized). </a:t>
          </a:r>
        </a:p>
      </dgm:t>
    </dgm:pt>
    <dgm:pt modelId="{BA7F382A-7516-44E2-9750-E86F396271E9}" type="parTrans" cxnId="{9DA1E337-F4C5-411B-8395-DBE568442F4C}">
      <dgm:prSet/>
      <dgm:spPr/>
      <dgm:t>
        <a:bodyPr/>
        <a:lstStyle/>
        <a:p>
          <a:endParaRPr lang="en-US"/>
        </a:p>
      </dgm:t>
    </dgm:pt>
    <dgm:pt modelId="{57236A52-ADB2-4556-8E8C-9A17677798E9}" type="sibTrans" cxnId="{9DA1E337-F4C5-411B-8395-DBE568442F4C}">
      <dgm:prSet/>
      <dgm:spPr/>
      <dgm:t>
        <a:bodyPr/>
        <a:lstStyle/>
        <a:p>
          <a:endParaRPr lang="en-US"/>
        </a:p>
      </dgm:t>
    </dgm:pt>
    <dgm:pt modelId="{2831DD32-3302-4804-840F-D1C6928D5860}" type="pres">
      <dgm:prSet presAssocID="{B621AF28-A95F-4E23-B3C0-D3B3A8C87BF0}" presName="hierChild1" presStyleCnt="0">
        <dgm:presLayoutVars>
          <dgm:chPref val="1"/>
          <dgm:dir/>
          <dgm:animOne val="branch"/>
          <dgm:animLvl val="lvl"/>
          <dgm:resizeHandles/>
        </dgm:presLayoutVars>
      </dgm:prSet>
      <dgm:spPr/>
    </dgm:pt>
    <dgm:pt modelId="{2875C54B-86F2-44FE-935F-040F2A6DA388}" type="pres">
      <dgm:prSet presAssocID="{D2300DC2-B4A7-406D-97E5-3833B6707663}" presName="hierRoot1" presStyleCnt="0"/>
      <dgm:spPr/>
    </dgm:pt>
    <dgm:pt modelId="{022706FE-961A-4247-9BD2-D1CD7BF25A5B}" type="pres">
      <dgm:prSet presAssocID="{D2300DC2-B4A7-406D-97E5-3833B6707663}" presName="composite" presStyleCnt="0"/>
      <dgm:spPr/>
    </dgm:pt>
    <dgm:pt modelId="{CE5E26F2-2DFE-4C28-8602-CD0EE39681E8}" type="pres">
      <dgm:prSet presAssocID="{D2300DC2-B4A7-406D-97E5-3833B6707663}" presName="background" presStyleLbl="node0" presStyleIdx="0" presStyleCnt="2"/>
      <dgm:spPr/>
    </dgm:pt>
    <dgm:pt modelId="{A5A153D0-CC80-4BB1-B9E5-3AA876DE385D}" type="pres">
      <dgm:prSet presAssocID="{D2300DC2-B4A7-406D-97E5-3833B6707663}" presName="text" presStyleLbl="fgAcc0" presStyleIdx="0" presStyleCnt="2">
        <dgm:presLayoutVars>
          <dgm:chPref val="3"/>
        </dgm:presLayoutVars>
      </dgm:prSet>
      <dgm:spPr/>
    </dgm:pt>
    <dgm:pt modelId="{5F78453B-37CF-41D6-BE49-7C673691CD60}" type="pres">
      <dgm:prSet presAssocID="{D2300DC2-B4A7-406D-97E5-3833B6707663}" presName="hierChild2" presStyleCnt="0"/>
      <dgm:spPr/>
    </dgm:pt>
    <dgm:pt modelId="{A40C982B-CD30-40E3-99F7-B479C2FFB255}" type="pres">
      <dgm:prSet presAssocID="{89B48144-603B-4687-A57E-D5E25F44BC45}" presName="hierRoot1" presStyleCnt="0"/>
      <dgm:spPr/>
    </dgm:pt>
    <dgm:pt modelId="{435F1154-FF94-4DB3-8D39-E3BDB0122F32}" type="pres">
      <dgm:prSet presAssocID="{89B48144-603B-4687-A57E-D5E25F44BC45}" presName="composite" presStyleCnt="0"/>
      <dgm:spPr/>
    </dgm:pt>
    <dgm:pt modelId="{5B544C7E-6109-4D80-A55E-52B623C9FA36}" type="pres">
      <dgm:prSet presAssocID="{89B48144-603B-4687-A57E-D5E25F44BC45}" presName="background" presStyleLbl="node0" presStyleIdx="1" presStyleCnt="2"/>
      <dgm:spPr/>
    </dgm:pt>
    <dgm:pt modelId="{F846FCC7-9CFA-41FE-95F4-7FCB1A79BBD9}" type="pres">
      <dgm:prSet presAssocID="{89B48144-603B-4687-A57E-D5E25F44BC45}" presName="text" presStyleLbl="fgAcc0" presStyleIdx="1" presStyleCnt="2">
        <dgm:presLayoutVars>
          <dgm:chPref val="3"/>
        </dgm:presLayoutVars>
      </dgm:prSet>
      <dgm:spPr/>
    </dgm:pt>
    <dgm:pt modelId="{B857FD57-3561-49B8-B650-D6E4638125BB}" type="pres">
      <dgm:prSet presAssocID="{89B48144-603B-4687-A57E-D5E25F44BC45}" presName="hierChild2" presStyleCnt="0"/>
      <dgm:spPr/>
    </dgm:pt>
  </dgm:ptLst>
  <dgm:cxnLst>
    <dgm:cxn modelId="{47649804-E51B-43D3-BA35-D4709D4979B7}" type="presOf" srcId="{B621AF28-A95F-4E23-B3C0-D3B3A8C87BF0}" destId="{2831DD32-3302-4804-840F-D1C6928D5860}" srcOrd="0" destOrd="0" presId="urn:microsoft.com/office/officeart/2005/8/layout/hierarchy1"/>
    <dgm:cxn modelId="{E72E6A29-128E-41D9-A153-14B0512C3E7D}" type="presOf" srcId="{D2300DC2-B4A7-406D-97E5-3833B6707663}" destId="{A5A153D0-CC80-4BB1-B9E5-3AA876DE385D}" srcOrd="0" destOrd="0" presId="urn:microsoft.com/office/officeart/2005/8/layout/hierarchy1"/>
    <dgm:cxn modelId="{9DA1E337-F4C5-411B-8395-DBE568442F4C}" srcId="{B621AF28-A95F-4E23-B3C0-D3B3A8C87BF0}" destId="{89B48144-603B-4687-A57E-D5E25F44BC45}" srcOrd="1" destOrd="0" parTransId="{BA7F382A-7516-44E2-9750-E86F396271E9}" sibTransId="{57236A52-ADB2-4556-8E8C-9A17677798E9}"/>
    <dgm:cxn modelId="{58444A82-CAD1-4CCF-B18A-54123BA65C8C}" type="presOf" srcId="{89B48144-603B-4687-A57E-D5E25F44BC45}" destId="{F846FCC7-9CFA-41FE-95F4-7FCB1A79BBD9}" srcOrd="0" destOrd="0" presId="urn:microsoft.com/office/officeart/2005/8/layout/hierarchy1"/>
    <dgm:cxn modelId="{C98D60D9-F478-48DD-9AB8-5A97B21DFBED}" srcId="{B621AF28-A95F-4E23-B3C0-D3B3A8C87BF0}" destId="{D2300DC2-B4A7-406D-97E5-3833B6707663}" srcOrd="0" destOrd="0" parTransId="{E6E6BF69-C03D-438D-919F-492CA1625117}" sibTransId="{91554F03-C9FF-4536-B4F9-3C8BEF804B3F}"/>
    <dgm:cxn modelId="{30CC4EBD-0156-410C-9656-B2D9554DA3F5}" type="presParOf" srcId="{2831DD32-3302-4804-840F-D1C6928D5860}" destId="{2875C54B-86F2-44FE-935F-040F2A6DA388}" srcOrd="0" destOrd="0" presId="urn:microsoft.com/office/officeart/2005/8/layout/hierarchy1"/>
    <dgm:cxn modelId="{78710E8B-EF5B-4549-B760-FD6E6AA2DAFC}" type="presParOf" srcId="{2875C54B-86F2-44FE-935F-040F2A6DA388}" destId="{022706FE-961A-4247-9BD2-D1CD7BF25A5B}" srcOrd="0" destOrd="0" presId="urn:microsoft.com/office/officeart/2005/8/layout/hierarchy1"/>
    <dgm:cxn modelId="{E9771060-0C1B-4856-8A15-54830A78BE5E}" type="presParOf" srcId="{022706FE-961A-4247-9BD2-D1CD7BF25A5B}" destId="{CE5E26F2-2DFE-4C28-8602-CD0EE39681E8}" srcOrd="0" destOrd="0" presId="urn:microsoft.com/office/officeart/2005/8/layout/hierarchy1"/>
    <dgm:cxn modelId="{14BE6EBD-B843-4FDE-90BF-A14F613AD52A}" type="presParOf" srcId="{022706FE-961A-4247-9BD2-D1CD7BF25A5B}" destId="{A5A153D0-CC80-4BB1-B9E5-3AA876DE385D}" srcOrd="1" destOrd="0" presId="urn:microsoft.com/office/officeart/2005/8/layout/hierarchy1"/>
    <dgm:cxn modelId="{48C16E61-4E78-42E1-8730-CA2DAF86354A}" type="presParOf" srcId="{2875C54B-86F2-44FE-935F-040F2A6DA388}" destId="{5F78453B-37CF-41D6-BE49-7C673691CD60}" srcOrd="1" destOrd="0" presId="urn:microsoft.com/office/officeart/2005/8/layout/hierarchy1"/>
    <dgm:cxn modelId="{7ECCDF30-3A84-49DA-BBA5-CFE8970CD1CA}" type="presParOf" srcId="{2831DD32-3302-4804-840F-D1C6928D5860}" destId="{A40C982B-CD30-40E3-99F7-B479C2FFB255}" srcOrd="1" destOrd="0" presId="urn:microsoft.com/office/officeart/2005/8/layout/hierarchy1"/>
    <dgm:cxn modelId="{42798FC5-89AE-4599-8E06-D9160F4B3E44}" type="presParOf" srcId="{A40C982B-CD30-40E3-99F7-B479C2FFB255}" destId="{435F1154-FF94-4DB3-8D39-E3BDB0122F32}" srcOrd="0" destOrd="0" presId="urn:microsoft.com/office/officeart/2005/8/layout/hierarchy1"/>
    <dgm:cxn modelId="{21FFE319-D9B4-44E0-BFA5-819AFCDF336A}" type="presParOf" srcId="{435F1154-FF94-4DB3-8D39-E3BDB0122F32}" destId="{5B544C7E-6109-4D80-A55E-52B623C9FA36}" srcOrd="0" destOrd="0" presId="urn:microsoft.com/office/officeart/2005/8/layout/hierarchy1"/>
    <dgm:cxn modelId="{FCD18075-6C92-4BDF-9A3B-B7780FFF8DD1}" type="presParOf" srcId="{435F1154-FF94-4DB3-8D39-E3BDB0122F32}" destId="{F846FCC7-9CFA-41FE-95F4-7FCB1A79BBD9}" srcOrd="1" destOrd="0" presId="urn:microsoft.com/office/officeart/2005/8/layout/hierarchy1"/>
    <dgm:cxn modelId="{D3BE5B6C-2716-41AB-89E3-DE9069064D11}" type="presParOf" srcId="{A40C982B-CD30-40E3-99F7-B479C2FFB255}" destId="{B857FD57-3561-49B8-B650-D6E4638125B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DE2F2A-C2AE-45C8-801B-78282741B0B1}" type="doc">
      <dgm:prSet loTypeId="urn:microsoft.com/office/officeart/2005/8/layout/hierarchy1" loCatId="hierarchy" qsTypeId="urn:microsoft.com/office/officeart/2005/8/quickstyle/simple5" qsCatId="simple" csTypeId="urn:microsoft.com/office/officeart/2005/8/colors/accent0_3" csCatId="mainScheme" phldr="1"/>
      <dgm:spPr/>
      <dgm:t>
        <a:bodyPr/>
        <a:lstStyle/>
        <a:p>
          <a:endParaRPr lang="en-US"/>
        </a:p>
      </dgm:t>
    </dgm:pt>
    <dgm:pt modelId="{27C75883-4BDD-44B6-BC42-C19F5E4B5D9F}">
      <dgm:prSet/>
      <dgm:spPr/>
      <dgm:t>
        <a:bodyPr/>
        <a:lstStyle/>
        <a:p>
          <a:pPr>
            <a:lnSpc>
              <a:spcPct val="100000"/>
            </a:lnSpc>
          </a:pPr>
          <a:r>
            <a:rPr lang="en-US" dirty="0"/>
            <a:t>Written verification provided directly to the program by the source – </a:t>
          </a:r>
          <a:r>
            <a:rPr lang="en-US" i="1" dirty="0"/>
            <a:t>not</a:t>
          </a:r>
          <a:r>
            <a:rPr lang="en-US" dirty="0"/>
            <a:t> hand-carried by a member of the family; or</a:t>
          </a:r>
        </a:p>
      </dgm:t>
    </dgm:pt>
    <dgm:pt modelId="{16A665D8-E53F-406F-B1C4-1B1B751B35DC}" type="parTrans" cxnId="{40146640-6DA7-4FC7-849A-947A871EE186}">
      <dgm:prSet/>
      <dgm:spPr/>
      <dgm:t>
        <a:bodyPr/>
        <a:lstStyle/>
        <a:p>
          <a:endParaRPr lang="en-US"/>
        </a:p>
      </dgm:t>
    </dgm:pt>
    <dgm:pt modelId="{BD8323E1-036E-497F-8245-1B03345787A8}" type="sibTrans" cxnId="{40146640-6DA7-4FC7-849A-947A871EE186}">
      <dgm:prSet/>
      <dgm:spPr/>
      <dgm:t>
        <a:bodyPr/>
        <a:lstStyle/>
        <a:p>
          <a:endParaRPr lang="en-US"/>
        </a:p>
      </dgm:t>
    </dgm:pt>
    <dgm:pt modelId="{1497F779-7D93-4573-9C1A-7ADBC9A818FE}">
      <dgm:prSet/>
      <dgm:spPr/>
      <dgm:t>
        <a:bodyPr/>
        <a:lstStyle/>
        <a:p>
          <a:pPr>
            <a:lnSpc>
              <a:spcPct val="100000"/>
            </a:lnSpc>
          </a:pPr>
          <a:r>
            <a:rPr lang="en-US" dirty="0"/>
            <a:t>Oral, via direct contact, by the program with a reliable source</a:t>
          </a:r>
        </a:p>
      </dgm:t>
    </dgm:pt>
    <dgm:pt modelId="{EC98A660-AC5D-498D-8704-B5849FFC7E35}" type="parTrans" cxnId="{7DBB2FB9-D937-446C-A989-66B748B1E884}">
      <dgm:prSet/>
      <dgm:spPr/>
      <dgm:t>
        <a:bodyPr/>
        <a:lstStyle/>
        <a:p>
          <a:endParaRPr lang="en-US"/>
        </a:p>
      </dgm:t>
    </dgm:pt>
    <dgm:pt modelId="{549F06A7-FD2F-49E2-8550-A706676725EC}" type="sibTrans" cxnId="{7DBB2FB9-D937-446C-A989-66B748B1E884}">
      <dgm:prSet/>
      <dgm:spPr/>
      <dgm:t>
        <a:bodyPr/>
        <a:lstStyle/>
        <a:p>
          <a:endParaRPr lang="en-US"/>
        </a:p>
      </dgm:t>
    </dgm:pt>
    <dgm:pt modelId="{94228A6B-49D2-48FC-A56F-A2B00E9B7596}" type="pres">
      <dgm:prSet presAssocID="{6ADE2F2A-C2AE-45C8-801B-78282741B0B1}" presName="hierChild1" presStyleCnt="0">
        <dgm:presLayoutVars>
          <dgm:chPref val="1"/>
          <dgm:dir/>
          <dgm:animOne val="branch"/>
          <dgm:animLvl val="lvl"/>
          <dgm:resizeHandles/>
        </dgm:presLayoutVars>
      </dgm:prSet>
      <dgm:spPr/>
    </dgm:pt>
    <dgm:pt modelId="{A81B292E-094B-4046-A310-C7A43CF8DA86}" type="pres">
      <dgm:prSet presAssocID="{27C75883-4BDD-44B6-BC42-C19F5E4B5D9F}" presName="hierRoot1" presStyleCnt="0"/>
      <dgm:spPr/>
    </dgm:pt>
    <dgm:pt modelId="{CBAA0A7F-F5C2-4D6B-BF64-F5F1F8862783}" type="pres">
      <dgm:prSet presAssocID="{27C75883-4BDD-44B6-BC42-C19F5E4B5D9F}" presName="composite" presStyleCnt="0"/>
      <dgm:spPr/>
    </dgm:pt>
    <dgm:pt modelId="{B688A458-450B-4CF7-9E39-437AFE5987E2}" type="pres">
      <dgm:prSet presAssocID="{27C75883-4BDD-44B6-BC42-C19F5E4B5D9F}" presName="background" presStyleLbl="node0" presStyleIdx="0" presStyleCnt="2"/>
      <dgm:spPr/>
    </dgm:pt>
    <dgm:pt modelId="{053BFA99-EEE2-453F-83A5-9F9F5B1BC283}" type="pres">
      <dgm:prSet presAssocID="{27C75883-4BDD-44B6-BC42-C19F5E4B5D9F}" presName="text" presStyleLbl="fgAcc0" presStyleIdx="0" presStyleCnt="2">
        <dgm:presLayoutVars>
          <dgm:chPref val="3"/>
        </dgm:presLayoutVars>
      </dgm:prSet>
      <dgm:spPr/>
    </dgm:pt>
    <dgm:pt modelId="{E9D8B6A0-AD02-47AC-BAC3-AC9D359D5B25}" type="pres">
      <dgm:prSet presAssocID="{27C75883-4BDD-44B6-BC42-C19F5E4B5D9F}" presName="hierChild2" presStyleCnt="0"/>
      <dgm:spPr/>
    </dgm:pt>
    <dgm:pt modelId="{0CDBE910-F603-4290-BD9F-AEEF87A9A968}" type="pres">
      <dgm:prSet presAssocID="{1497F779-7D93-4573-9C1A-7ADBC9A818FE}" presName="hierRoot1" presStyleCnt="0"/>
      <dgm:spPr/>
    </dgm:pt>
    <dgm:pt modelId="{B381EC8E-392A-4A78-927C-68CDFCEBE232}" type="pres">
      <dgm:prSet presAssocID="{1497F779-7D93-4573-9C1A-7ADBC9A818FE}" presName="composite" presStyleCnt="0"/>
      <dgm:spPr/>
    </dgm:pt>
    <dgm:pt modelId="{3D0FF488-5F54-4F81-B0DA-B762C74589A9}" type="pres">
      <dgm:prSet presAssocID="{1497F779-7D93-4573-9C1A-7ADBC9A818FE}" presName="background" presStyleLbl="node0" presStyleIdx="1" presStyleCnt="2"/>
      <dgm:spPr/>
    </dgm:pt>
    <dgm:pt modelId="{045B11F4-027E-4CF5-9D66-E7DF3C6F8739}" type="pres">
      <dgm:prSet presAssocID="{1497F779-7D93-4573-9C1A-7ADBC9A818FE}" presName="text" presStyleLbl="fgAcc0" presStyleIdx="1" presStyleCnt="2">
        <dgm:presLayoutVars>
          <dgm:chPref val="3"/>
        </dgm:presLayoutVars>
      </dgm:prSet>
      <dgm:spPr/>
    </dgm:pt>
    <dgm:pt modelId="{C2335522-7DF5-40F1-BBEE-D499CF9CF9A5}" type="pres">
      <dgm:prSet presAssocID="{1497F779-7D93-4573-9C1A-7ADBC9A818FE}" presName="hierChild2" presStyleCnt="0"/>
      <dgm:spPr/>
    </dgm:pt>
  </dgm:ptLst>
  <dgm:cxnLst>
    <dgm:cxn modelId="{DFF1CE10-C76A-4A13-B00F-2F82E02F2231}" type="presOf" srcId="{27C75883-4BDD-44B6-BC42-C19F5E4B5D9F}" destId="{053BFA99-EEE2-453F-83A5-9F9F5B1BC283}" srcOrd="0" destOrd="0" presId="urn:microsoft.com/office/officeart/2005/8/layout/hierarchy1"/>
    <dgm:cxn modelId="{40146640-6DA7-4FC7-849A-947A871EE186}" srcId="{6ADE2F2A-C2AE-45C8-801B-78282741B0B1}" destId="{27C75883-4BDD-44B6-BC42-C19F5E4B5D9F}" srcOrd="0" destOrd="0" parTransId="{16A665D8-E53F-406F-B1C4-1B1B751B35DC}" sibTransId="{BD8323E1-036E-497F-8245-1B03345787A8}"/>
    <dgm:cxn modelId="{2C8E6F60-70C7-41E2-A3C8-1BC6225BDFC2}" type="presOf" srcId="{1497F779-7D93-4573-9C1A-7ADBC9A818FE}" destId="{045B11F4-027E-4CF5-9D66-E7DF3C6F8739}" srcOrd="0" destOrd="0" presId="urn:microsoft.com/office/officeart/2005/8/layout/hierarchy1"/>
    <dgm:cxn modelId="{08068E49-923E-4613-BC5B-5ED08CA4A3F0}" type="presOf" srcId="{6ADE2F2A-C2AE-45C8-801B-78282741B0B1}" destId="{94228A6B-49D2-48FC-A56F-A2B00E9B7596}" srcOrd="0" destOrd="0" presId="urn:microsoft.com/office/officeart/2005/8/layout/hierarchy1"/>
    <dgm:cxn modelId="{7DBB2FB9-D937-446C-A989-66B748B1E884}" srcId="{6ADE2F2A-C2AE-45C8-801B-78282741B0B1}" destId="{1497F779-7D93-4573-9C1A-7ADBC9A818FE}" srcOrd="1" destOrd="0" parTransId="{EC98A660-AC5D-498D-8704-B5849FFC7E35}" sibTransId="{549F06A7-FD2F-49E2-8550-A706676725EC}"/>
    <dgm:cxn modelId="{482CF875-6750-4923-97A7-0D3A6D5385EC}" type="presParOf" srcId="{94228A6B-49D2-48FC-A56F-A2B00E9B7596}" destId="{A81B292E-094B-4046-A310-C7A43CF8DA86}" srcOrd="0" destOrd="0" presId="urn:microsoft.com/office/officeart/2005/8/layout/hierarchy1"/>
    <dgm:cxn modelId="{01F452AE-CA46-4441-A882-CEA0464E0ED1}" type="presParOf" srcId="{A81B292E-094B-4046-A310-C7A43CF8DA86}" destId="{CBAA0A7F-F5C2-4D6B-BF64-F5F1F8862783}" srcOrd="0" destOrd="0" presId="urn:microsoft.com/office/officeart/2005/8/layout/hierarchy1"/>
    <dgm:cxn modelId="{2318EE7B-D776-47B7-ADD3-04533656F11B}" type="presParOf" srcId="{CBAA0A7F-F5C2-4D6B-BF64-F5F1F8862783}" destId="{B688A458-450B-4CF7-9E39-437AFE5987E2}" srcOrd="0" destOrd="0" presId="urn:microsoft.com/office/officeart/2005/8/layout/hierarchy1"/>
    <dgm:cxn modelId="{66920EBE-E5A1-41C6-A422-E1C40CF20E93}" type="presParOf" srcId="{CBAA0A7F-F5C2-4D6B-BF64-F5F1F8862783}" destId="{053BFA99-EEE2-453F-83A5-9F9F5B1BC283}" srcOrd="1" destOrd="0" presId="urn:microsoft.com/office/officeart/2005/8/layout/hierarchy1"/>
    <dgm:cxn modelId="{651ABE17-4F60-4BC7-8F7A-C1D551CA7E0E}" type="presParOf" srcId="{A81B292E-094B-4046-A310-C7A43CF8DA86}" destId="{E9D8B6A0-AD02-47AC-BAC3-AC9D359D5B25}" srcOrd="1" destOrd="0" presId="urn:microsoft.com/office/officeart/2005/8/layout/hierarchy1"/>
    <dgm:cxn modelId="{A5ECC233-2299-420E-8CE8-4103173F63B5}" type="presParOf" srcId="{94228A6B-49D2-48FC-A56F-A2B00E9B7596}" destId="{0CDBE910-F603-4290-BD9F-AEEF87A9A968}" srcOrd="1" destOrd="0" presId="urn:microsoft.com/office/officeart/2005/8/layout/hierarchy1"/>
    <dgm:cxn modelId="{5D8957BE-B776-48D9-B46D-9D7D8482DB44}" type="presParOf" srcId="{0CDBE910-F603-4290-BD9F-AEEF87A9A968}" destId="{B381EC8E-392A-4A78-927C-68CDFCEBE232}" srcOrd="0" destOrd="0" presId="urn:microsoft.com/office/officeart/2005/8/layout/hierarchy1"/>
    <dgm:cxn modelId="{159FE791-4ECA-436E-93C9-5B42BBDB2DBD}" type="presParOf" srcId="{B381EC8E-392A-4A78-927C-68CDFCEBE232}" destId="{3D0FF488-5F54-4F81-B0DA-B762C74589A9}" srcOrd="0" destOrd="0" presId="urn:microsoft.com/office/officeart/2005/8/layout/hierarchy1"/>
    <dgm:cxn modelId="{3366A93B-1FC1-4B3B-B0F3-E8EA5576522C}" type="presParOf" srcId="{B381EC8E-392A-4A78-927C-68CDFCEBE232}" destId="{045B11F4-027E-4CF5-9D66-E7DF3C6F8739}" srcOrd="1" destOrd="0" presId="urn:microsoft.com/office/officeart/2005/8/layout/hierarchy1"/>
    <dgm:cxn modelId="{42DCA001-6A11-43E6-A7A8-AFC5AAEC93F1}" type="presParOf" srcId="{0CDBE910-F603-4290-BD9F-AEEF87A9A968}" destId="{C2335522-7DF5-40F1-BBEE-D499CF9CF9A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FB5EEB-6872-4857-86ED-730E64126ED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7E0FBD8-FB33-4386-96C4-5DCE1F93A60E}">
      <dgm:prSet/>
      <dgm:spPr/>
      <dgm:t>
        <a:bodyPr/>
        <a:lstStyle/>
        <a:p>
          <a:pPr>
            <a:lnSpc>
              <a:spcPct val="100000"/>
            </a:lnSpc>
            <a:defRPr cap="all"/>
          </a:pPr>
          <a:r>
            <a:rPr lang="en-US" dirty="0"/>
            <a:t>Written statement signed by the household certifying that the information provided is complete and correct</a:t>
          </a:r>
        </a:p>
      </dgm:t>
    </dgm:pt>
    <dgm:pt modelId="{1994EB71-CF49-4F47-B5DF-06F16CF86F5A}" type="parTrans" cxnId="{64CADBB0-BA00-4966-9F99-443933990DF8}">
      <dgm:prSet/>
      <dgm:spPr/>
      <dgm:t>
        <a:bodyPr/>
        <a:lstStyle/>
        <a:p>
          <a:endParaRPr lang="en-US"/>
        </a:p>
      </dgm:t>
    </dgm:pt>
    <dgm:pt modelId="{0FF93C9E-D979-4049-AF50-57E9ABD7F598}" type="sibTrans" cxnId="{64CADBB0-BA00-4966-9F99-443933990DF8}">
      <dgm:prSet/>
      <dgm:spPr/>
      <dgm:t>
        <a:bodyPr/>
        <a:lstStyle/>
        <a:p>
          <a:endParaRPr lang="en-US"/>
        </a:p>
      </dgm:t>
    </dgm:pt>
    <dgm:pt modelId="{5829BCAD-ACB6-424A-BCB8-FAC1420838BC}">
      <dgm:prSet/>
      <dgm:spPr/>
      <dgm:t>
        <a:bodyPr/>
        <a:lstStyle/>
        <a:p>
          <a:pPr>
            <a:lnSpc>
              <a:spcPct val="100000"/>
            </a:lnSpc>
            <a:defRPr cap="all"/>
          </a:pPr>
          <a:r>
            <a:rPr lang="en-US" dirty="0"/>
            <a:t>Documentation should be included in the file describing efforts to obtain other forms of verification </a:t>
          </a:r>
        </a:p>
      </dgm:t>
    </dgm:pt>
    <dgm:pt modelId="{EF987D27-BC08-4607-B8BB-C756AD7A7D6E}" type="parTrans" cxnId="{63D4D8B7-55FD-43F6-BF1B-F9A50BB372C0}">
      <dgm:prSet/>
      <dgm:spPr/>
      <dgm:t>
        <a:bodyPr/>
        <a:lstStyle/>
        <a:p>
          <a:endParaRPr lang="en-US"/>
        </a:p>
      </dgm:t>
    </dgm:pt>
    <dgm:pt modelId="{B33E066A-5DCE-410E-8894-25DE12D6D5F4}" type="sibTrans" cxnId="{63D4D8B7-55FD-43F6-BF1B-F9A50BB372C0}">
      <dgm:prSet/>
      <dgm:spPr/>
      <dgm:t>
        <a:bodyPr/>
        <a:lstStyle/>
        <a:p>
          <a:endParaRPr lang="en-US"/>
        </a:p>
      </dgm:t>
    </dgm:pt>
    <dgm:pt modelId="{92B8E61E-7AC8-4922-9BDD-68AF1B62A9FA}" type="pres">
      <dgm:prSet presAssocID="{00FB5EEB-6872-4857-86ED-730E64126ED5}" presName="root" presStyleCnt="0">
        <dgm:presLayoutVars>
          <dgm:dir/>
          <dgm:resizeHandles val="exact"/>
        </dgm:presLayoutVars>
      </dgm:prSet>
      <dgm:spPr/>
    </dgm:pt>
    <dgm:pt modelId="{49DE98D6-0840-40CB-ACC9-2F7EEA3551CA}" type="pres">
      <dgm:prSet presAssocID="{A7E0FBD8-FB33-4386-96C4-5DCE1F93A60E}" presName="compNode" presStyleCnt="0"/>
      <dgm:spPr/>
    </dgm:pt>
    <dgm:pt modelId="{81EA6463-4317-47FC-BD8E-3424C984E84E}" type="pres">
      <dgm:prSet presAssocID="{A7E0FBD8-FB33-4386-96C4-5DCE1F93A60E}" presName="iconBgRect" presStyleLbl="bgShp" presStyleIdx="0" presStyleCnt="2"/>
      <dgm:spPr>
        <a:prstGeom prst="round2DiagRect">
          <a:avLst>
            <a:gd name="adj1" fmla="val 29727"/>
            <a:gd name="adj2" fmla="val 0"/>
          </a:avLst>
        </a:prstGeom>
        <a:solidFill>
          <a:schemeClr val="tx2">
            <a:lumMod val="75000"/>
            <a:lumOff val="25000"/>
          </a:schemeClr>
        </a:solidFill>
      </dgm:spPr>
    </dgm:pt>
    <dgm:pt modelId="{825DCBD7-9AE3-4735-B060-273D92116800}" type="pres">
      <dgm:prSet presAssocID="{A7E0FBD8-FB33-4386-96C4-5DCE1F93A6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7904455-C01E-4ECB-A575-A5A08944954E}" type="pres">
      <dgm:prSet presAssocID="{A7E0FBD8-FB33-4386-96C4-5DCE1F93A60E}" presName="spaceRect" presStyleCnt="0"/>
      <dgm:spPr/>
    </dgm:pt>
    <dgm:pt modelId="{CECE8FC8-765E-44E3-848E-DFBDB1424C54}" type="pres">
      <dgm:prSet presAssocID="{A7E0FBD8-FB33-4386-96C4-5DCE1F93A60E}" presName="textRect" presStyleLbl="revTx" presStyleIdx="0" presStyleCnt="2">
        <dgm:presLayoutVars>
          <dgm:chMax val="1"/>
          <dgm:chPref val="1"/>
        </dgm:presLayoutVars>
      </dgm:prSet>
      <dgm:spPr/>
    </dgm:pt>
    <dgm:pt modelId="{D4DA33F5-1F59-409A-89EF-BF0D421EF56B}" type="pres">
      <dgm:prSet presAssocID="{0FF93C9E-D979-4049-AF50-57E9ABD7F598}" presName="sibTrans" presStyleCnt="0"/>
      <dgm:spPr/>
    </dgm:pt>
    <dgm:pt modelId="{86AEFAD0-2515-45CF-9EDF-083E3B47A0C4}" type="pres">
      <dgm:prSet presAssocID="{5829BCAD-ACB6-424A-BCB8-FAC1420838BC}" presName="compNode" presStyleCnt="0"/>
      <dgm:spPr/>
    </dgm:pt>
    <dgm:pt modelId="{BEC834E9-473D-4347-AEFF-C36FEDD094F0}" type="pres">
      <dgm:prSet presAssocID="{5829BCAD-ACB6-424A-BCB8-FAC1420838BC}" presName="iconBgRect" presStyleLbl="bgShp" presStyleIdx="1" presStyleCnt="2"/>
      <dgm:spPr>
        <a:prstGeom prst="round2DiagRect">
          <a:avLst>
            <a:gd name="adj1" fmla="val 29727"/>
            <a:gd name="adj2" fmla="val 0"/>
          </a:avLst>
        </a:prstGeom>
        <a:solidFill>
          <a:schemeClr val="accent1">
            <a:lumMod val="60000"/>
            <a:lumOff val="40000"/>
          </a:schemeClr>
        </a:solidFill>
      </dgm:spPr>
    </dgm:pt>
    <dgm:pt modelId="{E07FC435-2108-4408-AB65-FCAB57CA1BD1}" type="pres">
      <dgm:prSet presAssocID="{5829BCAD-ACB6-424A-BCB8-FAC1420838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36B9D25-D087-40E1-A9B5-7BDEFE1313AC}" type="pres">
      <dgm:prSet presAssocID="{5829BCAD-ACB6-424A-BCB8-FAC1420838BC}" presName="spaceRect" presStyleCnt="0"/>
      <dgm:spPr/>
    </dgm:pt>
    <dgm:pt modelId="{EF0F58DB-FF1F-4E6B-8585-025A8D6C0E16}" type="pres">
      <dgm:prSet presAssocID="{5829BCAD-ACB6-424A-BCB8-FAC1420838BC}" presName="textRect" presStyleLbl="revTx" presStyleIdx="1" presStyleCnt="2">
        <dgm:presLayoutVars>
          <dgm:chMax val="1"/>
          <dgm:chPref val="1"/>
        </dgm:presLayoutVars>
      </dgm:prSet>
      <dgm:spPr/>
    </dgm:pt>
  </dgm:ptLst>
  <dgm:cxnLst>
    <dgm:cxn modelId="{39A37C69-CA88-48C1-937B-F79AA93AD771}" type="presOf" srcId="{A7E0FBD8-FB33-4386-96C4-5DCE1F93A60E}" destId="{CECE8FC8-765E-44E3-848E-DFBDB1424C54}" srcOrd="0" destOrd="0" presId="urn:microsoft.com/office/officeart/2018/5/layout/IconLeafLabelList"/>
    <dgm:cxn modelId="{64CADBB0-BA00-4966-9F99-443933990DF8}" srcId="{00FB5EEB-6872-4857-86ED-730E64126ED5}" destId="{A7E0FBD8-FB33-4386-96C4-5DCE1F93A60E}" srcOrd="0" destOrd="0" parTransId="{1994EB71-CF49-4F47-B5DF-06F16CF86F5A}" sibTransId="{0FF93C9E-D979-4049-AF50-57E9ABD7F598}"/>
    <dgm:cxn modelId="{6BE409B3-C395-4DC5-8C26-3EEADC6DCD52}" type="presOf" srcId="{00FB5EEB-6872-4857-86ED-730E64126ED5}" destId="{92B8E61E-7AC8-4922-9BDD-68AF1B62A9FA}" srcOrd="0" destOrd="0" presId="urn:microsoft.com/office/officeart/2018/5/layout/IconLeafLabelList"/>
    <dgm:cxn modelId="{63D4D8B7-55FD-43F6-BF1B-F9A50BB372C0}" srcId="{00FB5EEB-6872-4857-86ED-730E64126ED5}" destId="{5829BCAD-ACB6-424A-BCB8-FAC1420838BC}" srcOrd="1" destOrd="0" parTransId="{EF987D27-BC08-4607-B8BB-C756AD7A7D6E}" sibTransId="{B33E066A-5DCE-410E-8894-25DE12D6D5F4}"/>
    <dgm:cxn modelId="{99DCA7BA-2680-4B4E-8BC2-FE64D7360502}" type="presOf" srcId="{5829BCAD-ACB6-424A-BCB8-FAC1420838BC}" destId="{EF0F58DB-FF1F-4E6B-8585-025A8D6C0E16}" srcOrd="0" destOrd="0" presId="urn:microsoft.com/office/officeart/2018/5/layout/IconLeafLabelList"/>
    <dgm:cxn modelId="{C6B5575B-E6FF-4FD5-8EF9-AA5F0E0B52BD}" type="presParOf" srcId="{92B8E61E-7AC8-4922-9BDD-68AF1B62A9FA}" destId="{49DE98D6-0840-40CB-ACC9-2F7EEA3551CA}" srcOrd="0" destOrd="0" presId="urn:microsoft.com/office/officeart/2018/5/layout/IconLeafLabelList"/>
    <dgm:cxn modelId="{0FD7AA6D-B4C3-4110-A8B4-1E82E8112857}" type="presParOf" srcId="{49DE98D6-0840-40CB-ACC9-2F7EEA3551CA}" destId="{81EA6463-4317-47FC-BD8E-3424C984E84E}" srcOrd="0" destOrd="0" presId="urn:microsoft.com/office/officeart/2018/5/layout/IconLeafLabelList"/>
    <dgm:cxn modelId="{9CE8B43D-67AD-481D-B3C3-776A3BE0F716}" type="presParOf" srcId="{49DE98D6-0840-40CB-ACC9-2F7EEA3551CA}" destId="{825DCBD7-9AE3-4735-B060-273D92116800}" srcOrd="1" destOrd="0" presId="urn:microsoft.com/office/officeart/2018/5/layout/IconLeafLabelList"/>
    <dgm:cxn modelId="{2916DA67-06FE-4EBF-870A-74740A2658C1}" type="presParOf" srcId="{49DE98D6-0840-40CB-ACC9-2F7EEA3551CA}" destId="{B7904455-C01E-4ECB-A575-A5A08944954E}" srcOrd="2" destOrd="0" presId="urn:microsoft.com/office/officeart/2018/5/layout/IconLeafLabelList"/>
    <dgm:cxn modelId="{683E9C2B-667E-43B7-84B8-4ABDE72007F9}" type="presParOf" srcId="{49DE98D6-0840-40CB-ACC9-2F7EEA3551CA}" destId="{CECE8FC8-765E-44E3-848E-DFBDB1424C54}" srcOrd="3" destOrd="0" presId="urn:microsoft.com/office/officeart/2018/5/layout/IconLeafLabelList"/>
    <dgm:cxn modelId="{04919A9C-89F6-4B31-9DF9-F260A6270547}" type="presParOf" srcId="{92B8E61E-7AC8-4922-9BDD-68AF1B62A9FA}" destId="{D4DA33F5-1F59-409A-89EF-BF0D421EF56B}" srcOrd="1" destOrd="0" presId="urn:microsoft.com/office/officeart/2018/5/layout/IconLeafLabelList"/>
    <dgm:cxn modelId="{DF378DA8-2B2F-4ACC-A3A2-2BDA1B3DF834}" type="presParOf" srcId="{92B8E61E-7AC8-4922-9BDD-68AF1B62A9FA}" destId="{86AEFAD0-2515-45CF-9EDF-083E3B47A0C4}" srcOrd="2" destOrd="0" presId="urn:microsoft.com/office/officeart/2018/5/layout/IconLeafLabelList"/>
    <dgm:cxn modelId="{24C7DB4C-EAB0-4E2D-8374-9EAA5EC80B4C}" type="presParOf" srcId="{86AEFAD0-2515-45CF-9EDF-083E3B47A0C4}" destId="{BEC834E9-473D-4347-AEFF-C36FEDD094F0}" srcOrd="0" destOrd="0" presId="urn:microsoft.com/office/officeart/2018/5/layout/IconLeafLabelList"/>
    <dgm:cxn modelId="{4877B6E9-53C1-473E-85F7-7AC5C8293D83}" type="presParOf" srcId="{86AEFAD0-2515-45CF-9EDF-083E3B47A0C4}" destId="{E07FC435-2108-4408-AB65-FCAB57CA1BD1}" srcOrd="1" destOrd="0" presId="urn:microsoft.com/office/officeart/2018/5/layout/IconLeafLabelList"/>
    <dgm:cxn modelId="{3A0C57EE-3C15-4E20-92C7-C2D893BBF7FD}" type="presParOf" srcId="{86AEFAD0-2515-45CF-9EDF-083E3B47A0C4}" destId="{036B9D25-D087-40E1-A9B5-7BDEFE1313AC}" srcOrd="2" destOrd="0" presId="urn:microsoft.com/office/officeart/2018/5/layout/IconLeafLabelList"/>
    <dgm:cxn modelId="{87D99A51-D65A-4E6E-BEF7-515A8A95E6CC}" type="presParOf" srcId="{86AEFAD0-2515-45CF-9EDF-083E3B47A0C4}" destId="{EF0F58DB-FF1F-4E6B-8585-025A8D6C0E1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1E5615-1949-4EBF-8704-15A67F1F9D94}" type="doc">
      <dgm:prSet loTypeId="urn:microsoft.com/office/officeart/2005/8/layout/equation1" loCatId="relationship" qsTypeId="urn:microsoft.com/office/officeart/2005/8/quickstyle/simple4" qsCatId="simple" csTypeId="urn:microsoft.com/office/officeart/2005/8/colors/accent1_2" csCatId="accent1" phldr="1"/>
      <dgm:spPr/>
    </dgm:pt>
    <dgm:pt modelId="{937CDD57-3E41-4548-87AA-93BEF14CCD5D}">
      <dgm:prSet phldrT="[Text]"/>
      <dgm:spPr/>
      <dgm:t>
        <a:bodyPr/>
        <a:lstStyle/>
        <a:p>
          <a:r>
            <a:rPr lang="en-US" b="1" dirty="0"/>
            <a:t>Gross Annual Income</a:t>
          </a:r>
        </a:p>
      </dgm:t>
    </dgm:pt>
    <dgm:pt modelId="{44A3BB94-EE04-4C3D-830C-6560E848B71B}" type="parTrans" cxnId="{3A14CE3C-743D-4330-8FA8-D5C5362E70C7}">
      <dgm:prSet/>
      <dgm:spPr/>
      <dgm:t>
        <a:bodyPr/>
        <a:lstStyle/>
        <a:p>
          <a:endParaRPr lang="en-US" b="1"/>
        </a:p>
      </dgm:t>
    </dgm:pt>
    <dgm:pt modelId="{3D8B9D88-641B-4FDA-A687-2A75374249D4}" type="sibTrans" cxnId="{3A14CE3C-743D-4330-8FA8-D5C5362E70C7}">
      <dgm:prSet/>
      <dgm:spPr/>
      <dgm:t>
        <a:bodyPr/>
        <a:lstStyle/>
        <a:p>
          <a:endParaRPr lang="en-US" b="1" dirty="0"/>
        </a:p>
      </dgm:t>
    </dgm:pt>
    <dgm:pt modelId="{E9706F4F-B38A-4598-BA3B-41EE8CB8C8E0}">
      <dgm:prSet phldrT="[Text]"/>
      <dgm:spPr/>
      <dgm:t>
        <a:bodyPr/>
        <a:lstStyle/>
        <a:p>
          <a:r>
            <a:rPr lang="en-US" b="1" dirty="0"/>
            <a:t>Allowances and Deductions</a:t>
          </a:r>
        </a:p>
      </dgm:t>
    </dgm:pt>
    <dgm:pt modelId="{EFF3930D-9E7D-4A1D-9DFA-458AA4B604F0}" type="parTrans" cxnId="{90B665E2-183A-4B6C-9CBB-640B1F17FAB5}">
      <dgm:prSet/>
      <dgm:spPr/>
      <dgm:t>
        <a:bodyPr/>
        <a:lstStyle/>
        <a:p>
          <a:endParaRPr lang="en-US" b="1"/>
        </a:p>
      </dgm:t>
    </dgm:pt>
    <dgm:pt modelId="{8730A1C9-6FEA-4C6E-BB38-DA8C5DB1B555}" type="sibTrans" cxnId="{90B665E2-183A-4B6C-9CBB-640B1F17FAB5}">
      <dgm:prSet/>
      <dgm:spPr/>
      <dgm:t>
        <a:bodyPr/>
        <a:lstStyle/>
        <a:p>
          <a:endParaRPr lang="en-US" b="1" dirty="0"/>
        </a:p>
      </dgm:t>
    </dgm:pt>
    <dgm:pt modelId="{4463648D-C2F4-4D7D-AB24-4AAFEF093026}">
      <dgm:prSet phldrT="[Text]"/>
      <dgm:spPr/>
      <dgm:t>
        <a:bodyPr/>
        <a:lstStyle/>
        <a:p>
          <a:r>
            <a:rPr lang="en-US" b="1" dirty="0"/>
            <a:t>Adjusted Annual Income</a:t>
          </a:r>
        </a:p>
      </dgm:t>
    </dgm:pt>
    <dgm:pt modelId="{ADE37507-41D9-4F59-A754-871BA4E1132F}" type="parTrans" cxnId="{80C1D93C-2ED9-4583-9293-9B0D0C02877B}">
      <dgm:prSet/>
      <dgm:spPr/>
      <dgm:t>
        <a:bodyPr/>
        <a:lstStyle/>
        <a:p>
          <a:endParaRPr lang="en-US" b="1"/>
        </a:p>
      </dgm:t>
    </dgm:pt>
    <dgm:pt modelId="{D1AEBD1C-2499-4C3C-843B-855A5018E164}" type="sibTrans" cxnId="{80C1D93C-2ED9-4583-9293-9B0D0C02877B}">
      <dgm:prSet/>
      <dgm:spPr/>
      <dgm:t>
        <a:bodyPr/>
        <a:lstStyle/>
        <a:p>
          <a:endParaRPr lang="en-US" b="1"/>
        </a:p>
      </dgm:t>
    </dgm:pt>
    <dgm:pt modelId="{B793C57F-2F41-4C3C-A42E-F6F8589260EB}" type="pres">
      <dgm:prSet presAssocID="{7D1E5615-1949-4EBF-8704-15A67F1F9D94}" presName="linearFlow" presStyleCnt="0">
        <dgm:presLayoutVars>
          <dgm:dir/>
          <dgm:resizeHandles val="exact"/>
        </dgm:presLayoutVars>
      </dgm:prSet>
      <dgm:spPr/>
    </dgm:pt>
    <dgm:pt modelId="{749E5933-72F3-4363-955C-CE6BDAD15B4C}" type="pres">
      <dgm:prSet presAssocID="{937CDD57-3E41-4548-87AA-93BEF14CCD5D}" presName="node" presStyleLbl="node1" presStyleIdx="0" presStyleCnt="3">
        <dgm:presLayoutVars>
          <dgm:bulletEnabled val="1"/>
        </dgm:presLayoutVars>
      </dgm:prSet>
      <dgm:spPr/>
    </dgm:pt>
    <dgm:pt modelId="{88E61FD5-5B66-444E-B5E9-DD1B3E88E9E2}" type="pres">
      <dgm:prSet presAssocID="{3D8B9D88-641B-4FDA-A687-2A75374249D4}" presName="spacerL" presStyleCnt="0"/>
      <dgm:spPr/>
    </dgm:pt>
    <dgm:pt modelId="{25CBBCF2-83B7-4B22-9830-8AEB846954DA}" type="pres">
      <dgm:prSet presAssocID="{3D8B9D88-641B-4FDA-A687-2A75374249D4}" presName="sibTrans" presStyleLbl="sibTrans2D1" presStyleIdx="0" presStyleCnt="2"/>
      <dgm:spPr>
        <a:prstGeom prst="mathMinus">
          <a:avLst/>
        </a:prstGeom>
      </dgm:spPr>
    </dgm:pt>
    <dgm:pt modelId="{D1DA9FCF-EEA0-4D6E-BE22-3BD323E2A281}" type="pres">
      <dgm:prSet presAssocID="{3D8B9D88-641B-4FDA-A687-2A75374249D4}" presName="spacerR" presStyleCnt="0"/>
      <dgm:spPr/>
    </dgm:pt>
    <dgm:pt modelId="{2C1396F9-6E48-4E81-AD6E-4436A0FDCAD7}" type="pres">
      <dgm:prSet presAssocID="{E9706F4F-B38A-4598-BA3B-41EE8CB8C8E0}" presName="node" presStyleLbl="node1" presStyleIdx="1" presStyleCnt="3">
        <dgm:presLayoutVars>
          <dgm:bulletEnabled val="1"/>
        </dgm:presLayoutVars>
      </dgm:prSet>
      <dgm:spPr/>
    </dgm:pt>
    <dgm:pt modelId="{66E6055C-FD6A-44F7-A109-CC7FC1C770C9}" type="pres">
      <dgm:prSet presAssocID="{8730A1C9-6FEA-4C6E-BB38-DA8C5DB1B555}" presName="spacerL" presStyleCnt="0"/>
      <dgm:spPr/>
    </dgm:pt>
    <dgm:pt modelId="{1FE07ADE-69C0-4F1D-8183-31E7A833B5A2}" type="pres">
      <dgm:prSet presAssocID="{8730A1C9-6FEA-4C6E-BB38-DA8C5DB1B555}" presName="sibTrans" presStyleLbl="sibTrans2D1" presStyleIdx="1" presStyleCnt="2"/>
      <dgm:spPr/>
    </dgm:pt>
    <dgm:pt modelId="{ABBED385-8C5E-4491-9D63-C8103827387A}" type="pres">
      <dgm:prSet presAssocID="{8730A1C9-6FEA-4C6E-BB38-DA8C5DB1B555}" presName="spacerR" presStyleCnt="0"/>
      <dgm:spPr/>
    </dgm:pt>
    <dgm:pt modelId="{40EF5ED2-EF36-4961-8D9D-432C1386A7B4}" type="pres">
      <dgm:prSet presAssocID="{4463648D-C2F4-4D7D-AB24-4AAFEF093026}" presName="node" presStyleLbl="node1" presStyleIdx="2" presStyleCnt="3">
        <dgm:presLayoutVars>
          <dgm:bulletEnabled val="1"/>
        </dgm:presLayoutVars>
      </dgm:prSet>
      <dgm:spPr/>
    </dgm:pt>
  </dgm:ptLst>
  <dgm:cxnLst>
    <dgm:cxn modelId="{3A14CE3C-743D-4330-8FA8-D5C5362E70C7}" srcId="{7D1E5615-1949-4EBF-8704-15A67F1F9D94}" destId="{937CDD57-3E41-4548-87AA-93BEF14CCD5D}" srcOrd="0" destOrd="0" parTransId="{44A3BB94-EE04-4C3D-830C-6560E848B71B}" sibTransId="{3D8B9D88-641B-4FDA-A687-2A75374249D4}"/>
    <dgm:cxn modelId="{80C1D93C-2ED9-4583-9293-9B0D0C02877B}" srcId="{7D1E5615-1949-4EBF-8704-15A67F1F9D94}" destId="{4463648D-C2F4-4D7D-AB24-4AAFEF093026}" srcOrd="2" destOrd="0" parTransId="{ADE37507-41D9-4F59-A754-871BA4E1132F}" sibTransId="{D1AEBD1C-2499-4C3C-843B-855A5018E164}"/>
    <dgm:cxn modelId="{EBB08643-59EB-4901-ACB0-953CBC20FBA5}" type="presOf" srcId="{937CDD57-3E41-4548-87AA-93BEF14CCD5D}" destId="{749E5933-72F3-4363-955C-CE6BDAD15B4C}" srcOrd="0" destOrd="0" presId="urn:microsoft.com/office/officeart/2005/8/layout/equation1"/>
    <dgm:cxn modelId="{87376373-C6D4-4E3B-BD2D-808F4A069123}" type="presOf" srcId="{3D8B9D88-641B-4FDA-A687-2A75374249D4}" destId="{25CBBCF2-83B7-4B22-9830-8AEB846954DA}" srcOrd="0" destOrd="0" presId="urn:microsoft.com/office/officeart/2005/8/layout/equation1"/>
    <dgm:cxn modelId="{EB6D3388-883A-45E3-943B-8B547302DC1F}" type="presOf" srcId="{4463648D-C2F4-4D7D-AB24-4AAFEF093026}" destId="{40EF5ED2-EF36-4961-8D9D-432C1386A7B4}" srcOrd="0" destOrd="0" presId="urn:microsoft.com/office/officeart/2005/8/layout/equation1"/>
    <dgm:cxn modelId="{A6C141AA-3C1D-4A72-9695-AC7FF6EF4B52}" type="presOf" srcId="{E9706F4F-B38A-4598-BA3B-41EE8CB8C8E0}" destId="{2C1396F9-6E48-4E81-AD6E-4436A0FDCAD7}" srcOrd="0" destOrd="0" presId="urn:microsoft.com/office/officeart/2005/8/layout/equation1"/>
    <dgm:cxn modelId="{A954C0C6-4D2C-43C0-9C51-F355D8BC7CE7}" type="presOf" srcId="{7D1E5615-1949-4EBF-8704-15A67F1F9D94}" destId="{B793C57F-2F41-4C3C-A42E-F6F8589260EB}" srcOrd="0" destOrd="0" presId="urn:microsoft.com/office/officeart/2005/8/layout/equation1"/>
    <dgm:cxn modelId="{90B665E2-183A-4B6C-9CBB-640B1F17FAB5}" srcId="{7D1E5615-1949-4EBF-8704-15A67F1F9D94}" destId="{E9706F4F-B38A-4598-BA3B-41EE8CB8C8E0}" srcOrd="1" destOrd="0" parTransId="{EFF3930D-9E7D-4A1D-9DFA-458AA4B604F0}" sibTransId="{8730A1C9-6FEA-4C6E-BB38-DA8C5DB1B555}"/>
    <dgm:cxn modelId="{41B7D1ED-EBB5-45FC-B800-C3F89693CA05}" type="presOf" srcId="{8730A1C9-6FEA-4C6E-BB38-DA8C5DB1B555}" destId="{1FE07ADE-69C0-4F1D-8183-31E7A833B5A2}" srcOrd="0" destOrd="0" presId="urn:microsoft.com/office/officeart/2005/8/layout/equation1"/>
    <dgm:cxn modelId="{23587DBA-2137-49D6-8453-516D5ABD5291}" type="presParOf" srcId="{B793C57F-2F41-4C3C-A42E-F6F8589260EB}" destId="{749E5933-72F3-4363-955C-CE6BDAD15B4C}" srcOrd="0" destOrd="0" presId="urn:microsoft.com/office/officeart/2005/8/layout/equation1"/>
    <dgm:cxn modelId="{32FE27F6-CAE9-4A7D-97D9-9B5D305AF3EB}" type="presParOf" srcId="{B793C57F-2F41-4C3C-A42E-F6F8589260EB}" destId="{88E61FD5-5B66-444E-B5E9-DD1B3E88E9E2}" srcOrd="1" destOrd="0" presId="urn:microsoft.com/office/officeart/2005/8/layout/equation1"/>
    <dgm:cxn modelId="{F50CDE07-EDEE-436E-BBA7-47C5948A6FEC}" type="presParOf" srcId="{B793C57F-2F41-4C3C-A42E-F6F8589260EB}" destId="{25CBBCF2-83B7-4B22-9830-8AEB846954DA}" srcOrd="2" destOrd="0" presId="urn:microsoft.com/office/officeart/2005/8/layout/equation1"/>
    <dgm:cxn modelId="{1A0A174A-1CCD-4FFB-BD6E-C5E4D141965D}" type="presParOf" srcId="{B793C57F-2F41-4C3C-A42E-F6F8589260EB}" destId="{D1DA9FCF-EEA0-4D6E-BE22-3BD323E2A281}" srcOrd="3" destOrd="0" presId="urn:microsoft.com/office/officeart/2005/8/layout/equation1"/>
    <dgm:cxn modelId="{22825EFD-C2B7-4758-82E0-89C4878B22FC}" type="presParOf" srcId="{B793C57F-2F41-4C3C-A42E-F6F8589260EB}" destId="{2C1396F9-6E48-4E81-AD6E-4436A0FDCAD7}" srcOrd="4" destOrd="0" presId="urn:microsoft.com/office/officeart/2005/8/layout/equation1"/>
    <dgm:cxn modelId="{4E18BD88-BD82-42DD-B0BB-54801F2D29CA}" type="presParOf" srcId="{B793C57F-2F41-4C3C-A42E-F6F8589260EB}" destId="{66E6055C-FD6A-44F7-A109-CC7FC1C770C9}" srcOrd="5" destOrd="0" presId="urn:microsoft.com/office/officeart/2005/8/layout/equation1"/>
    <dgm:cxn modelId="{73593443-E3A8-4C66-97D5-DBDB6649864B}" type="presParOf" srcId="{B793C57F-2F41-4C3C-A42E-F6F8589260EB}" destId="{1FE07ADE-69C0-4F1D-8183-31E7A833B5A2}" srcOrd="6" destOrd="0" presId="urn:microsoft.com/office/officeart/2005/8/layout/equation1"/>
    <dgm:cxn modelId="{0550AD7C-B527-4984-9CB4-102961763E9E}" type="presParOf" srcId="{B793C57F-2F41-4C3C-A42E-F6F8589260EB}" destId="{ABBED385-8C5E-4491-9D63-C8103827387A}" srcOrd="7" destOrd="0" presId="urn:microsoft.com/office/officeart/2005/8/layout/equation1"/>
    <dgm:cxn modelId="{4FB52421-9C39-4DEC-88E4-D0E80CB5C1F4}" type="presParOf" srcId="{B793C57F-2F41-4C3C-A42E-F6F8589260EB}" destId="{40EF5ED2-EF36-4961-8D9D-432C1386A7B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82D134-C51E-4559-B326-B35E65F87F0B}"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A988ED68-CF28-4FA7-95E7-7074DEE2EBCB}">
      <dgm:prSet/>
      <dgm:spPr/>
      <dgm:t>
        <a:bodyPr/>
        <a:lstStyle/>
        <a:p>
          <a:r>
            <a:rPr lang="en-US" u="sng">
              <a:hlinkClick xmlns:r="http://schemas.openxmlformats.org/officeDocument/2006/relationships" r:id="rId1"/>
            </a:rPr>
            <a:t>HOPWA Rental Assistance Guidebook</a:t>
          </a:r>
          <a:endParaRPr lang="en-US"/>
        </a:p>
      </dgm:t>
    </dgm:pt>
    <dgm:pt modelId="{A26F28DD-CA8F-4A18-A188-8410A7D00786}" type="parTrans" cxnId="{C0EB313A-53A2-4D0A-BF11-D38F01400256}">
      <dgm:prSet/>
      <dgm:spPr/>
      <dgm:t>
        <a:bodyPr/>
        <a:lstStyle/>
        <a:p>
          <a:endParaRPr lang="en-US"/>
        </a:p>
      </dgm:t>
    </dgm:pt>
    <dgm:pt modelId="{B3008BFA-A9C7-4EB1-BB93-8D46E4E7C3FF}" type="sibTrans" cxnId="{C0EB313A-53A2-4D0A-BF11-D38F01400256}">
      <dgm:prSet/>
      <dgm:spPr/>
      <dgm:t>
        <a:bodyPr/>
        <a:lstStyle/>
        <a:p>
          <a:endParaRPr lang="en-US"/>
        </a:p>
      </dgm:t>
    </dgm:pt>
    <dgm:pt modelId="{04449913-0CFB-4E4D-9641-92F32DFAFB7F}">
      <dgm:prSet/>
      <dgm:spPr/>
      <dgm:t>
        <a:bodyPr/>
        <a:lstStyle/>
        <a:p>
          <a:r>
            <a:rPr lang="en-US" u="sng">
              <a:hlinkClick xmlns:r="http://schemas.openxmlformats.org/officeDocument/2006/relationships" r:id="rId2"/>
            </a:rPr>
            <a:t>HOPWA Administration Toolkit</a:t>
          </a:r>
          <a:endParaRPr lang="en-US"/>
        </a:p>
      </dgm:t>
    </dgm:pt>
    <dgm:pt modelId="{29BFD762-27D1-41DB-B465-FB5F0422EBC3}" type="parTrans" cxnId="{7BB87381-FBC5-4CAB-B57A-90211F49D509}">
      <dgm:prSet/>
      <dgm:spPr/>
      <dgm:t>
        <a:bodyPr/>
        <a:lstStyle/>
        <a:p>
          <a:endParaRPr lang="en-US"/>
        </a:p>
      </dgm:t>
    </dgm:pt>
    <dgm:pt modelId="{3F41476E-0AF7-4A52-9FB0-BA4BFD70EECB}" type="sibTrans" cxnId="{7BB87381-FBC5-4CAB-B57A-90211F49D509}">
      <dgm:prSet/>
      <dgm:spPr/>
      <dgm:t>
        <a:bodyPr/>
        <a:lstStyle/>
        <a:p>
          <a:endParaRPr lang="en-US"/>
        </a:p>
      </dgm:t>
    </dgm:pt>
    <dgm:pt modelId="{CBE239EF-931C-4D48-B200-AEC567EBBEE5}">
      <dgm:prSet/>
      <dgm:spPr/>
      <dgm:t>
        <a:bodyPr/>
        <a:lstStyle/>
        <a:p>
          <a:r>
            <a:rPr lang="en-US" u="sng">
              <a:hlinkClick xmlns:r="http://schemas.openxmlformats.org/officeDocument/2006/relationships" r:id="rId3"/>
            </a:rPr>
            <a:t>24 CFR 574: Housing Opportunities for Persons with AIDS</a:t>
          </a:r>
          <a:endParaRPr lang="en-US"/>
        </a:p>
      </dgm:t>
    </dgm:pt>
    <dgm:pt modelId="{F7E9BF4B-0F5A-457D-9FCC-DA76A4D66877}" type="parTrans" cxnId="{810D717D-F991-41CB-AA19-C31A6AD9234F}">
      <dgm:prSet/>
      <dgm:spPr/>
      <dgm:t>
        <a:bodyPr/>
        <a:lstStyle/>
        <a:p>
          <a:endParaRPr lang="en-US"/>
        </a:p>
      </dgm:t>
    </dgm:pt>
    <dgm:pt modelId="{A98E812F-EBA4-462D-BBBB-01D2D3559735}" type="sibTrans" cxnId="{810D717D-F991-41CB-AA19-C31A6AD9234F}">
      <dgm:prSet/>
      <dgm:spPr/>
      <dgm:t>
        <a:bodyPr/>
        <a:lstStyle/>
        <a:p>
          <a:endParaRPr lang="en-US"/>
        </a:p>
      </dgm:t>
    </dgm:pt>
    <dgm:pt modelId="{8132B118-1165-4DE1-84CB-9262EA7A4939}">
      <dgm:prSet/>
      <dgm:spPr/>
      <dgm:t>
        <a:bodyPr/>
        <a:lstStyle/>
        <a:p>
          <a:r>
            <a:rPr lang="en-US" u="sng">
              <a:hlinkClick xmlns:r="http://schemas.openxmlformats.org/officeDocument/2006/relationships" r:id="rId4"/>
            </a:rPr>
            <a:t>HOPWA Law Regulations and Notices</a:t>
          </a:r>
          <a:endParaRPr lang="en-US"/>
        </a:p>
      </dgm:t>
    </dgm:pt>
    <dgm:pt modelId="{E2BC7ED0-6E63-427E-88EF-67C61F0D411F}" type="parTrans" cxnId="{BE3DBCFD-914E-4634-B834-EC1046A6981E}">
      <dgm:prSet/>
      <dgm:spPr/>
      <dgm:t>
        <a:bodyPr/>
        <a:lstStyle/>
        <a:p>
          <a:endParaRPr lang="en-US"/>
        </a:p>
      </dgm:t>
    </dgm:pt>
    <dgm:pt modelId="{A4F0FE54-82EE-48BC-A2CB-80FBF9FE4830}" type="sibTrans" cxnId="{BE3DBCFD-914E-4634-B834-EC1046A6981E}">
      <dgm:prSet/>
      <dgm:spPr/>
      <dgm:t>
        <a:bodyPr/>
        <a:lstStyle/>
        <a:p>
          <a:endParaRPr lang="en-US"/>
        </a:p>
      </dgm:t>
    </dgm:pt>
    <dgm:pt modelId="{959C7C1E-B921-4A9F-A74D-D24BBF0D66FB}">
      <dgm:prSet/>
      <dgm:spPr/>
      <dgm:t>
        <a:bodyPr/>
        <a:lstStyle/>
        <a:p>
          <a:r>
            <a:rPr lang="en-US" u="sng">
              <a:hlinkClick xmlns:r="http://schemas.openxmlformats.org/officeDocument/2006/relationships" r:id="rId5"/>
            </a:rPr>
            <a:t>HOPWA Program Information </a:t>
          </a:r>
          <a:endParaRPr lang="en-US"/>
        </a:p>
      </dgm:t>
    </dgm:pt>
    <dgm:pt modelId="{44146357-D0CA-4C03-A9C9-742635C6B12D}" type="parTrans" cxnId="{6DD7DBC4-1160-47AD-AC8F-105FADFA3509}">
      <dgm:prSet/>
      <dgm:spPr/>
      <dgm:t>
        <a:bodyPr/>
        <a:lstStyle/>
        <a:p>
          <a:endParaRPr lang="en-US"/>
        </a:p>
      </dgm:t>
    </dgm:pt>
    <dgm:pt modelId="{355340F7-E386-486A-98EF-F9980D8BB445}" type="sibTrans" cxnId="{6DD7DBC4-1160-47AD-AC8F-105FADFA3509}">
      <dgm:prSet/>
      <dgm:spPr/>
      <dgm:t>
        <a:bodyPr/>
        <a:lstStyle/>
        <a:p>
          <a:endParaRPr lang="en-US"/>
        </a:p>
      </dgm:t>
    </dgm:pt>
    <dgm:pt modelId="{E30DDFD4-6BC6-4B51-BE6B-F26520FDEA98}">
      <dgm:prSet/>
      <dgm:spPr/>
      <dgm:t>
        <a:bodyPr/>
        <a:lstStyle/>
        <a:p>
          <a:r>
            <a:rPr lang="en-US" u="sng">
              <a:hlinkClick xmlns:r="http://schemas.openxmlformats.org/officeDocument/2006/relationships" r:id="rId6"/>
            </a:rPr>
            <a:t>Handbook 4350.3 rev-1 change 4 Chapter 5 Sections 1 and 2</a:t>
          </a:r>
          <a:endParaRPr lang="en-US"/>
        </a:p>
      </dgm:t>
    </dgm:pt>
    <dgm:pt modelId="{D4B3B934-4D42-48C6-8198-260EC056C3EF}" type="parTrans" cxnId="{711D8414-4C3E-4AD0-BC02-401559FACC2C}">
      <dgm:prSet/>
      <dgm:spPr/>
      <dgm:t>
        <a:bodyPr/>
        <a:lstStyle/>
        <a:p>
          <a:endParaRPr lang="en-US"/>
        </a:p>
      </dgm:t>
    </dgm:pt>
    <dgm:pt modelId="{83EC1A86-09A8-4EB5-9854-F9E7A8095D09}" type="sibTrans" cxnId="{711D8414-4C3E-4AD0-BC02-401559FACC2C}">
      <dgm:prSet/>
      <dgm:spPr/>
      <dgm:t>
        <a:bodyPr/>
        <a:lstStyle/>
        <a:p>
          <a:endParaRPr lang="en-US"/>
        </a:p>
      </dgm:t>
    </dgm:pt>
    <dgm:pt modelId="{068B54EE-83FF-445E-97E2-5216EE51C98C}">
      <dgm:prSet/>
      <dgm:spPr/>
      <dgm:t>
        <a:bodyPr/>
        <a:lstStyle/>
        <a:p>
          <a:r>
            <a:rPr lang="en-US" u="sng">
              <a:hlinkClick xmlns:r="http://schemas.openxmlformats.org/officeDocument/2006/relationships" r:id="rId7"/>
            </a:rPr>
            <a:t>HOTMA Resources</a:t>
          </a:r>
          <a:endParaRPr lang="en-US"/>
        </a:p>
      </dgm:t>
    </dgm:pt>
    <dgm:pt modelId="{20C66282-1BB4-4A8A-A5EC-CE18C68358A2}" type="parTrans" cxnId="{9ED5D64F-907F-452B-8C2B-AD95A65EA408}">
      <dgm:prSet/>
      <dgm:spPr/>
      <dgm:t>
        <a:bodyPr/>
        <a:lstStyle/>
        <a:p>
          <a:endParaRPr lang="en-US"/>
        </a:p>
      </dgm:t>
    </dgm:pt>
    <dgm:pt modelId="{AFB2EDC8-FBEA-4AE5-9B3E-3CD14537F783}" type="sibTrans" cxnId="{9ED5D64F-907F-452B-8C2B-AD95A65EA408}">
      <dgm:prSet/>
      <dgm:spPr/>
      <dgm:t>
        <a:bodyPr/>
        <a:lstStyle/>
        <a:p>
          <a:endParaRPr lang="en-US"/>
        </a:p>
      </dgm:t>
    </dgm:pt>
    <dgm:pt modelId="{FB1F94BB-ECCC-4069-84F6-9724604ABFBE}">
      <dgm:prSet/>
      <dgm:spPr/>
      <dgm:t>
        <a:bodyPr/>
        <a:lstStyle/>
        <a:p>
          <a:r>
            <a:rPr lang="en-US" u="sng">
              <a:hlinkClick xmlns:r="http://schemas.openxmlformats.org/officeDocument/2006/relationships" r:id="rId8"/>
            </a:rPr>
            <a:t>Annual Income: 24 CFR 5.609</a:t>
          </a:r>
          <a:endParaRPr lang="en-US"/>
        </a:p>
      </dgm:t>
    </dgm:pt>
    <dgm:pt modelId="{8E83D523-901F-45A5-A328-3A374A84F5B0}" type="parTrans" cxnId="{AC8F1293-D6FE-4085-8521-A0CC85706596}">
      <dgm:prSet/>
      <dgm:spPr/>
      <dgm:t>
        <a:bodyPr/>
        <a:lstStyle/>
        <a:p>
          <a:endParaRPr lang="en-US"/>
        </a:p>
      </dgm:t>
    </dgm:pt>
    <dgm:pt modelId="{32FBF6F8-D738-43CD-ADFE-233E1A151587}" type="sibTrans" cxnId="{AC8F1293-D6FE-4085-8521-A0CC85706596}">
      <dgm:prSet/>
      <dgm:spPr/>
      <dgm:t>
        <a:bodyPr/>
        <a:lstStyle/>
        <a:p>
          <a:endParaRPr lang="en-US"/>
        </a:p>
      </dgm:t>
    </dgm:pt>
    <dgm:pt modelId="{D8914AC8-C9FC-42CA-A84A-8D1F59390FB0}">
      <dgm:prSet/>
      <dgm:spPr/>
      <dgm:t>
        <a:bodyPr/>
        <a:lstStyle/>
        <a:p>
          <a:r>
            <a:rPr lang="en-US" u="sng">
              <a:hlinkClick xmlns:r="http://schemas.openxmlformats.org/officeDocument/2006/relationships" r:id="rId9"/>
            </a:rPr>
            <a:t>Adjusted Income: 24 CFR 5.611</a:t>
          </a:r>
          <a:endParaRPr lang="en-US"/>
        </a:p>
      </dgm:t>
    </dgm:pt>
    <dgm:pt modelId="{37A4A7DB-BB10-4965-BEF7-1FF1ADA05E01}" type="parTrans" cxnId="{EEB291D1-B978-4DE3-B518-D89A8E98C2E3}">
      <dgm:prSet/>
      <dgm:spPr/>
      <dgm:t>
        <a:bodyPr/>
        <a:lstStyle/>
        <a:p>
          <a:endParaRPr lang="en-US"/>
        </a:p>
      </dgm:t>
    </dgm:pt>
    <dgm:pt modelId="{385A17E3-FE20-4537-941A-E36263CF82F8}" type="sibTrans" cxnId="{EEB291D1-B978-4DE3-B518-D89A8E98C2E3}">
      <dgm:prSet/>
      <dgm:spPr/>
      <dgm:t>
        <a:bodyPr/>
        <a:lstStyle/>
        <a:p>
          <a:endParaRPr lang="en-US"/>
        </a:p>
      </dgm:t>
    </dgm:pt>
    <dgm:pt modelId="{EBE85931-3A60-4046-B037-21166C6E1F3B}">
      <dgm:prSet/>
      <dgm:spPr/>
      <dgm:t>
        <a:bodyPr/>
        <a:lstStyle/>
        <a:p>
          <a:r>
            <a:rPr lang="en-US" u="sng">
              <a:hlinkClick xmlns:r="http://schemas.openxmlformats.org/officeDocument/2006/relationships" r:id="rId10"/>
            </a:rPr>
            <a:t>Earned Income Disregard: 24 CFR 5.617</a:t>
          </a:r>
          <a:endParaRPr lang="en-US"/>
        </a:p>
      </dgm:t>
    </dgm:pt>
    <dgm:pt modelId="{3F3E5547-E3F5-4316-B63E-5620A84C3A8F}" type="parTrans" cxnId="{5B7BF60B-C92F-43D6-A2FE-E31D7B3B362C}">
      <dgm:prSet/>
      <dgm:spPr/>
      <dgm:t>
        <a:bodyPr/>
        <a:lstStyle/>
        <a:p>
          <a:endParaRPr lang="en-US"/>
        </a:p>
      </dgm:t>
    </dgm:pt>
    <dgm:pt modelId="{E2137355-152F-4702-A658-736E23ED0863}" type="sibTrans" cxnId="{5B7BF60B-C92F-43D6-A2FE-E31D7B3B362C}">
      <dgm:prSet/>
      <dgm:spPr/>
      <dgm:t>
        <a:bodyPr/>
        <a:lstStyle/>
        <a:p>
          <a:endParaRPr lang="en-US"/>
        </a:p>
      </dgm:t>
    </dgm:pt>
    <dgm:pt modelId="{D3CA54F2-4279-426E-8759-C53D8782F4D0}">
      <dgm:prSet/>
      <dgm:spPr/>
      <dgm:t>
        <a:bodyPr/>
        <a:lstStyle/>
        <a:p>
          <a:r>
            <a:rPr lang="en-US" u="sng">
              <a:hlinkClick xmlns:r="http://schemas.openxmlformats.org/officeDocument/2006/relationships" r:id="rId11"/>
            </a:rPr>
            <a:t>HOME Guide For Income And Allowances</a:t>
          </a:r>
          <a:endParaRPr lang="en-US"/>
        </a:p>
      </dgm:t>
    </dgm:pt>
    <dgm:pt modelId="{4FC2975F-8765-4BE3-957A-70FBFB2E52C5}" type="parTrans" cxnId="{1350C358-E270-4BC6-B7BD-FE55822B3A71}">
      <dgm:prSet/>
      <dgm:spPr/>
      <dgm:t>
        <a:bodyPr/>
        <a:lstStyle/>
        <a:p>
          <a:endParaRPr lang="en-US"/>
        </a:p>
      </dgm:t>
    </dgm:pt>
    <dgm:pt modelId="{A03FF0CF-B61F-4B3F-88B5-B9E7A47ADDD3}" type="sibTrans" cxnId="{1350C358-E270-4BC6-B7BD-FE55822B3A71}">
      <dgm:prSet/>
      <dgm:spPr/>
      <dgm:t>
        <a:bodyPr/>
        <a:lstStyle/>
        <a:p>
          <a:endParaRPr lang="en-US"/>
        </a:p>
      </dgm:t>
    </dgm:pt>
    <dgm:pt modelId="{75CCDC53-A6A6-44EC-ABCC-796059FB7ED0}" type="pres">
      <dgm:prSet presAssocID="{8D82D134-C51E-4559-B326-B35E65F87F0B}" presName="vert0" presStyleCnt="0">
        <dgm:presLayoutVars>
          <dgm:dir/>
          <dgm:animOne val="branch"/>
          <dgm:animLvl val="lvl"/>
        </dgm:presLayoutVars>
      </dgm:prSet>
      <dgm:spPr/>
    </dgm:pt>
    <dgm:pt modelId="{A78104F1-77F1-4F3F-BE3B-C91556AE9843}" type="pres">
      <dgm:prSet presAssocID="{A988ED68-CF28-4FA7-95E7-7074DEE2EBCB}" presName="thickLine" presStyleLbl="alignNode1" presStyleIdx="0" presStyleCnt="11"/>
      <dgm:spPr/>
    </dgm:pt>
    <dgm:pt modelId="{B3C9543B-CE8C-471C-9EED-841BA7EEFD7A}" type="pres">
      <dgm:prSet presAssocID="{A988ED68-CF28-4FA7-95E7-7074DEE2EBCB}" presName="horz1" presStyleCnt="0"/>
      <dgm:spPr/>
    </dgm:pt>
    <dgm:pt modelId="{8DB9FA59-AF8A-451A-99A5-618567EAFA23}" type="pres">
      <dgm:prSet presAssocID="{A988ED68-CF28-4FA7-95E7-7074DEE2EBCB}" presName="tx1" presStyleLbl="revTx" presStyleIdx="0" presStyleCnt="11"/>
      <dgm:spPr/>
    </dgm:pt>
    <dgm:pt modelId="{684C3BB7-2F7E-431B-B2AA-776754434EC1}" type="pres">
      <dgm:prSet presAssocID="{A988ED68-CF28-4FA7-95E7-7074DEE2EBCB}" presName="vert1" presStyleCnt="0"/>
      <dgm:spPr/>
    </dgm:pt>
    <dgm:pt modelId="{4B945267-8F04-4B67-B9EC-2D8805522747}" type="pres">
      <dgm:prSet presAssocID="{04449913-0CFB-4E4D-9641-92F32DFAFB7F}" presName="thickLine" presStyleLbl="alignNode1" presStyleIdx="1" presStyleCnt="11"/>
      <dgm:spPr/>
    </dgm:pt>
    <dgm:pt modelId="{C52EA19F-BE4F-4920-B451-3FF8B88362B5}" type="pres">
      <dgm:prSet presAssocID="{04449913-0CFB-4E4D-9641-92F32DFAFB7F}" presName="horz1" presStyleCnt="0"/>
      <dgm:spPr/>
    </dgm:pt>
    <dgm:pt modelId="{A851E912-4897-43D3-B4F2-5D9466A17A63}" type="pres">
      <dgm:prSet presAssocID="{04449913-0CFB-4E4D-9641-92F32DFAFB7F}" presName="tx1" presStyleLbl="revTx" presStyleIdx="1" presStyleCnt="11"/>
      <dgm:spPr/>
    </dgm:pt>
    <dgm:pt modelId="{35424B4D-EA89-442D-B54D-5158170E534A}" type="pres">
      <dgm:prSet presAssocID="{04449913-0CFB-4E4D-9641-92F32DFAFB7F}" presName="vert1" presStyleCnt="0"/>
      <dgm:spPr/>
    </dgm:pt>
    <dgm:pt modelId="{14CD18B2-6918-45C9-AFF5-82A1662D9EDC}" type="pres">
      <dgm:prSet presAssocID="{CBE239EF-931C-4D48-B200-AEC567EBBEE5}" presName="thickLine" presStyleLbl="alignNode1" presStyleIdx="2" presStyleCnt="11"/>
      <dgm:spPr/>
    </dgm:pt>
    <dgm:pt modelId="{0E75C743-7676-4733-89A4-DD5C6790729E}" type="pres">
      <dgm:prSet presAssocID="{CBE239EF-931C-4D48-B200-AEC567EBBEE5}" presName="horz1" presStyleCnt="0"/>
      <dgm:spPr/>
    </dgm:pt>
    <dgm:pt modelId="{DF119C71-FBF3-44F1-A8AF-7B14AF31467F}" type="pres">
      <dgm:prSet presAssocID="{CBE239EF-931C-4D48-B200-AEC567EBBEE5}" presName="tx1" presStyleLbl="revTx" presStyleIdx="2" presStyleCnt="11"/>
      <dgm:spPr/>
    </dgm:pt>
    <dgm:pt modelId="{2836EA3F-4E10-43A2-8EA2-8D0465CB5747}" type="pres">
      <dgm:prSet presAssocID="{CBE239EF-931C-4D48-B200-AEC567EBBEE5}" presName="vert1" presStyleCnt="0"/>
      <dgm:spPr/>
    </dgm:pt>
    <dgm:pt modelId="{B2591E14-278E-44D8-9633-F4E1CE174BB4}" type="pres">
      <dgm:prSet presAssocID="{8132B118-1165-4DE1-84CB-9262EA7A4939}" presName="thickLine" presStyleLbl="alignNode1" presStyleIdx="3" presStyleCnt="11"/>
      <dgm:spPr/>
    </dgm:pt>
    <dgm:pt modelId="{6CF38246-2084-4C81-8BEC-30EFB904EAD3}" type="pres">
      <dgm:prSet presAssocID="{8132B118-1165-4DE1-84CB-9262EA7A4939}" presName="horz1" presStyleCnt="0"/>
      <dgm:spPr/>
    </dgm:pt>
    <dgm:pt modelId="{4DEC7A4A-AFCE-475C-8522-9BB4577C79EA}" type="pres">
      <dgm:prSet presAssocID="{8132B118-1165-4DE1-84CB-9262EA7A4939}" presName="tx1" presStyleLbl="revTx" presStyleIdx="3" presStyleCnt="11"/>
      <dgm:spPr/>
    </dgm:pt>
    <dgm:pt modelId="{274C7DA7-F445-4910-A30F-6AEA393983B4}" type="pres">
      <dgm:prSet presAssocID="{8132B118-1165-4DE1-84CB-9262EA7A4939}" presName="vert1" presStyleCnt="0"/>
      <dgm:spPr/>
    </dgm:pt>
    <dgm:pt modelId="{7C4E76B2-8250-46E1-AF57-C07F11E24A83}" type="pres">
      <dgm:prSet presAssocID="{959C7C1E-B921-4A9F-A74D-D24BBF0D66FB}" presName="thickLine" presStyleLbl="alignNode1" presStyleIdx="4" presStyleCnt="11"/>
      <dgm:spPr/>
    </dgm:pt>
    <dgm:pt modelId="{B6B5FBA1-D993-4AF8-BDBE-48730F0CA18F}" type="pres">
      <dgm:prSet presAssocID="{959C7C1E-B921-4A9F-A74D-D24BBF0D66FB}" presName="horz1" presStyleCnt="0"/>
      <dgm:spPr/>
    </dgm:pt>
    <dgm:pt modelId="{478BA5C1-3DCD-48F3-9B65-B4B0950D1DF1}" type="pres">
      <dgm:prSet presAssocID="{959C7C1E-B921-4A9F-A74D-D24BBF0D66FB}" presName="tx1" presStyleLbl="revTx" presStyleIdx="4" presStyleCnt="11"/>
      <dgm:spPr/>
    </dgm:pt>
    <dgm:pt modelId="{D10C9408-907B-4DDE-8309-C3A2733F4778}" type="pres">
      <dgm:prSet presAssocID="{959C7C1E-B921-4A9F-A74D-D24BBF0D66FB}" presName="vert1" presStyleCnt="0"/>
      <dgm:spPr/>
    </dgm:pt>
    <dgm:pt modelId="{7247AB99-60C6-46AC-908C-EFFEFD7BCA4D}" type="pres">
      <dgm:prSet presAssocID="{E30DDFD4-6BC6-4B51-BE6B-F26520FDEA98}" presName="thickLine" presStyleLbl="alignNode1" presStyleIdx="5" presStyleCnt="11"/>
      <dgm:spPr/>
    </dgm:pt>
    <dgm:pt modelId="{B626191F-584B-4C94-8204-72674F57D05B}" type="pres">
      <dgm:prSet presAssocID="{E30DDFD4-6BC6-4B51-BE6B-F26520FDEA98}" presName="horz1" presStyleCnt="0"/>
      <dgm:spPr/>
    </dgm:pt>
    <dgm:pt modelId="{3BD91EDA-EBC5-45A3-986B-BDFF482296FB}" type="pres">
      <dgm:prSet presAssocID="{E30DDFD4-6BC6-4B51-BE6B-F26520FDEA98}" presName="tx1" presStyleLbl="revTx" presStyleIdx="5" presStyleCnt="11"/>
      <dgm:spPr/>
    </dgm:pt>
    <dgm:pt modelId="{FF9FFCA2-E822-4133-9334-763EAFD2FC08}" type="pres">
      <dgm:prSet presAssocID="{E30DDFD4-6BC6-4B51-BE6B-F26520FDEA98}" presName="vert1" presStyleCnt="0"/>
      <dgm:spPr/>
    </dgm:pt>
    <dgm:pt modelId="{8578F2F7-5573-4527-AD27-5A9A8A5F0699}" type="pres">
      <dgm:prSet presAssocID="{068B54EE-83FF-445E-97E2-5216EE51C98C}" presName="thickLine" presStyleLbl="alignNode1" presStyleIdx="6" presStyleCnt="11"/>
      <dgm:spPr/>
    </dgm:pt>
    <dgm:pt modelId="{92D44193-8AA5-45D9-B07A-C583887A4575}" type="pres">
      <dgm:prSet presAssocID="{068B54EE-83FF-445E-97E2-5216EE51C98C}" presName="horz1" presStyleCnt="0"/>
      <dgm:spPr/>
    </dgm:pt>
    <dgm:pt modelId="{07DBAEE4-ED97-4E2B-8AF5-F5CC31196240}" type="pres">
      <dgm:prSet presAssocID="{068B54EE-83FF-445E-97E2-5216EE51C98C}" presName="tx1" presStyleLbl="revTx" presStyleIdx="6" presStyleCnt="11"/>
      <dgm:spPr/>
    </dgm:pt>
    <dgm:pt modelId="{4EC825BF-A9B6-4B01-AA11-4BD9476CBFCC}" type="pres">
      <dgm:prSet presAssocID="{068B54EE-83FF-445E-97E2-5216EE51C98C}" presName="vert1" presStyleCnt="0"/>
      <dgm:spPr/>
    </dgm:pt>
    <dgm:pt modelId="{E2E70C0F-D41A-4DE7-944D-E09D9629AFA5}" type="pres">
      <dgm:prSet presAssocID="{FB1F94BB-ECCC-4069-84F6-9724604ABFBE}" presName="thickLine" presStyleLbl="alignNode1" presStyleIdx="7" presStyleCnt="11"/>
      <dgm:spPr/>
    </dgm:pt>
    <dgm:pt modelId="{AFAE9CD1-2B71-4BAA-AC85-454C1635DD67}" type="pres">
      <dgm:prSet presAssocID="{FB1F94BB-ECCC-4069-84F6-9724604ABFBE}" presName="horz1" presStyleCnt="0"/>
      <dgm:spPr/>
    </dgm:pt>
    <dgm:pt modelId="{E9D24794-8F79-43E6-8CD4-720D61674F33}" type="pres">
      <dgm:prSet presAssocID="{FB1F94BB-ECCC-4069-84F6-9724604ABFBE}" presName="tx1" presStyleLbl="revTx" presStyleIdx="7" presStyleCnt="11"/>
      <dgm:spPr/>
    </dgm:pt>
    <dgm:pt modelId="{7A784994-5F52-40AD-908C-236966A9DC14}" type="pres">
      <dgm:prSet presAssocID="{FB1F94BB-ECCC-4069-84F6-9724604ABFBE}" presName="vert1" presStyleCnt="0"/>
      <dgm:spPr/>
    </dgm:pt>
    <dgm:pt modelId="{474FE95A-8A49-40D8-96B0-7C118ECE583F}" type="pres">
      <dgm:prSet presAssocID="{D8914AC8-C9FC-42CA-A84A-8D1F59390FB0}" presName="thickLine" presStyleLbl="alignNode1" presStyleIdx="8" presStyleCnt="11"/>
      <dgm:spPr/>
    </dgm:pt>
    <dgm:pt modelId="{A83CB4CF-EE83-4CA6-9192-3FA888C038CA}" type="pres">
      <dgm:prSet presAssocID="{D8914AC8-C9FC-42CA-A84A-8D1F59390FB0}" presName="horz1" presStyleCnt="0"/>
      <dgm:spPr/>
    </dgm:pt>
    <dgm:pt modelId="{25F26266-74D4-42A9-B31D-43B77B72CCE3}" type="pres">
      <dgm:prSet presAssocID="{D8914AC8-C9FC-42CA-A84A-8D1F59390FB0}" presName="tx1" presStyleLbl="revTx" presStyleIdx="8" presStyleCnt="11"/>
      <dgm:spPr/>
    </dgm:pt>
    <dgm:pt modelId="{B67F7ABB-39BC-48F9-9064-CDF4B0A2A9EF}" type="pres">
      <dgm:prSet presAssocID="{D8914AC8-C9FC-42CA-A84A-8D1F59390FB0}" presName="vert1" presStyleCnt="0"/>
      <dgm:spPr/>
    </dgm:pt>
    <dgm:pt modelId="{672232B3-EE81-424C-8CA3-5A12F9B9A552}" type="pres">
      <dgm:prSet presAssocID="{EBE85931-3A60-4046-B037-21166C6E1F3B}" presName="thickLine" presStyleLbl="alignNode1" presStyleIdx="9" presStyleCnt="11"/>
      <dgm:spPr/>
    </dgm:pt>
    <dgm:pt modelId="{070CB4BB-BD78-4CD0-835E-C0D1A0C08DBA}" type="pres">
      <dgm:prSet presAssocID="{EBE85931-3A60-4046-B037-21166C6E1F3B}" presName="horz1" presStyleCnt="0"/>
      <dgm:spPr/>
    </dgm:pt>
    <dgm:pt modelId="{9D8B622A-C9CF-457D-BF40-D5ABC45EE8DA}" type="pres">
      <dgm:prSet presAssocID="{EBE85931-3A60-4046-B037-21166C6E1F3B}" presName="tx1" presStyleLbl="revTx" presStyleIdx="9" presStyleCnt="11"/>
      <dgm:spPr/>
    </dgm:pt>
    <dgm:pt modelId="{227F4F3D-51A5-42B1-A2C0-EC2B9A363869}" type="pres">
      <dgm:prSet presAssocID="{EBE85931-3A60-4046-B037-21166C6E1F3B}" presName="vert1" presStyleCnt="0"/>
      <dgm:spPr/>
    </dgm:pt>
    <dgm:pt modelId="{56A7F8F8-9E0B-4BBC-8819-A3E1B8E8BA51}" type="pres">
      <dgm:prSet presAssocID="{D3CA54F2-4279-426E-8759-C53D8782F4D0}" presName="thickLine" presStyleLbl="alignNode1" presStyleIdx="10" presStyleCnt="11"/>
      <dgm:spPr/>
    </dgm:pt>
    <dgm:pt modelId="{548F584F-FBD4-4562-95EE-F1CE090B7A6F}" type="pres">
      <dgm:prSet presAssocID="{D3CA54F2-4279-426E-8759-C53D8782F4D0}" presName="horz1" presStyleCnt="0"/>
      <dgm:spPr/>
    </dgm:pt>
    <dgm:pt modelId="{37C0AEE3-60E8-4C61-A19C-81663EFEFF44}" type="pres">
      <dgm:prSet presAssocID="{D3CA54F2-4279-426E-8759-C53D8782F4D0}" presName="tx1" presStyleLbl="revTx" presStyleIdx="10" presStyleCnt="11"/>
      <dgm:spPr/>
    </dgm:pt>
    <dgm:pt modelId="{2FAC6154-D534-44E7-B28A-ABD2AE189930}" type="pres">
      <dgm:prSet presAssocID="{D3CA54F2-4279-426E-8759-C53D8782F4D0}" presName="vert1" presStyleCnt="0"/>
      <dgm:spPr/>
    </dgm:pt>
  </dgm:ptLst>
  <dgm:cxnLst>
    <dgm:cxn modelId="{FB505C07-E312-4C5C-9F5E-C5C32C6A7E1B}" type="presOf" srcId="{CBE239EF-931C-4D48-B200-AEC567EBBEE5}" destId="{DF119C71-FBF3-44F1-A8AF-7B14AF31467F}" srcOrd="0" destOrd="0" presId="urn:microsoft.com/office/officeart/2008/layout/LinedList"/>
    <dgm:cxn modelId="{5B7BF60B-C92F-43D6-A2FE-E31D7B3B362C}" srcId="{8D82D134-C51E-4559-B326-B35E65F87F0B}" destId="{EBE85931-3A60-4046-B037-21166C6E1F3B}" srcOrd="9" destOrd="0" parTransId="{3F3E5547-E3F5-4316-B63E-5620A84C3A8F}" sibTransId="{E2137355-152F-4702-A658-736E23ED0863}"/>
    <dgm:cxn modelId="{711D8414-4C3E-4AD0-BC02-401559FACC2C}" srcId="{8D82D134-C51E-4559-B326-B35E65F87F0B}" destId="{E30DDFD4-6BC6-4B51-BE6B-F26520FDEA98}" srcOrd="5" destOrd="0" parTransId="{D4B3B934-4D42-48C6-8198-260EC056C3EF}" sibTransId="{83EC1A86-09A8-4EB5-9854-F9E7A8095D09}"/>
    <dgm:cxn modelId="{376B2E17-93C0-4ECF-A3E4-A172597B8A8F}" type="presOf" srcId="{D3CA54F2-4279-426E-8759-C53D8782F4D0}" destId="{37C0AEE3-60E8-4C61-A19C-81663EFEFF44}" srcOrd="0" destOrd="0" presId="urn:microsoft.com/office/officeart/2008/layout/LinedList"/>
    <dgm:cxn modelId="{C0EB313A-53A2-4D0A-BF11-D38F01400256}" srcId="{8D82D134-C51E-4559-B326-B35E65F87F0B}" destId="{A988ED68-CF28-4FA7-95E7-7074DEE2EBCB}" srcOrd="0" destOrd="0" parTransId="{A26F28DD-CA8F-4A18-A188-8410A7D00786}" sibTransId="{B3008BFA-A9C7-4EB1-BB93-8D46E4E7C3FF}"/>
    <dgm:cxn modelId="{4280E83B-14CA-479F-89CA-2FF68DB7A26E}" type="presOf" srcId="{A988ED68-CF28-4FA7-95E7-7074DEE2EBCB}" destId="{8DB9FA59-AF8A-451A-99A5-618567EAFA23}" srcOrd="0" destOrd="0" presId="urn:microsoft.com/office/officeart/2008/layout/LinedList"/>
    <dgm:cxn modelId="{9ED5D64F-907F-452B-8C2B-AD95A65EA408}" srcId="{8D82D134-C51E-4559-B326-B35E65F87F0B}" destId="{068B54EE-83FF-445E-97E2-5216EE51C98C}" srcOrd="6" destOrd="0" parTransId="{20C66282-1BB4-4A8A-A5EC-CE18C68358A2}" sibTransId="{AFB2EDC8-FBEA-4AE5-9B3E-3CD14537F783}"/>
    <dgm:cxn modelId="{41772670-CDF8-44C4-83F3-A14EA21D42E0}" type="presOf" srcId="{959C7C1E-B921-4A9F-A74D-D24BBF0D66FB}" destId="{478BA5C1-3DCD-48F3-9B65-B4B0950D1DF1}" srcOrd="0" destOrd="0" presId="urn:microsoft.com/office/officeart/2008/layout/LinedList"/>
    <dgm:cxn modelId="{1350C358-E270-4BC6-B7BD-FE55822B3A71}" srcId="{8D82D134-C51E-4559-B326-B35E65F87F0B}" destId="{D3CA54F2-4279-426E-8759-C53D8782F4D0}" srcOrd="10" destOrd="0" parTransId="{4FC2975F-8765-4BE3-957A-70FBFB2E52C5}" sibTransId="{A03FF0CF-B61F-4B3F-88B5-B9E7A47ADDD3}"/>
    <dgm:cxn modelId="{810D717D-F991-41CB-AA19-C31A6AD9234F}" srcId="{8D82D134-C51E-4559-B326-B35E65F87F0B}" destId="{CBE239EF-931C-4D48-B200-AEC567EBBEE5}" srcOrd="2" destOrd="0" parTransId="{F7E9BF4B-0F5A-457D-9FCC-DA76A4D66877}" sibTransId="{A98E812F-EBA4-462D-BBBB-01D2D3559735}"/>
    <dgm:cxn modelId="{7BB87381-FBC5-4CAB-B57A-90211F49D509}" srcId="{8D82D134-C51E-4559-B326-B35E65F87F0B}" destId="{04449913-0CFB-4E4D-9641-92F32DFAFB7F}" srcOrd="1" destOrd="0" parTransId="{29BFD762-27D1-41DB-B465-FB5F0422EBC3}" sibTransId="{3F41476E-0AF7-4A52-9FB0-BA4BFD70EECB}"/>
    <dgm:cxn modelId="{AC8F1293-D6FE-4085-8521-A0CC85706596}" srcId="{8D82D134-C51E-4559-B326-B35E65F87F0B}" destId="{FB1F94BB-ECCC-4069-84F6-9724604ABFBE}" srcOrd="7" destOrd="0" parTransId="{8E83D523-901F-45A5-A328-3A374A84F5B0}" sibTransId="{32FBF6F8-D738-43CD-ADFE-233E1A151587}"/>
    <dgm:cxn modelId="{67CF70B2-F7F6-4A54-9386-C0F7C9DF7970}" type="presOf" srcId="{8132B118-1165-4DE1-84CB-9262EA7A4939}" destId="{4DEC7A4A-AFCE-475C-8522-9BB4577C79EA}" srcOrd="0" destOrd="0" presId="urn:microsoft.com/office/officeart/2008/layout/LinedList"/>
    <dgm:cxn modelId="{E38FE4B5-1592-442A-88D2-0A265872B215}" type="presOf" srcId="{E30DDFD4-6BC6-4B51-BE6B-F26520FDEA98}" destId="{3BD91EDA-EBC5-45A3-986B-BDFF482296FB}" srcOrd="0" destOrd="0" presId="urn:microsoft.com/office/officeart/2008/layout/LinedList"/>
    <dgm:cxn modelId="{6DD7DBC4-1160-47AD-AC8F-105FADFA3509}" srcId="{8D82D134-C51E-4559-B326-B35E65F87F0B}" destId="{959C7C1E-B921-4A9F-A74D-D24BBF0D66FB}" srcOrd="4" destOrd="0" parTransId="{44146357-D0CA-4C03-A9C9-742635C6B12D}" sibTransId="{355340F7-E386-486A-98EF-F9980D8BB445}"/>
    <dgm:cxn modelId="{CD8FC6C6-F8A2-4C45-BC54-B2AD3B7227FD}" type="presOf" srcId="{8D82D134-C51E-4559-B326-B35E65F87F0B}" destId="{75CCDC53-A6A6-44EC-ABCC-796059FB7ED0}" srcOrd="0" destOrd="0" presId="urn:microsoft.com/office/officeart/2008/layout/LinedList"/>
    <dgm:cxn modelId="{EEB291D1-B978-4DE3-B518-D89A8E98C2E3}" srcId="{8D82D134-C51E-4559-B326-B35E65F87F0B}" destId="{D8914AC8-C9FC-42CA-A84A-8D1F59390FB0}" srcOrd="8" destOrd="0" parTransId="{37A4A7DB-BB10-4965-BEF7-1FF1ADA05E01}" sibTransId="{385A17E3-FE20-4537-941A-E36263CF82F8}"/>
    <dgm:cxn modelId="{1A6379DD-238E-45BD-B215-525031439BD3}" type="presOf" srcId="{FB1F94BB-ECCC-4069-84F6-9724604ABFBE}" destId="{E9D24794-8F79-43E6-8CD4-720D61674F33}" srcOrd="0" destOrd="0" presId="urn:microsoft.com/office/officeart/2008/layout/LinedList"/>
    <dgm:cxn modelId="{E19B11E3-618B-4317-849A-389FD0C86CDF}" type="presOf" srcId="{D8914AC8-C9FC-42CA-A84A-8D1F59390FB0}" destId="{25F26266-74D4-42A9-B31D-43B77B72CCE3}" srcOrd="0" destOrd="0" presId="urn:microsoft.com/office/officeart/2008/layout/LinedList"/>
    <dgm:cxn modelId="{27A3AAE6-4C49-445C-9F9E-8A39E35AF8C2}" type="presOf" srcId="{068B54EE-83FF-445E-97E2-5216EE51C98C}" destId="{07DBAEE4-ED97-4E2B-8AF5-F5CC31196240}" srcOrd="0" destOrd="0" presId="urn:microsoft.com/office/officeart/2008/layout/LinedList"/>
    <dgm:cxn modelId="{DBDE1DE7-DDD6-41DA-A363-8B33A9DFD580}" type="presOf" srcId="{EBE85931-3A60-4046-B037-21166C6E1F3B}" destId="{9D8B622A-C9CF-457D-BF40-D5ABC45EE8DA}" srcOrd="0" destOrd="0" presId="urn:microsoft.com/office/officeart/2008/layout/LinedList"/>
    <dgm:cxn modelId="{BDD831E7-881F-4593-B73D-F49CF4E55DFD}" type="presOf" srcId="{04449913-0CFB-4E4D-9641-92F32DFAFB7F}" destId="{A851E912-4897-43D3-B4F2-5D9466A17A63}" srcOrd="0" destOrd="0" presId="urn:microsoft.com/office/officeart/2008/layout/LinedList"/>
    <dgm:cxn modelId="{BE3DBCFD-914E-4634-B834-EC1046A6981E}" srcId="{8D82D134-C51E-4559-B326-B35E65F87F0B}" destId="{8132B118-1165-4DE1-84CB-9262EA7A4939}" srcOrd="3" destOrd="0" parTransId="{E2BC7ED0-6E63-427E-88EF-67C61F0D411F}" sibTransId="{A4F0FE54-82EE-48BC-A2CB-80FBF9FE4830}"/>
    <dgm:cxn modelId="{7AAE6A07-1DD8-4C4A-8296-DC82FB118455}" type="presParOf" srcId="{75CCDC53-A6A6-44EC-ABCC-796059FB7ED0}" destId="{A78104F1-77F1-4F3F-BE3B-C91556AE9843}" srcOrd="0" destOrd="0" presId="urn:microsoft.com/office/officeart/2008/layout/LinedList"/>
    <dgm:cxn modelId="{6026B787-61F8-44C3-8D12-019487A44666}" type="presParOf" srcId="{75CCDC53-A6A6-44EC-ABCC-796059FB7ED0}" destId="{B3C9543B-CE8C-471C-9EED-841BA7EEFD7A}" srcOrd="1" destOrd="0" presId="urn:microsoft.com/office/officeart/2008/layout/LinedList"/>
    <dgm:cxn modelId="{483206C0-005F-42DD-B7F4-43F9FD065D62}" type="presParOf" srcId="{B3C9543B-CE8C-471C-9EED-841BA7EEFD7A}" destId="{8DB9FA59-AF8A-451A-99A5-618567EAFA23}" srcOrd="0" destOrd="0" presId="urn:microsoft.com/office/officeart/2008/layout/LinedList"/>
    <dgm:cxn modelId="{50BDB705-8288-4679-8694-914BD7961AB6}" type="presParOf" srcId="{B3C9543B-CE8C-471C-9EED-841BA7EEFD7A}" destId="{684C3BB7-2F7E-431B-B2AA-776754434EC1}" srcOrd="1" destOrd="0" presId="urn:microsoft.com/office/officeart/2008/layout/LinedList"/>
    <dgm:cxn modelId="{93187E2E-C186-4FBD-B435-442F7D0F2018}" type="presParOf" srcId="{75CCDC53-A6A6-44EC-ABCC-796059FB7ED0}" destId="{4B945267-8F04-4B67-B9EC-2D8805522747}" srcOrd="2" destOrd="0" presId="urn:microsoft.com/office/officeart/2008/layout/LinedList"/>
    <dgm:cxn modelId="{C4910721-E5CE-4F7A-AD73-09C7B756743D}" type="presParOf" srcId="{75CCDC53-A6A6-44EC-ABCC-796059FB7ED0}" destId="{C52EA19F-BE4F-4920-B451-3FF8B88362B5}" srcOrd="3" destOrd="0" presId="urn:microsoft.com/office/officeart/2008/layout/LinedList"/>
    <dgm:cxn modelId="{32CF5632-74BB-4B64-BD92-FE0AFA71B64E}" type="presParOf" srcId="{C52EA19F-BE4F-4920-B451-3FF8B88362B5}" destId="{A851E912-4897-43D3-B4F2-5D9466A17A63}" srcOrd="0" destOrd="0" presId="urn:microsoft.com/office/officeart/2008/layout/LinedList"/>
    <dgm:cxn modelId="{980601F7-4136-4FCA-8446-34058448B72F}" type="presParOf" srcId="{C52EA19F-BE4F-4920-B451-3FF8B88362B5}" destId="{35424B4D-EA89-442D-B54D-5158170E534A}" srcOrd="1" destOrd="0" presId="urn:microsoft.com/office/officeart/2008/layout/LinedList"/>
    <dgm:cxn modelId="{FDD4A2CF-18D8-4C25-956F-686A7BB690C8}" type="presParOf" srcId="{75CCDC53-A6A6-44EC-ABCC-796059FB7ED0}" destId="{14CD18B2-6918-45C9-AFF5-82A1662D9EDC}" srcOrd="4" destOrd="0" presId="urn:microsoft.com/office/officeart/2008/layout/LinedList"/>
    <dgm:cxn modelId="{5388E248-F486-486D-A7BE-0D34D94834F9}" type="presParOf" srcId="{75CCDC53-A6A6-44EC-ABCC-796059FB7ED0}" destId="{0E75C743-7676-4733-89A4-DD5C6790729E}" srcOrd="5" destOrd="0" presId="urn:microsoft.com/office/officeart/2008/layout/LinedList"/>
    <dgm:cxn modelId="{2AFC5726-159F-4180-B25A-1DD091BE621B}" type="presParOf" srcId="{0E75C743-7676-4733-89A4-DD5C6790729E}" destId="{DF119C71-FBF3-44F1-A8AF-7B14AF31467F}" srcOrd="0" destOrd="0" presId="urn:microsoft.com/office/officeart/2008/layout/LinedList"/>
    <dgm:cxn modelId="{C5E42D0F-7017-494E-B77A-97FB947C5619}" type="presParOf" srcId="{0E75C743-7676-4733-89A4-DD5C6790729E}" destId="{2836EA3F-4E10-43A2-8EA2-8D0465CB5747}" srcOrd="1" destOrd="0" presId="urn:microsoft.com/office/officeart/2008/layout/LinedList"/>
    <dgm:cxn modelId="{D9CD03A9-76F2-40C8-9602-C6A0B692E44F}" type="presParOf" srcId="{75CCDC53-A6A6-44EC-ABCC-796059FB7ED0}" destId="{B2591E14-278E-44D8-9633-F4E1CE174BB4}" srcOrd="6" destOrd="0" presId="urn:microsoft.com/office/officeart/2008/layout/LinedList"/>
    <dgm:cxn modelId="{39064E8E-C20F-42EA-B817-74BA2D029D6F}" type="presParOf" srcId="{75CCDC53-A6A6-44EC-ABCC-796059FB7ED0}" destId="{6CF38246-2084-4C81-8BEC-30EFB904EAD3}" srcOrd="7" destOrd="0" presId="urn:microsoft.com/office/officeart/2008/layout/LinedList"/>
    <dgm:cxn modelId="{E54CDB39-DE44-4624-85E8-6CEB9FD52709}" type="presParOf" srcId="{6CF38246-2084-4C81-8BEC-30EFB904EAD3}" destId="{4DEC7A4A-AFCE-475C-8522-9BB4577C79EA}" srcOrd="0" destOrd="0" presId="urn:microsoft.com/office/officeart/2008/layout/LinedList"/>
    <dgm:cxn modelId="{371C0722-9678-4F83-8983-A26E4048A936}" type="presParOf" srcId="{6CF38246-2084-4C81-8BEC-30EFB904EAD3}" destId="{274C7DA7-F445-4910-A30F-6AEA393983B4}" srcOrd="1" destOrd="0" presId="urn:microsoft.com/office/officeart/2008/layout/LinedList"/>
    <dgm:cxn modelId="{66E78391-B3EA-4BF3-9288-62D28DEB1063}" type="presParOf" srcId="{75CCDC53-A6A6-44EC-ABCC-796059FB7ED0}" destId="{7C4E76B2-8250-46E1-AF57-C07F11E24A83}" srcOrd="8" destOrd="0" presId="urn:microsoft.com/office/officeart/2008/layout/LinedList"/>
    <dgm:cxn modelId="{DE574980-EAEA-4B03-B3CC-448518441327}" type="presParOf" srcId="{75CCDC53-A6A6-44EC-ABCC-796059FB7ED0}" destId="{B6B5FBA1-D993-4AF8-BDBE-48730F0CA18F}" srcOrd="9" destOrd="0" presId="urn:microsoft.com/office/officeart/2008/layout/LinedList"/>
    <dgm:cxn modelId="{BA6CE4CB-7657-4CC4-8AC8-3669EAA7360B}" type="presParOf" srcId="{B6B5FBA1-D993-4AF8-BDBE-48730F0CA18F}" destId="{478BA5C1-3DCD-48F3-9B65-B4B0950D1DF1}" srcOrd="0" destOrd="0" presId="urn:microsoft.com/office/officeart/2008/layout/LinedList"/>
    <dgm:cxn modelId="{97D00E59-0EFC-427E-859E-27256EBDDCC1}" type="presParOf" srcId="{B6B5FBA1-D993-4AF8-BDBE-48730F0CA18F}" destId="{D10C9408-907B-4DDE-8309-C3A2733F4778}" srcOrd="1" destOrd="0" presId="urn:microsoft.com/office/officeart/2008/layout/LinedList"/>
    <dgm:cxn modelId="{7E0F3D39-1C51-4D89-BAB3-888FD574E6E9}" type="presParOf" srcId="{75CCDC53-A6A6-44EC-ABCC-796059FB7ED0}" destId="{7247AB99-60C6-46AC-908C-EFFEFD7BCA4D}" srcOrd="10" destOrd="0" presId="urn:microsoft.com/office/officeart/2008/layout/LinedList"/>
    <dgm:cxn modelId="{A0085965-BBDE-4414-B070-EBC1A3665D9D}" type="presParOf" srcId="{75CCDC53-A6A6-44EC-ABCC-796059FB7ED0}" destId="{B626191F-584B-4C94-8204-72674F57D05B}" srcOrd="11" destOrd="0" presId="urn:microsoft.com/office/officeart/2008/layout/LinedList"/>
    <dgm:cxn modelId="{5B438C9C-3560-441F-8E10-BDA483BB18E6}" type="presParOf" srcId="{B626191F-584B-4C94-8204-72674F57D05B}" destId="{3BD91EDA-EBC5-45A3-986B-BDFF482296FB}" srcOrd="0" destOrd="0" presId="urn:microsoft.com/office/officeart/2008/layout/LinedList"/>
    <dgm:cxn modelId="{3B1DC9DD-EB00-41E6-84C5-C40DBE2A4605}" type="presParOf" srcId="{B626191F-584B-4C94-8204-72674F57D05B}" destId="{FF9FFCA2-E822-4133-9334-763EAFD2FC08}" srcOrd="1" destOrd="0" presId="urn:microsoft.com/office/officeart/2008/layout/LinedList"/>
    <dgm:cxn modelId="{CBE3E745-6CC8-43F3-AE62-7E80B7BF4F7E}" type="presParOf" srcId="{75CCDC53-A6A6-44EC-ABCC-796059FB7ED0}" destId="{8578F2F7-5573-4527-AD27-5A9A8A5F0699}" srcOrd="12" destOrd="0" presId="urn:microsoft.com/office/officeart/2008/layout/LinedList"/>
    <dgm:cxn modelId="{3ED3367C-664C-423C-9E6A-96D3FF7326C6}" type="presParOf" srcId="{75CCDC53-A6A6-44EC-ABCC-796059FB7ED0}" destId="{92D44193-8AA5-45D9-B07A-C583887A4575}" srcOrd="13" destOrd="0" presId="urn:microsoft.com/office/officeart/2008/layout/LinedList"/>
    <dgm:cxn modelId="{06E1E0E5-67FD-451F-9C27-7DAC37F6C4A8}" type="presParOf" srcId="{92D44193-8AA5-45D9-B07A-C583887A4575}" destId="{07DBAEE4-ED97-4E2B-8AF5-F5CC31196240}" srcOrd="0" destOrd="0" presId="urn:microsoft.com/office/officeart/2008/layout/LinedList"/>
    <dgm:cxn modelId="{DF9FE26F-BC85-4504-AACC-E85DFEDC19ED}" type="presParOf" srcId="{92D44193-8AA5-45D9-B07A-C583887A4575}" destId="{4EC825BF-A9B6-4B01-AA11-4BD9476CBFCC}" srcOrd="1" destOrd="0" presId="urn:microsoft.com/office/officeart/2008/layout/LinedList"/>
    <dgm:cxn modelId="{450C1234-E863-4120-B0BB-1B5FDF8118D3}" type="presParOf" srcId="{75CCDC53-A6A6-44EC-ABCC-796059FB7ED0}" destId="{E2E70C0F-D41A-4DE7-944D-E09D9629AFA5}" srcOrd="14" destOrd="0" presId="urn:microsoft.com/office/officeart/2008/layout/LinedList"/>
    <dgm:cxn modelId="{E7BE08A9-F1A5-4B22-9D6C-08889AFA5F16}" type="presParOf" srcId="{75CCDC53-A6A6-44EC-ABCC-796059FB7ED0}" destId="{AFAE9CD1-2B71-4BAA-AC85-454C1635DD67}" srcOrd="15" destOrd="0" presId="urn:microsoft.com/office/officeart/2008/layout/LinedList"/>
    <dgm:cxn modelId="{11C0E919-8B68-41A2-8802-DF7B4658BD4A}" type="presParOf" srcId="{AFAE9CD1-2B71-4BAA-AC85-454C1635DD67}" destId="{E9D24794-8F79-43E6-8CD4-720D61674F33}" srcOrd="0" destOrd="0" presId="urn:microsoft.com/office/officeart/2008/layout/LinedList"/>
    <dgm:cxn modelId="{43630A39-4693-406F-8540-D90748E90E10}" type="presParOf" srcId="{AFAE9CD1-2B71-4BAA-AC85-454C1635DD67}" destId="{7A784994-5F52-40AD-908C-236966A9DC14}" srcOrd="1" destOrd="0" presId="urn:microsoft.com/office/officeart/2008/layout/LinedList"/>
    <dgm:cxn modelId="{D9AD2DD8-9AC6-4E61-AF78-4640371F8C79}" type="presParOf" srcId="{75CCDC53-A6A6-44EC-ABCC-796059FB7ED0}" destId="{474FE95A-8A49-40D8-96B0-7C118ECE583F}" srcOrd="16" destOrd="0" presId="urn:microsoft.com/office/officeart/2008/layout/LinedList"/>
    <dgm:cxn modelId="{758020E9-47AF-495F-8596-450E01529830}" type="presParOf" srcId="{75CCDC53-A6A6-44EC-ABCC-796059FB7ED0}" destId="{A83CB4CF-EE83-4CA6-9192-3FA888C038CA}" srcOrd="17" destOrd="0" presId="urn:microsoft.com/office/officeart/2008/layout/LinedList"/>
    <dgm:cxn modelId="{89FE36A8-402C-4865-A32C-C13B32DFDA6D}" type="presParOf" srcId="{A83CB4CF-EE83-4CA6-9192-3FA888C038CA}" destId="{25F26266-74D4-42A9-B31D-43B77B72CCE3}" srcOrd="0" destOrd="0" presId="urn:microsoft.com/office/officeart/2008/layout/LinedList"/>
    <dgm:cxn modelId="{62CFC3E4-020C-4520-B583-904C7F3BB757}" type="presParOf" srcId="{A83CB4CF-EE83-4CA6-9192-3FA888C038CA}" destId="{B67F7ABB-39BC-48F9-9064-CDF4B0A2A9EF}" srcOrd="1" destOrd="0" presId="urn:microsoft.com/office/officeart/2008/layout/LinedList"/>
    <dgm:cxn modelId="{2CE6C235-0644-4211-82A3-A906BDA305A4}" type="presParOf" srcId="{75CCDC53-A6A6-44EC-ABCC-796059FB7ED0}" destId="{672232B3-EE81-424C-8CA3-5A12F9B9A552}" srcOrd="18" destOrd="0" presId="urn:microsoft.com/office/officeart/2008/layout/LinedList"/>
    <dgm:cxn modelId="{4DCE2775-B106-46C3-BDCA-27CB4B28E372}" type="presParOf" srcId="{75CCDC53-A6A6-44EC-ABCC-796059FB7ED0}" destId="{070CB4BB-BD78-4CD0-835E-C0D1A0C08DBA}" srcOrd="19" destOrd="0" presId="urn:microsoft.com/office/officeart/2008/layout/LinedList"/>
    <dgm:cxn modelId="{38E38EAE-E8B6-4A4F-9E87-7FB4B4E7F3E2}" type="presParOf" srcId="{070CB4BB-BD78-4CD0-835E-C0D1A0C08DBA}" destId="{9D8B622A-C9CF-457D-BF40-D5ABC45EE8DA}" srcOrd="0" destOrd="0" presId="urn:microsoft.com/office/officeart/2008/layout/LinedList"/>
    <dgm:cxn modelId="{A9DFFEAE-7B85-4173-9157-9AE69DEF9EBD}" type="presParOf" srcId="{070CB4BB-BD78-4CD0-835E-C0D1A0C08DBA}" destId="{227F4F3D-51A5-42B1-A2C0-EC2B9A363869}" srcOrd="1" destOrd="0" presId="urn:microsoft.com/office/officeart/2008/layout/LinedList"/>
    <dgm:cxn modelId="{64B2390D-FDE8-4AAA-BEFE-798D5623CA7E}" type="presParOf" srcId="{75CCDC53-A6A6-44EC-ABCC-796059FB7ED0}" destId="{56A7F8F8-9E0B-4BBC-8819-A3E1B8E8BA51}" srcOrd="20" destOrd="0" presId="urn:microsoft.com/office/officeart/2008/layout/LinedList"/>
    <dgm:cxn modelId="{58A0E88E-78CA-43FB-AC81-30703CBD36DB}" type="presParOf" srcId="{75CCDC53-A6A6-44EC-ABCC-796059FB7ED0}" destId="{548F584F-FBD4-4562-95EE-F1CE090B7A6F}" srcOrd="21" destOrd="0" presId="urn:microsoft.com/office/officeart/2008/layout/LinedList"/>
    <dgm:cxn modelId="{FBD8A38A-14D0-44E7-B988-70241D7DA4E7}" type="presParOf" srcId="{548F584F-FBD4-4562-95EE-F1CE090B7A6F}" destId="{37C0AEE3-60E8-4C61-A19C-81663EFEFF44}" srcOrd="0" destOrd="0" presId="urn:microsoft.com/office/officeart/2008/layout/LinedList"/>
    <dgm:cxn modelId="{44944766-0B01-40D6-9873-3B883FE60D1F}" type="presParOf" srcId="{548F584F-FBD4-4562-95EE-F1CE090B7A6F}" destId="{2FAC6154-D534-44E7-B28A-ABD2AE1899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6C55D-120F-4D66-8610-873A81982F89}">
      <dsp:nvSpPr>
        <dsp:cNvPr id="0" name=""/>
        <dsp:cNvSpPr/>
      </dsp:nvSpPr>
      <dsp:spPr>
        <a:xfrm>
          <a:off x="3487935" y="1389306"/>
          <a:ext cx="2475309" cy="589011"/>
        </a:xfrm>
        <a:custGeom>
          <a:avLst/>
          <a:gdLst/>
          <a:ahLst/>
          <a:cxnLst/>
          <a:rect l="0" t="0" r="0" b="0"/>
          <a:pathLst>
            <a:path>
              <a:moveTo>
                <a:pt x="0" y="0"/>
              </a:moveTo>
              <a:lnTo>
                <a:pt x="0" y="401393"/>
              </a:lnTo>
              <a:lnTo>
                <a:pt x="2475309" y="401393"/>
              </a:lnTo>
              <a:lnTo>
                <a:pt x="2475309" y="589011"/>
              </a:lnTo>
            </a:path>
          </a:pathLst>
        </a:custGeom>
        <a:noFill/>
        <a:ln w="34925"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6E204-FEE7-461C-AC88-DE44EC239BDD}">
      <dsp:nvSpPr>
        <dsp:cNvPr id="0" name=""/>
        <dsp:cNvSpPr/>
      </dsp:nvSpPr>
      <dsp:spPr>
        <a:xfrm>
          <a:off x="3442215" y="1389306"/>
          <a:ext cx="91440" cy="589011"/>
        </a:xfrm>
        <a:custGeom>
          <a:avLst/>
          <a:gdLst/>
          <a:ahLst/>
          <a:cxnLst/>
          <a:rect l="0" t="0" r="0" b="0"/>
          <a:pathLst>
            <a:path>
              <a:moveTo>
                <a:pt x="45720" y="0"/>
              </a:moveTo>
              <a:lnTo>
                <a:pt x="45720" y="589011"/>
              </a:lnTo>
            </a:path>
          </a:pathLst>
        </a:custGeom>
        <a:noFill/>
        <a:ln w="34925"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3A44EC-126C-4549-A355-BF89F4BB8FEA}">
      <dsp:nvSpPr>
        <dsp:cNvPr id="0" name=""/>
        <dsp:cNvSpPr/>
      </dsp:nvSpPr>
      <dsp:spPr>
        <a:xfrm>
          <a:off x="1012626" y="1389306"/>
          <a:ext cx="2475309" cy="589011"/>
        </a:xfrm>
        <a:custGeom>
          <a:avLst/>
          <a:gdLst/>
          <a:ahLst/>
          <a:cxnLst/>
          <a:rect l="0" t="0" r="0" b="0"/>
          <a:pathLst>
            <a:path>
              <a:moveTo>
                <a:pt x="2475309" y="0"/>
              </a:moveTo>
              <a:lnTo>
                <a:pt x="2475309" y="401393"/>
              </a:lnTo>
              <a:lnTo>
                <a:pt x="0" y="401393"/>
              </a:lnTo>
              <a:lnTo>
                <a:pt x="0" y="589011"/>
              </a:lnTo>
            </a:path>
          </a:pathLst>
        </a:custGeom>
        <a:noFill/>
        <a:ln w="34925" cap="flat" cmpd="sng" algn="in">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15A07-66FF-4124-915F-A59E1E2041B1}">
      <dsp:nvSpPr>
        <dsp:cNvPr id="0" name=""/>
        <dsp:cNvSpPr/>
      </dsp:nvSpPr>
      <dsp:spPr>
        <a:xfrm>
          <a:off x="2475309" y="103270"/>
          <a:ext cx="2025253" cy="1286035"/>
        </a:xfrm>
        <a:prstGeom prst="roundRect">
          <a:avLst>
            <a:gd name="adj" fmla="val 10000"/>
          </a:avLst>
        </a:prstGeom>
        <a:solidFill>
          <a:schemeClr val="accent1">
            <a:lumMod val="60000"/>
            <a:lumOff val="4000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277E9C5-599E-4B03-8206-5FF941FDA52B}">
      <dsp:nvSpPr>
        <dsp:cNvPr id="0" name=""/>
        <dsp:cNvSpPr/>
      </dsp:nvSpPr>
      <dsp:spPr>
        <a:xfrm>
          <a:off x="2700337" y="317047"/>
          <a:ext cx="2025253" cy="1286035"/>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Program participants must pay as rent, including utilities, of an amount which is the </a:t>
          </a:r>
          <a:r>
            <a:rPr lang="en-US" sz="1600" i="1" kern="1200" dirty="0"/>
            <a:t>higher</a:t>
          </a:r>
          <a:r>
            <a:rPr lang="en-US" sz="1600" kern="1200" dirty="0"/>
            <a:t> of: </a:t>
          </a:r>
        </a:p>
      </dsp:txBody>
      <dsp:txXfrm>
        <a:off x="2738004" y="354714"/>
        <a:ext cx="1949919" cy="1210701"/>
      </dsp:txXfrm>
    </dsp:sp>
    <dsp:sp modelId="{A50890C7-6EC5-41FF-802E-06B14007A87D}">
      <dsp:nvSpPr>
        <dsp:cNvPr id="0" name=""/>
        <dsp:cNvSpPr/>
      </dsp:nvSpPr>
      <dsp:spPr>
        <a:xfrm>
          <a:off x="0" y="1978317"/>
          <a:ext cx="2025253" cy="1286035"/>
        </a:xfrm>
        <a:prstGeom prst="roundRect">
          <a:avLst>
            <a:gd name="adj" fmla="val 10000"/>
          </a:avLst>
        </a:prstGeom>
        <a:solidFill>
          <a:schemeClr val="accent1"/>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0E77F10-307E-49F0-9C14-3836633CA054}">
      <dsp:nvSpPr>
        <dsp:cNvPr id="0" name=""/>
        <dsp:cNvSpPr/>
      </dsp:nvSpPr>
      <dsp:spPr>
        <a:xfrm>
          <a:off x="225028" y="2192093"/>
          <a:ext cx="2025253" cy="1286035"/>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30% of family’s monthly adjusted income; </a:t>
          </a:r>
        </a:p>
      </dsp:txBody>
      <dsp:txXfrm>
        <a:off x="262695" y="2229760"/>
        <a:ext cx="1949919" cy="1210701"/>
      </dsp:txXfrm>
    </dsp:sp>
    <dsp:sp modelId="{F13752D6-8BBE-46A1-BBD1-C5D7D9DCEBC8}">
      <dsp:nvSpPr>
        <dsp:cNvPr id="0" name=""/>
        <dsp:cNvSpPr/>
      </dsp:nvSpPr>
      <dsp:spPr>
        <a:xfrm>
          <a:off x="2475309" y="1978317"/>
          <a:ext cx="2025253" cy="1286035"/>
        </a:xfrm>
        <a:prstGeom prst="roundRect">
          <a:avLst>
            <a:gd name="adj" fmla="val 10000"/>
          </a:avLst>
        </a:prstGeom>
        <a:solidFill>
          <a:schemeClr val="accent1"/>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AC889D1-25A5-491D-B768-F491FBFDA8DB}">
      <dsp:nvSpPr>
        <dsp:cNvPr id="0" name=""/>
        <dsp:cNvSpPr/>
      </dsp:nvSpPr>
      <dsp:spPr>
        <a:xfrm>
          <a:off x="2700337" y="2192093"/>
          <a:ext cx="2025253" cy="1286035"/>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10% of family’s monthly gross income; or</a:t>
          </a:r>
        </a:p>
      </dsp:txBody>
      <dsp:txXfrm>
        <a:off x="2738004" y="2229760"/>
        <a:ext cx="1949919" cy="1210701"/>
      </dsp:txXfrm>
    </dsp:sp>
    <dsp:sp modelId="{119AE38B-F9D9-43E3-997E-FC6BEFDFBABB}">
      <dsp:nvSpPr>
        <dsp:cNvPr id="0" name=""/>
        <dsp:cNvSpPr/>
      </dsp:nvSpPr>
      <dsp:spPr>
        <a:xfrm>
          <a:off x="4950618" y="1978317"/>
          <a:ext cx="2025253" cy="1286035"/>
        </a:xfrm>
        <a:prstGeom prst="roundRect">
          <a:avLst>
            <a:gd name="adj" fmla="val 10000"/>
          </a:avLst>
        </a:prstGeom>
        <a:solidFill>
          <a:schemeClr val="accent1"/>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D52B542-22E0-4445-932F-03B03C0920BF}">
      <dsp:nvSpPr>
        <dsp:cNvPr id="0" name=""/>
        <dsp:cNvSpPr/>
      </dsp:nvSpPr>
      <dsp:spPr>
        <a:xfrm>
          <a:off x="5175646" y="2192093"/>
          <a:ext cx="2025253" cy="1286035"/>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welfare rent (in as-paid localities only)</a:t>
          </a:r>
        </a:p>
      </dsp:txBody>
      <dsp:txXfrm>
        <a:off x="5213313" y="2229760"/>
        <a:ext cx="1949919" cy="1210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28676-A282-4684-999C-430B5FA67F88}">
      <dsp:nvSpPr>
        <dsp:cNvPr id="0" name=""/>
        <dsp:cNvSpPr/>
      </dsp:nvSpPr>
      <dsp:spPr>
        <a:xfrm>
          <a:off x="0" y="0"/>
          <a:ext cx="5929532" cy="1078146"/>
        </a:xfrm>
        <a:prstGeom prst="roundRect">
          <a:avLst>
            <a:gd name="adj" fmla="val 10000"/>
          </a:avLst>
        </a:prstGeom>
        <a:solidFill>
          <a:schemeClr val="tx2">
            <a:lumMod val="50000"/>
            <a:lumOff val="50000"/>
          </a:scheme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Go to, or on behalf of, the family head or spouse (even if temporarily absent) or to any other family member; or</a:t>
          </a:r>
        </a:p>
      </dsp:txBody>
      <dsp:txXfrm>
        <a:off x="31578" y="31578"/>
        <a:ext cx="4675024" cy="1014990"/>
      </dsp:txXfrm>
    </dsp:sp>
    <dsp:sp modelId="{F6822238-3504-41B5-8CA6-E236131A28C0}">
      <dsp:nvSpPr>
        <dsp:cNvPr id="0" name=""/>
        <dsp:cNvSpPr/>
      </dsp:nvSpPr>
      <dsp:spPr>
        <a:xfrm>
          <a:off x="496598" y="1274173"/>
          <a:ext cx="5929532" cy="1078146"/>
        </a:xfrm>
        <a:prstGeom prst="roundRect">
          <a:avLst>
            <a:gd name="adj" fmla="val 10000"/>
          </a:avLst>
        </a:prstGeom>
        <a:solidFill>
          <a:schemeClr val="accent1"/>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Are anticipated to be received from a source outside the family during the 12-month period following admission or annual reexamination effective date; and</a:t>
          </a:r>
        </a:p>
      </dsp:txBody>
      <dsp:txXfrm>
        <a:off x="528176" y="1305751"/>
        <a:ext cx="4668982" cy="1014990"/>
      </dsp:txXfrm>
    </dsp:sp>
    <dsp:sp modelId="{7FA053F4-C109-4D01-96A3-4C3FB8F55201}">
      <dsp:nvSpPr>
        <dsp:cNvPr id="0" name=""/>
        <dsp:cNvSpPr/>
      </dsp:nvSpPr>
      <dsp:spPr>
        <a:xfrm>
          <a:off x="985784" y="2548346"/>
          <a:ext cx="5929532" cy="1078146"/>
        </a:xfrm>
        <a:prstGeom prst="roundRect">
          <a:avLst>
            <a:gd name="adj" fmla="val 10000"/>
          </a:avLst>
        </a:prstGeom>
        <a:solidFill>
          <a:schemeClr val="tx2">
            <a:lumMod val="75000"/>
            <a:lumOff val="25000"/>
          </a:scheme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Which are not specifically excluded in paragraph [5.609](c)</a:t>
          </a:r>
        </a:p>
      </dsp:txBody>
      <dsp:txXfrm>
        <a:off x="1017362" y="2579924"/>
        <a:ext cx="4676394" cy="1014990"/>
      </dsp:txXfrm>
    </dsp:sp>
    <dsp:sp modelId="{D9BE86E6-35F7-4E25-88C6-A61CA5BA5A1B}">
      <dsp:nvSpPr>
        <dsp:cNvPr id="0" name=""/>
        <dsp:cNvSpPr/>
      </dsp:nvSpPr>
      <dsp:spPr>
        <a:xfrm>
          <a:off x="1482382" y="3822519"/>
          <a:ext cx="5929532" cy="1078146"/>
        </a:xfrm>
        <a:prstGeom prst="roundRect">
          <a:avLst>
            <a:gd name="adj" fmla="val 10000"/>
          </a:avLst>
        </a:prstGeom>
        <a:solidFill>
          <a:schemeClr val="accent1">
            <a:lumMod val="50000"/>
          </a:scheme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Annual income also means amounts derived (during the 12-month period) from assets to which any member of the family has access</a:t>
          </a:r>
        </a:p>
      </dsp:txBody>
      <dsp:txXfrm>
        <a:off x="1513960" y="3854097"/>
        <a:ext cx="4668982" cy="1014990"/>
      </dsp:txXfrm>
    </dsp:sp>
    <dsp:sp modelId="{A4051BFA-76F7-489E-A75F-D3ED7EB0C80D}">
      <dsp:nvSpPr>
        <dsp:cNvPr id="0" name=""/>
        <dsp:cNvSpPr/>
      </dsp:nvSpPr>
      <dsp:spPr>
        <a:xfrm>
          <a:off x="5228736" y="825762"/>
          <a:ext cx="700795" cy="700795"/>
        </a:xfrm>
        <a:prstGeom prst="downArrow">
          <a:avLst>
            <a:gd name="adj1" fmla="val 55000"/>
            <a:gd name="adj2" fmla="val 45000"/>
          </a:avLst>
        </a:prstGeom>
        <a:solidFill>
          <a:schemeClr val="accent3">
            <a:alpha val="90000"/>
            <a:tint val="40000"/>
            <a:hueOff val="0"/>
            <a:satOff val="0"/>
            <a:lumOff val="0"/>
            <a:alphaOff val="0"/>
          </a:schemeClr>
        </a:solidFill>
        <a:ln w="6350" cap="flat" cmpd="sng" algn="in">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386415" y="825762"/>
        <a:ext cx="385437" cy="527348"/>
      </dsp:txXfrm>
    </dsp:sp>
    <dsp:sp modelId="{37B99A17-F100-4543-AD5A-9DB4AEBEB84B}">
      <dsp:nvSpPr>
        <dsp:cNvPr id="0" name=""/>
        <dsp:cNvSpPr/>
      </dsp:nvSpPr>
      <dsp:spPr>
        <a:xfrm>
          <a:off x="5725335" y="2099935"/>
          <a:ext cx="700795" cy="700795"/>
        </a:xfrm>
        <a:prstGeom prst="downArrow">
          <a:avLst>
            <a:gd name="adj1" fmla="val 55000"/>
            <a:gd name="adj2" fmla="val 45000"/>
          </a:avLst>
        </a:prstGeom>
        <a:solidFill>
          <a:schemeClr val="accent3">
            <a:alpha val="90000"/>
            <a:tint val="40000"/>
            <a:hueOff val="0"/>
            <a:satOff val="0"/>
            <a:lumOff val="0"/>
            <a:alphaOff val="0"/>
          </a:schemeClr>
        </a:solidFill>
        <a:ln w="6350" cap="flat" cmpd="sng" algn="in">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883014" y="2099935"/>
        <a:ext cx="385437" cy="527348"/>
      </dsp:txXfrm>
    </dsp:sp>
    <dsp:sp modelId="{18F09A9D-8E28-4B44-8D35-3473D8B08AF1}">
      <dsp:nvSpPr>
        <dsp:cNvPr id="0" name=""/>
        <dsp:cNvSpPr/>
      </dsp:nvSpPr>
      <dsp:spPr>
        <a:xfrm>
          <a:off x="6214521" y="3374108"/>
          <a:ext cx="700795" cy="700795"/>
        </a:xfrm>
        <a:prstGeom prst="downArrow">
          <a:avLst>
            <a:gd name="adj1" fmla="val 55000"/>
            <a:gd name="adj2" fmla="val 45000"/>
          </a:avLst>
        </a:prstGeom>
        <a:solidFill>
          <a:schemeClr val="accent3">
            <a:alpha val="90000"/>
            <a:tint val="40000"/>
            <a:hueOff val="0"/>
            <a:satOff val="0"/>
            <a:lumOff val="0"/>
            <a:alphaOff val="0"/>
          </a:schemeClr>
        </a:solidFill>
        <a:ln w="6350" cap="flat" cmpd="sng" algn="in">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6372200" y="3374108"/>
        <a:ext cx="385437" cy="527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E5933-72F3-4363-955C-CE6BDAD15B4C}">
      <dsp:nvSpPr>
        <dsp:cNvPr id="0" name=""/>
        <dsp:cNvSpPr/>
      </dsp:nvSpPr>
      <dsp:spPr>
        <a:xfrm>
          <a:off x="1252" y="772877"/>
          <a:ext cx="1660019" cy="166001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Market Value</a:t>
          </a:r>
        </a:p>
      </dsp:txBody>
      <dsp:txXfrm>
        <a:off x="244356" y="1015981"/>
        <a:ext cx="1173811" cy="1173811"/>
      </dsp:txXfrm>
    </dsp:sp>
    <dsp:sp modelId="{25CBBCF2-83B7-4B22-9830-8AEB846954DA}">
      <dsp:nvSpPr>
        <dsp:cNvPr id="0" name=""/>
        <dsp:cNvSpPr/>
      </dsp:nvSpPr>
      <dsp:spPr>
        <a:xfrm>
          <a:off x="1796065" y="1121481"/>
          <a:ext cx="962811" cy="962811"/>
        </a:xfrm>
        <a:prstGeom prst="mathMinus">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923686" y="1489660"/>
        <a:ext cx="707569" cy="226453"/>
      </dsp:txXfrm>
    </dsp:sp>
    <dsp:sp modelId="{2C1396F9-6E48-4E81-AD6E-4436A0FDCAD7}">
      <dsp:nvSpPr>
        <dsp:cNvPr id="0" name=""/>
        <dsp:cNvSpPr/>
      </dsp:nvSpPr>
      <dsp:spPr>
        <a:xfrm>
          <a:off x="2893670" y="772877"/>
          <a:ext cx="1660019" cy="166001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Costs (penalties, etc.)</a:t>
          </a:r>
        </a:p>
      </dsp:txBody>
      <dsp:txXfrm>
        <a:off x="3136774" y="1015981"/>
        <a:ext cx="1173811" cy="1173811"/>
      </dsp:txXfrm>
    </dsp:sp>
    <dsp:sp modelId="{1FE07ADE-69C0-4F1D-8183-31E7A833B5A2}">
      <dsp:nvSpPr>
        <dsp:cNvPr id="0" name=""/>
        <dsp:cNvSpPr/>
      </dsp:nvSpPr>
      <dsp:spPr>
        <a:xfrm>
          <a:off x="4688483" y="1121481"/>
          <a:ext cx="962811" cy="962811"/>
        </a:xfrm>
        <a:prstGeom prst="mathEqual">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816104" y="1319820"/>
        <a:ext cx="707569" cy="566133"/>
      </dsp:txXfrm>
    </dsp:sp>
    <dsp:sp modelId="{40EF5ED2-EF36-4961-8D9D-432C1386A7B4}">
      <dsp:nvSpPr>
        <dsp:cNvPr id="0" name=""/>
        <dsp:cNvSpPr/>
      </dsp:nvSpPr>
      <dsp:spPr>
        <a:xfrm>
          <a:off x="5786088" y="772877"/>
          <a:ext cx="1660019" cy="1660019"/>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Cash Value</a:t>
          </a:r>
        </a:p>
      </dsp:txBody>
      <dsp:txXfrm>
        <a:off x="6029192" y="1015981"/>
        <a:ext cx="1173811" cy="1173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A6CC4-7256-4D23-8DCC-21F0257506DF}">
      <dsp:nvSpPr>
        <dsp:cNvPr id="0" name=""/>
        <dsp:cNvSpPr/>
      </dsp:nvSpPr>
      <dsp:spPr>
        <a:xfrm>
          <a:off x="0" y="2161564"/>
          <a:ext cx="7200900" cy="1418220"/>
        </a:xfrm>
        <a:prstGeom prst="rect">
          <a:avLst/>
        </a:prstGeom>
        <a:solidFill>
          <a:schemeClr val="bg1">
            <a:lumMod val="65000"/>
          </a:scheme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If the total cash value of all family assets is </a:t>
          </a:r>
          <a:r>
            <a:rPr lang="en-US" sz="1900" b="1" kern="1200" dirty="0"/>
            <a:t>more than $5,000, </a:t>
          </a:r>
          <a:r>
            <a:rPr lang="en-US" sz="1900" kern="1200" dirty="0"/>
            <a:t>annual income includes </a:t>
          </a:r>
          <a:r>
            <a:rPr lang="en-US" sz="1900" b="1" kern="1200" dirty="0"/>
            <a:t>the greater of: </a:t>
          </a:r>
          <a:endParaRPr lang="en-US" sz="1900" kern="1200" dirty="0"/>
        </a:p>
      </dsp:txBody>
      <dsp:txXfrm>
        <a:off x="0" y="2161564"/>
        <a:ext cx="7200900" cy="765839"/>
      </dsp:txXfrm>
    </dsp:sp>
    <dsp:sp modelId="{33458F8E-7836-4DE7-A6FD-9692C28C4642}">
      <dsp:nvSpPr>
        <dsp:cNvPr id="0" name=""/>
        <dsp:cNvSpPr/>
      </dsp:nvSpPr>
      <dsp:spPr>
        <a:xfrm>
          <a:off x="0" y="2899039"/>
          <a:ext cx="3600449" cy="652381"/>
        </a:xfrm>
        <a:prstGeom prst="rect">
          <a:avLst/>
        </a:prstGeom>
        <a:solidFill>
          <a:schemeClr val="tx2">
            <a:lumMod val="50000"/>
            <a:lumOff val="50000"/>
            <a:alpha val="90000"/>
          </a:schemeClr>
        </a:solidFill>
        <a:ln w="6350" cap="flat" cmpd="sng" algn="in">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The actual anticipated income from assets</a:t>
          </a:r>
        </a:p>
      </dsp:txBody>
      <dsp:txXfrm>
        <a:off x="0" y="2899039"/>
        <a:ext cx="3600449" cy="652381"/>
      </dsp:txXfrm>
    </dsp:sp>
    <dsp:sp modelId="{7A62C21B-8214-45A6-95D1-8A2CBCC99945}">
      <dsp:nvSpPr>
        <dsp:cNvPr id="0" name=""/>
        <dsp:cNvSpPr/>
      </dsp:nvSpPr>
      <dsp:spPr>
        <a:xfrm>
          <a:off x="3600450" y="2899039"/>
          <a:ext cx="3600449" cy="652381"/>
        </a:xfrm>
        <a:prstGeom prst="rect">
          <a:avLst/>
        </a:prstGeom>
        <a:solidFill>
          <a:schemeClr val="accent1">
            <a:lumMod val="60000"/>
            <a:lumOff val="40000"/>
            <a:alpha val="90000"/>
          </a:schemeClr>
        </a:solidFill>
        <a:ln w="6350" cap="flat" cmpd="sng" algn="in">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The imputed income from asset</a:t>
          </a:r>
        </a:p>
      </dsp:txBody>
      <dsp:txXfrm>
        <a:off x="3600450" y="2899039"/>
        <a:ext cx="3600449" cy="652381"/>
      </dsp:txXfrm>
    </dsp:sp>
    <dsp:sp modelId="{A6D57D55-47C5-4B82-9213-D47CA90CEE91}">
      <dsp:nvSpPr>
        <dsp:cNvPr id="0" name=""/>
        <dsp:cNvSpPr/>
      </dsp:nvSpPr>
      <dsp:spPr>
        <a:xfrm rot="10800000">
          <a:off x="0" y="1614"/>
          <a:ext cx="7200900" cy="2181222"/>
        </a:xfrm>
        <a:prstGeom prst="upArrowCallout">
          <a:avLst/>
        </a:prstGeom>
        <a:solidFill>
          <a:schemeClr val="accent1"/>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If the total cash value of assets is </a:t>
          </a:r>
          <a:r>
            <a:rPr lang="en-US" sz="1900" b="1" kern="1200" dirty="0"/>
            <a:t>$5,000 or less, </a:t>
          </a:r>
          <a:r>
            <a:rPr lang="en-US" sz="1900" kern="1200" dirty="0"/>
            <a:t>annual income includes the actual anticipated income from assets, or </a:t>
          </a:r>
        </a:p>
      </dsp:txBody>
      <dsp:txXfrm rot="10800000">
        <a:off x="0" y="1614"/>
        <a:ext cx="7200900" cy="1417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26F2-2DFE-4C28-8602-CD0EE39681E8}">
      <dsp:nvSpPr>
        <dsp:cNvPr id="0" name=""/>
        <dsp:cNvSpPr/>
      </dsp:nvSpPr>
      <dsp:spPr>
        <a:xfrm>
          <a:off x="879" y="648264"/>
          <a:ext cx="3085346" cy="1959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A5A153D0-CC80-4BB1-B9E5-3AA876DE385D}">
      <dsp:nvSpPr>
        <dsp:cNvPr id="0" name=""/>
        <dsp:cNvSpPr/>
      </dsp:nvSpPr>
      <dsp:spPr>
        <a:xfrm>
          <a:off x="343695" y="973940"/>
          <a:ext cx="3085346" cy="1959195"/>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Determining if a source of income is temporary, nonrecurring, or sporadic can be challenging. </a:t>
          </a:r>
        </a:p>
      </dsp:txBody>
      <dsp:txXfrm>
        <a:off x="401078" y="1031323"/>
        <a:ext cx="2970580" cy="1844429"/>
      </dsp:txXfrm>
    </dsp:sp>
    <dsp:sp modelId="{5B544C7E-6109-4D80-A55E-52B623C9FA36}">
      <dsp:nvSpPr>
        <dsp:cNvPr id="0" name=""/>
        <dsp:cNvSpPr/>
      </dsp:nvSpPr>
      <dsp:spPr>
        <a:xfrm>
          <a:off x="3771858" y="648264"/>
          <a:ext cx="3085346" cy="1959195"/>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F846FCC7-9CFA-41FE-95F4-7FCB1A79BBD9}">
      <dsp:nvSpPr>
        <dsp:cNvPr id="0" name=""/>
        <dsp:cNvSpPr/>
      </dsp:nvSpPr>
      <dsp:spPr>
        <a:xfrm>
          <a:off x="4114674" y="973940"/>
          <a:ext cx="3085346" cy="1959195"/>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Temporary, nonrecurring or sporadic income is a type of income that is not reliable, is not consistent and the pattern of income cannot be readily anticipated (nor annualized). </a:t>
          </a:r>
        </a:p>
      </dsp:txBody>
      <dsp:txXfrm>
        <a:off x="4172057" y="1031323"/>
        <a:ext cx="2970580" cy="1844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8A458-450B-4CF7-9E39-437AFE5987E2}">
      <dsp:nvSpPr>
        <dsp:cNvPr id="0" name=""/>
        <dsp:cNvSpPr/>
      </dsp:nvSpPr>
      <dsp:spPr>
        <a:xfrm>
          <a:off x="879" y="648264"/>
          <a:ext cx="3085346" cy="1959195"/>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053BFA99-EEE2-453F-83A5-9F9F5B1BC283}">
      <dsp:nvSpPr>
        <dsp:cNvPr id="0" name=""/>
        <dsp:cNvSpPr/>
      </dsp:nvSpPr>
      <dsp:spPr>
        <a:xfrm>
          <a:off x="343695" y="973940"/>
          <a:ext cx="3085346" cy="1959195"/>
        </a:xfrm>
        <a:prstGeom prst="roundRect">
          <a:avLst>
            <a:gd name="adj" fmla="val 10000"/>
          </a:avLst>
        </a:prstGeom>
        <a:solidFill>
          <a:schemeClr val="lt2">
            <a:alpha val="9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Written verification provided directly to the program by the source – </a:t>
          </a:r>
          <a:r>
            <a:rPr lang="en-US" sz="2100" i="1" kern="1200" dirty="0"/>
            <a:t>not</a:t>
          </a:r>
          <a:r>
            <a:rPr lang="en-US" sz="2100" kern="1200" dirty="0"/>
            <a:t> hand-carried by a member of the family; or</a:t>
          </a:r>
        </a:p>
      </dsp:txBody>
      <dsp:txXfrm>
        <a:off x="401078" y="1031323"/>
        <a:ext cx="2970580" cy="1844429"/>
      </dsp:txXfrm>
    </dsp:sp>
    <dsp:sp modelId="{3D0FF488-5F54-4F81-B0DA-B762C74589A9}">
      <dsp:nvSpPr>
        <dsp:cNvPr id="0" name=""/>
        <dsp:cNvSpPr/>
      </dsp:nvSpPr>
      <dsp:spPr>
        <a:xfrm>
          <a:off x="3771858" y="648264"/>
          <a:ext cx="3085346" cy="1959195"/>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045B11F4-027E-4CF5-9D66-E7DF3C6F8739}">
      <dsp:nvSpPr>
        <dsp:cNvPr id="0" name=""/>
        <dsp:cNvSpPr/>
      </dsp:nvSpPr>
      <dsp:spPr>
        <a:xfrm>
          <a:off x="4114674" y="973940"/>
          <a:ext cx="3085346" cy="1959195"/>
        </a:xfrm>
        <a:prstGeom prst="roundRect">
          <a:avLst>
            <a:gd name="adj" fmla="val 10000"/>
          </a:avLst>
        </a:prstGeom>
        <a:solidFill>
          <a:schemeClr val="lt2">
            <a:alpha val="90000"/>
            <a:hueOff val="0"/>
            <a:satOff val="0"/>
            <a:lumOff val="0"/>
            <a:alphaOff val="0"/>
          </a:schemeClr>
        </a:solidFill>
        <a:ln w="6350" cap="flat" cmpd="sng" algn="in">
          <a:solidFill>
            <a:schemeClr val="dk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Oral, via direct contact, by the program with a reliable source</a:t>
          </a:r>
        </a:p>
      </dsp:txBody>
      <dsp:txXfrm>
        <a:off x="4172057" y="1031323"/>
        <a:ext cx="2970580" cy="1844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A6463-4317-47FC-BD8E-3424C984E84E}">
      <dsp:nvSpPr>
        <dsp:cNvPr id="0" name=""/>
        <dsp:cNvSpPr/>
      </dsp:nvSpPr>
      <dsp:spPr>
        <a:xfrm>
          <a:off x="702749" y="58199"/>
          <a:ext cx="2093062" cy="2093062"/>
        </a:xfrm>
        <a:prstGeom prst="round2DiagRect">
          <a:avLst>
            <a:gd name="adj1" fmla="val 29727"/>
            <a:gd name="adj2" fmla="val 0"/>
          </a:avLst>
        </a:prstGeom>
        <a:solidFill>
          <a:schemeClr val="tx2">
            <a:lumMod val="75000"/>
            <a:lumOff val="25000"/>
          </a:schemeClr>
        </a:solidFill>
        <a:ln>
          <a:noFill/>
        </a:ln>
        <a:effectLst/>
      </dsp:spPr>
      <dsp:style>
        <a:lnRef idx="0">
          <a:scrgbClr r="0" g="0" b="0"/>
        </a:lnRef>
        <a:fillRef idx="1">
          <a:scrgbClr r="0" g="0" b="0"/>
        </a:fillRef>
        <a:effectRef idx="0">
          <a:scrgbClr r="0" g="0" b="0"/>
        </a:effectRef>
        <a:fontRef idx="minor"/>
      </dsp:style>
    </dsp:sp>
    <dsp:sp modelId="{825DCBD7-9AE3-4735-B060-273D92116800}">
      <dsp:nvSpPr>
        <dsp:cNvPr id="0" name=""/>
        <dsp:cNvSpPr/>
      </dsp:nvSpPr>
      <dsp:spPr>
        <a:xfrm>
          <a:off x="1148812" y="504262"/>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ECE8FC8-765E-44E3-848E-DFBDB1424C54}">
      <dsp:nvSpPr>
        <dsp:cNvPr id="0" name=""/>
        <dsp:cNvSpPr/>
      </dsp:nvSpPr>
      <dsp:spPr>
        <a:xfrm>
          <a:off x="33656" y="280320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Written statement signed by the household certifying that the information provided is complete and correct</a:t>
          </a:r>
        </a:p>
      </dsp:txBody>
      <dsp:txXfrm>
        <a:off x="33656" y="2803200"/>
        <a:ext cx="3431250" cy="720000"/>
      </dsp:txXfrm>
    </dsp:sp>
    <dsp:sp modelId="{BEC834E9-473D-4347-AEFF-C36FEDD094F0}">
      <dsp:nvSpPr>
        <dsp:cNvPr id="0" name=""/>
        <dsp:cNvSpPr/>
      </dsp:nvSpPr>
      <dsp:spPr>
        <a:xfrm>
          <a:off x="4734468" y="58199"/>
          <a:ext cx="2093062" cy="2093062"/>
        </a:xfrm>
        <a:prstGeom prst="round2DiagRect">
          <a:avLst>
            <a:gd name="adj1" fmla="val 29727"/>
            <a:gd name="adj2" fmla="val 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E07FC435-2108-4408-AB65-FCAB57CA1BD1}">
      <dsp:nvSpPr>
        <dsp:cNvPr id="0" name=""/>
        <dsp:cNvSpPr/>
      </dsp:nvSpPr>
      <dsp:spPr>
        <a:xfrm>
          <a:off x="5180531" y="504262"/>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F0F58DB-FF1F-4E6B-8585-025A8D6C0E16}">
      <dsp:nvSpPr>
        <dsp:cNvPr id="0" name=""/>
        <dsp:cNvSpPr/>
      </dsp:nvSpPr>
      <dsp:spPr>
        <a:xfrm>
          <a:off x="4065374" y="280320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Documentation should be included in the file describing efforts to obtain other forms of verification </a:t>
          </a:r>
        </a:p>
      </dsp:txBody>
      <dsp:txXfrm>
        <a:off x="4065374" y="2803200"/>
        <a:ext cx="3431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E5933-72F3-4363-955C-CE6BDAD15B4C}">
      <dsp:nvSpPr>
        <dsp:cNvPr id="0" name=""/>
        <dsp:cNvSpPr/>
      </dsp:nvSpPr>
      <dsp:spPr>
        <a:xfrm>
          <a:off x="1329" y="1123015"/>
          <a:ext cx="1762693" cy="1762693"/>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Gross Annual Income</a:t>
          </a:r>
        </a:p>
      </dsp:txBody>
      <dsp:txXfrm>
        <a:off x="259469" y="1381155"/>
        <a:ext cx="1246413" cy="1246413"/>
      </dsp:txXfrm>
    </dsp:sp>
    <dsp:sp modelId="{25CBBCF2-83B7-4B22-9830-8AEB846954DA}">
      <dsp:nvSpPr>
        <dsp:cNvPr id="0" name=""/>
        <dsp:cNvSpPr/>
      </dsp:nvSpPr>
      <dsp:spPr>
        <a:xfrm>
          <a:off x="1907153" y="1493181"/>
          <a:ext cx="1022362" cy="1022362"/>
        </a:xfrm>
        <a:prstGeom prst="mathMinus">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2042667" y="1884132"/>
        <a:ext cx="751334" cy="240460"/>
      </dsp:txXfrm>
    </dsp:sp>
    <dsp:sp modelId="{2C1396F9-6E48-4E81-AD6E-4436A0FDCAD7}">
      <dsp:nvSpPr>
        <dsp:cNvPr id="0" name=""/>
        <dsp:cNvSpPr/>
      </dsp:nvSpPr>
      <dsp:spPr>
        <a:xfrm>
          <a:off x="3072646" y="1123015"/>
          <a:ext cx="1762693" cy="1762693"/>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Allowances and Deductions</a:t>
          </a:r>
        </a:p>
      </dsp:txBody>
      <dsp:txXfrm>
        <a:off x="3330786" y="1381155"/>
        <a:ext cx="1246413" cy="1246413"/>
      </dsp:txXfrm>
    </dsp:sp>
    <dsp:sp modelId="{1FE07ADE-69C0-4F1D-8183-31E7A833B5A2}">
      <dsp:nvSpPr>
        <dsp:cNvPr id="0" name=""/>
        <dsp:cNvSpPr/>
      </dsp:nvSpPr>
      <dsp:spPr>
        <a:xfrm>
          <a:off x="4978470" y="1493181"/>
          <a:ext cx="1022362" cy="1022362"/>
        </a:xfrm>
        <a:prstGeom prst="mathEqual">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5113984" y="1703788"/>
        <a:ext cx="751334" cy="601148"/>
      </dsp:txXfrm>
    </dsp:sp>
    <dsp:sp modelId="{40EF5ED2-EF36-4961-8D9D-432C1386A7B4}">
      <dsp:nvSpPr>
        <dsp:cNvPr id="0" name=""/>
        <dsp:cNvSpPr/>
      </dsp:nvSpPr>
      <dsp:spPr>
        <a:xfrm>
          <a:off x="6143962" y="1123015"/>
          <a:ext cx="1762693" cy="1762693"/>
        </a:xfrm>
        <a:prstGeom prst="ellips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Adjusted Annual Income</a:t>
          </a:r>
        </a:p>
      </dsp:txBody>
      <dsp:txXfrm>
        <a:off x="6402102" y="1381155"/>
        <a:ext cx="1246413" cy="12464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104F1-77F1-4F3F-BE3B-C91556AE9843}">
      <dsp:nvSpPr>
        <dsp:cNvPr id="0" name=""/>
        <dsp:cNvSpPr/>
      </dsp:nvSpPr>
      <dsp:spPr>
        <a:xfrm>
          <a:off x="0" y="2277"/>
          <a:ext cx="72009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8DB9FA59-AF8A-451A-99A5-618567EAFA23}">
      <dsp:nvSpPr>
        <dsp:cNvPr id="0" name=""/>
        <dsp:cNvSpPr/>
      </dsp:nvSpPr>
      <dsp:spPr>
        <a:xfrm>
          <a:off x="0" y="2277"/>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1"/>
            </a:rPr>
            <a:t>HOPWA Rental Assistance Guidebook</a:t>
          </a:r>
          <a:endParaRPr lang="en-US" sz="2000" kern="1200"/>
        </a:p>
      </dsp:txBody>
      <dsp:txXfrm>
        <a:off x="0" y="2277"/>
        <a:ext cx="7200900" cy="423585"/>
      </dsp:txXfrm>
    </dsp:sp>
    <dsp:sp modelId="{4B945267-8F04-4B67-B9EC-2D8805522747}">
      <dsp:nvSpPr>
        <dsp:cNvPr id="0" name=""/>
        <dsp:cNvSpPr/>
      </dsp:nvSpPr>
      <dsp:spPr>
        <a:xfrm>
          <a:off x="0" y="425862"/>
          <a:ext cx="7200900" cy="0"/>
        </a:xfrm>
        <a:prstGeom prst="line">
          <a:avLst/>
        </a:prstGeom>
        <a:gradFill rotWithShape="0">
          <a:gsLst>
            <a:gs pos="0">
              <a:schemeClr val="accent5">
                <a:hueOff val="1782655"/>
                <a:satOff val="-4730"/>
                <a:lumOff val="-255"/>
                <a:alphaOff val="0"/>
                <a:tint val="94000"/>
                <a:satMod val="103000"/>
                <a:lumMod val="102000"/>
              </a:schemeClr>
            </a:gs>
            <a:gs pos="50000">
              <a:schemeClr val="accent5">
                <a:hueOff val="1782655"/>
                <a:satOff val="-4730"/>
                <a:lumOff val="-255"/>
                <a:alphaOff val="0"/>
                <a:shade val="100000"/>
                <a:satMod val="110000"/>
                <a:lumMod val="100000"/>
              </a:schemeClr>
            </a:gs>
            <a:gs pos="100000">
              <a:schemeClr val="accent5">
                <a:hueOff val="1782655"/>
                <a:satOff val="-4730"/>
                <a:lumOff val="-255"/>
                <a:alphaOff val="0"/>
                <a:shade val="78000"/>
                <a:satMod val="120000"/>
                <a:lumMod val="99000"/>
              </a:schemeClr>
            </a:gs>
          </a:gsLst>
          <a:lin ang="5400000" scaled="0"/>
        </a:gradFill>
        <a:ln w="6350" cap="flat" cmpd="sng" algn="in">
          <a:solidFill>
            <a:schemeClr val="accent5">
              <a:hueOff val="1782655"/>
              <a:satOff val="-4730"/>
              <a:lumOff val="-255"/>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A851E912-4897-43D3-B4F2-5D9466A17A63}">
      <dsp:nvSpPr>
        <dsp:cNvPr id="0" name=""/>
        <dsp:cNvSpPr/>
      </dsp:nvSpPr>
      <dsp:spPr>
        <a:xfrm>
          <a:off x="0" y="425862"/>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2"/>
            </a:rPr>
            <a:t>HOPWA Administration Toolkit</a:t>
          </a:r>
          <a:endParaRPr lang="en-US" sz="2000" kern="1200"/>
        </a:p>
      </dsp:txBody>
      <dsp:txXfrm>
        <a:off x="0" y="425862"/>
        <a:ext cx="7200900" cy="423585"/>
      </dsp:txXfrm>
    </dsp:sp>
    <dsp:sp modelId="{14CD18B2-6918-45C9-AFF5-82A1662D9EDC}">
      <dsp:nvSpPr>
        <dsp:cNvPr id="0" name=""/>
        <dsp:cNvSpPr/>
      </dsp:nvSpPr>
      <dsp:spPr>
        <a:xfrm>
          <a:off x="0" y="849447"/>
          <a:ext cx="7200900" cy="0"/>
        </a:xfrm>
        <a:prstGeom prst="line">
          <a:avLst/>
        </a:prstGeom>
        <a:gradFill rotWithShape="0">
          <a:gsLst>
            <a:gs pos="0">
              <a:schemeClr val="accent5">
                <a:hueOff val="3565310"/>
                <a:satOff val="-9461"/>
                <a:lumOff val="-510"/>
                <a:alphaOff val="0"/>
                <a:tint val="94000"/>
                <a:satMod val="103000"/>
                <a:lumMod val="102000"/>
              </a:schemeClr>
            </a:gs>
            <a:gs pos="50000">
              <a:schemeClr val="accent5">
                <a:hueOff val="3565310"/>
                <a:satOff val="-9461"/>
                <a:lumOff val="-510"/>
                <a:alphaOff val="0"/>
                <a:shade val="100000"/>
                <a:satMod val="110000"/>
                <a:lumMod val="100000"/>
              </a:schemeClr>
            </a:gs>
            <a:gs pos="100000">
              <a:schemeClr val="accent5">
                <a:hueOff val="3565310"/>
                <a:satOff val="-9461"/>
                <a:lumOff val="-510"/>
                <a:alphaOff val="0"/>
                <a:shade val="78000"/>
                <a:satMod val="120000"/>
                <a:lumMod val="99000"/>
              </a:schemeClr>
            </a:gs>
          </a:gsLst>
          <a:lin ang="5400000" scaled="0"/>
        </a:gradFill>
        <a:ln w="6350" cap="flat" cmpd="sng" algn="in">
          <a:solidFill>
            <a:schemeClr val="accent5">
              <a:hueOff val="3565310"/>
              <a:satOff val="-9461"/>
              <a:lumOff val="-51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DF119C71-FBF3-44F1-A8AF-7B14AF31467F}">
      <dsp:nvSpPr>
        <dsp:cNvPr id="0" name=""/>
        <dsp:cNvSpPr/>
      </dsp:nvSpPr>
      <dsp:spPr>
        <a:xfrm>
          <a:off x="0" y="849447"/>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3"/>
            </a:rPr>
            <a:t>24 CFR 574: Housing Opportunities for Persons with AIDS</a:t>
          </a:r>
          <a:endParaRPr lang="en-US" sz="2000" kern="1200"/>
        </a:p>
      </dsp:txBody>
      <dsp:txXfrm>
        <a:off x="0" y="849447"/>
        <a:ext cx="7200900" cy="423585"/>
      </dsp:txXfrm>
    </dsp:sp>
    <dsp:sp modelId="{B2591E14-278E-44D8-9633-F4E1CE174BB4}">
      <dsp:nvSpPr>
        <dsp:cNvPr id="0" name=""/>
        <dsp:cNvSpPr/>
      </dsp:nvSpPr>
      <dsp:spPr>
        <a:xfrm>
          <a:off x="0" y="1273033"/>
          <a:ext cx="7200900" cy="0"/>
        </a:xfrm>
        <a:prstGeom prst="line">
          <a:avLst/>
        </a:prstGeom>
        <a:gradFill rotWithShape="0">
          <a:gsLst>
            <a:gs pos="0">
              <a:schemeClr val="accent5">
                <a:hueOff val="5347965"/>
                <a:satOff val="-14191"/>
                <a:lumOff val="-765"/>
                <a:alphaOff val="0"/>
                <a:tint val="94000"/>
                <a:satMod val="103000"/>
                <a:lumMod val="102000"/>
              </a:schemeClr>
            </a:gs>
            <a:gs pos="50000">
              <a:schemeClr val="accent5">
                <a:hueOff val="5347965"/>
                <a:satOff val="-14191"/>
                <a:lumOff val="-765"/>
                <a:alphaOff val="0"/>
                <a:shade val="100000"/>
                <a:satMod val="110000"/>
                <a:lumMod val="100000"/>
              </a:schemeClr>
            </a:gs>
            <a:gs pos="100000">
              <a:schemeClr val="accent5">
                <a:hueOff val="5347965"/>
                <a:satOff val="-14191"/>
                <a:lumOff val="-765"/>
                <a:alphaOff val="0"/>
                <a:shade val="78000"/>
                <a:satMod val="120000"/>
                <a:lumMod val="99000"/>
              </a:schemeClr>
            </a:gs>
          </a:gsLst>
          <a:lin ang="5400000" scaled="0"/>
        </a:gradFill>
        <a:ln w="6350" cap="flat" cmpd="sng" algn="in">
          <a:solidFill>
            <a:schemeClr val="accent5">
              <a:hueOff val="5347965"/>
              <a:satOff val="-14191"/>
              <a:lumOff val="-765"/>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4DEC7A4A-AFCE-475C-8522-9BB4577C79EA}">
      <dsp:nvSpPr>
        <dsp:cNvPr id="0" name=""/>
        <dsp:cNvSpPr/>
      </dsp:nvSpPr>
      <dsp:spPr>
        <a:xfrm>
          <a:off x="0" y="1273033"/>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4"/>
            </a:rPr>
            <a:t>HOPWA Law Regulations and Notices</a:t>
          </a:r>
          <a:endParaRPr lang="en-US" sz="2000" kern="1200"/>
        </a:p>
      </dsp:txBody>
      <dsp:txXfrm>
        <a:off x="0" y="1273033"/>
        <a:ext cx="7200900" cy="423585"/>
      </dsp:txXfrm>
    </dsp:sp>
    <dsp:sp modelId="{7C4E76B2-8250-46E1-AF57-C07F11E24A83}">
      <dsp:nvSpPr>
        <dsp:cNvPr id="0" name=""/>
        <dsp:cNvSpPr/>
      </dsp:nvSpPr>
      <dsp:spPr>
        <a:xfrm>
          <a:off x="0" y="1696618"/>
          <a:ext cx="7200900" cy="0"/>
        </a:xfrm>
        <a:prstGeom prst="line">
          <a:avLst/>
        </a:prstGeom>
        <a:gradFill rotWithShape="0">
          <a:gsLst>
            <a:gs pos="0">
              <a:schemeClr val="accent5">
                <a:hueOff val="7130620"/>
                <a:satOff val="-18922"/>
                <a:lumOff val="-1020"/>
                <a:alphaOff val="0"/>
                <a:tint val="94000"/>
                <a:satMod val="103000"/>
                <a:lumMod val="102000"/>
              </a:schemeClr>
            </a:gs>
            <a:gs pos="50000">
              <a:schemeClr val="accent5">
                <a:hueOff val="7130620"/>
                <a:satOff val="-18922"/>
                <a:lumOff val="-1020"/>
                <a:alphaOff val="0"/>
                <a:shade val="100000"/>
                <a:satMod val="110000"/>
                <a:lumMod val="100000"/>
              </a:schemeClr>
            </a:gs>
            <a:gs pos="100000">
              <a:schemeClr val="accent5">
                <a:hueOff val="7130620"/>
                <a:satOff val="-18922"/>
                <a:lumOff val="-1020"/>
                <a:alphaOff val="0"/>
                <a:shade val="78000"/>
                <a:satMod val="120000"/>
                <a:lumMod val="99000"/>
              </a:schemeClr>
            </a:gs>
          </a:gsLst>
          <a:lin ang="5400000" scaled="0"/>
        </a:gradFill>
        <a:ln w="6350" cap="flat" cmpd="sng" algn="in">
          <a:solidFill>
            <a:schemeClr val="accent5">
              <a:hueOff val="7130620"/>
              <a:satOff val="-18922"/>
              <a:lumOff val="-102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478BA5C1-3DCD-48F3-9B65-B4B0950D1DF1}">
      <dsp:nvSpPr>
        <dsp:cNvPr id="0" name=""/>
        <dsp:cNvSpPr/>
      </dsp:nvSpPr>
      <dsp:spPr>
        <a:xfrm>
          <a:off x="0" y="1696618"/>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5"/>
            </a:rPr>
            <a:t>HOPWA Program Information </a:t>
          </a:r>
          <a:endParaRPr lang="en-US" sz="2000" kern="1200"/>
        </a:p>
      </dsp:txBody>
      <dsp:txXfrm>
        <a:off x="0" y="1696618"/>
        <a:ext cx="7200900" cy="423585"/>
      </dsp:txXfrm>
    </dsp:sp>
    <dsp:sp modelId="{7247AB99-60C6-46AC-908C-EFFEFD7BCA4D}">
      <dsp:nvSpPr>
        <dsp:cNvPr id="0" name=""/>
        <dsp:cNvSpPr/>
      </dsp:nvSpPr>
      <dsp:spPr>
        <a:xfrm>
          <a:off x="0" y="2120203"/>
          <a:ext cx="7200900" cy="0"/>
        </a:xfrm>
        <a:prstGeom prst="line">
          <a:avLst/>
        </a:prstGeom>
        <a:gradFill rotWithShape="0">
          <a:gsLst>
            <a:gs pos="0">
              <a:schemeClr val="accent5">
                <a:hueOff val="8913275"/>
                <a:satOff val="-23652"/>
                <a:lumOff val="-1275"/>
                <a:alphaOff val="0"/>
                <a:tint val="94000"/>
                <a:satMod val="103000"/>
                <a:lumMod val="102000"/>
              </a:schemeClr>
            </a:gs>
            <a:gs pos="50000">
              <a:schemeClr val="accent5">
                <a:hueOff val="8913275"/>
                <a:satOff val="-23652"/>
                <a:lumOff val="-1275"/>
                <a:alphaOff val="0"/>
                <a:shade val="100000"/>
                <a:satMod val="110000"/>
                <a:lumMod val="100000"/>
              </a:schemeClr>
            </a:gs>
            <a:gs pos="100000">
              <a:schemeClr val="accent5">
                <a:hueOff val="8913275"/>
                <a:satOff val="-23652"/>
                <a:lumOff val="-1275"/>
                <a:alphaOff val="0"/>
                <a:shade val="78000"/>
                <a:satMod val="120000"/>
                <a:lumMod val="99000"/>
              </a:schemeClr>
            </a:gs>
          </a:gsLst>
          <a:lin ang="5400000" scaled="0"/>
        </a:gradFill>
        <a:ln w="6350" cap="flat" cmpd="sng" algn="in">
          <a:solidFill>
            <a:schemeClr val="accent5">
              <a:hueOff val="8913275"/>
              <a:satOff val="-23652"/>
              <a:lumOff val="-1275"/>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3BD91EDA-EBC5-45A3-986B-BDFF482296FB}">
      <dsp:nvSpPr>
        <dsp:cNvPr id="0" name=""/>
        <dsp:cNvSpPr/>
      </dsp:nvSpPr>
      <dsp:spPr>
        <a:xfrm>
          <a:off x="0" y="2120203"/>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6"/>
            </a:rPr>
            <a:t>Handbook 4350.3 rev-1 change 4 Chapter 5 Sections 1 and 2</a:t>
          </a:r>
          <a:endParaRPr lang="en-US" sz="2000" kern="1200"/>
        </a:p>
      </dsp:txBody>
      <dsp:txXfrm>
        <a:off x="0" y="2120203"/>
        <a:ext cx="7200900" cy="423585"/>
      </dsp:txXfrm>
    </dsp:sp>
    <dsp:sp modelId="{8578F2F7-5573-4527-AD27-5A9A8A5F0699}">
      <dsp:nvSpPr>
        <dsp:cNvPr id="0" name=""/>
        <dsp:cNvSpPr/>
      </dsp:nvSpPr>
      <dsp:spPr>
        <a:xfrm>
          <a:off x="0" y="2543789"/>
          <a:ext cx="7200900" cy="0"/>
        </a:xfrm>
        <a:prstGeom prst="line">
          <a:avLst/>
        </a:prstGeom>
        <a:gradFill rotWithShape="0">
          <a:gsLst>
            <a:gs pos="0">
              <a:schemeClr val="accent5">
                <a:hueOff val="10695930"/>
                <a:satOff val="-28382"/>
                <a:lumOff val="-1530"/>
                <a:alphaOff val="0"/>
                <a:tint val="94000"/>
                <a:satMod val="103000"/>
                <a:lumMod val="102000"/>
              </a:schemeClr>
            </a:gs>
            <a:gs pos="50000">
              <a:schemeClr val="accent5">
                <a:hueOff val="10695930"/>
                <a:satOff val="-28382"/>
                <a:lumOff val="-1530"/>
                <a:alphaOff val="0"/>
                <a:shade val="100000"/>
                <a:satMod val="110000"/>
                <a:lumMod val="100000"/>
              </a:schemeClr>
            </a:gs>
            <a:gs pos="100000">
              <a:schemeClr val="accent5">
                <a:hueOff val="10695930"/>
                <a:satOff val="-28382"/>
                <a:lumOff val="-1530"/>
                <a:alphaOff val="0"/>
                <a:shade val="78000"/>
                <a:satMod val="120000"/>
                <a:lumMod val="99000"/>
              </a:schemeClr>
            </a:gs>
          </a:gsLst>
          <a:lin ang="5400000" scaled="0"/>
        </a:gradFill>
        <a:ln w="6350" cap="flat" cmpd="sng" algn="in">
          <a:solidFill>
            <a:schemeClr val="accent5">
              <a:hueOff val="10695930"/>
              <a:satOff val="-28382"/>
              <a:lumOff val="-153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07DBAEE4-ED97-4E2B-8AF5-F5CC31196240}">
      <dsp:nvSpPr>
        <dsp:cNvPr id="0" name=""/>
        <dsp:cNvSpPr/>
      </dsp:nvSpPr>
      <dsp:spPr>
        <a:xfrm>
          <a:off x="0" y="2543789"/>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7"/>
            </a:rPr>
            <a:t>HOTMA Resources</a:t>
          </a:r>
          <a:endParaRPr lang="en-US" sz="2000" kern="1200"/>
        </a:p>
      </dsp:txBody>
      <dsp:txXfrm>
        <a:off x="0" y="2543789"/>
        <a:ext cx="7200900" cy="423585"/>
      </dsp:txXfrm>
    </dsp:sp>
    <dsp:sp modelId="{E2E70C0F-D41A-4DE7-944D-E09D9629AFA5}">
      <dsp:nvSpPr>
        <dsp:cNvPr id="0" name=""/>
        <dsp:cNvSpPr/>
      </dsp:nvSpPr>
      <dsp:spPr>
        <a:xfrm>
          <a:off x="0" y="2967374"/>
          <a:ext cx="7200900" cy="0"/>
        </a:xfrm>
        <a:prstGeom prst="line">
          <a:avLst/>
        </a:prstGeom>
        <a:gradFill rotWithShape="0">
          <a:gsLst>
            <a:gs pos="0">
              <a:schemeClr val="accent5">
                <a:hueOff val="12478585"/>
                <a:satOff val="-33113"/>
                <a:lumOff val="-1785"/>
                <a:alphaOff val="0"/>
                <a:tint val="94000"/>
                <a:satMod val="103000"/>
                <a:lumMod val="102000"/>
              </a:schemeClr>
            </a:gs>
            <a:gs pos="50000">
              <a:schemeClr val="accent5">
                <a:hueOff val="12478585"/>
                <a:satOff val="-33113"/>
                <a:lumOff val="-1785"/>
                <a:alphaOff val="0"/>
                <a:shade val="100000"/>
                <a:satMod val="110000"/>
                <a:lumMod val="100000"/>
              </a:schemeClr>
            </a:gs>
            <a:gs pos="100000">
              <a:schemeClr val="accent5">
                <a:hueOff val="12478585"/>
                <a:satOff val="-33113"/>
                <a:lumOff val="-1785"/>
                <a:alphaOff val="0"/>
                <a:shade val="78000"/>
                <a:satMod val="120000"/>
                <a:lumMod val="99000"/>
              </a:schemeClr>
            </a:gs>
          </a:gsLst>
          <a:lin ang="5400000" scaled="0"/>
        </a:gradFill>
        <a:ln w="6350" cap="flat" cmpd="sng" algn="in">
          <a:solidFill>
            <a:schemeClr val="accent5">
              <a:hueOff val="12478585"/>
              <a:satOff val="-33113"/>
              <a:lumOff val="-1785"/>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9D24794-8F79-43E6-8CD4-720D61674F33}">
      <dsp:nvSpPr>
        <dsp:cNvPr id="0" name=""/>
        <dsp:cNvSpPr/>
      </dsp:nvSpPr>
      <dsp:spPr>
        <a:xfrm>
          <a:off x="0" y="2967374"/>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8"/>
            </a:rPr>
            <a:t>Annual Income: 24 CFR 5.609</a:t>
          </a:r>
          <a:endParaRPr lang="en-US" sz="2000" kern="1200"/>
        </a:p>
      </dsp:txBody>
      <dsp:txXfrm>
        <a:off x="0" y="2967374"/>
        <a:ext cx="7200900" cy="423585"/>
      </dsp:txXfrm>
    </dsp:sp>
    <dsp:sp modelId="{474FE95A-8A49-40D8-96B0-7C118ECE583F}">
      <dsp:nvSpPr>
        <dsp:cNvPr id="0" name=""/>
        <dsp:cNvSpPr/>
      </dsp:nvSpPr>
      <dsp:spPr>
        <a:xfrm>
          <a:off x="0" y="3390959"/>
          <a:ext cx="7200900" cy="0"/>
        </a:xfrm>
        <a:prstGeom prst="line">
          <a:avLst/>
        </a:prstGeom>
        <a:gradFill rotWithShape="0">
          <a:gsLst>
            <a:gs pos="0">
              <a:schemeClr val="accent5">
                <a:hueOff val="14261240"/>
                <a:satOff val="-37843"/>
                <a:lumOff val="-2040"/>
                <a:alphaOff val="0"/>
                <a:tint val="94000"/>
                <a:satMod val="103000"/>
                <a:lumMod val="102000"/>
              </a:schemeClr>
            </a:gs>
            <a:gs pos="50000">
              <a:schemeClr val="accent5">
                <a:hueOff val="14261240"/>
                <a:satOff val="-37843"/>
                <a:lumOff val="-2040"/>
                <a:alphaOff val="0"/>
                <a:shade val="100000"/>
                <a:satMod val="110000"/>
                <a:lumMod val="100000"/>
              </a:schemeClr>
            </a:gs>
            <a:gs pos="100000">
              <a:schemeClr val="accent5">
                <a:hueOff val="14261240"/>
                <a:satOff val="-37843"/>
                <a:lumOff val="-2040"/>
                <a:alphaOff val="0"/>
                <a:shade val="78000"/>
                <a:satMod val="120000"/>
                <a:lumMod val="99000"/>
              </a:schemeClr>
            </a:gs>
          </a:gsLst>
          <a:lin ang="5400000" scaled="0"/>
        </a:gradFill>
        <a:ln w="6350" cap="flat" cmpd="sng" algn="in">
          <a:solidFill>
            <a:schemeClr val="accent5">
              <a:hueOff val="14261240"/>
              <a:satOff val="-37843"/>
              <a:lumOff val="-204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25F26266-74D4-42A9-B31D-43B77B72CCE3}">
      <dsp:nvSpPr>
        <dsp:cNvPr id="0" name=""/>
        <dsp:cNvSpPr/>
      </dsp:nvSpPr>
      <dsp:spPr>
        <a:xfrm>
          <a:off x="0" y="3390959"/>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9"/>
            </a:rPr>
            <a:t>Adjusted Income: 24 CFR 5.611</a:t>
          </a:r>
          <a:endParaRPr lang="en-US" sz="2000" kern="1200"/>
        </a:p>
      </dsp:txBody>
      <dsp:txXfrm>
        <a:off x="0" y="3390959"/>
        <a:ext cx="7200900" cy="423585"/>
      </dsp:txXfrm>
    </dsp:sp>
    <dsp:sp modelId="{672232B3-EE81-424C-8CA3-5A12F9B9A552}">
      <dsp:nvSpPr>
        <dsp:cNvPr id="0" name=""/>
        <dsp:cNvSpPr/>
      </dsp:nvSpPr>
      <dsp:spPr>
        <a:xfrm>
          <a:off x="0" y="3814545"/>
          <a:ext cx="7200900" cy="0"/>
        </a:xfrm>
        <a:prstGeom prst="line">
          <a:avLst/>
        </a:prstGeom>
        <a:gradFill rotWithShape="0">
          <a:gsLst>
            <a:gs pos="0">
              <a:schemeClr val="accent5">
                <a:hueOff val="16043893"/>
                <a:satOff val="-42574"/>
                <a:lumOff val="-2295"/>
                <a:alphaOff val="0"/>
                <a:tint val="94000"/>
                <a:satMod val="103000"/>
                <a:lumMod val="102000"/>
              </a:schemeClr>
            </a:gs>
            <a:gs pos="50000">
              <a:schemeClr val="accent5">
                <a:hueOff val="16043893"/>
                <a:satOff val="-42574"/>
                <a:lumOff val="-2295"/>
                <a:alphaOff val="0"/>
                <a:shade val="100000"/>
                <a:satMod val="110000"/>
                <a:lumMod val="100000"/>
              </a:schemeClr>
            </a:gs>
            <a:gs pos="100000">
              <a:schemeClr val="accent5">
                <a:hueOff val="16043893"/>
                <a:satOff val="-42574"/>
                <a:lumOff val="-2295"/>
                <a:alphaOff val="0"/>
                <a:shade val="78000"/>
                <a:satMod val="120000"/>
                <a:lumMod val="99000"/>
              </a:schemeClr>
            </a:gs>
          </a:gsLst>
          <a:lin ang="5400000" scaled="0"/>
        </a:gradFill>
        <a:ln w="6350" cap="flat" cmpd="sng" algn="in">
          <a:solidFill>
            <a:schemeClr val="accent5">
              <a:hueOff val="16043893"/>
              <a:satOff val="-42574"/>
              <a:lumOff val="-2295"/>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9D8B622A-C9CF-457D-BF40-D5ABC45EE8DA}">
      <dsp:nvSpPr>
        <dsp:cNvPr id="0" name=""/>
        <dsp:cNvSpPr/>
      </dsp:nvSpPr>
      <dsp:spPr>
        <a:xfrm>
          <a:off x="0" y="3814545"/>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10"/>
            </a:rPr>
            <a:t>Earned Income Disregard: 24 CFR 5.617</a:t>
          </a:r>
          <a:endParaRPr lang="en-US" sz="2000" kern="1200"/>
        </a:p>
      </dsp:txBody>
      <dsp:txXfrm>
        <a:off x="0" y="3814545"/>
        <a:ext cx="7200900" cy="423585"/>
      </dsp:txXfrm>
    </dsp:sp>
    <dsp:sp modelId="{56A7F8F8-9E0B-4BBC-8819-A3E1B8E8BA51}">
      <dsp:nvSpPr>
        <dsp:cNvPr id="0" name=""/>
        <dsp:cNvSpPr/>
      </dsp:nvSpPr>
      <dsp:spPr>
        <a:xfrm>
          <a:off x="0" y="4238130"/>
          <a:ext cx="7200900" cy="0"/>
        </a:xfrm>
        <a:prstGeom prst="line">
          <a:avLst/>
        </a:prstGeom>
        <a:gradFill rotWithShape="0">
          <a:gsLst>
            <a:gs pos="0">
              <a:schemeClr val="accent5">
                <a:hueOff val="17826550"/>
                <a:satOff val="-47304"/>
                <a:lumOff val="-2550"/>
                <a:alphaOff val="0"/>
                <a:tint val="94000"/>
                <a:satMod val="103000"/>
                <a:lumMod val="102000"/>
              </a:schemeClr>
            </a:gs>
            <a:gs pos="50000">
              <a:schemeClr val="accent5">
                <a:hueOff val="17826550"/>
                <a:satOff val="-47304"/>
                <a:lumOff val="-2550"/>
                <a:alphaOff val="0"/>
                <a:shade val="100000"/>
                <a:satMod val="110000"/>
                <a:lumMod val="100000"/>
              </a:schemeClr>
            </a:gs>
            <a:gs pos="100000">
              <a:schemeClr val="accent5">
                <a:hueOff val="17826550"/>
                <a:satOff val="-47304"/>
                <a:lumOff val="-2550"/>
                <a:alphaOff val="0"/>
                <a:shade val="78000"/>
                <a:satMod val="120000"/>
                <a:lumMod val="99000"/>
              </a:schemeClr>
            </a:gs>
          </a:gsLst>
          <a:lin ang="5400000" scaled="0"/>
        </a:gradFill>
        <a:ln w="6350" cap="flat" cmpd="sng" algn="in">
          <a:solidFill>
            <a:schemeClr val="accent5">
              <a:hueOff val="17826550"/>
              <a:satOff val="-47304"/>
              <a:lumOff val="-255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37C0AEE3-60E8-4C61-A19C-81663EFEFF44}">
      <dsp:nvSpPr>
        <dsp:cNvPr id="0" name=""/>
        <dsp:cNvSpPr/>
      </dsp:nvSpPr>
      <dsp:spPr>
        <a:xfrm>
          <a:off x="0" y="4238130"/>
          <a:ext cx="7200900" cy="42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u="sng" kern="1200">
              <a:hlinkClick xmlns:r="http://schemas.openxmlformats.org/officeDocument/2006/relationships" r:id="rId11"/>
            </a:rPr>
            <a:t>HOME Guide For Income And Allowances</a:t>
          </a:r>
          <a:endParaRPr lang="en-US" sz="2000" kern="1200"/>
        </a:p>
      </dsp:txBody>
      <dsp:txXfrm>
        <a:off x="0" y="4238130"/>
        <a:ext cx="7200900" cy="4235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59718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acinc.org/media/13288/Live-in_Aid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Notes:</a:t>
            </a:r>
          </a:p>
        </p:txBody>
      </p:sp>
      <p:sp>
        <p:nvSpPr>
          <p:cNvPr id="283" name="Google Shape;28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3" name="Google Shape;68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3773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62" name="Google Shape;862;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83" name="Google Shape;28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528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96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663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Noto Sans Symbols"/>
              <a:buNone/>
            </a:pPr>
            <a:r>
              <a:rPr lang="en-US" i="0" dirty="0"/>
              <a:t>Notes:</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i="0" dirty="0"/>
              <a:t>To complete rent reasonableness accurately, you will need descriptive information about the proposed unit and the comparable units – standard practice is to use at least 3 comparable units </a:t>
            </a:r>
            <a:endParaRPr i="0"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Similar factors include; unit location, unit size, building type and the type of utilities that are or are not included in the requested rent for the proposed units and the comparable units. </a:t>
            </a:r>
            <a:endParaRPr i="0" dirty="0"/>
          </a:p>
          <a:p>
            <a:pPr marL="260350" marR="0" lvl="0" indent="-171450" algn="l" rtl="0">
              <a:lnSpc>
                <a:spcPct val="100000"/>
              </a:lnSpc>
              <a:spcBef>
                <a:spcPts val="0"/>
              </a:spcBef>
              <a:spcAft>
                <a:spcPts val="0"/>
              </a:spcAft>
              <a:buClr>
                <a:srgbClr val="000000"/>
              </a:buClr>
              <a:buSzPts val="1400"/>
              <a:buFont typeface="Arial" panose="020B0604020202020204" pitchFamily="34" charset="0"/>
              <a:buChar char="•"/>
            </a:pPr>
            <a:endParaRPr i="0" dirty="0"/>
          </a:p>
          <a:p>
            <a:pPr marL="0" marR="0" lvl="0" indent="0" algn="l" rtl="0">
              <a:lnSpc>
                <a:spcPct val="100000"/>
              </a:lnSpc>
              <a:spcBef>
                <a:spcPts val="0"/>
              </a:spcBef>
              <a:spcAft>
                <a:spcPts val="0"/>
              </a:spcAft>
              <a:buClr>
                <a:srgbClr val="000000"/>
              </a:buClr>
              <a:buSzPts val="1400"/>
              <a:buFont typeface="Arial"/>
              <a:buNone/>
            </a:pPr>
            <a:endParaRPr dirty="0"/>
          </a:p>
        </p:txBody>
      </p:sp>
      <p:sp>
        <p:nvSpPr>
          <p:cNvPr id="317" name="Google Shape;3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Noto Sans Symbols"/>
              <a:buNone/>
            </a:pPr>
            <a:r>
              <a:rPr lang="en-US" dirty="0"/>
              <a:t>Notes:</a:t>
            </a:r>
          </a:p>
          <a:p>
            <a:pPr marL="0" lvl="0" indent="0" algn="l" rtl="0">
              <a:lnSpc>
                <a:spcPct val="100000"/>
              </a:lnSpc>
              <a:spcBef>
                <a:spcPts val="0"/>
              </a:spcBef>
              <a:spcAft>
                <a:spcPts val="0"/>
              </a:spcAft>
              <a:buSzPts val="1400"/>
              <a:buFont typeface="Noto Sans Symbols"/>
              <a:buNone/>
            </a:pPr>
            <a:r>
              <a:rPr lang="en-US" dirty="0"/>
              <a:t>HOPWA Programs are required to make sure that rent charged for the proposed unit is not higher than the market average for a comparable unit.  </a:t>
            </a:r>
            <a:endParaRPr dirty="0"/>
          </a:p>
          <a:p>
            <a:pPr marL="171450" lvl="0" indent="-82550" algn="l" rtl="0">
              <a:lnSpc>
                <a:spcPct val="100000"/>
              </a:lnSpc>
              <a:spcBef>
                <a:spcPts val="0"/>
              </a:spcBef>
              <a:spcAft>
                <a:spcPts val="0"/>
              </a:spcAft>
              <a:buSzPts val="1400"/>
              <a:buFont typeface="Noto Sans Symbols"/>
              <a:buNone/>
            </a:pPr>
            <a:endParaRPr dirty="0"/>
          </a:p>
          <a:p>
            <a:pPr marL="0" lvl="0" indent="0" algn="l" rtl="0">
              <a:lnSpc>
                <a:spcPct val="100000"/>
              </a:lnSpc>
              <a:spcBef>
                <a:spcPts val="0"/>
              </a:spcBef>
              <a:spcAft>
                <a:spcPts val="0"/>
              </a:spcAft>
              <a:buSzPts val="1400"/>
              <a:buFont typeface="Arial"/>
              <a:buNone/>
            </a:pPr>
            <a:endParaRPr dirty="0"/>
          </a:p>
        </p:txBody>
      </p:sp>
      <p:sp>
        <p:nvSpPr>
          <p:cNvPr id="310" name="Google Shape;31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SzPts val="1200"/>
              <a:buFont typeface="Arial"/>
              <a:buNone/>
            </a:pPr>
            <a:r>
              <a:rPr lang="en-US" dirty="0"/>
              <a:t>Notes:</a:t>
            </a:r>
            <a:endParaRPr dirty="0"/>
          </a:p>
          <a:p>
            <a:pPr marL="12700" lvl="0" indent="0" algn="l" rtl="0">
              <a:lnSpc>
                <a:spcPct val="100000"/>
              </a:lnSpc>
              <a:spcBef>
                <a:spcPts val="0"/>
              </a:spcBef>
              <a:spcAft>
                <a:spcPts val="0"/>
              </a:spcAft>
              <a:buSzPts val="1200"/>
              <a:buFont typeface="Arial"/>
              <a:buNone/>
            </a:pPr>
            <a:r>
              <a:rPr lang="en-US" dirty="0"/>
              <a:t>Shared rent calculation: This doesn’t calculated the program participants actual portion of rent but it does help you determine if the shared living situation is even allowable. </a:t>
            </a:r>
            <a:endParaRPr dirty="0"/>
          </a:p>
        </p:txBody>
      </p:sp>
      <p:sp>
        <p:nvSpPr>
          <p:cNvPr id="344" name="Google Shape;34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SzPts val="1200"/>
              <a:buFont typeface="Arial"/>
              <a:buNone/>
            </a:pPr>
            <a:endParaRPr dirty="0"/>
          </a:p>
        </p:txBody>
      </p:sp>
      <p:sp>
        <p:nvSpPr>
          <p:cNvPr id="344" name="Google Shape;34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998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0" name="Google Shape;37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Noto Sans Symbols"/>
              <a:buNone/>
            </a:pPr>
            <a:endParaRPr dirty="0"/>
          </a:p>
        </p:txBody>
      </p:sp>
      <p:sp>
        <p:nvSpPr>
          <p:cNvPr id="380" name="Google Shape;38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7940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574cc142b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6574cc142b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Noto Sans Symbols"/>
              <a:buNone/>
            </a:pPr>
            <a:r>
              <a:rPr lang="en-US" dirty="0"/>
              <a:t>Notes:</a:t>
            </a:r>
          </a:p>
          <a:p>
            <a:pPr marL="228600" marR="0" lvl="0" indent="0" algn="l" rtl="0">
              <a:lnSpc>
                <a:spcPct val="100000"/>
              </a:lnSpc>
              <a:spcBef>
                <a:spcPts val="0"/>
              </a:spcBef>
              <a:spcAft>
                <a:spcPts val="0"/>
              </a:spcAft>
              <a:buClr>
                <a:srgbClr val="000000"/>
              </a:buClr>
              <a:buSzPts val="1400"/>
              <a:buFont typeface="Noto Sans Symbols"/>
              <a:buNone/>
            </a:pPr>
            <a:r>
              <a:rPr lang="en-US" dirty="0"/>
              <a:t>The term contract rent refers to the rent amount requested by the landlord / owner</a:t>
            </a:r>
            <a:endParaRPr dirty="0"/>
          </a:p>
          <a:p>
            <a:pPr marL="228600" marR="0" lvl="0" indent="0" algn="l" rtl="0">
              <a:lnSpc>
                <a:spcPct val="100000"/>
              </a:lnSpc>
              <a:spcBef>
                <a:spcPts val="0"/>
              </a:spcBef>
              <a:spcAft>
                <a:spcPts val="0"/>
              </a:spcAft>
              <a:buClr>
                <a:srgbClr val="000000"/>
              </a:buClr>
              <a:buSzPts val="1400"/>
              <a:buFont typeface="Noto Sans Symbols"/>
              <a:buNone/>
            </a:pPr>
            <a:r>
              <a:rPr lang="en-US" dirty="0"/>
              <a:t>Make sure to check with the grantee to make sure the correct utility allowance schedules are being used</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Reference: </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PHA utility allowances: 24 CFR 982.517(c)(1)(2)</a:t>
            </a:r>
            <a:endParaRPr dirty="0"/>
          </a:p>
        </p:txBody>
      </p:sp>
      <p:sp>
        <p:nvSpPr>
          <p:cNvPr id="389" name="Google Shape;389;g6574cc142b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Noto Sans Symbols"/>
              <a:buNone/>
            </a:pPr>
            <a:r>
              <a:rPr lang="en-US" dirty="0"/>
              <a:t>Notes:</a:t>
            </a:r>
          </a:p>
          <a:p>
            <a:pPr marL="0" lvl="0" indent="0" algn="l" rtl="0">
              <a:lnSpc>
                <a:spcPct val="100000"/>
              </a:lnSpc>
              <a:spcBef>
                <a:spcPts val="0"/>
              </a:spcBef>
              <a:spcAft>
                <a:spcPts val="0"/>
              </a:spcAft>
              <a:buSzPts val="1400"/>
              <a:buFont typeface="Noto Sans Symbols"/>
              <a:buNone/>
            </a:pPr>
            <a:r>
              <a:rPr lang="en-US" dirty="0"/>
              <a:t>Utilities do not include cable, internet or telephone. </a:t>
            </a:r>
            <a:endParaRPr dirty="0"/>
          </a:p>
          <a:p>
            <a:pPr marL="0" lvl="0" indent="0" algn="l" rtl="0">
              <a:lnSpc>
                <a:spcPct val="100000"/>
              </a:lnSpc>
              <a:spcBef>
                <a:spcPts val="0"/>
              </a:spcBef>
              <a:spcAft>
                <a:spcPts val="0"/>
              </a:spcAft>
              <a:buSzPts val="1400"/>
              <a:buFont typeface="Noto Sans Symbols"/>
              <a:buNone/>
            </a:pPr>
            <a:r>
              <a:rPr lang="en-US" dirty="0"/>
              <a:t>Utility allowances must be provided for tenant-paid housing services (i.e., trash collection) – see reference below</a:t>
            </a:r>
            <a:endParaRPr dirty="0"/>
          </a:p>
          <a:p>
            <a:pPr marL="0" lvl="0" indent="0" algn="l" rtl="0">
              <a:lnSpc>
                <a:spcPct val="100000"/>
              </a:lnSpc>
              <a:spcBef>
                <a:spcPts val="0"/>
              </a:spcBef>
              <a:spcAft>
                <a:spcPts val="0"/>
              </a:spcAft>
              <a:buSzPts val="1400"/>
              <a:buFont typeface="Noto Sans Symbols"/>
              <a:buNone/>
            </a:pPr>
            <a:r>
              <a:rPr lang="en-US" dirty="0"/>
              <a:t>Utility allowances for a refrigerator and range should ONLY be provided for cost of tenant supplied refrigerators and ranges – if the landlord / owner supplies the refrigerator and range, households should not receive the refrigerator and range utility allowance. </a:t>
            </a:r>
            <a:endParaRPr dirty="0"/>
          </a:p>
          <a:p>
            <a:pPr marL="171450" lvl="0" indent="-82550" algn="l" rtl="0">
              <a:lnSpc>
                <a:spcPct val="100000"/>
              </a:lnSpc>
              <a:spcBef>
                <a:spcPts val="0"/>
              </a:spcBef>
              <a:spcAft>
                <a:spcPts val="0"/>
              </a:spcAft>
              <a:buSzPts val="1400"/>
              <a:buFont typeface="Noto Sans Symbols"/>
              <a:buNone/>
            </a:pPr>
            <a:endParaRPr dirty="0"/>
          </a:p>
          <a:p>
            <a:pPr marL="171450" lvl="0" indent="-82550" algn="l" rtl="0">
              <a:lnSpc>
                <a:spcPct val="100000"/>
              </a:lnSpc>
              <a:spcBef>
                <a:spcPts val="0"/>
              </a:spcBef>
              <a:spcAft>
                <a:spcPts val="0"/>
              </a:spcAft>
              <a:buSzPts val="1400"/>
              <a:buFont typeface="Noto Sans Symbols"/>
              <a:buNone/>
            </a:pPr>
            <a:endParaRPr dirty="0"/>
          </a:p>
        </p:txBody>
      </p:sp>
      <p:sp>
        <p:nvSpPr>
          <p:cNvPr id="397" name="Google Shape;39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24</a:t>
            </a:fld>
            <a:endParaRPr lang="en-US" dirty="0"/>
          </a:p>
        </p:txBody>
      </p:sp>
    </p:spTree>
    <p:extLst>
      <p:ext uri="{BB962C8B-B14F-4D97-AF65-F5344CB8AC3E}">
        <p14:creationId xmlns:p14="http://schemas.microsoft.com/office/powerpoint/2010/main" val="3464379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6574cc142b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6574cc142b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Noto Sans Symbols"/>
              <a:buNone/>
            </a:pPr>
            <a:r>
              <a:rPr lang="en-US" dirty="0"/>
              <a:t>Notes:</a:t>
            </a:r>
          </a:p>
          <a:p>
            <a:pPr marL="228600" marR="0" lvl="0" indent="0" algn="l" rtl="0">
              <a:lnSpc>
                <a:spcPct val="100000"/>
              </a:lnSpc>
              <a:spcBef>
                <a:spcPts val="0"/>
              </a:spcBef>
              <a:spcAft>
                <a:spcPts val="0"/>
              </a:spcAft>
              <a:buClr>
                <a:srgbClr val="000000"/>
              </a:buClr>
              <a:buSzPts val="1400"/>
              <a:buFont typeface="Noto Sans Symbols"/>
              <a:buNone/>
            </a:pPr>
            <a:r>
              <a:rPr lang="en-US" dirty="0"/>
              <a:t>The term contract rent refers to the rent amount requested by the landlord / owner</a:t>
            </a:r>
            <a:endParaRPr dirty="0"/>
          </a:p>
          <a:p>
            <a:pPr marL="228600" marR="0" lvl="0" indent="0" algn="l" rtl="0">
              <a:lnSpc>
                <a:spcPct val="100000"/>
              </a:lnSpc>
              <a:spcBef>
                <a:spcPts val="0"/>
              </a:spcBef>
              <a:spcAft>
                <a:spcPts val="0"/>
              </a:spcAft>
              <a:buClr>
                <a:srgbClr val="000000"/>
              </a:buClr>
              <a:buSzPts val="1400"/>
              <a:buFont typeface="Noto Sans Symbols"/>
              <a:buNone/>
            </a:pPr>
            <a:r>
              <a:rPr lang="en-US" dirty="0"/>
              <a:t>Make sure to check with the grantee to make sure the correct utility allowance schedules are being used</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Reference: </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PHA utility allowances: 24 CFR 982.517(c)(1)(2)</a:t>
            </a:r>
            <a:endParaRPr dirty="0"/>
          </a:p>
        </p:txBody>
      </p:sp>
      <p:sp>
        <p:nvSpPr>
          <p:cNvPr id="389" name="Google Shape;389;g6574cc142b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37472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5495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574cc142b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g6574cc142b_1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574cc142b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g6574cc142b_1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037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#9: Does not apply to HOPWA – Section 8 only.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264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sz="1200" b="0" i="1" u="none" strike="noStrike" kern="1200" baseline="0" dirty="0">
                <a:solidFill>
                  <a:schemeClr val="tx1"/>
                </a:solidFill>
                <a:latin typeface="+mn-lt"/>
                <a:ea typeface="+mn-ea"/>
                <a:cs typeface="+mn-cs"/>
              </a:rPr>
              <a:t>24 CFR 5.609(b)(1)</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31</a:t>
            </a:fld>
            <a:endParaRPr lang="en-US" dirty="0"/>
          </a:p>
        </p:txBody>
      </p:sp>
    </p:spTree>
    <p:extLst>
      <p:ext uri="{BB962C8B-B14F-4D97-AF65-F5344CB8AC3E}">
        <p14:creationId xmlns:p14="http://schemas.microsoft.com/office/powerpoint/2010/main" val="3083074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sz="1200" b="0" i="1" u="none" strike="noStrike" kern="1200" baseline="0" dirty="0">
                <a:solidFill>
                  <a:schemeClr val="tx1"/>
                </a:solidFill>
                <a:latin typeface="+mn-lt"/>
                <a:ea typeface="+mn-ea"/>
                <a:cs typeface="+mn-cs"/>
              </a:rPr>
              <a:t>24 CFR 5.609(b)(2)</a:t>
            </a:r>
          </a:p>
          <a:p>
            <a:r>
              <a:rPr lang="en-US" sz="1200" b="0" i="1" u="none" strike="noStrike" kern="1200" baseline="0" dirty="0">
                <a:solidFill>
                  <a:schemeClr val="tx1"/>
                </a:solidFill>
                <a:latin typeface="+mn-lt"/>
                <a:ea typeface="+mn-ea"/>
                <a:cs typeface="+mn-cs"/>
              </a:rPr>
              <a:t>4350.3, page 5-11</a:t>
            </a:r>
          </a:p>
          <a:p>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a:t>
            </a:r>
            <a:r>
              <a:rPr lang="en-US" dirty="0"/>
              <a:t>Principal payments on loans, interest on loans for business expansion or capital improvements, other expenses for business expansion, or outlays for capital improvements cannot be deducted as business expenses</a:t>
            </a:r>
          </a:p>
          <a:p>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a:t>
            </a:r>
            <a:r>
              <a:rPr lang="en-US" dirty="0"/>
              <a:t>If the net income from a business is negative, it must be counted as zero income. A negative amount must not be used to offset other family income. </a:t>
            </a:r>
          </a:p>
          <a:p>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5255E7D-87AD-4642-A18A-5DE6103CB13B}" type="slidenum">
              <a:rPr lang="en-US" smtClean="0"/>
              <a:t>32</a:t>
            </a:fld>
            <a:endParaRPr lang="en-US" dirty="0"/>
          </a:p>
        </p:txBody>
      </p:sp>
    </p:spTree>
    <p:extLst>
      <p:ext uri="{BB962C8B-B14F-4D97-AF65-F5344CB8AC3E}">
        <p14:creationId xmlns:p14="http://schemas.microsoft.com/office/powerpoint/2010/main" val="40290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Notes:</a:t>
            </a:r>
          </a:p>
          <a:p>
            <a:pPr marL="0" marR="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1. Low-income </a:t>
            </a:r>
            <a:endParaRPr dirty="0">
              <a:latin typeface="Times New Roman"/>
              <a:ea typeface="Times New Roman"/>
              <a:cs typeface="Times New Roman"/>
              <a:sym typeface="Times New Roman"/>
            </a:endParaRPr>
          </a:p>
          <a:p>
            <a:pPr marL="914400" lvl="1" indent="-22860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As defined in the AIDS Housing Act and the HOPWA regulations (24 CFR 574.3),  </a:t>
            </a:r>
            <a:r>
              <a:rPr lang="en-US" b="1" dirty="0">
                <a:latin typeface="Times New Roman"/>
                <a:ea typeface="Times New Roman"/>
                <a:cs typeface="Times New Roman"/>
                <a:sym typeface="Times New Roman"/>
              </a:rPr>
              <a:t>"low-income individual''</a:t>
            </a:r>
            <a:r>
              <a:rPr lang="en-US" dirty="0">
                <a:latin typeface="Times New Roman"/>
                <a:ea typeface="Times New Roman"/>
                <a:cs typeface="Times New Roman"/>
                <a:sym typeface="Times New Roman"/>
              </a:rPr>
              <a:t> means any individual or family whose annual income does not exceed 80 percent of the median income for the household size and geographic area as determined by HUD.  </a:t>
            </a:r>
            <a:endParaRPr dirty="0"/>
          </a:p>
          <a:p>
            <a:pPr marL="914400" lvl="1" indent="-228600" algn="l" rtl="0">
              <a:lnSpc>
                <a:spcPct val="100000"/>
              </a:lnSpc>
              <a:spcBef>
                <a:spcPts val="0"/>
              </a:spcBef>
              <a:spcAft>
                <a:spcPts val="0"/>
              </a:spcAft>
              <a:buSzPts val="1400"/>
              <a:buNone/>
            </a:pPr>
            <a:endParaRPr b="1" dirty="0">
              <a:latin typeface="Times New Roman"/>
              <a:ea typeface="Times New Roman"/>
              <a:cs typeface="Times New Roman"/>
              <a:sym typeface="Times New Roman"/>
            </a:endParaRPr>
          </a:p>
          <a:p>
            <a:pPr marL="0" lvl="1"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2. Person with HIV/AIDS </a:t>
            </a:r>
            <a:endParaRPr dirty="0">
              <a:latin typeface="Times New Roman"/>
              <a:ea typeface="Times New Roman"/>
              <a:cs typeface="Times New Roman"/>
              <a:sym typeface="Times New Roman"/>
            </a:endParaRPr>
          </a:p>
          <a:p>
            <a:pPr marL="914400" lvl="1" indent="-22860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HIV positive person as medically verified</a:t>
            </a:r>
            <a:endParaRPr dirty="0">
              <a:latin typeface="Times New Roman"/>
              <a:ea typeface="Times New Roman"/>
              <a:cs typeface="Times New Roman"/>
              <a:sym typeface="Times New Roman"/>
            </a:endParaRPr>
          </a:p>
        </p:txBody>
      </p:sp>
      <p:sp>
        <p:nvSpPr>
          <p:cNvPr id="253" name="Google Shape;25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pt-BR" sz="1200" b="0" i="1" u="none" strike="noStrike" kern="1200" baseline="0" dirty="0">
                <a:solidFill>
                  <a:schemeClr val="tx1"/>
                </a:solidFill>
                <a:latin typeface="+mn-lt"/>
                <a:ea typeface="+mn-ea"/>
                <a:cs typeface="+mn-cs"/>
              </a:rPr>
              <a:t>24 CFR 5.609(a)(4)</a:t>
            </a:r>
          </a:p>
          <a:p>
            <a:r>
              <a:rPr lang="en-US" sz="1200" b="0" i="1" u="none" strike="noStrike" kern="1200" baseline="0" dirty="0">
                <a:solidFill>
                  <a:schemeClr val="tx1"/>
                </a:solidFill>
                <a:latin typeface="+mn-lt"/>
                <a:ea typeface="+mn-ea"/>
                <a:cs typeface="+mn-cs"/>
              </a:rPr>
              <a:t>HCV GB, p. 5-25</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Notes: Access to the asset/assets is a key element in determining if you’re even going to consider (include) the asset for determining income eligibility/rent calculation </a:t>
            </a:r>
            <a:endParaRPr lang="en-US" i="0" dirty="0"/>
          </a:p>
        </p:txBody>
      </p:sp>
      <p:sp>
        <p:nvSpPr>
          <p:cNvPr id="4" name="Slide Number Placeholder 3"/>
          <p:cNvSpPr>
            <a:spLocks noGrp="1"/>
          </p:cNvSpPr>
          <p:nvPr>
            <p:ph type="sldNum" sz="quarter" idx="5"/>
          </p:nvPr>
        </p:nvSpPr>
        <p:spPr/>
        <p:txBody>
          <a:bodyPr/>
          <a:lstStyle/>
          <a:p>
            <a:fld id="{25255E7D-87AD-4642-A18A-5DE6103CB13B}" type="slidenum">
              <a:rPr lang="en-US" smtClean="0"/>
              <a:t>33</a:t>
            </a:fld>
            <a:endParaRPr lang="en-US" dirty="0"/>
          </a:p>
        </p:txBody>
      </p:sp>
    </p:spTree>
    <p:extLst>
      <p:ext uri="{BB962C8B-B14F-4D97-AF65-F5344CB8AC3E}">
        <p14:creationId xmlns:p14="http://schemas.microsoft.com/office/powerpoint/2010/main" val="272317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pt-BR" sz="1200" b="0" i="1" u="none" strike="noStrike" kern="1200" baseline="0" dirty="0">
                <a:solidFill>
                  <a:schemeClr val="tx1"/>
                </a:solidFill>
                <a:latin typeface="+mn-lt"/>
                <a:ea typeface="+mn-ea"/>
                <a:cs typeface="+mn-cs"/>
              </a:rPr>
              <a:t>24 CFR 5.609(a)(4)</a:t>
            </a:r>
          </a:p>
          <a:p>
            <a:r>
              <a:rPr lang="en-US" sz="1200" b="0" i="1" u="none" strike="noStrike" kern="1200" baseline="0" dirty="0">
                <a:solidFill>
                  <a:schemeClr val="tx1"/>
                </a:solidFill>
                <a:latin typeface="+mn-lt"/>
                <a:ea typeface="+mn-ea"/>
                <a:cs typeface="+mn-cs"/>
              </a:rPr>
              <a:t>HCV GB, p. 5-25</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35</a:t>
            </a:fld>
            <a:endParaRPr lang="en-US" dirty="0"/>
          </a:p>
        </p:txBody>
      </p:sp>
    </p:spTree>
    <p:extLst>
      <p:ext uri="{BB962C8B-B14F-4D97-AF65-F5344CB8AC3E}">
        <p14:creationId xmlns:p14="http://schemas.microsoft.com/office/powerpoint/2010/main" val="162683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Now that we’ve described what an asset is and isn’t, how do you determine what amount of income will be counted in annual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depends!</a:t>
            </a:r>
          </a:p>
          <a:p>
            <a:pPr marL="0" indent="0">
              <a:buNone/>
            </a:pPr>
            <a:r>
              <a:rPr lang="en-US" dirty="0"/>
              <a:t>First, you need to determine the market and cash value of the asset.  Market and cash value, what does this mean?</a:t>
            </a:r>
          </a:p>
          <a:p>
            <a:pPr>
              <a:buClrTx/>
              <a:buFont typeface="Wingdings" panose="05000000000000000000" pitchFamily="2" charset="2"/>
              <a:buChar char="ü"/>
            </a:pPr>
            <a:r>
              <a:rPr lang="en-US" dirty="0"/>
              <a:t>The market value is simply the amount an asset is worth, if you were to sell it or if someone bought it. </a:t>
            </a:r>
          </a:p>
          <a:p>
            <a:pPr>
              <a:buClrTx/>
              <a:buFont typeface="Wingdings" panose="05000000000000000000" pitchFamily="2" charset="2"/>
              <a:buChar char="ü"/>
            </a:pPr>
            <a:r>
              <a:rPr lang="en-US" dirty="0"/>
              <a:t>The cash value is the market value </a:t>
            </a:r>
            <a:r>
              <a:rPr lang="en-US" b="1" dirty="0"/>
              <a:t>minus</a:t>
            </a:r>
            <a:r>
              <a:rPr lang="en-US" dirty="0"/>
              <a:t> any costs (penalties, etc.) to convert the asset to cash. </a:t>
            </a:r>
          </a:p>
          <a:p>
            <a:pPr>
              <a:buClrTx/>
              <a:buFont typeface="Wingdings" panose="05000000000000000000" pitchFamily="2" charset="2"/>
              <a:buChar char="ü"/>
            </a:pPr>
            <a:endParaRPr lang="en-US" dirty="0"/>
          </a:p>
          <a:p>
            <a:pPr>
              <a:buClrTx/>
              <a:buFont typeface="Wingdings" panose="05000000000000000000" pitchFamily="2" charset="2"/>
              <a:buNone/>
            </a:pPr>
            <a:r>
              <a:rPr lang="en-US" dirty="0"/>
              <a:t>It is the cash value of the asset that is used to determine what amount of asset income, if any, that will be counted in annual income.</a:t>
            </a:r>
          </a:p>
          <a:p>
            <a:pPr>
              <a:buClrTx/>
              <a:buFont typeface="Wingdings" panose="05000000000000000000" pitchFamily="2" charset="2"/>
              <a:buNone/>
            </a:pPr>
            <a:endParaRPr lang="en-US" dirty="0"/>
          </a:p>
          <a:p>
            <a:pPr>
              <a:buClrTx/>
              <a:buFont typeface="Wingdings" panose="05000000000000000000" pitchFamily="2" charset="2"/>
              <a:buNone/>
            </a:pPr>
            <a:r>
              <a:rPr lang="en-US" dirty="0"/>
              <a:t>Question: After you determine the cash value of the asset, what do you do?  How do you know what income, if any, to included in annual income?</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37</a:t>
            </a:fld>
            <a:endParaRPr lang="en-US" dirty="0"/>
          </a:p>
        </p:txBody>
      </p:sp>
    </p:spTree>
    <p:extLst>
      <p:ext uri="{BB962C8B-B14F-4D97-AF65-F5344CB8AC3E}">
        <p14:creationId xmlns:p14="http://schemas.microsoft.com/office/powerpoint/2010/main" val="3146785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None/>
            </a:pPr>
            <a:endParaRPr b="0" dirty="0"/>
          </a:p>
          <a:p>
            <a:pPr marL="228600" lvl="0" indent="0" algn="l" rtl="0">
              <a:lnSpc>
                <a:spcPct val="100000"/>
              </a:lnSpc>
              <a:spcBef>
                <a:spcPts val="0"/>
              </a:spcBef>
              <a:spcAft>
                <a:spcPts val="0"/>
              </a:spcAft>
              <a:buSzPts val="1400"/>
              <a:buNone/>
            </a:pPr>
            <a:r>
              <a:rPr lang="en-US" b="0" dirty="0"/>
              <a:t>Notes:</a:t>
            </a:r>
          </a:p>
          <a:p>
            <a:pPr marL="228600" lvl="0" indent="0" algn="l" rtl="0">
              <a:lnSpc>
                <a:spcPct val="100000"/>
              </a:lnSpc>
              <a:spcBef>
                <a:spcPts val="0"/>
              </a:spcBef>
              <a:spcAft>
                <a:spcPts val="0"/>
              </a:spcAft>
              <a:buSzPts val="1400"/>
              <a:buNone/>
            </a:pPr>
            <a:r>
              <a:rPr lang="en-US" b="0" dirty="0"/>
              <a:t>HUD passbook rate: www.hud.gov/sites/documents/16-01HSGN.PDF</a:t>
            </a:r>
          </a:p>
          <a:p>
            <a:pPr marL="228600" lvl="0" indent="0" algn="l" rtl="0">
              <a:lnSpc>
                <a:spcPct val="100000"/>
              </a:lnSpc>
              <a:spcBef>
                <a:spcPts val="0"/>
              </a:spcBef>
              <a:spcAft>
                <a:spcPts val="0"/>
              </a:spcAft>
              <a:buSzPts val="1400"/>
              <a:buNone/>
            </a:pPr>
            <a:endParaRPr b="0" dirty="0"/>
          </a:p>
          <a:p>
            <a:pPr marL="228600" lvl="0" indent="0" algn="l" rtl="0">
              <a:lnSpc>
                <a:spcPct val="100000"/>
              </a:lnSpc>
              <a:spcBef>
                <a:spcPts val="0"/>
              </a:spcBef>
              <a:spcAft>
                <a:spcPts val="0"/>
              </a:spcAft>
              <a:buSzPts val="1400"/>
              <a:buNone/>
            </a:pPr>
            <a:endParaRPr b="0" dirty="0"/>
          </a:p>
          <a:p>
            <a:pPr marL="228600" lvl="0" indent="0" algn="l" rtl="0">
              <a:lnSpc>
                <a:spcPct val="100000"/>
              </a:lnSpc>
              <a:spcBef>
                <a:spcPts val="0"/>
              </a:spcBef>
              <a:spcAft>
                <a:spcPts val="0"/>
              </a:spcAft>
              <a:buSzPts val="1400"/>
              <a:buNone/>
            </a:pPr>
            <a:endParaRPr b="0" dirty="0"/>
          </a:p>
          <a:p>
            <a:pPr marL="228600" lvl="0" indent="0" algn="l" rtl="0">
              <a:lnSpc>
                <a:spcPct val="100000"/>
              </a:lnSpc>
              <a:spcBef>
                <a:spcPts val="0"/>
              </a:spcBef>
              <a:spcAft>
                <a:spcPts val="0"/>
              </a:spcAft>
              <a:buSzPts val="1400"/>
              <a:buNone/>
            </a:pPr>
            <a:endParaRPr b="0" dirty="0"/>
          </a:p>
          <a:p>
            <a:pPr marL="228600" lvl="0" indent="0" algn="l" rtl="0">
              <a:lnSpc>
                <a:spcPct val="100000"/>
              </a:lnSpc>
              <a:spcBef>
                <a:spcPts val="0"/>
              </a:spcBef>
              <a:spcAft>
                <a:spcPts val="0"/>
              </a:spcAft>
              <a:buSzPts val="1400"/>
              <a:buFont typeface="Noto Sans Symbols"/>
              <a:buNone/>
            </a:pPr>
            <a:endParaRPr b="1" dirty="0"/>
          </a:p>
          <a:p>
            <a:pPr marL="457200" lvl="0" indent="-139700" algn="l" rtl="0">
              <a:lnSpc>
                <a:spcPct val="100000"/>
              </a:lnSpc>
              <a:spcBef>
                <a:spcPts val="0"/>
              </a:spcBef>
              <a:spcAft>
                <a:spcPts val="0"/>
              </a:spcAft>
              <a:buSzPts val="1400"/>
              <a:buNone/>
            </a:pPr>
            <a:endParaRPr b="0" dirty="0"/>
          </a:p>
          <a:p>
            <a:pPr marL="457200" lvl="0" indent="-139700" algn="l" rtl="0">
              <a:lnSpc>
                <a:spcPct val="100000"/>
              </a:lnSpc>
              <a:spcBef>
                <a:spcPts val="0"/>
              </a:spcBef>
              <a:spcAft>
                <a:spcPts val="0"/>
              </a:spcAft>
              <a:buSzPts val="1400"/>
              <a:buNone/>
            </a:pPr>
            <a:endParaRPr dirty="0"/>
          </a:p>
          <a:p>
            <a:pPr marL="457200" lvl="0" indent="-139700" algn="l" rtl="0">
              <a:lnSpc>
                <a:spcPct val="100000"/>
              </a:lnSpc>
              <a:spcBef>
                <a:spcPts val="0"/>
              </a:spcBef>
              <a:spcAft>
                <a:spcPts val="0"/>
              </a:spcAft>
              <a:buSzPts val="1400"/>
              <a:buNone/>
            </a:pPr>
            <a:endParaRPr dirty="0"/>
          </a:p>
        </p:txBody>
      </p:sp>
      <p:sp>
        <p:nvSpPr>
          <p:cNvPr id="584" name="Google Shape;58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236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Answer: $119</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261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sz="1200" b="0" i="1" u="none" strike="noStrike" kern="1200" baseline="0" dirty="0">
                <a:solidFill>
                  <a:schemeClr val="tx1"/>
                </a:solidFill>
                <a:latin typeface="+mn-lt"/>
                <a:ea typeface="+mn-ea"/>
                <a:cs typeface="+mn-cs"/>
              </a:rPr>
              <a:t>24 CFR 982.516(b)</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41</a:t>
            </a:fld>
            <a:endParaRPr lang="en-US" dirty="0"/>
          </a:p>
        </p:txBody>
      </p:sp>
    </p:spTree>
    <p:extLst>
      <p:ext uri="{BB962C8B-B14F-4D97-AF65-F5344CB8AC3E}">
        <p14:creationId xmlns:p14="http://schemas.microsoft.com/office/powerpoint/2010/main" val="349026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sz="1200" b="0" i="1" u="none" strike="noStrike" kern="1200" baseline="0" dirty="0">
                <a:solidFill>
                  <a:schemeClr val="tx1"/>
                </a:solidFill>
                <a:latin typeface="+mn-lt"/>
                <a:ea typeface="+mn-ea"/>
                <a:cs typeface="+mn-cs"/>
              </a:rPr>
              <a:t>24 CFR 5.609(b)(4)</a:t>
            </a:r>
            <a:endParaRPr lang="en-US" dirty="0"/>
          </a:p>
          <a:p>
            <a:r>
              <a:rPr lang="en-US" i="1" dirty="0"/>
              <a:t>RHIIP FAQs </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42</a:t>
            </a:fld>
            <a:endParaRPr lang="en-US" dirty="0"/>
          </a:p>
        </p:txBody>
      </p:sp>
    </p:spTree>
    <p:extLst>
      <p:ext uri="{BB962C8B-B14F-4D97-AF65-F5344CB8AC3E}">
        <p14:creationId xmlns:p14="http://schemas.microsoft.com/office/powerpoint/2010/main" val="4141685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43</a:t>
            </a:fld>
            <a:endParaRPr lang="en-US" dirty="0"/>
          </a:p>
        </p:txBody>
      </p:sp>
    </p:spTree>
    <p:extLst>
      <p:ext uri="{BB962C8B-B14F-4D97-AF65-F5344CB8AC3E}">
        <p14:creationId xmlns:p14="http://schemas.microsoft.com/office/powerpoint/2010/main" val="3279040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44</a:t>
            </a:fld>
            <a:endParaRPr lang="en-US" dirty="0"/>
          </a:p>
        </p:txBody>
      </p:sp>
    </p:spTree>
    <p:extLst>
      <p:ext uri="{BB962C8B-B14F-4D97-AF65-F5344CB8AC3E}">
        <p14:creationId xmlns:p14="http://schemas.microsoft.com/office/powerpoint/2010/main" val="311269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i="1" dirty="0"/>
              <a:t>RHIIP FAQs </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45</a:t>
            </a:fld>
            <a:endParaRPr lang="en-US" dirty="0"/>
          </a:p>
        </p:txBody>
      </p:sp>
    </p:spTree>
    <p:extLst>
      <p:ext uri="{BB962C8B-B14F-4D97-AF65-F5344CB8AC3E}">
        <p14:creationId xmlns:p14="http://schemas.microsoft.com/office/powerpoint/2010/main" val="204745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First, let’s talk about HOPWA’s definition of family…</a:t>
            </a:r>
          </a:p>
          <a:p>
            <a:endParaRPr lang="en-US" dirty="0"/>
          </a:p>
          <a:p>
            <a:r>
              <a:rPr lang="en-US" dirty="0"/>
              <a:t>That said, the definition of annual income itself sets the tone and reason for why you need to assess and determine household composition. </a:t>
            </a:r>
          </a:p>
          <a:p>
            <a:pPr marL="0" indent="0">
              <a:buNone/>
            </a:pPr>
            <a:endParaRPr lang="en-US" dirty="0"/>
          </a:p>
          <a:p>
            <a:pPr marL="0" indent="0">
              <a:buNone/>
            </a:pPr>
            <a:r>
              <a:rPr lang="en-US" dirty="0"/>
              <a:t>If you recall, the basic definition of annual income states annual income means all amounts, monetary or not, which go to , or on behalf of, the </a:t>
            </a:r>
            <a:r>
              <a:rPr lang="en-US" u="sng" dirty="0"/>
              <a:t>family</a:t>
            </a:r>
            <a:r>
              <a:rPr lang="en-US" dirty="0"/>
              <a:t> head or spouse (even if temporarily absent) or to any other </a:t>
            </a:r>
            <a:r>
              <a:rPr lang="en-US" u="sng" dirty="0"/>
              <a:t>family member</a:t>
            </a:r>
            <a:r>
              <a:rPr lang="en-US" dirty="0"/>
              <a:t>….</a:t>
            </a:r>
          </a:p>
          <a:p>
            <a:pPr marL="0" indent="0">
              <a:buNone/>
            </a:pPr>
            <a:endParaRPr lang="en-US" dirty="0"/>
          </a:p>
          <a:p>
            <a:pPr marL="0" indent="0">
              <a:buNone/>
            </a:pPr>
            <a:r>
              <a:rPr lang="en-US" dirty="0"/>
              <a:t>Pretty much anyone can be a family member, except for a few individuals specifically identified in the definition of annual income who are not considered family members, such as a live-in aide, foster child and foster adult.  We’ll talk more about this later in this section.  </a:t>
            </a:r>
          </a:p>
          <a:p>
            <a:pPr marL="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a:t>
            </a:fld>
            <a:endParaRPr lang="en-US" dirty="0"/>
          </a:p>
        </p:txBody>
      </p:sp>
    </p:spTree>
    <p:extLst>
      <p:ext uri="{BB962C8B-B14F-4D97-AF65-F5344CB8AC3E}">
        <p14:creationId xmlns:p14="http://schemas.microsoft.com/office/powerpoint/2010/main" val="3999766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sz="1200" b="0" i="1" u="none" strike="noStrike" kern="1200" baseline="0" dirty="0">
                <a:solidFill>
                  <a:schemeClr val="tx1"/>
                </a:solidFill>
                <a:latin typeface="+mn-lt"/>
                <a:ea typeface="+mn-ea"/>
                <a:cs typeface="+mn-cs"/>
              </a:rPr>
              <a:t>24 CFR 5.609(b)(3)</a:t>
            </a:r>
          </a:p>
          <a:p>
            <a:r>
              <a:rPr lang="en-US" sz="1200" b="0" i="1" u="none" strike="noStrike" kern="1200" baseline="0" dirty="0">
                <a:solidFill>
                  <a:schemeClr val="tx1"/>
                </a:solidFill>
                <a:latin typeface="+mn-lt"/>
                <a:ea typeface="+mn-ea"/>
                <a:cs typeface="+mn-cs"/>
              </a:rPr>
              <a:t>24 CFR 5.609(b)(4)</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46</a:t>
            </a:fld>
            <a:endParaRPr lang="en-US" dirty="0"/>
          </a:p>
        </p:txBody>
      </p:sp>
    </p:spTree>
    <p:extLst>
      <p:ext uri="{BB962C8B-B14F-4D97-AF65-F5344CB8AC3E}">
        <p14:creationId xmlns:p14="http://schemas.microsoft.com/office/powerpoint/2010/main" val="947870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47</a:t>
            </a:fld>
            <a:endParaRPr lang="en-US" dirty="0"/>
          </a:p>
        </p:txBody>
      </p:sp>
    </p:spTree>
    <p:extLst>
      <p:ext uri="{BB962C8B-B14F-4D97-AF65-F5344CB8AC3E}">
        <p14:creationId xmlns:p14="http://schemas.microsoft.com/office/powerpoint/2010/main" val="24245484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48</a:t>
            </a:fld>
            <a:endParaRPr lang="en-US" dirty="0"/>
          </a:p>
        </p:txBody>
      </p:sp>
    </p:spTree>
    <p:extLst>
      <p:ext uri="{BB962C8B-B14F-4D97-AF65-F5344CB8AC3E}">
        <p14:creationId xmlns:p14="http://schemas.microsoft.com/office/powerpoint/2010/main" val="1900910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4350.3 (add citation)</a:t>
            </a:r>
          </a:p>
        </p:txBody>
      </p:sp>
      <p:sp>
        <p:nvSpPr>
          <p:cNvPr id="4" name="Slide Number Placeholder 3"/>
          <p:cNvSpPr>
            <a:spLocks noGrp="1"/>
          </p:cNvSpPr>
          <p:nvPr>
            <p:ph type="sldNum" sz="quarter" idx="5"/>
          </p:nvPr>
        </p:nvSpPr>
        <p:spPr/>
        <p:txBody>
          <a:bodyPr/>
          <a:lstStyle/>
          <a:p>
            <a:fld id="{25255E7D-87AD-4642-A18A-5DE6103CB13B}" type="slidenum">
              <a:rPr lang="en-US" smtClean="0"/>
              <a:t>49</a:t>
            </a:fld>
            <a:endParaRPr lang="en-US" dirty="0"/>
          </a:p>
        </p:txBody>
      </p:sp>
    </p:spTree>
    <p:extLst>
      <p:ext uri="{BB962C8B-B14F-4D97-AF65-F5344CB8AC3E}">
        <p14:creationId xmlns:p14="http://schemas.microsoft.com/office/powerpoint/2010/main" val="2277703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i="0" dirty="0"/>
              <a:t>*24 CFR 5.609(b)(4) </a:t>
            </a:r>
          </a:p>
          <a:p>
            <a:r>
              <a:rPr lang="en-US" i="0" dirty="0"/>
              <a:t>*24 CFR 5.609(c)(14) </a:t>
            </a:r>
          </a:p>
          <a:p>
            <a:endParaRPr lang="en-US" i="0" dirty="0"/>
          </a:p>
          <a:p>
            <a:endParaRPr lang="en-US" i="0" dirty="0"/>
          </a:p>
          <a:p>
            <a:r>
              <a:rPr lang="en-US" dirty="0"/>
              <a:t>*Lump sums for the delayed start of a periodic payment are distinct from one-time lump sums that may be received for other reasons, such as inheritances or</a:t>
            </a:r>
          </a:p>
          <a:p>
            <a:r>
              <a:rPr lang="en-US" dirty="0"/>
              <a:t>lottery winnings. Lump sums received for other reasons are </a:t>
            </a:r>
            <a:r>
              <a:rPr lang="en-US" b="1" dirty="0"/>
              <a:t>excluded </a:t>
            </a:r>
            <a:r>
              <a:rPr lang="en-US" dirty="0"/>
              <a:t>from annual income but may represent additions to family assets - </a:t>
            </a:r>
            <a:r>
              <a:rPr lang="en-US" i="1" dirty="0"/>
              <a:t>24 CFR 5.609(c)(3) </a:t>
            </a:r>
            <a:endParaRPr lang="en-US" dirty="0"/>
          </a:p>
          <a:p>
            <a:endParaRPr lang="en-US" i="0" dirty="0"/>
          </a:p>
        </p:txBody>
      </p:sp>
      <p:sp>
        <p:nvSpPr>
          <p:cNvPr id="4" name="Slide Number Placeholder 3"/>
          <p:cNvSpPr>
            <a:spLocks noGrp="1"/>
          </p:cNvSpPr>
          <p:nvPr>
            <p:ph type="sldNum" sz="quarter" idx="5"/>
          </p:nvPr>
        </p:nvSpPr>
        <p:spPr/>
        <p:txBody>
          <a:bodyPr/>
          <a:lstStyle/>
          <a:p>
            <a:fld id="{25255E7D-87AD-4642-A18A-5DE6103CB13B}" type="slidenum">
              <a:rPr lang="en-US" smtClean="0"/>
              <a:t>51</a:t>
            </a:fld>
            <a:endParaRPr lang="en-US" dirty="0"/>
          </a:p>
        </p:txBody>
      </p:sp>
    </p:spTree>
    <p:extLst>
      <p:ext uri="{BB962C8B-B14F-4D97-AF65-F5344CB8AC3E}">
        <p14:creationId xmlns:p14="http://schemas.microsoft.com/office/powerpoint/2010/main" val="3926001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i="0" dirty="0"/>
              <a:t>*24 CFR 5.609(b)(4) </a:t>
            </a:r>
          </a:p>
          <a:p>
            <a:r>
              <a:rPr lang="en-US" i="0" dirty="0"/>
              <a:t>*24 CFR 5.609(c)(14) </a:t>
            </a:r>
          </a:p>
          <a:p>
            <a:endParaRPr lang="en-US" i="0" dirty="0"/>
          </a:p>
          <a:p>
            <a:endParaRPr lang="en-US" i="0" dirty="0"/>
          </a:p>
          <a:p>
            <a:r>
              <a:rPr lang="en-US" dirty="0"/>
              <a:t>*Lump sums for the delayed start of a periodic payment are distinct from one-time lump sums that may be received for other reasons, such as inheritances or</a:t>
            </a:r>
          </a:p>
          <a:p>
            <a:r>
              <a:rPr lang="en-US" dirty="0"/>
              <a:t>lottery winnings. Lump sums received for other reasons are </a:t>
            </a:r>
            <a:r>
              <a:rPr lang="en-US" b="1" dirty="0"/>
              <a:t>excluded </a:t>
            </a:r>
            <a:r>
              <a:rPr lang="en-US" dirty="0"/>
              <a:t>from annual income but may represent additions to family assets - </a:t>
            </a:r>
            <a:r>
              <a:rPr lang="en-US" i="1" dirty="0"/>
              <a:t>24 CFR 5.609(c)(3) </a:t>
            </a:r>
            <a:endParaRPr lang="en-US" dirty="0"/>
          </a:p>
          <a:p>
            <a:endParaRPr lang="en-US" i="0" dirty="0"/>
          </a:p>
        </p:txBody>
      </p:sp>
      <p:sp>
        <p:nvSpPr>
          <p:cNvPr id="4" name="Slide Number Placeholder 3"/>
          <p:cNvSpPr>
            <a:spLocks noGrp="1"/>
          </p:cNvSpPr>
          <p:nvPr>
            <p:ph type="sldNum" sz="quarter" idx="5"/>
          </p:nvPr>
        </p:nvSpPr>
        <p:spPr/>
        <p:txBody>
          <a:bodyPr/>
          <a:lstStyle/>
          <a:p>
            <a:fld id="{25255E7D-87AD-4642-A18A-5DE6103CB13B}" type="slidenum">
              <a:rPr lang="en-US" smtClean="0"/>
              <a:t>52</a:t>
            </a:fld>
            <a:endParaRPr lang="en-US" dirty="0"/>
          </a:p>
        </p:txBody>
      </p:sp>
    </p:spTree>
    <p:extLst>
      <p:ext uri="{BB962C8B-B14F-4D97-AF65-F5344CB8AC3E}">
        <p14:creationId xmlns:p14="http://schemas.microsoft.com/office/powerpoint/2010/main" val="3694994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i="1" dirty="0"/>
              <a:t>24 CFR 5.609(b)(5) </a:t>
            </a:r>
          </a:p>
          <a:p>
            <a:r>
              <a:rPr lang="en-US" i="1" dirty="0"/>
              <a:t>HCV GB, p. 5-23</a:t>
            </a:r>
          </a:p>
          <a:p>
            <a:r>
              <a:rPr lang="en-US" i="1" dirty="0"/>
              <a:t>24 CFR 5.609(c)(3) </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53</a:t>
            </a:fld>
            <a:endParaRPr lang="en-US" dirty="0"/>
          </a:p>
        </p:txBody>
      </p:sp>
    </p:spTree>
    <p:extLst>
      <p:ext uri="{BB962C8B-B14F-4D97-AF65-F5344CB8AC3E}">
        <p14:creationId xmlns:p14="http://schemas.microsoft.com/office/powerpoint/2010/main" val="2807724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i="1" dirty="0"/>
              <a:t>24 CFR 5.609(b)(5) </a:t>
            </a:r>
          </a:p>
          <a:p>
            <a:r>
              <a:rPr lang="en-US" i="1" dirty="0"/>
              <a:t>HCV GB, p. 5-23</a:t>
            </a:r>
          </a:p>
          <a:p>
            <a:r>
              <a:rPr lang="en-US" i="1" dirty="0"/>
              <a:t>24 CFR 5.609(c)(3) </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54</a:t>
            </a:fld>
            <a:endParaRPr lang="en-US" dirty="0"/>
          </a:p>
        </p:txBody>
      </p:sp>
    </p:spTree>
    <p:extLst>
      <p:ext uri="{BB962C8B-B14F-4D97-AF65-F5344CB8AC3E}">
        <p14:creationId xmlns:p14="http://schemas.microsoft.com/office/powerpoint/2010/main" val="1430263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i="1" dirty="0"/>
              <a:t>24 CFR 5.609(b)(6) </a:t>
            </a:r>
          </a:p>
          <a:p>
            <a:r>
              <a:rPr lang="en-US" i="1" dirty="0"/>
              <a:t>24 CFR 5.603(b) </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55</a:t>
            </a:fld>
            <a:endParaRPr lang="en-US" dirty="0"/>
          </a:p>
        </p:txBody>
      </p:sp>
    </p:spTree>
    <p:extLst>
      <p:ext uri="{BB962C8B-B14F-4D97-AF65-F5344CB8AC3E}">
        <p14:creationId xmlns:p14="http://schemas.microsoft.com/office/powerpoint/2010/main" val="1774623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i="1" dirty="0"/>
              <a:t>24 CFR 5.609(b)(7)</a:t>
            </a:r>
          </a:p>
          <a:p>
            <a:r>
              <a:rPr lang="en-US" i="1" dirty="0"/>
              <a:t>4350.3, p. 5-12</a:t>
            </a:r>
          </a:p>
          <a:p>
            <a:endParaRPr lang="en-US" dirty="0"/>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56</a:t>
            </a:fld>
            <a:endParaRPr lang="en-US" dirty="0"/>
          </a:p>
        </p:txBody>
      </p:sp>
    </p:spTree>
    <p:extLst>
      <p:ext uri="{BB962C8B-B14F-4D97-AF65-F5344CB8AC3E}">
        <p14:creationId xmlns:p14="http://schemas.microsoft.com/office/powerpoint/2010/main" val="143220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b="1" dirty="0"/>
              <a:t>How do you collect information about household composition?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HOPWA programs should have a strong application and process for intake and eligibility.  This application process must be completed or updated at intake, at least annually, and on an interim basis if household composition changes.</a:t>
            </a:r>
          </a:p>
          <a:p>
            <a:pPr marL="171450" indent="-171450">
              <a:buFont typeface="Arial" panose="020B0604020202020204" pitchFamily="34" charset="0"/>
              <a:buChar char="•"/>
            </a:pPr>
            <a:r>
              <a:rPr lang="en-US" dirty="0"/>
              <a:t>This application, sometimes called a Personal Declaration, inquires about those currently living in the household, those who would normally be living in the unit but are temporarily absent, those who may be added within the next 12 months, and those who may leave the household in the next 12 months. </a:t>
            </a:r>
          </a:p>
          <a:p>
            <a:pPr marL="171450" indent="-171450">
              <a:buFont typeface="Arial" panose="020B0604020202020204" pitchFamily="34" charset="0"/>
              <a:buChar char="•"/>
            </a:pPr>
            <a:r>
              <a:rPr lang="en-US" dirty="0"/>
              <a:t>Once the application answers all of the questions listed above, each person reported should, at a minimum, report their age, date of birth, and relationship to the Head of Household (spouse, significant other, child, friend, aide, roommate, etc.).  Many applications will also ask if anyone else in the household has an HIV or AIDS diagnosis for future eligibility.</a:t>
            </a:r>
          </a:p>
          <a:p>
            <a:pPr marL="171450" indent="-171450">
              <a:buFont typeface="Arial" panose="020B0604020202020204" pitchFamily="34" charset="0"/>
              <a:buChar char="•"/>
            </a:pPr>
            <a:r>
              <a:rPr lang="en-US" dirty="0"/>
              <a:t>This final, completed list of household members and additional information will then affect additional questions on an intake or application, such as for whose income and assets must be reported, whose income and assets must be documented, and whose income will be included in a rental calculation.</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5</a:t>
            </a:fld>
            <a:endParaRPr lang="en-US" dirty="0"/>
          </a:p>
        </p:txBody>
      </p:sp>
    </p:spTree>
    <p:extLst>
      <p:ext uri="{BB962C8B-B14F-4D97-AF65-F5344CB8AC3E}">
        <p14:creationId xmlns:p14="http://schemas.microsoft.com/office/powerpoint/2010/main" val="2908048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i="1" dirty="0"/>
              <a:t>24 CFR 5.609(b)(7)</a:t>
            </a:r>
          </a:p>
          <a:p>
            <a:r>
              <a:rPr lang="en-US" i="1" dirty="0"/>
              <a:t>4350.3, p. 5-12</a:t>
            </a:r>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58</a:t>
            </a:fld>
            <a:endParaRPr lang="en-US" dirty="0"/>
          </a:p>
        </p:txBody>
      </p:sp>
    </p:spTree>
    <p:extLst>
      <p:ext uri="{BB962C8B-B14F-4D97-AF65-F5344CB8AC3E}">
        <p14:creationId xmlns:p14="http://schemas.microsoft.com/office/powerpoint/2010/main" val="1471057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i="1" dirty="0"/>
              <a:t>24 CFR 5.609(a)</a:t>
            </a:r>
          </a:p>
          <a:p>
            <a:r>
              <a:rPr lang="en-US" i="1" dirty="0"/>
              <a:t>24 CFR 5.609(c)(9)</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59</a:t>
            </a:fld>
            <a:endParaRPr lang="en-US" dirty="0"/>
          </a:p>
        </p:txBody>
      </p:sp>
    </p:spTree>
    <p:extLst>
      <p:ext uri="{BB962C8B-B14F-4D97-AF65-F5344CB8AC3E}">
        <p14:creationId xmlns:p14="http://schemas.microsoft.com/office/powerpoint/2010/main" val="910685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sz="1200" b="0" i="1" u="none" strike="noStrike" kern="1200" baseline="0" dirty="0">
                <a:solidFill>
                  <a:schemeClr val="tx1"/>
                </a:solidFill>
                <a:latin typeface="+mn-lt"/>
                <a:ea typeface="+mn-ea"/>
                <a:cs typeface="+mn-cs"/>
              </a:rPr>
              <a:t>24 CFR 5.609(b)(8)</a:t>
            </a:r>
          </a:p>
          <a:p>
            <a:r>
              <a:rPr lang="en-US" sz="1200" b="0" i="1" u="none" strike="noStrike" kern="1200" baseline="0" dirty="0">
                <a:solidFill>
                  <a:schemeClr val="tx1"/>
                </a:solidFill>
                <a:latin typeface="+mn-lt"/>
                <a:ea typeface="+mn-ea"/>
                <a:cs typeface="+mn-cs"/>
              </a:rPr>
              <a:t>Hostile fire: 24 CFR 5.609(c)(7)</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61</a:t>
            </a:fld>
            <a:endParaRPr lang="en-US" dirty="0"/>
          </a:p>
        </p:txBody>
      </p:sp>
    </p:spTree>
    <p:extLst>
      <p:ext uri="{BB962C8B-B14F-4D97-AF65-F5344CB8AC3E}">
        <p14:creationId xmlns:p14="http://schemas.microsoft.com/office/powerpoint/2010/main" val="806824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sz="1200" i="1" dirty="0"/>
              <a:t>24 CFR 5.609(c)</a:t>
            </a:r>
          </a:p>
          <a:p>
            <a:r>
              <a:rPr lang="en-US" sz="1200" i="1" dirty="0"/>
              <a:t>*</a:t>
            </a:r>
            <a:r>
              <a:rPr lang="en-US" sz="1200" b="0" i="0" u="none" strike="noStrike" kern="1200" baseline="0" dirty="0">
                <a:solidFill>
                  <a:schemeClr val="tx1"/>
                </a:solidFill>
                <a:latin typeface="+mn-lt"/>
                <a:ea typeface="+mn-ea"/>
                <a:cs typeface="+mn-cs"/>
              </a:rPr>
              <a:t>A complete list of the federally mandated exclusions, can be found in the </a:t>
            </a:r>
            <a:r>
              <a:rPr lang="en-US" sz="1200" b="0" i="1" u="none" strike="noStrike" kern="1200" baseline="0" dirty="0">
                <a:solidFill>
                  <a:schemeClr val="tx1"/>
                </a:solidFill>
                <a:latin typeface="+mn-lt"/>
                <a:ea typeface="+mn-ea"/>
                <a:cs typeface="+mn-cs"/>
              </a:rPr>
              <a:t>Federal Register </a:t>
            </a:r>
            <a:r>
              <a:rPr lang="en-US" sz="1200" b="0" i="0" u="none" strike="noStrike" kern="1200" baseline="0" dirty="0">
                <a:solidFill>
                  <a:schemeClr val="tx1"/>
                </a:solidFill>
                <a:latin typeface="+mn-lt"/>
                <a:ea typeface="+mn-ea"/>
                <a:cs typeface="+mn-cs"/>
              </a:rPr>
              <a:t>published May 20, 2014</a:t>
            </a:r>
            <a:endParaRPr lang="en-US" i="1" dirty="0"/>
          </a:p>
        </p:txBody>
      </p:sp>
      <p:sp>
        <p:nvSpPr>
          <p:cNvPr id="4" name="Slide Number Placeholder 3"/>
          <p:cNvSpPr>
            <a:spLocks noGrp="1"/>
          </p:cNvSpPr>
          <p:nvPr>
            <p:ph type="sldNum" sz="quarter" idx="5"/>
          </p:nvPr>
        </p:nvSpPr>
        <p:spPr/>
        <p:txBody>
          <a:bodyPr/>
          <a:lstStyle/>
          <a:p>
            <a:fld id="{25255E7D-87AD-4642-A18A-5DE6103CB13B}" type="slidenum">
              <a:rPr lang="en-US" smtClean="0"/>
              <a:t>62</a:t>
            </a:fld>
            <a:endParaRPr lang="en-US" dirty="0"/>
          </a:p>
        </p:txBody>
      </p:sp>
    </p:spTree>
    <p:extLst>
      <p:ext uri="{BB962C8B-B14F-4D97-AF65-F5344CB8AC3E}">
        <p14:creationId xmlns:p14="http://schemas.microsoft.com/office/powerpoint/2010/main" val="40599256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Live-in Aide: 24 CFR 5.609(c)(5)  as defined in </a:t>
            </a:r>
            <a:r>
              <a:rPr lang="en-US" dirty="0"/>
              <a:t>24 CFR 5.403</a:t>
            </a:r>
            <a:endParaRPr lang="en-US" i="1" dirty="0"/>
          </a:p>
          <a:p>
            <a:r>
              <a:rPr lang="en-US" i="1" dirty="0"/>
              <a:t>Foster care payments (adults/children): 24 CFR 5.609(c)(2)</a:t>
            </a:r>
          </a:p>
        </p:txBody>
      </p:sp>
      <p:sp>
        <p:nvSpPr>
          <p:cNvPr id="4" name="Slide Number Placeholder 3"/>
          <p:cNvSpPr>
            <a:spLocks noGrp="1"/>
          </p:cNvSpPr>
          <p:nvPr>
            <p:ph type="sldNum" sz="quarter" idx="5"/>
          </p:nvPr>
        </p:nvSpPr>
        <p:spPr/>
        <p:txBody>
          <a:bodyPr/>
          <a:lstStyle/>
          <a:p>
            <a:fld id="{25255E7D-87AD-4642-A18A-5DE6103CB13B}" type="slidenum">
              <a:rPr lang="en-US" smtClean="0"/>
              <a:t>63</a:t>
            </a:fld>
            <a:endParaRPr lang="en-US" dirty="0"/>
          </a:p>
        </p:txBody>
      </p:sp>
    </p:spTree>
    <p:extLst>
      <p:ext uri="{BB962C8B-B14F-4D97-AF65-F5344CB8AC3E}">
        <p14:creationId xmlns:p14="http://schemas.microsoft.com/office/powerpoint/2010/main" val="4220211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This is NOT the full list….</a:t>
            </a:r>
          </a:p>
          <a:p>
            <a:endParaRPr lang="en-US" dirty="0"/>
          </a:p>
          <a:p>
            <a:r>
              <a:rPr lang="en-US" i="1" dirty="0"/>
              <a:t>Food stamps, Benefits Under School Lunch Act and LIHEAP: FR Notice 5/20/14 </a:t>
            </a:r>
          </a:p>
          <a:p>
            <a:r>
              <a:rPr lang="en-US" i="1" dirty="0"/>
              <a:t>Adoption Assistance Payments:  24 CFR 5.609(c)(12) </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64</a:t>
            </a:fld>
            <a:endParaRPr lang="en-US" dirty="0"/>
          </a:p>
        </p:txBody>
      </p:sp>
    </p:spTree>
    <p:extLst>
      <p:ext uri="{BB962C8B-B14F-4D97-AF65-F5344CB8AC3E}">
        <p14:creationId xmlns:p14="http://schemas.microsoft.com/office/powerpoint/2010/main" val="3223855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i="1" dirty="0"/>
              <a:t>24 CFR 5.609(c)(9)</a:t>
            </a:r>
          </a:p>
          <a:p>
            <a:r>
              <a:rPr lang="en-US" i="1" dirty="0"/>
              <a:t>PH GB, p. 118 </a:t>
            </a:r>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65</a:t>
            </a:fld>
            <a:endParaRPr lang="en-US" dirty="0"/>
          </a:p>
        </p:txBody>
      </p:sp>
    </p:spTree>
    <p:extLst>
      <p:ext uri="{BB962C8B-B14F-4D97-AF65-F5344CB8AC3E}">
        <p14:creationId xmlns:p14="http://schemas.microsoft.com/office/powerpoint/2010/main" val="1178004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a:buFont typeface="Arial" panose="020B0604020202020204" pitchFamily="34" charset="0"/>
              <a:buChar char="•"/>
            </a:pPr>
            <a:r>
              <a:rPr lang="en-US" sz="1200" dirty="0"/>
              <a:t>Not only are there types of income that is and is not included in annual income, in this next chapter we’ll dig deeper into WHOSE income is and is not counted in annual income.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686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t>68</a:t>
            </a:fld>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24847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7" name="Google Shape;60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072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CFR 5.403</a:t>
            </a:r>
          </a:p>
          <a:p>
            <a:endParaRPr lang="en-US" dirty="0"/>
          </a:p>
          <a:p>
            <a:r>
              <a:rPr lang="en-US" dirty="0"/>
              <a:t>More info on live-in aides: </a:t>
            </a:r>
            <a:r>
              <a:rPr lang="en-US" dirty="0">
                <a:hlinkClick r:id="rId3"/>
              </a:rPr>
              <a:t>http://www.tacinc.org/media/13288/Live-in_Aides.pdf</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05363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4" name="Google Shape;62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70</a:t>
            </a:fld>
            <a:endParaRPr dirty="0"/>
          </a:p>
        </p:txBody>
      </p:sp>
    </p:spTree>
    <p:extLst>
      <p:ext uri="{BB962C8B-B14F-4D97-AF65-F5344CB8AC3E}">
        <p14:creationId xmlns:p14="http://schemas.microsoft.com/office/powerpoint/2010/main" val="17338544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2" name="Google Shape;63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676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641" name="Google Shape;64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0840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t>73</a:t>
            </a:fld>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8866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74</a:t>
            </a:fld>
            <a:endParaRPr lang="en-US" dirty="0"/>
          </a:p>
        </p:txBody>
      </p:sp>
    </p:spTree>
    <p:extLst>
      <p:ext uri="{BB962C8B-B14F-4D97-AF65-F5344CB8AC3E}">
        <p14:creationId xmlns:p14="http://schemas.microsoft.com/office/powerpoint/2010/main" val="11446935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Son, age 13: income is counted because it’s benefit (unearned) income</a:t>
            </a:r>
          </a:p>
          <a:p>
            <a:r>
              <a:rPr lang="en-US" dirty="0"/>
              <a:t>Son, age 16: income is not counted because he is a minor and the source of income is employment and employment income of a minor is never counted</a:t>
            </a:r>
          </a:p>
          <a:p>
            <a:r>
              <a:rPr lang="en-US" dirty="0"/>
              <a:t>Frances: income is counted, she is applicant and head of household</a:t>
            </a:r>
          </a:p>
          <a:p>
            <a:r>
              <a:rPr lang="en-US" dirty="0"/>
              <a:t>Marge: income is counted because she is a family member. </a:t>
            </a:r>
          </a:p>
        </p:txBody>
      </p:sp>
      <p:sp>
        <p:nvSpPr>
          <p:cNvPr id="4" name="Slide Number Placeholder 3"/>
          <p:cNvSpPr>
            <a:spLocks noGrp="1"/>
          </p:cNvSpPr>
          <p:nvPr>
            <p:ph type="sldNum" sz="quarter" idx="5"/>
          </p:nvPr>
        </p:nvSpPr>
        <p:spPr/>
        <p:txBody>
          <a:bodyPr/>
          <a:lstStyle/>
          <a:p>
            <a:fld id="{25255E7D-87AD-4642-A18A-5DE6103CB13B}" type="slidenum">
              <a:rPr lang="en-US" smtClean="0"/>
              <a:t>79</a:t>
            </a:fld>
            <a:endParaRPr lang="en-US" dirty="0"/>
          </a:p>
        </p:txBody>
      </p:sp>
    </p:spTree>
    <p:extLst>
      <p:ext uri="{BB962C8B-B14F-4D97-AF65-F5344CB8AC3E}">
        <p14:creationId xmlns:p14="http://schemas.microsoft.com/office/powerpoint/2010/main" val="1664313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a:buFont typeface="Arial" panose="020B0604020202020204" pitchFamily="34" charset="0"/>
              <a:buChar char="•"/>
            </a:pPr>
            <a:r>
              <a:rPr lang="en-US" dirty="0"/>
              <a:t>Pay close attention because this refer to adult full-time students who are not the head, spouse or cohead and EMPLOYMENT income.  </a:t>
            </a:r>
          </a:p>
        </p:txBody>
      </p:sp>
      <p:sp>
        <p:nvSpPr>
          <p:cNvPr id="4" name="Slide Number Placeholder 3"/>
          <p:cNvSpPr>
            <a:spLocks noGrp="1"/>
          </p:cNvSpPr>
          <p:nvPr>
            <p:ph type="sldNum" sz="quarter" idx="5"/>
          </p:nvPr>
        </p:nvSpPr>
        <p:spPr/>
        <p:txBody>
          <a:bodyPr/>
          <a:lstStyle/>
          <a:p>
            <a:fld id="{25255E7D-87AD-4642-A18A-5DE6103CB13B}" type="slidenum">
              <a:rPr lang="en-US" smtClean="0"/>
              <a:t>80</a:t>
            </a:fld>
            <a:endParaRPr lang="en-US" dirty="0"/>
          </a:p>
        </p:txBody>
      </p:sp>
    </p:spTree>
    <p:extLst>
      <p:ext uri="{BB962C8B-B14F-4D97-AF65-F5344CB8AC3E}">
        <p14:creationId xmlns:p14="http://schemas.microsoft.com/office/powerpoint/2010/main" val="7688244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a:buFont typeface="Arial" panose="020B0604020202020204" pitchFamily="34" charset="0"/>
              <a:buChar char="•"/>
            </a:pPr>
            <a:r>
              <a:rPr lang="en-US" dirty="0"/>
              <a:t>Franklin: Only $480 is counted as annual income and any remaining of employment income is excluded – he’s a FT student. </a:t>
            </a:r>
          </a:p>
          <a:p>
            <a:pPr>
              <a:buFont typeface="Arial" panose="020B0604020202020204" pitchFamily="34" charset="0"/>
              <a:buChar char="•"/>
            </a:pPr>
            <a:r>
              <a:rPr lang="en-US" dirty="0"/>
              <a:t>Henry: ALL of his part time employment is counted – not a FT student</a:t>
            </a:r>
          </a:p>
        </p:txBody>
      </p:sp>
      <p:sp>
        <p:nvSpPr>
          <p:cNvPr id="4" name="Slide Number Placeholder 3"/>
          <p:cNvSpPr>
            <a:spLocks noGrp="1"/>
          </p:cNvSpPr>
          <p:nvPr>
            <p:ph type="sldNum" sz="quarter" idx="5"/>
          </p:nvPr>
        </p:nvSpPr>
        <p:spPr/>
        <p:txBody>
          <a:bodyPr/>
          <a:lstStyle/>
          <a:p>
            <a:fld id="{25255E7D-87AD-4642-A18A-5DE6103CB13B}" type="slidenum">
              <a:rPr lang="en-US" smtClean="0"/>
              <a:t>83</a:t>
            </a:fld>
            <a:endParaRPr lang="en-US" dirty="0"/>
          </a:p>
        </p:txBody>
      </p:sp>
    </p:spTree>
    <p:extLst>
      <p:ext uri="{BB962C8B-B14F-4D97-AF65-F5344CB8AC3E}">
        <p14:creationId xmlns:p14="http://schemas.microsoft.com/office/powerpoint/2010/main" val="10744568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84</a:t>
            </a:fld>
            <a:endParaRPr lang="en-US" dirty="0"/>
          </a:p>
        </p:txBody>
      </p:sp>
    </p:spTree>
    <p:extLst>
      <p:ext uri="{BB962C8B-B14F-4D97-AF65-F5344CB8AC3E}">
        <p14:creationId xmlns:p14="http://schemas.microsoft.com/office/powerpoint/2010/main" val="32712300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Foster child [24 CFR 5.609(c)(2)]</a:t>
            </a:r>
          </a:p>
          <a:p>
            <a:pPr marL="171450" indent="-171450">
              <a:buFont typeface="Arial" panose="020B0604020202020204" pitchFamily="34" charset="0"/>
              <a:buChar char="•"/>
            </a:pPr>
            <a:r>
              <a:rPr lang="en-US" dirty="0"/>
              <a:t>Foster adult [24 CFR 5.609(c)(2)] </a:t>
            </a:r>
          </a:p>
          <a:p>
            <a:pPr marL="171450" indent="-171450">
              <a:buFont typeface="Arial" panose="020B0604020202020204" pitchFamily="34" charset="0"/>
              <a:buChar char="•"/>
            </a:pPr>
            <a:r>
              <a:rPr lang="en-US" dirty="0"/>
              <a:t>Live-in [24 CFR 5.609(c)(5)]</a:t>
            </a:r>
          </a:p>
        </p:txBody>
      </p:sp>
      <p:sp>
        <p:nvSpPr>
          <p:cNvPr id="4" name="Slide Number Placeholder 3"/>
          <p:cNvSpPr>
            <a:spLocks noGrp="1"/>
          </p:cNvSpPr>
          <p:nvPr>
            <p:ph type="sldNum" sz="quarter" idx="5"/>
          </p:nvPr>
        </p:nvSpPr>
        <p:spPr/>
        <p:txBody>
          <a:bodyPr/>
          <a:lstStyle/>
          <a:p>
            <a:fld id="{25255E7D-87AD-4642-A18A-5DE6103CB13B}" type="slidenum">
              <a:rPr lang="en-US" smtClean="0"/>
              <a:t>85</a:t>
            </a:fld>
            <a:endParaRPr lang="en-US" dirty="0"/>
          </a:p>
        </p:txBody>
      </p:sp>
    </p:spTree>
    <p:extLst>
      <p:ext uri="{BB962C8B-B14F-4D97-AF65-F5344CB8AC3E}">
        <p14:creationId xmlns:p14="http://schemas.microsoft.com/office/powerpoint/2010/main" val="58963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HOPWA defines a family as "one or more eligible persons living with another person or persons, regardless of actual or perceived sexual orientation, gender identity, or marital status, who are determined to be important to the eligible person or person's care or well-being." </a:t>
            </a:r>
          </a:p>
          <a:p>
            <a:pPr marL="0" indent="0">
              <a:buNone/>
            </a:pPr>
            <a:endParaRPr lang="en-US" dirty="0"/>
          </a:p>
          <a:p>
            <a:pPr marL="0" indent="0">
              <a:buNone/>
            </a:pPr>
            <a:r>
              <a:rPr lang="en-US" dirty="0"/>
              <a:t>There is </a:t>
            </a:r>
            <a:r>
              <a:rPr lang="en-US" u="sng" dirty="0"/>
              <a:t>no</a:t>
            </a:r>
            <a:r>
              <a:rPr lang="en-US" dirty="0"/>
              <a:t> requirement to be related, married or in a partnership relationship with one another to be considered a family. </a:t>
            </a:r>
          </a:p>
          <a:p>
            <a:pPr marL="0" indent="0">
              <a:buNone/>
            </a:pPr>
            <a:endParaRPr lang="en-US" dirty="0"/>
          </a:p>
          <a:p>
            <a:pPr marL="0" indent="0">
              <a:buNone/>
            </a:pPr>
            <a:r>
              <a:rPr lang="en-US" dirty="0"/>
              <a:t>In most cases, individuals who are or will be residing together will be considered a family.  This means income of all family members must be included, unless otherwise listed as one of the federally mandated income exclusions.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292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87</a:t>
            </a:fld>
            <a:endParaRPr lang="en-US" dirty="0"/>
          </a:p>
        </p:txBody>
      </p:sp>
    </p:spTree>
    <p:extLst>
      <p:ext uri="{BB962C8B-B14F-4D97-AF65-F5344CB8AC3E}">
        <p14:creationId xmlns:p14="http://schemas.microsoft.com/office/powerpoint/2010/main" val="4625752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Fill in the blank choices</a:t>
            </a:r>
          </a:p>
          <a:p>
            <a:endParaRPr lang="en-US" dirty="0"/>
          </a:p>
          <a:p>
            <a:pPr marL="514350" indent="-514350">
              <a:buAutoNum type="alphaUcPeriod"/>
            </a:pPr>
            <a:r>
              <a:rPr lang="en-US" dirty="0"/>
              <a:t>Six-months </a:t>
            </a:r>
          </a:p>
          <a:p>
            <a:pPr marL="514350" indent="-514350">
              <a:buAutoNum type="alphaUcPeriod"/>
            </a:pPr>
            <a:r>
              <a:rPr lang="en-US" dirty="0"/>
              <a:t>Annually</a:t>
            </a:r>
          </a:p>
          <a:p>
            <a:pPr marL="514350" indent="-514350">
              <a:buAutoNum type="alphaUcPeriod"/>
            </a:pPr>
            <a:r>
              <a:rPr lang="en-US" dirty="0"/>
              <a:t>Quarterly</a:t>
            </a:r>
          </a:p>
          <a:p>
            <a:pPr marL="514350" indent="-514350">
              <a:buAutoNum type="alphaUcPeriod"/>
            </a:pPr>
            <a:r>
              <a:rPr lang="en-US" dirty="0"/>
              <a:t>Tri-annually </a:t>
            </a:r>
          </a:p>
          <a:p>
            <a:pPr marL="0" indent="0">
              <a:buNone/>
            </a:pPr>
            <a:endParaRPr lang="en-US" dirty="0"/>
          </a:p>
          <a:p>
            <a:pPr marL="228600" indent="-228600">
              <a:buAutoNum type="alphaUcPeriod"/>
            </a:pPr>
            <a:endParaRPr lang="en-US" dirty="0"/>
          </a:p>
          <a:p>
            <a:pPr marL="228600" indent="-228600">
              <a:buAutoNum type="alphaUcPeriod"/>
            </a:pPr>
            <a:endParaRPr lang="en-US" dirty="0"/>
          </a:p>
          <a:p>
            <a:endParaRPr lang="en-US" dirty="0"/>
          </a:p>
          <a:p>
            <a:r>
              <a:rPr lang="en-US" dirty="0"/>
              <a:t>Answer:</a:t>
            </a:r>
          </a:p>
          <a:p>
            <a:r>
              <a:rPr lang="en-US" dirty="0"/>
              <a:t>B. Annually </a:t>
            </a:r>
          </a:p>
        </p:txBody>
      </p:sp>
      <p:sp>
        <p:nvSpPr>
          <p:cNvPr id="4" name="Slide Number Placeholder 3"/>
          <p:cNvSpPr>
            <a:spLocks noGrp="1"/>
          </p:cNvSpPr>
          <p:nvPr>
            <p:ph type="sldNum" sz="quarter" idx="5"/>
          </p:nvPr>
        </p:nvSpPr>
        <p:spPr/>
        <p:txBody>
          <a:bodyPr/>
          <a:lstStyle/>
          <a:p>
            <a:fld id="{25255E7D-87AD-4642-A18A-5DE6103CB13B}" type="slidenum">
              <a:rPr lang="en-US" smtClean="0"/>
              <a:t>88</a:t>
            </a:fld>
            <a:endParaRPr lang="en-US" dirty="0"/>
          </a:p>
        </p:txBody>
      </p:sp>
    </p:spTree>
    <p:extLst>
      <p:ext uri="{BB962C8B-B14F-4D97-AF65-F5344CB8AC3E}">
        <p14:creationId xmlns:p14="http://schemas.microsoft.com/office/powerpoint/2010/main" val="715888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Review the following table and in the employment and other income columns, enter Yes or No as applicable</a:t>
            </a:r>
          </a:p>
          <a:p>
            <a:endParaRPr lang="en-US" dirty="0"/>
          </a:p>
          <a:p>
            <a:r>
              <a:rPr lang="en-US" dirty="0"/>
              <a:t>Answers: </a:t>
            </a:r>
          </a:p>
          <a:p>
            <a:r>
              <a:rPr lang="en-US" dirty="0"/>
              <a:t>Head: Yes, Yes</a:t>
            </a:r>
          </a:p>
          <a:p>
            <a:r>
              <a:rPr lang="en-US" dirty="0"/>
              <a:t>Spouse: Yes, Yes</a:t>
            </a:r>
          </a:p>
          <a:p>
            <a:r>
              <a:rPr lang="en-US" dirty="0"/>
              <a:t>Cohead: Yes, Yes</a:t>
            </a:r>
          </a:p>
          <a:p>
            <a:r>
              <a:rPr lang="en-US" dirty="0"/>
              <a:t>Other adult: Yes, Yes</a:t>
            </a:r>
          </a:p>
          <a:p>
            <a:r>
              <a:rPr lang="en-US" dirty="0"/>
              <a:t>Children under 18: No, Yes</a:t>
            </a:r>
          </a:p>
          <a:p>
            <a:r>
              <a:rPr lang="en-US" dirty="0"/>
              <a:t>Adult Full-Time Student: Yes (up to $480), Yes</a:t>
            </a:r>
          </a:p>
          <a:p>
            <a:endParaRPr lang="en-US" dirty="0"/>
          </a:p>
          <a:p>
            <a:r>
              <a:rPr lang="en-US" dirty="0"/>
              <a:t>Foster child: No, No</a:t>
            </a:r>
          </a:p>
          <a:p>
            <a:r>
              <a:rPr lang="en-US" dirty="0"/>
              <a:t>Foster adult: No, No</a:t>
            </a:r>
          </a:p>
          <a:p>
            <a:r>
              <a:rPr lang="en-US" dirty="0"/>
              <a:t>Live-in aide: No, No</a:t>
            </a:r>
          </a:p>
        </p:txBody>
      </p:sp>
      <p:sp>
        <p:nvSpPr>
          <p:cNvPr id="4" name="Slide Number Placeholder 3"/>
          <p:cNvSpPr>
            <a:spLocks noGrp="1"/>
          </p:cNvSpPr>
          <p:nvPr>
            <p:ph type="sldNum" sz="quarter" idx="5"/>
          </p:nvPr>
        </p:nvSpPr>
        <p:spPr/>
        <p:txBody>
          <a:bodyPr/>
          <a:lstStyle/>
          <a:p>
            <a:fld id="{25255E7D-87AD-4642-A18A-5DE6103CB13B}" type="slidenum">
              <a:rPr lang="en-US" smtClean="0"/>
              <a:t>89</a:t>
            </a:fld>
            <a:endParaRPr lang="en-US" dirty="0"/>
          </a:p>
        </p:txBody>
      </p:sp>
    </p:spTree>
    <p:extLst>
      <p:ext uri="{BB962C8B-B14F-4D97-AF65-F5344CB8AC3E}">
        <p14:creationId xmlns:p14="http://schemas.microsoft.com/office/powerpoint/2010/main" val="17279114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endParaRPr lang="en-US" dirty="0"/>
          </a:p>
          <a:p>
            <a:r>
              <a:rPr lang="en-US" dirty="0"/>
              <a:t>Answer: A.  Count the entire amount of $300</a:t>
            </a:r>
          </a:p>
          <a:p>
            <a:endParaRPr lang="en-US" dirty="0"/>
          </a:p>
          <a:p>
            <a:r>
              <a:rPr lang="en-US" dirty="0"/>
              <a:t>Reminder….exclude all but $480 of earned income of adult full-students who are not the head, spouse or cohead</a:t>
            </a:r>
          </a:p>
        </p:txBody>
      </p:sp>
      <p:sp>
        <p:nvSpPr>
          <p:cNvPr id="4" name="Slide Number Placeholder 3"/>
          <p:cNvSpPr>
            <a:spLocks noGrp="1"/>
          </p:cNvSpPr>
          <p:nvPr>
            <p:ph type="sldNum" sz="quarter" idx="5"/>
          </p:nvPr>
        </p:nvSpPr>
        <p:spPr/>
        <p:txBody>
          <a:bodyPr/>
          <a:lstStyle/>
          <a:p>
            <a:fld id="{25255E7D-87AD-4642-A18A-5DE6103CB13B}" type="slidenum">
              <a:rPr lang="en-US" smtClean="0"/>
              <a:t>90</a:t>
            </a:fld>
            <a:endParaRPr lang="en-US" dirty="0"/>
          </a:p>
        </p:txBody>
      </p:sp>
    </p:spTree>
    <p:extLst>
      <p:ext uri="{BB962C8B-B14F-4D97-AF65-F5344CB8AC3E}">
        <p14:creationId xmlns:p14="http://schemas.microsoft.com/office/powerpoint/2010/main" val="20348145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B.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Employment</a:t>
            </a:r>
            <a:r>
              <a:rPr lang="en-US" dirty="0"/>
              <a:t> income of a minor is ALWAYS excluded from annual income. </a:t>
            </a:r>
          </a:p>
        </p:txBody>
      </p:sp>
      <p:sp>
        <p:nvSpPr>
          <p:cNvPr id="4" name="Slide Number Placeholder 3"/>
          <p:cNvSpPr>
            <a:spLocks noGrp="1"/>
          </p:cNvSpPr>
          <p:nvPr>
            <p:ph type="sldNum" sz="quarter" idx="5"/>
          </p:nvPr>
        </p:nvSpPr>
        <p:spPr/>
        <p:txBody>
          <a:bodyPr/>
          <a:lstStyle/>
          <a:p>
            <a:fld id="{25255E7D-87AD-4642-A18A-5DE6103CB13B}" type="slidenum">
              <a:rPr lang="en-US" smtClean="0"/>
              <a:t>91</a:t>
            </a:fld>
            <a:endParaRPr lang="en-US" dirty="0"/>
          </a:p>
        </p:txBody>
      </p:sp>
    </p:spTree>
    <p:extLst>
      <p:ext uri="{BB962C8B-B14F-4D97-AF65-F5344CB8AC3E}">
        <p14:creationId xmlns:p14="http://schemas.microsoft.com/office/powerpoint/2010/main" val="19078021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A. 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Gross income is used to calculate annual income. </a:t>
            </a:r>
          </a:p>
        </p:txBody>
      </p:sp>
      <p:sp>
        <p:nvSpPr>
          <p:cNvPr id="4" name="Slide Number Placeholder 3"/>
          <p:cNvSpPr>
            <a:spLocks noGrp="1"/>
          </p:cNvSpPr>
          <p:nvPr>
            <p:ph type="sldNum" sz="quarter" idx="5"/>
          </p:nvPr>
        </p:nvSpPr>
        <p:spPr/>
        <p:txBody>
          <a:bodyPr/>
          <a:lstStyle/>
          <a:p>
            <a:fld id="{25255E7D-87AD-4642-A18A-5DE6103CB13B}" type="slidenum">
              <a:rPr lang="en-US" smtClean="0"/>
              <a:t>92</a:t>
            </a:fld>
            <a:endParaRPr lang="en-US" dirty="0"/>
          </a:p>
        </p:txBody>
      </p:sp>
    </p:spTree>
    <p:extLst>
      <p:ext uri="{BB962C8B-B14F-4D97-AF65-F5344CB8AC3E}">
        <p14:creationId xmlns:p14="http://schemas.microsoft.com/office/powerpoint/2010/main" val="31513295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B.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Asset income is included for </a:t>
            </a:r>
            <a:r>
              <a:rPr lang="en-US" u="sng" dirty="0"/>
              <a:t>all family members, even minors</a:t>
            </a:r>
            <a:r>
              <a:rPr lang="en-US" dirty="0"/>
              <a:t>. </a:t>
            </a:r>
          </a:p>
        </p:txBody>
      </p:sp>
      <p:sp>
        <p:nvSpPr>
          <p:cNvPr id="4" name="Slide Number Placeholder 3"/>
          <p:cNvSpPr>
            <a:spLocks noGrp="1"/>
          </p:cNvSpPr>
          <p:nvPr>
            <p:ph type="sldNum" sz="quarter" idx="5"/>
          </p:nvPr>
        </p:nvSpPr>
        <p:spPr/>
        <p:txBody>
          <a:bodyPr/>
          <a:lstStyle/>
          <a:p>
            <a:fld id="{25255E7D-87AD-4642-A18A-5DE6103CB13B}" type="slidenum">
              <a:rPr lang="en-US" smtClean="0"/>
              <a:t>93</a:t>
            </a:fld>
            <a:endParaRPr lang="en-US" dirty="0"/>
          </a:p>
        </p:txBody>
      </p:sp>
    </p:spTree>
    <p:extLst>
      <p:ext uri="{BB962C8B-B14F-4D97-AF65-F5344CB8AC3E}">
        <p14:creationId xmlns:p14="http://schemas.microsoft.com/office/powerpoint/2010/main" val="26776303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r>
              <a:rPr lang="en-US" dirty="0"/>
              <a:t>Answer: C. $5020 </a:t>
            </a:r>
          </a:p>
        </p:txBody>
      </p:sp>
      <p:sp>
        <p:nvSpPr>
          <p:cNvPr id="4" name="Slide Number Placeholder 3"/>
          <p:cNvSpPr>
            <a:spLocks noGrp="1"/>
          </p:cNvSpPr>
          <p:nvPr>
            <p:ph type="sldNum" sz="quarter" idx="5"/>
          </p:nvPr>
        </p:nvSpPr>
        <p:spPr/>
        <p:txBody>
          <a:bodyPr/>
          <a:lstStyle/>
          <a:p>
            <a:fld id="{25255E7D-87AD-4642-A18A-5DE6103CB13B}" type="slidenum">
              <a:rPr lang="en-US" smtClean="0"/>
              <a:t>94</a:t>
            </a:fld>
            <a:endParaRPr lang="en-US" dirty="0"/>
          </a:p>
        </p:txBody>
      </p:sp>
    </p:spTree>
    <p:extLst>
      <p:ext uri="{BB962C8B-B14F-4D97-AF65-F5344CB8AC3E}">
        <p14:creationId xmlns:p14="http://schemas.microsoft.com/office/powerpoint/2010/main" val="40632967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Answers</a:t>
            </a:r>
          </a:p>
          <a:p>
            <a:r>
              <a:rPr lang="en-US" dirty="0"/>
              <a:t>Earnings of a temporarily absent spouse: A</a:t>
            </a:r>
          </a:p>
          <a:p>
            <a:r>
              <a:rPr lang="en-US" dirty="0"/>
              <a:t>Income of a live-in aide: B</a:t>
            </a:r>
          </a:p>
          <a:p>
            <a:r>
              <a:rPr lang="en-US" dirty="0"/>
              <a:t>Food stamps: B</a:t>
            </a:r>
          </a:p>
          <a:p>
            <a:r>
              <a:rPr lang="en-US" dirty="0"/>
              <a:t>Earnings from employment of the head, spouse or cohead: A</a:t>
            </a:r>
          </a:p>
          <a:p>
            <a:r>
              <a:rPr lang="en-US" dirty="0"/>
              <a:t>Earnings from employment of children under 18 years of age: B</a:t>
            </a:r>
          </a:p>
          <a:p>
            <a:endParaRPr lang="en-US" dirty="0"/>
          </a:p>
        </p:txBody>
      </p:sp>
      <p:sp>
        <p:nvSpPr>
          <p:cNvPr id="4" name="Slide Number Placeholder 3"/>
          <p:cNvSpPr>
            <a:spLocks noGrp="1"/>
          </p:cNvSpPr>
          <p:nvPr>
            <p:ph type="sldNum" sz="quarter" idx="5"/>
          </p:nvPr>
        </p:nvSpPr>
        <p:spPr/>
        <p:txBody>
          <a:bodyPr/>
          <a:lstStyle/>
          <a:p>
            <a:fld id="{25255E7D-87AD-4642-A18A-5DE6103CB13B}" type="slidenum">
              <a:rPr lang="en-US" smtClean="0"/>
              <a:t>95</a:t>
            </a:fld>
            <a:endParaRPr lang="en-US" dirty="0"/>
          </a:p>
        </p:txBody>
      </p:sp>
    </p:spTree>
    <p:extLst>
      <p:ext uri="{BB962C8B-B14F-4D97-AF65-F5344CB8AC3E}">
        <p14:creationId xmlns:p14="http://schemas.microsoft.com/office/powerpoint/2010/main" val="10559659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t>96</a:t>
            </a:fld>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361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Arial"/>
              <a:buNone/>
            </a:pPr>
            <a:r>
              <a:rPr lang="en-US" dirty="0">
                <a:latin typeface="Times New Roman"/>
                <a:ea typeface="Times New Roman"/>
                <a:cs typeface="Times New Roman"/>
                <a:sym typeface="Times New Roman"/>
              </a:rPr>
              <a:t>Notes: </a:t>
            </a:r>
          </a:p>
          <a:p>
            <a:pPr marL="171450" marR="0" lvl="0" indent="-171450" algn="l" rtl="0">
              <a:lnSpc>
                <a:spcPct val="100000"/>
              </a:lnSpc>
              <a:spcBef>
                <a:spcPts val="0"/>
              </a:spcBef>
              <a:spcAft>
                <a:spcPts val="0"/>
              </a:spcAft>
              <a:buSzPts val="1400"/>
              <a:buFont typeface="Arial"/>
              <a:buChar char="•"/>
            </a:pPr>
            <a:r>
              <a:rPr lang="en-US" dirty="0">
                <a:latin typeface="Times New Roman"/>
                <a:ea typeface="Times New Roman"/>
                <a:cs typeface="Times New Roman"/>
                <a:sym typeface="Times New Roman"/>
              </a:rPr>
              <a:t>Housing Quality Standards is referenced in (574.310 (b)). Note, this is not the same standard as Housing Quality Standards inspection used by a Public Housing Authority. </a:t>
            </a:r>
            <a:endParaRPr dirty="0">
              <a:latin typeface="Times New Roman"/>
              <a:ea typeface="Times New Roman"/>
              <a:cs typeface="Times New Roman"/>
              <a:sym typeface="Times New Roman"/>
            </a:endParaRPr>
          </a:p>
          <a:p>
            <a:pPr marL="171450" marR="0" lvl="0" indent="-171450" algn="l" rtl="0">
              <a:lnSpc>
                <a:spcPct val="100000"/>
              </a:lnSpc>
              <a:spcBef>
                <a:spcPts val="0"/>
              </a:spcBef>
              <a:spcAft>
                <a:spcPts val="0"/>
              </a:spcAft>
              <a:buSzPts val="1400"/>
              <a:buFont typeface="Times New Roman"/>
              <a:buChar char="•"/>
            </a:pPr>
            <a:r>
              <a:rPr lang="en-US" dirty="0">
                <a:latin typeface="Times New Roman"/>
                <a:ea typeface="Times New Roman"/>
                <a:cs typeface="Times New Roman"/>
                <a:sym typeface="Times New Roman"/>
              </a:rPr>
              <a:t>HUD allows the use of HQS, certification is not required however staff should be trained by someone who knows how to conduct HQS and complete the HQS inspection form. For clients experiencing homelessness, use of HQS shouldn’t inadvertently keep someone homeless for a longer period of time especially if the unit may otherwise pass HOPWA habitability.  In either case, the unit must still meet state and local housing codes. </a:t>
            </a:r>
            <a:endParaRPr dirty="0">
              <a:latin typeface="Times New Roman"/>
              <a:ea typeface="Times New Roman"/>
              <a:cs typeface="Times New Roman"/>
              <a:sym typeface="Times New Roman"/>
            </a:endParaRPr>
          </a:p>
          <a:p>
            <a:pPr marL="457200" marR="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b="1" dirty="0">
                <a:latin typeface="Times New Roman"/>
                <a:ea typeface="Times New Roman"/>
                <a:cs typeface="Times New Roman"/>
                <a:sym typeface="Times New Roman"/>
              </a:rPr>
              <a:t>Habitability Standards summary: </a:t>
            </a:r>
            <a:endParaRPr dirty="0"/>
          </a:p>
          <a:p>
            <a:pPr marL="0" marR="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1. Habitability Standards:</a:t>
            </a:r>
            <a:r>
              <a:rPr lang="en-US" b="1"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units must meet HOPWA Habitability Standards (and state and local housing codes) which includes:</a:t>
            </a:r>
            <a:endParaRPr dirty="0">
              <a:latin typeface="Times New Roman"/>
              <a:ea typeface="Times New Roman"/>
              <a:cs typeface="Times New Roman"/>
              <a:sym typeface="Times New Roman"/>
            </a:endParaRPr>
          </a:p>
          <a:p>
            <a:pPr marL="0" lvl="1"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Structurally sound</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Accessible </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Space for securing  person items  </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Good air quality</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Adequate heat</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Efficient light and electricity</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Suitable kitchen facilities</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Sanitary condition</a:t>
            </a:r>
            <a:endParaRPr dirty="0">
              <a:latin typeface="Times New Roman"/>
              <a:ea typeface="Times New Roman"/>
              <a:cs typeface="Times New Roman"/>
              <a:sym typeface="Times New Roman"/>
            </a:endParaRPr>
          </a:p>
          <a:p>
            <a:pPr marL="457200" lvl="0" indent="-317500" algn="l" rtl="0">
              <a:lnSpc>
                <a:spcPct val="90000"/>
              </a:lnSpc>
              <a:spcBef>
                <a:spcPts val="0"/>
              </a:spcBef>
              <a:spcAft>
                <a:spcPts val="0"/>
              </a:spcAft>
              <a:buSzPts val="1400"/>
              <a:buFont typeface="Times New Roman"/>
              <a:buChar char="●"/>
            </a:pPr>
            <a:r>
              <a:rPr lang="en-US" dirty="0">
                <a:latin typeface="Times New Roman"/>
                <a:ea typeface="Times New Roman"/>
                <a:cs typeface="Times New Roman"/>
                <a:sym typeface="Times New Roman"/>
              </a:rPr>
              <a:t>Project Sponsors may train staff to implement Habitability Standards inspections, or may contract with another entity.</a:t>
            </a:r>
            <a:endParaRPr dirty="0">
              <a:latin typeface="Times New Roman"/>
              <a:ea typeface="Times New Roman"/>
              <a:cs typeface="Times New Roman"/>
              <a:sym typeface="Times New Roman"/>
            </a:endParaRPr>
          </a:p>
          <a:p>
            <a:pPr marL="457200" lvl="0" indent="-139700" algn="l" rtl="0">
              <a:lnSpc>
                <a:spcPct val="90000"/>
              </a:lnSpc>
              <a:spcBef>
                <a:spcPts val="0"/>
              </a:spcBef>
              <a:spcAft>
                <a:spcPts val="0"/>
              </a:spcAft>
              <a:buSzPts val="1400"/>
              <a:buFont typeface="Arial"/>
              <a:buNone/>
            </a:pPr>
            <a:endParaRPr dirty="0">
              <a:latin typeface="Times New Roman"/>
              <a:ea typeface="Times New Roman"/>
              <a:cs typeface="Times New Roman"/>
              <a:sym typeface="Times New Roman"/>
            </a:endParaRPr>
          </a:p>
          <a:p>
            <a:pPr marL="0" lvl="0" indent="0" algn="l" rtl="0">
              <a:lnSpc>
                <a:spcPct val="90000"/>
              </a:lnSpc>
              <a:spcBef>
                <a:spcPts val="0"/>
              </a:spcBef>
              <a:spcAft>
                <a:spcPts val="0"/>
              </a:spcAft>
              <a:buSzPts val="1400"/>
              <a:buNone/>
            </a:pPr>
            <a:r>
              <a:rPr lang="en-US" dirty="0">
                <a:latin typeface="Times New Roman"/>
                <a:ea typeface="Times New Roman"/>
                <a:cs typeface="Times New Roman"/>
                <a:sym typeface="Times New Roman"/>
              </a:rPr>
              <a:t>3. Habitability Standards must be completed before a lease is signed, and annually thereafter.</a:t>
            </a:r>
            <a:endParaRPr dirty="0">
              <a:latin typeface="Times New Roman"/>
              <a:ea typeface="Times New Roman"/>
              <a:cs typeface="Times New Roman"/>
              <a:sym typeface="Times New Roman"/>
            </a:endParaRPr>
          </a:p>
          <a:p>
            <a:pPr marL="457200" lvl="0" indent="-139700" algn="l" rtl="0">
              <a:lnSpc>
                <a:spcPct val="90000"/>
              </a:lnSpc>
              <a:spcBef>
                <a:spcPts val="0"/>
              </a:spcBef>
              <a:spcAft>
                <a:spcPts val="0"/>
              </a:spcAft>
              <a:buSzPts val="1400"/>
              <a:buFont typeface="Arial"/>
              <a:buNone/>
            </a:pPr>
            <a:endParaRPr dirty="0">
              <a:latin typeface="Times New Roman"/>
              <a:ea typeface="Times New Roman"/>
              <a:cs typeface="Times New Roman"/>
              <a:sym typeface="Times New Roman"/>
            </a:endParaRPr>
          </a:p>
          <a:p>
            <a:pPr marL="0" lvl="0" indent="0" algn="l" rtl="0">
              <a:lnSpc>
                <a:spcPct val="90000"/>
              </a:lnSpc>
              <a:spcBef>
                <a:spcPts val="0"/>
              </a:spcBef>
              <a:spcAft>
                <a:spcPts val="0"/>
              </a:spcAft>
              <a:buSzPts val="1400"/>
              <a:buNone/>
            </a:pPr>
            <a:r>
              <a:rPr lang="en-US" dirty="0">
                <a:latin typeface="Times New Roman"/>
                <a:ea typeface="Times New Roman"/>
                <a:cs typeface="Times New Roman"/>
                <a:sym typeface="Times New Roman"/>
              </a:rPr>
              <a:t>4. Habitability Standards review is required for:</a:t>
            </a:r>
            <a:endParaRPr dirty="0">
              <a:latin typeface="Times New Roman"/>
              <a:ea typeface="Times New Roman"/>
              <a:cs typeface="Times New Roman"/>
              <a:sym typeface="Times New Roman"/>
            </a:endParaRPr>
          </a:p>
          <a:p>
            <a:pPr marL="914400" lvl="1" indent="-215900" algn="l" rtl="0">
              <a:lnSpc>
                <a:spcPct val="90000"/>
              </a:lnSpc>
              <a:spcBef>
                <a:spcPts val="0"/>
              </a:spcBef>
              <a:spcAft>
                <a:spcPts val="0"/>
              </a:spcAft>
              <a:buSzPts val="1200"/>
              <a:buFont typeface="Times New Roman"/>
              <a:buChar char="–"/>
            </a:pPr>
            <a:r>
              <a:rPr lang="en-US" dirty="0">
                <a:latin typeface="Times New Roman"/>
                <a:ea typeface="Times New Roman"/>
                <a:cs typeface="Times New Roman"/>
                <a:sym typeface="Times New Roman"/>
              </a:rPr>
              <a:t>Project-based rental assistance</a:t>
            </a:r>
            <a:endParaRPr dirty="0">
              <a:latin typeface="Times New Roman"/>
              <a:ea typeface="Times New Roman"/>
              <a:cs typeface="Times New Roman"/>
              <a:sym typeface="Times New Roman"/>
            </a:endParaRPr>
          </a:p>
          <a:p>
            <a:pPr marL="914400" lvl="1" indent="-215900" algn="l" rtl="0">
              <a:lnSpc>
                <a:spcPct val="90000"/>
              </a:lnSpc>
              <a:spcBef>
                <a:spcPts val="0"/>
              </a:spcBef>
              <a:spcAft>
                <a:spcPts val="0"/>
              </a:spcAft>
              <a:buSzPts val="1200"/>
              <a:buFont typeface="Times New Roman"/>
              <a:buChar char="–"/>
            </a:pPr>
            <a:r>
              <a:rPr lang="en-US" dirty="0">
                <a:latin typeface="Times New Roman"/>
                <a:ea typeface="Times New Roman"/>
                <a:cs typeface="Times New Roman"/>
                <a:sym typeface="Times New Roman"/>
              </a:rPr>
              <a:t>Master-leased units</a:t>
            </a:r>
            <a:endParaRPr dirty="0">
              <a:latin typeface="Times New Roman"/>
              <a:ea typeface="Times New Roman"/>
              <a:cs typeface="Times New Roman"/>
              <a:sym typeface="Times New Roman"/>
            </a:endParaRPr>
          </a:p>
          <a:p>
            <a:pPr marL="914400" lvl="1" indent="-215900" algn="l" rtl="0">
              <a:lnSpc>
                <a:spcPct val="90000"/>
              </a:lnSpc>
              <a:spcBef>
                <a:spcPts val="0"/>
              </a:spcBef>
              <a:spcAft>
                <a:spcPts val="0"/>
              </a:spcAft>
              <a:buSzPts val="1200"/>
              <a:buFont typeface="Times New Roman"/>
              <a:buChar char="–"/>
            </a:pPr>
            <a:r>
              <a:rPr lang="en-US" dirty="0">
                <a:latin typeface="Times New Roman"/>
                <a:ea typeface="Times New Roman"/>
                <a:cs typeface="Times New Roman"/>
                <a:sym typeface="Times New Roman"/>
              </a:rPr>
              <a:t>Tenant-based rental assistance</a:t>
            </a:r>
            <a:endParaRPr dirty="0">
              <a:latin typeface="Times New Roman"/>
              <a:ea typeface="Times New Roman"/>
              <a:cs typeface="Times New Roman"/>
              <a:sym typeface="Times New Roman"/>
            </a:endParaRPr>
          </a:p>
          <a:p>
            <a:pPr marL="0" lvl="0" indent="0" algn="l" rtl="0">
              <a:lnSpc>
                <a:spcPct val="9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90000"/>
              </a:lnSpc>
              <a:spcBef>
                <a:spcPts val="0"/>
              </a:spcBef>
              <a:spcAft>
                <a:spcPts val="0"/>
              </a:spcAft>
              <a:buSzPts val="1400"/>
              <a:buNone/>
            </a:pPr>
            <a:r>
              <a:rPr lang="en-US" dirty="0">
                <a:latin typeface="Times New Roman"/>
                <a:ea typeface="Times New Roman"/>
                <a:cs typeface="Times New Roman"/>
                <a:sym typeface="Times New Roman"/>
              </a:rPr>
              <a:t>5. Lead-based Paint Requirements  (24 CFR 574.635 and 2 CFR 1210) and Fire Protection Regulations Apply.</a:t>
            </a:r>
            <a:endParaRPr dirty="0">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Font typeface="Calibri"/>
              <a:buNone/>
            </a:pPr>
            <a:endParaRPr dirty="0">
              <a:solidFill>
                <a:srgbClr val="000000"/>
              </a:solidFill>
              <a:latin typeface="Times New Roman"/>
              <a:ea typeface="Times New Roman"/>
              <a:cs typeface="Times New Roman"/>
              <a:sym typeface="Times New Roman"/>
            </a:endParaRPr>
          </a:p>
          <a:p>
            <a:pPr marL="914400" lvl="1" indent="-22860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
        <p:nvSpPr>
          <p:cNvPr id="263" name="Google Shape;26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Notes:</a:t>
            </a:r>
          </a:p>
          <a:p>
            <a:pPr marL="0" lvl="0" indent="0" algn="l" rtl="0">
              <a:lnSpc>
                <a:spcPct val="100000"/>
              </a:lnSpc>
              <a:spcBef>
                <a:spcPts val="0"/>
              </a:spcBef>
              <a:spcAft>
                <a:spcPts val="0"/>
              </a:spcAft>
              <a:buSzPts val="1400"/>
              <a:buNone/>
            </a:pPr>
            <a:endParaRPr dirty="0"/>
          </a:p>
        </p:txBody>
      </p:sp>
      <p:sp>
        <p:nvSpPr>
          <p:cNvPr id="531" name="Google Shape;53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64721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Notes:</a:t>
            </a:r>
          </a:p>
          <a:p>
            <a:pPr marL="0" lvl="0" indent="0" algn="l" rtl="0">
              <a:lnSpc>
                <a:spcPct val="90000"/>
              </a:lnSpc>
              <a:spcBef>
                <a:spcPts val="0"/>
              </a:spcBef>
              <a:spcAft>
                <a:spcPts val="0"/>
              </a:spcAft>
              <a:buSzPts val="2800"/>
              <a:buNone/>
            </a:pPr>
            <a:r>
              <a:rPr lang="en-US" sz="1200" dirty="0"/>
              <a:t>In general, current circumstances will be used to determine anticipated income for the coming 12-month period.  HUD does allow other than current circumstances to anticipate income when:</a:t>
            </a:r>
            <a:endParaRPr lang="en-US" dirty="0"/>
          </a:p>
          <a:p>
            <a:pPr marL="0" lvl="0" indent="0" algn="l" rtl="0">
              <a:lnSpc>
                <a:spcPct val="90000"/>
              </a:lnSpc>
              <a:spcBef>
                <a:spcPts val="0"/>
              </a:spcBef>
              <a:spcAft>
                <a:spcPts val="0"/>
              </a:spcAft>
              <a:buSzPts val="2800"/>
              <a:buNone/>
            </a:pPr>
            <a:endParaRPr lang="en-US" sz="1200" dirty="0"/>
          </a:p>
          <a:p>
            <a:pPr marL="342900" lvl="0" indent="-342900" algn="l" rtl="0">
              <a:lnSpc>
                <a:spcPct val="90000"/>
              </a:lnSpc>
              <a:spcBef>
                <a:spcPts val="0"/>
              </a:spcBef>
              <a:spcAft>
                <a:spcPts val="0"/>
              </a:spcAft>
              <a:buSzPts val="2800"/>
              <a:buChar char="•"/>
            </a:pPr>
            <a:r>
              <a:rPr lang="en-US" sz="1200" dirty="0"/>
              <a:t>An imminent change in circumstances is expected </a:t>
            </a:r>
            <a:endParaRPr lang="en-US" dirty="0"/>
          </a:p>
          <a:p>
            <a:pPr marL="342900" lvl="0" indent="-342900" algn="l" rtl="0">
              <a:lnSpc>
                <a:spcPct val="90000"/>
              </a:lnSpc>
              <a:spcBef>
                <a:spcPts val="0"/>
              </a:spcBef>
              <a:spcAft>
                <a:spcPts val="0"/>
              </a:spcAft>
              <a:buSzPts val="2800"/>
              <a:buChar char="•"/>
            </a:pPr>
            <a:r>
              <a:rPr lang="en-US" sz="1200" dirty="0"/>
              <a:t>It is not feasible to anticipate a level of income over a 12-month period (e.g., seasonal or cyclic income)</a:t>
            </a:r>
            <a:endParaRPr lang="en-US" dirty="0"/>
          </a:p>
          <a:p>
            <a:pPr marL="342900" lvl="0" indent="-342900" algn="l" rtl="0">
              <a:lnSpc>
                <a:spcPct val="90000"/>
              </a:lnSpc>
              <a:spcBef>
                <a:spcPts val="0"/>
              </a:spcBef>
              <a:spcAft>
                <a:spcPts val="0"/>
              </a:spcAft>
              <a:buSzPts val="2800"/>
              <a:buChar char="•"/>
            </a:pPr>
            <a:r>
              <a:rPr lang="en-US" sz="1200" dirty="0"/>
              <a:t>Past income is the best available indicator of expected future income</a:t>
            </a:r>
          </a:p>
          <a:p>
            <a:pPr marL="0" lvl="0" indent="0" algn="l" rtl="0">
              <a:lnSpc>
                <a:spcPct val="100000"/>
              </a:lnSpc>
              <a:spcBef>
                <a:spcPts val="0"/>
              </a:spcBef>
              <a:spcAft>
                <a:spcPts val="0"/>
              </a:spcAft>
              <a:buSzPts val="1400"/>
              <a:buNone/>
            </a:pPr>
            <a:endParaRPr dirty="0"/>
          </a:p>
        </p:txBody>
      </p:sp>
      <p:sp>
        <p:nvSpPr>
          <p:cNvPr id="531" name="Google Shape;53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Notes:</a:t>
            </a:r>
          </a:p>
          <a:p>
            <a:pPr marL="0" lvl="0" indent="0" algn="l" rtl="0">
              <a:lnSpc>
                <a:spcPct val="100000"/>
              </a:lnSpc>
              <a:spcBef>
                <a:spcPts val="0"/>
              </a:spcBef>
              <a:spcAft>
                <a:spcPts val="0"/>
              </a:spcAft>
              <a:buSzPts val="1400"/>
              <a:buNone/>
            </a:pPr>
            <a:r>
              <a:rPr lang="en-US" dirty="0"/>
              <a:t>By far the easiest type of income to calculate is when the income is consistent and there are no expected changes.  In most cases, to </a:t>
            </a:r>
            <a:r>
              <a:rPr lang="en-US" dirty="0" err="1"/>
              <a:t>annalize</a:t>
            </a:r>
            <a:r>
              <a:rPr lang="en-US" dirty="0"/>
              <a:t> income that isn’t expected to change, annualize as follows:</a:t>
            </a:r>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rgbClr val="000000"/>
              </a:buClr>
              <a:buSzPts val="2400"/>
              <a:buFont typeface="Arial"/>
              <a:buNone/>
            </a:pPr>
            <a:r>
              <a:rPr lang="en-US" sz="1200" b="0" i="0" u="none" strike="noStrike" cap="none" dirty="0">
                <a:solidFill>
                  <a:srgbClr val="000000"/>
                </a:solidFill>
                <a:latin typeface="Calibri"/>
                <a:ea typeface="Calibri"/>
                <a:cs typeface="Calibri"/>
                <a:sym typeface="Calibri"/>
              </a:rPr>
              <a:t>1.  Hourly wages by the number of hours worked per year (2,080 hours for full-time employment with a 40-hour week and no overtime); </a:t>
            </a: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0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1200" b="0" i="0" u="none" strike="noStrike" cap="none" dirty="0">
                <a:solidFill>
                  <a:srgbClr val="000000"/>
                </a:solidFill>
                <a:latin typeface="Calibri"/>
                <a:ea typeface="Calibri"/>
                <a:cs typeface="Calibri"/>
                <a:sym typeface="Calibri"/>
              </a:rPr>
              <a:t>2.  Weekly wages by 52; </a:t>
            </a: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0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1200" b="0" i="0" u="none" strike="noStrike" cap="none" dirty="0">
                <a:solidFill>
                  <a:srgbClr val="000000"/>
                </a:solidFill>
                <a:latin typeface="Calibri"/>
                <a:ea typeface="Calibri"/>
                <a:cs typeface="Calibri"/>
                <a:sym typeface="Calibri"/>
              </a:rPr>
              <a:t>3.  Bi-weekly wages (paid every other week) by 26; </a:t>
            </a: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0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1200" b="0" i="0" u="none" strike="noStrike" cap="none" dirty="0">
                <a:solidFill>
                  <a:srgbClr val="000000"/>
                </a:solidFill>
                <a:latin typeface="Calibri"/>
                <a:ea typeface="Calibri"/>
                <a:cs typeface="Calibri"/>
                <a:sym typeface="Calibri"/>
              </a:rPr>
              <a:t>4.  Semi-monthly wages (paid twice each month) by 24; and </a:t>
            </a: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05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1200" b="0" i="0" u="none" strike="noStrike" cap="none" dirty="0">
                <a:solidFill>
                  <a:srgbClr val="000000"/>
                </a:solidFill>
                <a:latin typeface="Calibri"/>
                <a:ea typeface="Calibri"/>
                <a:cs typeface="Calibri"/>
                <a:sym typeface="Calibri"/>
              </a:rPr>
              <a:t>5.  Monthly wages by 12. </a:t>
            </a:r>
            <a:endParaRPr lang="en-US" sz="9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lang="en-US" dirty="0"/>
          </a:p>
        </p:txBody>
      </p:sp>
      <p:sp>
        <p:nvSpPr>
          <p:cNvPr id="495" name="Google Shape;49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99</a:t>
            </a:fld>
            <a:endParaRP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105</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379582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17221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0"/>
              </a:spcBef>
              <a:spcAft>
                <a:spcPts val="0"/>
              </a:spcAft>
              <a:buSzPts val="2400"/>
              <a:buNone/>
            </a:pPr>
            <a:r>
              <a:rPr lang="en-US" sz="1200" dirty="0">
                <a:solidFill>
                  <a:schemeClr val="dk1"/>
                </a:solidFill>
                <a:latin typeface="Calibri"/>
                <a:ea typeface="Calibri"/>
                <a:cs typeface="Calibri"/>
                <a:sym typeface="Calibri"/>
              </a:rPr>
              <a:t>Notes:</a:t>
            </a:r>
          </a:p>
          <a:p>
            <a:pPr marL="76200" marR="0" lvl="0" indent="0" algn="l" rtl="0">
              <a:lnSpc>
                <a:spcPct val="90000"/>
              </a:lnSpc>
              <a:spcBef>
                <a:spcPts val="0"/>
              </a:spcBef>
              <a:spcAft>
                <a:spcPts val="0"/>
              </a:spcAft>
              <a:buSzPts val="2400"/>
              <a:buNone/>
            </a:pPr>
            <a:endParaRPr sz="1200" dirty="0">
              <a:solidFill>
                <a:schemeClr val="dk1"/>
              </a:solidFill>
              <a:latin typeface="Calibri"/>
              <a:ea typeface="Calibri"/>
              <a:cs typeface="Calibri"/>
              <a:sym typeface="Calibri"/>
            </a:endParaRPr>
          </a:p>
        </p:txBody>
      </p:sp>
      <p:sp>
        <p:nvSpPr>
          <p:cNvPr id="691" name="Google Shape;69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highlight>
                  <a:srgbClr val="FFFFFF"/>
                </a:highlight>
                <a:latin typeface="Arial"/>
                <a:ea typeface="Arial"/>
                <a:cs typeface="Arial"/>
                <a:sym typeface="Arial"/>
              </a:rPr>
              <a:t>Notes: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highlight>
                  <a:srgbClr val="FFFFFF"/>
                </a:highlight>
                <a:latin typeface="Arial"/>
                <a:ea typeface="Arial"/>
                <a:cs typeface="Arial"/>
                <a:sym typeface="Arial"/>
              </a:rPr>
              <a:t>A full-time student is a person who is attending school or vocational training on a full-time basis, as defined by the educational/vocational institution. The regulation does not specify a maximum age. 24 CFR 5.603</a:t>
            </a:r>
          </a:p>
          <a:p>
            <a:pPr marL="171450" lvl="0" indent="-171450" algn="l" rtl="0">
              <a:lnSpc>
                <a:spcPct val="100000"/>
              </a:lnSpc>
              <a:spcBef>
                <a:spcPts val="0"/>
              </a:spcBef>
              <a:spcAft>
                <a:spcPts val="0"/>
              </a:spcAft>
              <a:buSzPts val="1400"/>
              <a:buFont typeface="Arial" panose="020B0604020202020204" pitchFamily="34" charset="0"/>
              <a:buChar char="•"/>
            </a:pPr>
            <a:r>
              <a:rPr lang="en-US" dirty="0">
                <a:highlight>
                  <a:srgbClr val="FFFFFF"/>
                </a:highlight>
                <a:latin typeface="Arial"/>
                <a:cs typeface="Arial"/>
                <a:sym typeface="Arial"/>
              </a:rPr>
              <a:t>Dependent does not mean someone’s child…for this definition, it means something completely different. </a:t>
            </a:r>
            <a:endParaRPr dirty="0"/>
          </a:p>
        </p:txBody>
      </p:sp>
      <p:sp>
        <p:nvSpPr>
          <p:cNvPr id="683" name="Google Shape;68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highlight>
                  <a:srgbClr val="FFFFFF"/>
                </a:highlight>
                <a:latin typeface="Arial"/>
                <a:ea typeface="Arial"/>
                <a:cs typeface="Arial"/>
                <a:sym typeface="Arial"/>
              </a:rPr>
              <a:t>Notes: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highlight>
                  <a:srgbClr val="FFFFFF"/>
                </a:highlight>
                <a:latin typeface="Arial"/>
                <a:ea typeface="Arial"/>
                <a:cs typeface="Arial"/>
                <a:sym typeface="Arial"/>
              </a:rPr>
              <a:t>A full-time student is a person who is attending school or vocational training on a full-time basis, as defined by the educational/vocational institution. The regulation does not specify a maximum age. 24 CFR 5.603</a:t>
            </a:r>
          </a:p>
          <a:p>
            <a:pPr marL="171450" lvl="0" indent="-171450" algn="l" rtl="0">
              <a:lnSpc>
                <a:spcPct val="100000"/>
              </a:lnSpc>
              <a:spcBef>
                <a:spcPts val="0"/>
              </a:spcBef>
              <a:spcAft>
                <a:spcPts val="0"/>
              </a:spcAft>
              <a:buSzPts val="1400"/>
              <a:buFont typeface="Arial" panose="020B0604020202020204" pitchFamily="34" charset="0"/>
              <a:buChar char="•"/>
            </a:pPr>
            <a:r>
              <a:rPr lang="en-US" dirty="0">
                <a:highlight>
                  <a:srgbClr val="FFFFFF"/>
                </a:highlight>
                <a:latin typeface="Arial"/>
                <a:cs typeface="Arial"/>
                <a:sym typeface="Arial"/>
              </a:rPr>
              <a:t>Dependent does not mean someone’s child…for this definition, it means something completely different. </a:t>
            </a:r>
            <a:endParaRPr dirty="0"/>
          </a:p>
        </p:txBody>
      </p:sp>
      <p:sp>
        <p:nvSpPr>
          <p:cNvPr id="683" name="Google Shape;68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71002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Notes:</a:t>
            </a:r>
          </a:p>
          <a:p>
            <a:pPr marL="0" lvl="0" indent="0" algn="l" rtl="0">
              <a:lnSpc>
                <a:spcPct val="100000"/>
              </a:lnSpc>
              <a:spcBef>
                <a:spcPts val="0"/>
              </a:spcBef>
              <a:spcAft>
                <a:spcPts val="0"/>
              </a:spcAft>
              <a:buSzPts val="1400"/>
              <a:buNone/>
            </a:pPr>
            <a:endParaRPr dirty="0"/>
          </a:p>
        </p:txBody>
      </p:sp>
      <p:sp>
        <p:nvSpPr>
          <p:cNvPr id="700" name="Google Shape;70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2" indent="-82550" algn="l" rtl="0">
              <a:lnSpc>
                <a:spcPct val="90000"/>
              </a:lnSpc>
              <a:spcBef>
                <a:spcPts val="0"/>
              </a:spcBef>
              <a:spcAft>
                <a:spcPts val="0"/>
              </a:spcAft>
              <a:buSzPts val="1400"/>
              <a:buFont typeface="Noto Sans Symbols"/>
              <a:buNone/>
            </a:pPr>
            <a:r>
              <a:rPr lang="en-US" u="none" dirty="0"/>
              <a:t>Notes:</a:t>
            </a:r>
          </a:p>
          <a:p>
            <a:pPr lvl="0" defTabSz="914400">
              <a:spcBef>
                <a:spcPts val="600"/>
              </a:spcBef>
              <a:buSzPct val="90000"/>
              <a:buFont typeface="Arial" panose="020B0604020202020204" pitchFamily="34" charset="0"/>
              <a:buChar char="•"/>
            </a:pPr>
            <a:r>
              <a:rPr lang="en-US" dirty="0"/>
              <a:t>Do not confuse this to mean – must have income: regulations do not require having income to receive HOPWA assistance</a:t>
            </a:r>
          </a:p>
          <a:p>
            <a:pPr lvl="0" defTabSz="914400">
              <a:spcBef>
                <a:spcPts val="600"/>
              </a:spcBef>
              <a:buSzPct val="90000"/>
              <a:buFont typeface="Arial" panose="020B0604020202020204" pitchFamily="34" charset="0"/>
              <a:buChar char="•"/>
            </a:pPr>
            <a:r>
              <a:rPr lang="en-US" dirty="0"/>
              <a:t>Annual income determinations and rent calculations must comply with HUD rules: This refers to the types of income that are included, excluded from annual income and how to determine adjusted income, etc.</a:t>
            </a:r>
          </a:p>
          <a:p>
            <a:pPr lvl="0" defTabSz="914400">
              <a:spcBef>
                <a:spcPts val="600"/>
              </a:spcBef>
              <a:buSzPct val="90000"/>
              <a:buFont typeface="Arial" panose="020B0604020202020204" pitchFamily="34" charset="0"/>
              <a:buChar char="•"/>
            </a:pPr>
            <a:r>
              <a:rPr lang="en-US" dirty="0"/>
              <a:t>No minimum rent requirements allowed: For example, programs cannot state in their policies that clients must pay a minimum amount toward rent, such as $25 or $50 per month</a:t>
            </a:r>
          </a:p>
          <a:p>
            <a:pPr lvl="0" defTabSz="914400">
              <a:spcBef>
                <a:spcPts val="600"/>
              </a:spcBef>
              <a:buSzPct val="90000"/>
              <a:buFont typeface="Arial" panose="020B0604020202020204" pitchFamily="34" charset="0"/>
              <a:buChar char="•"/>
            </a:pPr>
            <a:r>
              <a:rPr lang="en-US" dirty="0"/>
              <a:t>For tenant based vouchers, the resident rent payment should be made directly to the landlord; for project based or master leasing situations, the resident rent payment is made to the HOPWA program and becomes program income</a:t>
            </a:r>
          </a:p>
          <a:p>
            <a:pPr marL="171450" lvl="2" indent="-82550" algn="l" rtl="0">
              <a:lnSpc>
                <a:spcPct val="90000"/>
              </a:lnSpc>
              <a:spcBef>
                <a:spcPts val="0"/>
              </a:spcBef>
              <a:spcAft>
                <a:spcPts val="0"/>
              </a:spcAft>
              <a:buSzPts val="1400"/>
              <a:buFont typeface="Noto Sans Symbols"/>
              <a:buNone/>
            </a:pPr>
            <a:endParaRPr u="none" dirty="0"/>
          </a:p>
        </p:txBody>
      </p:sp>
      <p:sp>
        <p:nvSpPr>
          <p:cNvPr id="273" name="Google Shape;27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719" name="Google Shape;71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includes an example where a household has:</a:t>
            </a:r>
            <a:endParaRPr dirty="0"/>
          </a:p>
          <a:p>
            <a:pPr marL="0" lvl="0" indent="0" algn="l" rtl="0">
              <a:lnSpc>
                <a:spcPct val="100000"/>
              </a:lnSpc>
              <a:spcBef>
                <a:spcPts val="0"/>
              </a:spcBef>
              <a:spcAft>
                <a:spcPts val="0"/>
              </a:spcAft>
              <a:buSzPts val="1400"/>
              <a:buNone/>
            </a:pPr>
            <a:r>
              <a:rPr lang="en-US" dirty="0"/>
              <a:t>*1,000 in disability assistance expenses</a:t>
            </a:r>
            <a:endParaRPr dirty="0"/>
          </a:p>
          <a:p>
            <a:pPr marL="0" lvl="0" indent="0" algn="l" rtl="0">
              <a:lnSpc>
                <a:spcPct val="100000"/>
              </a:lnSpc>
              <a:spcBef>
                <a:spcPts val="0"/>
              </a:spcBef>
              <a:spcAft>
                <a:spcPts val="0"/>
              </a:spcAft>
              <a:buSzPts val="1400"/>
              <a:buNone/>
            </a:pPr>
            <a:r>
              <a:rPr lang="en-US" dirty="0"/>
              <a:t>*2,000 in medical expenses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For this example, 3% of gross annual income equals: $240</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Add both the disability and medical expenses together, then subtract 3% gross annual income.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total combined disability and medical expenses allowance equals $2,760</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735" name="Google Shape;73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53" name="Google Shape;75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760" name="Google Shape;76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118</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57414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6422" y="4344107"/>
            <a:ext cx="5485200" cy="4114800"/>
          </a:xfrm>
          <a:prstGeom prst="rect">
            <a:avLst/>
          </a:prstGeom>
          <a:noFill/>
          <a:ln>
            <a:noFill/>
          </a:ln>
        </p:spPr>
        <p:txBody>
          <a:bodyPr spcFirstLastPara="1" wrap="square" lIns="90025" tIns="90025" rIns="90025" bIns="90025" anchor="ctr"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notes"/>
          <p:cNvSpPr txBox="1">
            <a:spLocks noGrp="1"/>
          </p:cNvSpPr>
          <p:nvPr>
            <p:ph type="sldNum" idx="12"/>
          </p:nvPr>
        </p:nvSpPr>
        <p:spPr>
          <a:xfrm>
            <a:off x="3884025" y="8685071"/>
            <a:ext cx="2972400" cy="457500"/>
          </a:xfrm>
          <a:prstGeom prst="rect">
            <a:avLst/>
          </a:prstGeom>
          <a:noFill/>
          <a:ln>
            <a:noFill/>
          </a:ln>
        </p:spPr>
        <p:txBody>
          <a:bodyPr spcFirstLastPara="1" wrap="square" lIns="91400" tIns="45675" rIns="91400" bIns="45675"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300"/>
                <a:buFont typeface="Arial"/>
                <a:buNone/>
                <a:tabLst/>
                <a:defRPr/>
              </a:pPr>
              <a:t>119</a:t>
            </a:fld>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58615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3" name="Google Shape;68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51762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3" name="Google Shape;68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84421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3" name="Google Shape;68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526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44FA04C-D7CF-4861-95F0-3F5ACF508755}" type="datetimeFigureOut">
              <a:rPr lang="en-US" smtClean="0"/>
              <a:t>4/5/2023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4325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23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6629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6840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285155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8014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941107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9342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94962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263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29715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494241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cloudburstgrou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dexchange.info/resources/documents/SharedHousingRentCalculation.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hud.gov/sites/documents/DOC_35699.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1"/>
          <p:cNvSpPr txBox="1">
            <a:spLocks noGrp="1"/>
          </p:cNvSpPr>
          <p:nvPr>
            <p:ph type="subTitle" idx="1"/>
          </p:nvPr>
        </p:nvSpPr>
        <p:spPr>
          <a:xfrm>
            <a:off x="1077686" y="2014696"/>
            <a:ext cx="6858000" cy="3034601"/>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D8D8D8"/>
              </a:buClr>
              <a:buSzPts val="3200"/>
              <a:buFont typeface="Arial"/>
              <a:buNone/>
            </a:pPr>
            <a:r>
              <a:rPr lang="en-US" sz="3200" b="1" i="0" u="none" strike="noStrike" cap="none" dirty="0">
                <a:solidFill>
                  <a:schemeClr val="bg1"/>
                </a:solidFill>
                <a:latin typeface="Calibri"/>
                <a:ea typeface="Calibri"/>
                <a:cs typeface="Calibri"/>
                <a:sym typeface="Calibri"/>
              </a:rPr>
              <a:t>State of New Mexico</a:t>
            </a:r>
          </a:p>
          <a:p>
            <a:pPr marL="0" marR="0" lvl="0" indent="0" algn="ctr" rtl="0">
              <a:lnSpc>
                <a:spcPct val="90000"/>
              </a:lnSpc>
              <a:spcBef>
                <a:spcPts val="1000"/>
              </a:spcBef>
              <a:spcAft>
                <a:spcPts val="0"/>
              </a:spcAft>
              <a:buClr>
                <a:srgbClr val="D8D8D8"/>
              </a:buClr>
              <a:buSzPts val="3200"/>
              <a:buFont typeface="Arial"/>
              <a:buNone/>
            </a:pPr>
            <a:r>
              <a:rPr lang="en-US" sz="3200" b="1" i="0" u="none" strike="noStrike" cap="none" dirty="0">
                <a:solidFill>
                  <a:schemeClr val="bg1"/>
                </a:solidFill>
                <a:latin typeface="Calibri"/>
                <a:ea typeface="Calibri"/>
                <a:cs typeface="Calibri"/>
                <a:sym typeface="Calibri"/>
              </a:rPr>
              <a:t>HOPWA Income and Re</a:t>
            </a:r>
            <a:r>
              <a:rPr lang="en-US" sz="3200" b="1" dirty="0">
                <a:solidFill>
                  <a:schemeClr val="bg1"/>
                </a:solidFill>
                <a:latin typeface="Calibri"/>
                <a:ea typeface="Calibri"/>
                <a:cs typeface="Calibri"/>
                <a:sym typeface="Calibri"/>
              </a:rPr>
              <a:t>nt Calculation Training </a:t>
            </a:r>
            <a:endParaRPr lang="en-US" sz="3200" b="1" i="0" u="none" strike="noStrike" cap="none" dirty="0">
              <a:solidFill>
                <a:schemeClr val="bg1"/>
              </a:solidFill>
              <a:latin typeface="Calibri"/>
              <a:ea typeface="Calibri"/>
              <a:cs typeface="Calibri"/>
              <a:sym typeface="Calibri"/>
            </a:endParaRPr>
          </a:p>
          <a:p>
            <a:pPr marL="0" marR="0" lvl="0" indent="0" algn="ctr" rtl="0">
              <a:lnSpc>
                <a:spcPct val="90000"/>
              </a:lnSpc>
              <a:spcBef>
                <a:spcPts val="1000"/>
              </a:spcBef>
              <a:spcAft>
                <a:spcPts val="0"/>
              </a:spcAft>
              <a:buClr>
                <a:srgbClr val="D8D8D8"/>
              </a:buClr>
              <a:buSzPts val="3200"/>
              <a:buFont typeface="Arial"/>
              <a:buNone/>
            </a:pPr>
            <a:r>
              <a:rPr lang="en-US" sz="3200" b="1" dirty="0">
                <a:solidFill>
                  <a:schemeClr val="bg1"/>
                </a:solidFill>
                <a:latin typeface="Calibri"/>
                <a:ea typeface="Calibri"/>
                <a:cs typeface="Calibri"/>
                <a:sym typeface="Calibri"/>
              </a:rPr>
              <a:t>November 2019</a:t>
            </a:r>
            <a:endParaRPr sz="3200" b="1" i="0" u="none" strike="noStrike" cap="none" dirty="0">
              <a:solidFill>
                <a:schemeClr val="bg1"/>
              </a:solidFill>
              <a:latin typeface="Calibri"/>
              <a:ea typeface="Calibri"/>
              <a:cs typeface="Calibri"/>
              <a:sym typeface="Calibri"/>
            </a:endParaRPr>
          </a:p>
        </p:txBody>
      </p:sp>
      <p:sp>
        <p:nvSpPr>
          <p:cNvPr id="218" name="Google Shape;218;p1"/>
          <p:cNvSpPr txBox="1">
            <a:spLocks noGrp="1"/>
          </p:cNvSpPr>
          <p:nvPr>
            <p:ph type="sldNum" sz="quarter" idx="12"/>
          </p:nvPr>
        </p:nvSpPr>
        <p:spPr>
          <a:xfrm>
            <a:off x="7086600" y="6356351"/>
            <a:ext cx="2057400" cy="365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a:t>
            </a:fld>
            <a:endParaRPr sz="1200" b="0" i="0" u="none" strike="noStrike" cap="none" dirty="0">
              <a:solidFill>
                <a:srgbClr val="888888"/>
              </a:solidFill>
              <a:latin typeface="Arial"/>
              <a:ea typeface="Arial"/>
              <a:cs typeface="Arial"/>
              <a:sym typeface="Arial"/>
            </a:endParaRPr>
          </a:p>
        </p:txBody>
      </p:sp>
      <p:sp>
        <p:nvSpPr>
          <p:cNvPr id="4" name="Rectangle 1">
            <a:extLst>
              <a:ext uri="{FF2B5EF4-FFF2-40B4-BE49-F238E27FC236}">
                <a16:creationId xmlns:a16="http://schemas.microsoft.com/office/drawing/2014/main" id="{E11441E8-65B1-4390-A236-2C2A3255F23D}"/>
              </a:ext>
            </a:extLst>
          </p:cNvPr>
          <p:cNvSpPr>
            <a:spLocks noChangeArrowheads="1"/>
          </p:cNvSpPr>
          <p:nvPr/>
        </p:nvSpPr>
        <p:spPr bwMode="auto">
          <a:xfrm>
            <a:off x="196645" y="596326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1" i="0" u="none" strike="noStrike" cap="none" normalizeH="0" baseline="0" dirty="0">
                <a:ln>
                  <a:noFill/>
                </a:ln>
                <a:solidFill>
                  <a:srgbClr val="222222"/>
                </a:solidFill>
                <a:effectLst/>
                <a:latin typeface="Trebuchet MS" panose="020B0603020202020204" pitchFamily="34" charset="0"/>
                <a:cs typeface="Arial" panose="020B0604020202020204" pitchFamily="34" charset="0"/>
              </a:rPr>
            </a:br>
            <a:br>
              <a:rPr kumimoji="0" lang="en-US" altLang="en-US" sz="1800" b="1" i="0" u="none" strike="noStrike" cap="none" normalizeH="0" baseline="0" dirty="0">
                <a:ln>
                  <a:noFill/>
                </a:ln>
                <a:solidFill>
                  <a:srgbClr val="222222"/>
                </a:solidFill>
                <a:effectLst/>
                <a:latin typeface="Trebuchet MS" panose="020B0603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155CC"/>
                </a:solidFill>
                <a:effectLst/>
                <a:latin typeface="Trebuchet MS" panose="020B0603020202020204" pitchFamily="34" charset="0"/>
                <a:cs typeface="Arial" panose="020B0604020202020204" pitchFamily="34" charset="0"/>
              </a:rPr>
              <a:t>  </a:t>
            </a:r>
            <a:r>
              <a:rPr kumimoji="0" lang="en-US" altLang="en-US" sz="1100" b="0" i="0" u="none" strike="noStrike" cap="none" normalizeH="0" baseline="0" dirty="0">
                <a:ln>
                  <a:noFill/>
                </a:ln>
                <a:solidFill>
                  <a:srgbClr val="1155CC"/>
                </a:solidFill>
                <a:effectLst/>
                <a:latin typeface="Trebuchet MS" panose="020B0603020202020204" pitchFamily="34" charset="0"/>
                <a:cs typeface="Arial" panose="020B0604020202020204" pitchFamily="34" charset="0"/>
              </a:rPr>
              <a:t>                                         </a:t>
            </a:r>
            <a:br>
              <a:rPr kumimoji="0" lang="en-US" altLang="en-US" sz="300" b="0" i="0" u="none" strike="noStrike" cap="none" normalizeH="0" baseline="0" dirty="0">
                <a:ln>
                  <a:noFill/>
                </a:ln>
                <a:solidFill>
                  <a:srgbClr val="222222"/>
                </a:solidFill>
                <a:effectLst/>
                <a:latin typeface="Trebuchet MS" panose="020B0603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666666"/>
                </a:solidFill>
                <a:effectLst/>
                <a:latin typeface="Trebuchet MS" panose="020B0603020202020204" pitchFamily="34" charset="0"/>
                <a:cs typeface="Arial" panose="020B0604020202020204" pitchFamily="34" charset="0"/>
              </a:rPr>
              <a:t>Solutions for Health | Housing | 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3"/>
            <a:extLst>
              <a:ext uri="{FF2B5EF4-FFF2-40B4-BE49-F238E27FC236}">
                <a16:creationId xmlns:a16="http://schemas.microsoft.com/office/drawing/2014/main" id="{B1E132E6-34F8-43ED-BD8B-060EA76F4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94" y="6017240"/>
            <a:ext cx="3022891" cy="339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74"/>
        <p:cNvGrpSpPr/>
        <p:nvPr/>
      </p:nvGrpSpPr>
      <p:grpSpPr>
        <a:xfrm>
          <a:off x="0" y="0"/>
          <a:ext cx="0" cy="0"/>
          <a:chOff x="0" y="0"/>
          <a:chExt cx="0" cy="0"/>
        </a:xfrm>
      </p:grpSpPr>
      <p:sp>
        <p:nvSpPr>
          <p:cNvPr id="159" name="Rectangle 158">
            <a:extLst>
              <a:ext uri="{FF2B5EF4-FFF2-40B4-BE49-F238E27FC236}">
                <a16:creationId xmlns:a16="http://schemas.microsoft.com/office/drawing/2014/main" id="{B07103F4-AFE6-4DC5-8934-DA3F40003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Rectangle 160">
            <a:extLst>
              <a:ext uri="{FF2B5EF4-FFF2-40B4-BE49-F238E27FC236}">
                <a16:creationId xmlns:a16="http://schemas.microsoft.com/office/drawing/2014/main" id="{062C35EA-DD6B-4002-9BBA-E2D26D7E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Google Shape;275;p8"/>
          <p:cNvSpPr txBox="1">
            <a:spLocks noGrp="1"/>
          </p:cNvSpPr>
          <p:nvPr>
            <p:ph type="title"/>
          </p:nvPr>
        </p:nvSpPr>
        <p:spPr>
          <a:xfrm>
            <a:off x="588557" y="685800"/>
            <a:ext cx="4469128"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sz="3400"/>
              <a:t>Resident Rent Payments</a:t>
            </a:r>
            <a:br>
              <a:rPr lang="en-US" sz="3400"/>
            </a:br>
            <a:r>
              <a:rPr lang="en-US" sz="3400"/>
              <a:t>24 CFR 574.310(d)</a:t>
            </a:r>
          </a:p>
        </p:txBody>
      </p:sp>
      <p:sp>
        <p:nvSpPr>
          <p:cNvPr id="276" name="Google Shape;276;p8"/>
          <p:cNvSpPr txBox="1">
            <a:spLocks noGrp="1"/>
          </p:cNvSpPr>
          <p:nvPr>
            <p:ph sz="half" idx="1"/>
          </p:nvPr>
        </p:nvSpPr>
        <p:spPr>
          <a:xfrm>
            <a:off x="588557" y="2285999"/>
            <a:ext cx="4469128" cy="4264925"/>
          </a:xfrm>
          <a:prstGeom prst="rect">
            <a:avLst/>
          </a:prstGeom>
        </p:spPr>
        <p:txBody>
          <a:bodyPr spcFirstLastPara="1" vert="horz" lIns="91440" tIns="45720" rIns="91440" bIns="45720" rtlCol="0" anchorCtr="0">
            <a:normAutofit lnSpcReduction="10000"/>
          </a:bodyPr>
          <a:lstStyle/>
          <a:p>
            <a:pPr lvl="0" defTabSz="914400">
              <a:spcBef>
                <a:spcPts val="600"/>
              </a:spcBef>
              <a:buSzPct val="90000"/>
              <a:buFont typeface="Franklin Gothic Book" panose="020B0503020102020204" pitchFamily="34" charset="0"/>
              <a:buNone/>
            </a:pPr>
            <a:r>
              <a:rPr lang="en-US" sz="1900" dirty="0"/>
              <a:t>All program participants who are receiving rental assistance or residing in rental housing assisted with HOPWA funding </a:t>
            </a:r>
            <a:r>
              <a:rPr lang="en-US" sz="1900" b="1" dirty="0"/>
              <a:t>must</a:t>
            </a:r>
            <a:r>
              <a:rPr lang="en-US" sz="1900" dirty="0"/>
              <a:t> pay a portion of rent</a:t>
            </a:r>
          </a:p>
          <a:p>
            <a:pPr lvl="0" defTabSz="914400">
              <a:spcBef>
                <a:spcPts val="600"/>
              </a:spcBef>
              <a:buSzPct val="90000"/>
              <a:buFont typeface="Franklin Gothic Book" panose="020B0503020102020204" pitchFamily="34" charset="0"/>
              <a:buChar char="•"/>
            </a:pPr>
            <a:r>
              <a:rPr lang="en-US" sz="1900" dirty="0"/>
              <a:t>Do not confuse this to mean – must have income</a:t>
            </a:r>
          </a:p>
          <a:p>
            <a:pPr lvl="0" defTabSz="914400">
              <a:spcBef>
                <a:spcPts val="600"/>
              </a:spcBef>
              <a:buSzPct val="90000"/>
              <a:buFont typeface="Franklin Gothic Book" panose="020B0503020102020204" pitchFamily="34" charset="0"/>
              <a:buChar char="•"/>
            </a:pPr>
            <a:r>
              <a:rPr lang="en-US" sz="1900" dirty="0"/>
              <a:t>Annual income determinations and rent calculations must comply with HUD rules</a:t>
            </a:r>
          </a:p>
          <a:p>
            <a:pPr lvl="0" defTabSz="914400">
              <a:spcBef>
                <a:spcPts val="600"/>
              </a:spcBef>
              <a:buSzPct val="90000"/>
              <a:buFont typeface="Franklin Gothic Book" panose="020B0503020102020204" pitchFamily="34" charset="0"/>
              <a:buChar char="•"/>
            </a:pPr>
            <a:r>
              <a:rPr lang="en-US" sz="1900" dirty="0"/>
              <a:t>No minimum rent requirements allowed</a:t>
            </a:r>
          </a:p>
          <a:p>
            <a:pPr lvl="0" defTabSz="914400">
              <a:spcBef>
                <a:spcPts val="600"/>
              </a:spcBef>
              <a:buSzPct val="90000"/>
              <a:buFont typeface="Franklin Gothic Book" panose="020B0503020102020204" pitchFamily="34" charset="0"/>
              <a:buChar char="•"/>
            </a:pPr>
            <a:r>
              <a:rPr lang="en-US" sz="1900" dirty="0"/>
              <a:t>How do you document that your program is charging a resident rent payment?</a:t>
            </a:r>
          </a:p>
          <a:p>
            <a:pPr lvl="0" defTabSz="914400">
              <a:spcBef>
                <a:spcPts val="1000"/>
              </a:spcBef>
              <a:buSzPct val="90000"/>
              <a:buFont typeface="Franklin Gothic Book" panose="020B0503020102020204" pitchFamily="34" charset="0"/>
              <a:buChar char="ü"/>
            </a:pPr>
            <a:endParaRPr lang="en-US" sz="1900" dirty="0"/>
          </a:p>
          <a:p>
            <a:pPr lvl="0" defTabSz="914400">
              <a:spcBef>
                <a:spcPts val="1000"/>
              </a:spcBef>
              <a:buSzPts val="2800"/>
              <a:buFont typeface="Franklin Gothic Book" panose="020B0503020102020204" pitchFamily="34" charset="0"/>
              <a:buNone/>
            </a:pPr>
            <a:endParaRPr lang="en-US" sz="1900" dirty="0"/>
          </a:p>
        </p:txBody>
      </p:sp>
      <p:sp>
        <p:nvSpPr>
          <p:cNvPr id="163" name="Rectangle 162">
            <a:extLst>
              <a:ext uri="{FF2B5EF4-FFF2-40B4-BE49-F238E27FC236}">
                <a16:creationId xmlns:a16="http://schemas.microsoft.com/office/drawing/2014/main" id="{683D7A4D-0B68-47B2-A27E-7CBA16304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6" name="Graphic 155" descr="Dollar">
            <a:extLst>
              <a:ext uri="{FF2B5EF4-FFF2-40B4-BE49-F238E27FC236}">
                <a16:creationId xmlns:a16="http://schemas.microsoft.com/office/drawing/2014/main" id="{0441D584-F969-4128-A0BA-3E819C4D8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9255" y="2191282"/>
            <a:ext cx="2474684" cy="2474684"/>
          </a:xfrm>
          <a:prstGeom prst="rect">
            <a:avLst/>
          </a:prstGeom>
        </p:spPr>
      </p:pic>
      <p:sp>
        <p:nvSpPr>
          <p:cNvPr id="277" name="Google Shape;277;p8"/>
          <p:cNvSpPr txBox="1">
            <a:spLocks noGrp="1"/>
          </p:cNvSpPr>
          <p:nvPr>
            <p:ph type="sldNum" sz="quarter" idx="12"/>
          </p:nvPr>
        </p:nvSpPr>
        <p:spPr>
          <a:xfrm>
            <a:off x="7551964" y="6453386"/>
            <a:ext cx="749807" cy="404614"/>
          </a:xfrm>
          <a:prstGeom prst="rect">
            <a:avLst/>
          </a:prstGeom>
        </p:spPr>
        <p:txBody>
          <a:bodyPr spcFirstLastPara="1" vert="horz" lIns="91440" tIns="45720" rIns="91440" bIns="45720" rtlCol="0" anchor="ctr" anchorCtr="0">
            <a:normAutofit/>
          </a:bodyPr>
          <a:lstStyle/>
          <a:p>
            <a:pPr lvl="0" indent="0" defTabSz="914400">
              <a:spcBef>
                <a:spcPts val="0"/>
              </a:spcBef>
              <a:spcAft>
                <a:spcPts val="600"/>
              </a:spcAft>
              <a:buSzPts val="450"/>
              <a:buNone/>
            </a:pPr>
            <a:fld id="{00000000-1234-1234-1234-123412341234}" type="slidenum">
              <a:rPr lang="en-US" sz="1200"/>
              <a:pPr lvl="0" indent="0" defTabSz="914400">
                <a:spcBef>
                  <a:spcPts val="0"/>
                </a:spcBef>
                <a:spcAft>
                  <a:spcPts val="600"/>
                </a:spcAft>
                <a:buSzPts val="450"/>
                <a:buNone/>
              </a:pPr>
              <a:t>10</a:t>
            </a:fld>
            <a:endParaRPr lang="en-US" sz="12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30BC-744B-494D-B9D5-17327D9BC964}"/>
              </a:ext>
            </a:extLst>
          </p:cNvPr>
          <p:cNvSpPr>
            <a:spLocks noGrp="1"/>
          </p:cNvSpPr>
          <p:nvPr>
            <p:ph type="title"/>
          </p:nvPr>
        </p:nvSpPr>
        <p:spPr>
          <a:xfrm>
            <a:off x="1120822" y="1398897"/>
            <a:ext cx="6994478" cy="689466"/>
          </a:xfrm>
        </p:spPr>
        <p:txBody>
          <a:bodyPr>
            <a:normAutofit/>
          </a:bodyPr>
          <a:lstStyle/>
          <a:p>
            <a:r>
              <a:rPr lang="en-US" sz="3200" dirty="0"/>
              <a:t>Calculating Annual Income</a:t>
            </a:r>
          </a:p>
        </p:txBody>
      </p:sp>
      <p:sp>
        <p:nvSpPr>
          <p:cNvPr id="3" name="Content Placeholder 2">
            <a:extLst>
              <a:ext uri="{FF2B5EF4-FFF2-40B4-BE49-F238E27FC236}">
                <a16:creationId xmlns:a16="http://schemas.microsoft.com/office/drawing/2014/main" id="{E8DCE355-CB58-413C-B104-9D1D139D6717}"/>
              </a:ext>
            </a:extLst>
          </p:cNvPr>
          <p:cNvSpPr>
            <a:spLocks noGrp="1"/>
          </p:cNvSpPr>
          <p:nvPr>
            <p:ph idx="1"/>
          </p:nvPr>
        </p:nvSpPr>
        <p:spPr>
          <a:xfrm>
            <a:off x="1195467" y="2033477"/>
            <a:ext cx="6564248" cy="3493768"/>
          </a:xfrm>
        </p:spPr>
        <p:txBody>
          <a:bodyPr>
            <a:noAutofit/>
          </a:bodyPr>
          <a:lstStyle/>
          <a:p>
            <a:pPr marL="0" indent="0">
              <a:buNone/>
            </a:pPr>
            <a:r>
              <a:rPr lang="en-US" b="1" dirty="0"/>
              <a:t>Example #1: Income not expect to change (employment)</a:t>
            </a:r>
          </a:p>
          <a:p>
            <a:pPr marL="0" indent="0">
              <a:buNone/>
            </a:pPr>
            <a:endParaRPr lang="en-US" b="1" dirty="0"/>
          </a:p>
          <a:p>
            <a:pPr>
              <a:spcBef>
                <a:spcPts val="0"/>
              </a:spcBef>
              <a:spcAft>
                <a:spcPts val="0"/>
              </a:spcAft>
              <a:buFont typeface="Arial" panose="020B0604020202020204" pitchFamily="34" charset="0"/>
              <a:buChar char="•"/>
            </a:pPr>
            <a:r>
              <a:rPr lang="en-US" dirty="0"/>
              <a:t>Collect 4-6 paycheck stubs</a:t>
            </a:r>
          </a:p>
          <a:p>
            <a:pPr>
              <a:spcBef>
                <a:spcPts val="0"/>
              </a:spcBef>
              <a:spcAft>
                <a:spcPts val="0"/>
              </a:spcAft>
              <a:buFont typeface="Arial" panose="020B0604020202020204" pitchFamily="34" charset="0"/>
              <a:buChar char="•"/>
            </a:pPr>
            <a:r>
              <a:rPr lang="en-US" dirty="0"/>
              <a:t>Review the Pay Period date range</a:t>
            </a:r>
          </a:p>
          <a:p>
            <a:pPr>
              <a:spcBef>
                <a:spcPts val="0"/>
              </a:spcBef>
              <a:spcAft>
                <a:spcPts val="0"/>
              </a:spcAft>
              <a:buFont typeface="Arial" panose="020B0604020202020204" pitchFamily="34" charset="0"/>
              <a:buChar char="•"/>
            </a:pPr>
            <a:r>
              <a:rPr lang="en-US" dirty="0"/>
              <a:t>Identify the gross amount on each paycheck stub</a:t>
            </a:r>
          </a:p>
          <a:p>
            <a:pPr>
              <a:spcBef>
                <a:spcPts val="0"/>
              </a:spcBef>
              <a:spcAft>
                <a:spcPts val="0"/>
              </a:spcAft>
              <a:buFont typeface="Arial" panose="020B0604020202020204" pitchFamily="34" charset="0"/>
              <a:buChar char="•"/>
            </a:pPr>
            <a:r>
              <a:rPr lang="en-US" dirty="0"/>
              <a:t>Total all the gross amounts</a:t>
            </a:r>
          </a:p>
          <a:p>
            <a:pPr>
              <a:spcBef>
                <a:spcPts val="0"/>
              </a:spcBef>
              <a:spcAft>
                <a:spcPts val="0"/>
              </a:spcAft>
              <a:buFont typeface="Arial" panose="020B0604020202020204" pitchFamily="34" charset="0"/>
              <a:buChar char="•"/>
            </a:pPr>
            <a:r>
              <a:rPr lang="en-US" dirty="0"/>
              <a:t>Divide the total gross amount by number of paycheck stubs</a:t>
            </a:r>
            <a:endParaRPr lang="en-US" b="1" dirty="0"/>
          </a:p>
        </p:txBody>
      </p:sp>
    </p:spTree>
    <p:extLst>
      <p:ext uri="{BB962C8B-B14F-4D97-AF65-F5344CB8AC3E}">
        <p14:creationId xmlns:p14="http://schemas.microsoft.com/office/powerpoint/2010/main" val="3784686256"/>
      </p:ext>
    </p:extLst>
  </p:cSld>
  <p:clrMapOvr>
    <a:overrideClrMapping bg1="dk1" tx1="lt1" bg2="dk2" tx2="lt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30BC-744B-494D-B9D5-17327D9BC964}"/>
              </a:ext>
            </a:extLst>
          </p:cNvPr>
          <p:cNvSpPr>
            <a:spLocks noGrp="1"/>
          </p:cNvSpPr>
          <p:nvPr>
            <p:ph type="title"/>
          </p:nvPr>
        </p:nvSpPr>
        <p:spPr>
          <a:xfrm>
            <a:off x="1120822" y="1398897"/>
            <a:ext cx="6994478" cy="689466"/>
          </a:xfrm>
        </p:spPr>
        <p:txBody>
          <a:bodyPr>
            <a:normAutofit/>
          </a:bodyPr>
          <a:lstStyle/>
          <a:p>
            <a:r>
              <a:rPr lang="en-US" sz="3200" dirty="0"/>
              <a:t>Calculating Annual Income</a:t>
            </a:r>
          </a:p>
        </p:txBody>
      </p:sp>
      <p:sp>
        <p:nvSpPr>
          <p:cNvPr id="3" name="Content Placeholder 2">
            <a:extLst>
              <a:ext uri="{FF2B5EF4-FFF2-40B4-BE49-F238E27FC236}">
                <a16:creationId xmlns:a16="http://schemas.microsoft.com/office/drawing/2014/main" id="{E8DCE355-CB58-413C-B104-9D1D139D6717}"/>
              </a:ext>
            </a:extLst>
          </p:cNvPr>
          <p:cNvSpPr>
            <a:spLocks noGrp="1"/>
          </p:cNvSpPr>
          <p:nvPr>
            <p:ph idx="1"/>
          </p:nvPr>
        </p:nvSpPr>
        <p:spPr>
          <a:xfrm>
            <a:off x="1195467" y="2033477"/>
            <a:ext cx="6564248" cy="3493768"/>
          </a:xfrm>
        </p:spPr>
        <p:txBody>
          <a:bodyPr>
            <a:noAutofit/>
          </a:bodyPr>
          <a:lstStyle/>
          <a:p>
            <a:pPr marL="0" indent="0">
              <a:buNone/>
            </a:pPr>
            <a:r>
              <a:rPr lang="en-US" b="1" dirty="0"/>
              <a:t>Example #1: Income not expected to change (employment)</a:t>
            </a:r>
          </a:p>
          <a:p>
            <a:pPr marL="0" indent="0">
              <a:lnSpc>
                <a:spcPct val="100000"/>
              </a:lnSpc>
              <a:spcBef>
                <a:spcPts val="0"/>
              </a:spcBef>
              <a:spcAft>
                <a:spcPts val="0"/>
              </a:spcAft>
              <a:buNone/>
            </a:pPr>
            <a:endParaRPr lang="en-US" b="1" dirty="0"/>
          </a:p>
          <a:p>
            <a:pPr marL="0" indent="0">
              <a:lnSpc>
                <a:spcPct val="100000"/>
              </a:lnSpc>
              <a:spcBef>
                <a:spcPts val="0"/>
              </a:spcBef>
              <a:spcAft>
                <a:spcPts val="0"/>
              </a:spcAft>
              <a:buNone/>
            </a:pPr>
            <a:r>
              <a:rPr lang="en-US" b="1" dirty="0"/>
              <a:t>$200</a:t>
            </a:r>
          </a:p>
          <a:p>
            <a:pPr marL="0" indent="0">
              <a:lnSpc>
                <a:spcPct val="100000"/>
              </a:lnSpc>
              <a:spcBef>
                <a:spcPts val="0"/>
              </a:spcBef>
              <a:spcAft>
                <a:spcPts val="0"/>
              </a:spcAft>
              <a:buNone/>
            </a:pPr>
            <a:r>
              <a:rPr lang="en-US" b="1" dirty="0"/>
              <a:t>$156</a:t>
            </a:r>
          </a:p>
          <a:p>
            <a:pPr marL="0" indent="0">
              <a:lnSpc>
                <a:spcPct val="100000"/>
              </a:lnSpc>
              <a:spcBef>
                <a:spcPts val="0"/>
              </a:spcBef>
              <a:spcAft>
                <a:spcPts val="0"/>
              </a:spcAft>
              <a:buNone/>
            </a:pPr>
            <a:r>
              <a:rPr lang="en-US" b="1" dirty="0"/>
              <a:t>$211</a:t>
            </a:r>
          </a:p>
          <a:p>
            <a:pPr marL="0" indent="0">
              <a:lnSpc>
                <a:spcPct val="100000"/>
              </a:lnSpc>
              <a:spcBef>
                <a:spcPts val="0"/>
              </a:spcBef>
              <a:spcAft>
                <a:spcPts val="0"/>
              </a:spcAft>
              <a:buNone/>
            </a:pPr>
            <a:r>
              <a:rPr lang="en-US" b="1" u="sng" dirty="0"/>
              <a:t>$190</a:t>
            </a:r>
            <a:r>
              <a:rPr lang="en-US" b="1" dirty="0"/>
              <a:t>		</a:t>
            </a:r>
          </a:p>
          <a:p>
            <a:pPr marL="0" indent="0">
              <a:lnSpc>
                <a:spcPct val="100000"/>
              </a:lnSpc>
              <a:spcBef>
                <a:spcPts val="0"/>
              </a:spcBef>
              <a:spcAft>
                <a:spcPts val="0"/>
              </a:spcAft>
              <a:buNone/>
            </a:pPr>
            <a:r>
              <a:rPr lang="en-US" b="1" dirty="0"/>
              <a:t>$757</a:t>
            </a:r>
          </a:p>
          <a:p>
            <a:pPr>
              <a:buFont typeface="Arial" panose="020B0604020202020204" pitchFamily="34" charset="0"/>
              <a:buChar char="•"/>
            </a:pPr>
            <a:r>
              <a:rPr lang="en-US" b="1" dirty="0"/>
              <a:t>Average weekly income: $757 / 4 = $189.25</a:t>
            </a:r>
          </a:p>
          <a:p>
            <a:pPr>
              <a:buFont typeface="Arial" panose="020B0604020202020204" pitchFamily="34" charset="0"/>
              <a:buChar char="•"/>
            </a:pPr>
            <a:r>
              <a:rPr lang="en-US" b="1" dirty="0"/>
              <a:t>Annual Income: $189.25 x 52 = $9,841</a:t>
            </a:r>
          </a:p>
          <a:p>
            <a:pPr marL="0" indent="0">
              <a:lnSpc>
                <a:spcPct val="100000"/>
              </a:lnSpc>
              <a:spcBef>
                <a:spcPts val="0"/>
              </a:spcBef>
              <a:spcAft>
                <a:spcPts val="0"/>
              </a:spcAft>
              <a:buNone/>
            </a:pPr>
            <a:endParaRPr lang="en-US" b="1" dirty="0"/>
          </a:p>
        </p:txBody>
      </p:sp>
    </p:spTree>
    <p:extLst>
      <p:ext uri="{BB962C8B-B14F-4D97-AF65-F5344CB8AC3E}">
        <p14:creationId xmlns:p14="http://schemas.microsoft.com/office/powerpoint/2010/main" val="4023466485"/>
      </p:ext>
    </p:extLst>
  </p:cSld>
  <p:clrMapOvr>
    <a:overrideClrMapping bg1="dk1" tx1="lt1" bg2="dk2" tx2="lt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30BC-744B-494D-B9D5-17327D9BC964}"/>
              </a:ext>
            </a:extLst>
          </p:cNvPr>
          <p:cNvSpPr>
            <a:spLocks noGrp="1"/>
          </p:cNvSpPr>
          <p:nvPr>
            <p:ph type="title"/>
          </p:nvPr>
        </p:nvSpPr>
        <p:spPr>
          <a:xfrm>
            <a:off x="1120822" y="1398897"/>
            <a:ext cx="6994478" cy="689466"/>
          </a:xfrm>
        </p:spPr>
        <p:txBody>
          <a:bodyPr>
            <a:normAutofit/>
          </a:bodyPr>
          <a:lstStyle/>
          <a:p>
            <a:r>
              <a:rPr lang="en-US" sz="3200" dirty="0"/>
              <a:t>Calculating Annual Income</a:t>
            </a:r>
          </a:p>
        </p:txBody>
      </p:sp>
      <p:sp>
        <p:nvSpPr>
          <p:cNvPr id="3" name="Content Placeholder 2">
            <a:extLst>
              <a:ext uri="{FF2B5EF4-FFF2-40B4-BE49-F238E27FC236}">
                <a16:creationId xmlns:a16="http://schemas.microsoft.com/office/drawing/2014/main" id="{E8DCE355-CB58-413C-B104-9D1D139D6717}"/>
              </a:ext>
            </a:extLst>
          </p:cNvPr>
          <p:cNvSpPr>
            <a:spLocks noGrp="1"/>
          </p:cNvSpPr>
          <p:nvPr>
            <p:ph idx="1"/>
          </p:nvPr>
        </p:nvSpPr>
        <p:spPr>
          <a:xfrm>
            <a:off x="1195467" y="2033477"/>
            <a:ext cx="6564248" cy="3493768"/>
          </a:xfrm>
        </p:spPr>
        <p:txBody>
          <a:bodyPr>
            <a:noAutofit/>
          </a:bodyPr>
          <a:lstStyle/>
          <a:p>
            <a:pPr marL="0" indent="0">
              <a:lnSpc>
                <a:spcPct val="100000"/>
              </a:lnSpc>
              <a:spcBef>
                <a:spcPts val="0"/>
              </a:spcBef>
              <a:spcAft>
                <a:spcPts val="0"/>
              </a:spcAft>
              <a:buNone/>
            </a:pPr>
            <a:r>
              <a:rPr lang="en-US" b="1" dirty="0">
                <a:solidFill>
                  <a:schemeClr val="tx1"/>
                </a:solidFill>
                <a:latin typeface="Franklin Gothic Medium" panose="020B0603020102020204" pitchFamily="34" charset="0"/>
                <a:ea typeface="Calibri"/>
                <a:cs typeface="Calibri"/>
                <a:sym typeface="Calibri"/>
              </a:rPr>
              <a:t>Example #2 – Income will change and continue</a:t>
            </a:r>
          </a:p>
          <a:p>
            <a:pPr marL="0" indent="0">
              <a:lnSpc>
                <a:spcPct val="100000"/>
              </a:lnSpc>
              <a:spcBef>
                <a:spcPts val="0"/>
              </a:spcBef>
              <a:spcAft>
                <a:spcPts val="0"/>
              </a:spcAft>
              <a:buNone/>
            </a:pPr>
            <a:endParaRPr lang="en-US" b="1" dirty="0">
              <a:solidFill>
                <a:schemeClr val="tx1"/>
              </a:solidFill>
              <a:latin typeface="Franklin Gothic Medium" panose="020B0603020102020204" pitchFamily="34" charset="0"/>
              <a:ea typeface="Arial"/>
              <a:cs typeface="Calibri"/>
              <a:sym typeface="Calibri"/>
            </a:endParaRPr>
          </a:p>
          <a:p>
            <a:pPr marL="50800" lvl="0" indent="0">
              <a:lnSpc>
                <a:spcPct val="100000"/>
              </a:lnSpc>
              <a:spcBef>
                <a:spcPts val="0"/>
              </a:spcBef>
              <a:spcAft>
                <a:spcPts val="0"/>
              </a:spcAft>
              <a:buSzPts val="2800"/>
              <a:buNone/>
            </a:pPr>
            <a:r>
              <a:rPr lang="en-US" b="1" dirty="0">
                <a:solidFill>
                  <a:schemeClr val="tx1"/>
                </a:solidFill>
              </a:rPr>
              <a:t>February 1: 	Certification effective date </a:t>
            </a:r>
          </a:p>
          <a:p>
            <a:pPr marL="50800" lvl="0" indent="0">
              <a:lnSpc>
                <a:spcPct val="100000"/>
              </a:lnSpc>
              <a:spcBef>
                <a:spcPts val="0"/>
              </a:spcBef>
              <a:spcAft>
                <a:spcPts val="0"/>
              </a:spcAft>
              <a:buSzPts val="2800"/>
              <a:buNone/>
            </a:pPr>
            <a:endParaRPr lang="en-US" b="1" dirty="0">
              <a:solidFill>
                <a:schemeClr val="tx1"/>
              </a:solidFill>
            </a:endParaRPr>
          </a:p>
          <a:p>
            <a:pPr marL="50800" lvl="0" indent="0">
              <a:lnSpc>
                <a:spcPct val="100000"/>
              </a:lnSpc>
              <a:spcBef>
                <a:spcPts val="0"/>
              </a:spcBef>
              <a:spcAft>
                <a:spcPts val="0"/>
              </a:spcAft>
              <a:buSzPts val="2800"/>
              <a:buNone/>
            </a:pPr>
            <a:r>
              <a:rPr lang="en-US" b="1" dirty="0">
                <a:solidFill>
                  <a:schemeClr val="tx1"/>
                </a:solidFill>
              </a:rPr>
              <a:t>$7.50/hour: 	Current hourly rate </a:t>
            </a:r>
          </a:p>
          <a:p>
            <a:pPr marL="50800" lvl="0" indent="0">
              <a:lnSpc>
                <a:spcPct val="100000"/>
              </a:lnSpc>
              <a:spcBef>
                <a:spcPts val="0"/>
              </a:spcBef>
              <a:spcAft>
                <a:spcPts val="0"/>
              </a:spcAft>
              <a:buSzPts val="2800"/>
              <a:buNone/>
            </a:pPr>
            <a:r>
              <a:rPr lang="en-US" b="1" dirty="0">
                <a:solidFill>
                  <a:schemeClr val="tx1"/>
                </a:solidFill>
              </a:rPr>
              <a:t>$8.00/hour: 	New hourly rate effective March 15</a:t>
            </a:r>
          </a:p>
          <a:p>
            <a:pPr marL="50800" lvl="0" indent="0">
              <a:lnSpc>
                <a:spcPct val="100000"/>
              </a:lnSpc>
              <a:spcBef>
                <a:spcPts val="0"/>
              </a:spcBef>
              <a:spcAft>
                <a:spcPts val="0"/>
              </a:spcAft>
              <a:buSzPts val="2800"/>
              <a:buNone/>
            </a:pPr>
            <a:r>
              <a:rPr lang="en-US" b="1" dirty="0">
                <a:solidFill>
                  <a:schemeClr val="tx1"/>
                </a:solidFill>
              </a:rPr>
              <a:t> </a:t>
            </a:r>
          </a:p>
          <a:p>
            <a:pPr marL="50800" lvl="0" indent="0">
              <a:lnSpc>
                <a:spcPct val="100000"/>
              </a:lnSpc>
              <a:spcBef>
                <a:spcPts val="0"/>
              </a:spcBef>
              <a:spcAft>
                <a:spcPts val="0"/>
              </a:spcAft>
              <a:buSzPts val="2800"/>
              <a:buNone/>
            </a:pPr>
            <a:r>
              <a:rPr lang="en-US" b="1" dirty="0">
                <a:solidFill>
                  <a:schemeClr val="tx1"/>
                </a:solidFill>
              </a:rPr>
              <a:t>Family member works full time, 40 hours per week.  </a:t>
            </a:r>
          </a:p>
          <a:p>
            <a:pPr marL="50800" lvl="0" indent="0">
              <a:lnSpc>
                <a:spcPct val="100000"/>
              </a:lnSpc>
              <a:spcBef>
                <a:spcPts val="0"/>
              </a:spcBef>
              <a:spcAft>
                <a:spcPts val="0"/>
              </a:spcAft>
              <a:buSzPts val="2800"/>
              <a:buNone/>
            </a:pPr>
            <a:r>
              <a:rPr lang="en-US" b="1" dirty="0">
                <a:solidFill>
                  <a:schemeClr val="tx1"/>
                </a:solidFill>
              </a:rPr>
              <a:t> </a:t>
            </a:r>
          </a:p>
          <a:p>
            <a:pPr marL="0" lvl="0" indent="0">
              <a:lnSpc>
                <a:spcPct val="100000"/>
              </a:lnSpc>
              <a:spcBef>
                <a:spcPts val="0"/>
              </a:spcBef>
              <a:spcAft>
                <a:spcPts val="0"/>
              </a:spcAft>
              <a:buSzPts val="2800"/>
              <a:buNone/>
            </a:pPr>
            <a:r>
              <a:rPr lang="en-US" b="1" dirty="0">
                <a:solidFill>
                  <a:schemeClr val="tx1"/>
                </a:solidFill>
              </a:rPr>
              <a:t>Current hourly rate is effective from February 1 through March 15, which equals 6 weeks </a:t>
            </a:r>
          </a:p>
          <a:p>
            <a:pPr marL="0" indent="0">
              <a:lnSpc>
                <a:spcPct val="100000"/>
              </a:lnSpc>
              <a:spcBef>
                <a:spcPts val="0"/>
              </a:spcBef>
              <a:spcAft>
                <a:spcPts val="0"/>
              </a:spcAft>
              <a:buNone/>
            </a:pPr>
            <a:endParaRPr lang="en-US" b="1" dirty="0">
              <a:solidFill>
                <a:schemeClr val="tx1"/>
              </a:solidFill>
              <a:latin typeface="Franklin Gothic Medium" panose="020B0603020102020204" pitchFamily="34" charset="0"/>
              <a:ea typeface="Arial"/>
              <a:cs typeface="Arial"/>
              <a:sym typeface="Arial"/>
            </a:endParaRPr>
          </a:p>
          <a:p>
            <a:pPr marL="0" indent="0">
              <a:lnSpc>
                <a:spcPct val="100000"/>
              </a:lnSpc>
              <a:spcBef>
                <a:spcPts val="0"/>
              </a:spcBef>
              <a:spcAft>
                <a:spcPts val="0"/>
              </a:spcAft>
              <a:buNone/>
            </a:pPr>
            <a:endParaRPr lang="en-US" b="1" dirty="0"/>
          </a:p>
        </p:txBody>
      </p:sp>
    </p:spTree>
    <p:extLst>
      <p:ext uri="{BB962C8B-B14F-4D97-AF65-F5344CB8AC3E}">
        <p14:creationId xmlns:p14="http://schemas.microsoft.com/office/powerpoint/2010/main" val="311357069"/>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30BC-744B-494D-B9D5-17327D9BC964}"/>
              </a:ext>
            </a:extLst>
          </p:cNvPr>
          <p:cNvSpPr>
            <a:spLocks noGrp="1"/>
          </p:cNvSpPr>
          <p:nvPr>
            <p:ph type="title"/>
          </p:nvPr>
        </p:nvSpPr>
        <p:spPr>
          <a:xfrm>
            <a:off x="1120822" y="1398897"/>
            <a:ext cx="6994478" cy="689466"/>
          </a:xfrm>
        </p:spPr>
        <p:txBody>
          <a:bodyPr>
            <a:normAutofit/>
          </a:bodyPr>
          <a:lstStyle/>
          <a:p>
            <a:r>
              <a:rPr lang="en-US" sz="3200" dirty="0"/>
              <a:t>Calculating Annual Income</a:t>
            </a:r>
          </a:p>
        </p:txBody>
      </p:sp>
      <p:sp>
        <p:nvSpPr>
          <p:cNvPr id="3" name="Content Placeholder 2">
            <a:extLst>
              <a:ext uri="{FF2B5EF4-FFF2-40B4-BE49-F238E27FC236}">
                <a16:creationId xmlns:a16="http://schemas.microsoft.com/office/drawing/2014/main" id="{E8DCE355-CB58-413C-B104-9D1D139D6717}"/>
              </a:ext>
            </a:extLst>
          </p:cNvPr>
          <p:cNvSpPr>
            <a:spLocks noGrp="1"/>
          </p:cNvSpPr>
          <p:nvPr>
            <p:ph idx="1"/>
          </p:nvPr>
        </p:nvSpPr>
        <p:spPr>
          <a:xfrm>
            <a:off x="1195467" y="2033477"/>
            <a:ext cx="6564248" cy="3493768"/>
          </a:xfrm>
        </p:spPr>
        <p:txBody>
          <a:bodyPr>
            <a:noAutofit/>
          </a:bodyPr>
          <a:lstStyle/>
          <a:p>
            <a:pPr marL="0" indent="0">
              <a:lnSpc>
                <a:spcPct val="100000"/>
              </a:lnSpc>
              <a:spcBef>
                <a:spcPts val="0"/>
              </a:spcBef>
              <a:spcAft>
                <a:spcPts val="0"/>
              </a:spcAft>
              <a:buNone/>
            </a:pPr>
            <a:endParaRPr lang="en-US" b="1" dirty="0">
              <a:solidFill>
                <a:schemeClr val="tx1"/>
              </a:solidFill>
              <a:latin typeface="Franklin Gothic Medium" panose="020B0603020102020204" pitchFamily="34" charset="0"/>
              <a:ea typeface="Arial"/>
              <a:cs typeface="Arial"/>
              <a:sym typeface="Arial"/>
            </a:endParaRPr>
          </a:p>
          <a:p>
            <a:pPr marL="0" indent="0">
              <a:lnSpc>
                <a:spcPct val="100000"/>
              </a:lnSpc>
              <a:spcBef>
                <a:spcPts val="0"/>
              </a:spcBef>
              <a:spcAft>
                <a:spcPts val="0"/>
              </a:spcAft>
              <a:buNone/>
            </a:pPr>
            <a:endParaRPr lang="en-US" b="1" dirty="0"/>
          </a:p>
        </p:txBody>
      </p:sp>
      <p:sp>
        <p:nvSpPr>
          <p:cNvPr id="4" name="Rectangle 3">
            <a:extLst>
              <a:ext uri="{FF2B5EF4-FFF2-40B4-BE49-F238E27FC236}">
                <a16:creationId xmlns:a16="http://schemas.microsoft.com/office/drawing/2014/main" id="{3A34C933-AFAE-4A49-81D9-EF82CF34A9A1}"/>
              </a:ext>
            </a:extLst>
          </p:cNvPr>
          <p:cNvSpPr/>
          <p:nvPr/>
        </p:nvSpPr>
        <p:spPr>
          <a:xfrm>
            <a:off x="1120822" y="1933701"/>
            <a:ext cx="6919833" cy="3693319"/>
          </a:xfrm>
          <a:prstGeom prst="rect">
            <a:avLst/>
          </a:prstGeom>
        </p:spPr>
        <p:txBody>
          <a:bodyPr wrap="square">
            <a:spAutoFit/>
          </a:bodyPr>
          <a:lstStyle/>
          <a:p>
            <a:pPr marL="50800" lvl="0">
              <a:buSzPts val="2800"/>
            </a:pPr>
            <a:r>
              <a:rPr lang="en-US" b="1" dirty="0"/>
              <a:t>Current pay rate: How many hours are there is 6 weeks?</a:t>
            </a:r>
          </a:p>
          <a:p>
            <a:pPr marL="457200" lvl="0" indent="-406400">
              <a:buSzPts val="2800"/>
              <a:buChar char="•"/>
            </a:pPr>
            <a:r>
              <a:rPr lang="en-US" b="1" dirty="0"/>
              <a:t>6 weeks x 40 hours = 240 hours </a:t>
            </a:r>
          </a:p>
          <a:p>
            <a:pPr marL="50800" lvl="0">
              <a:buSzPts val="2800"/>
            </a:pPr>
            <a:endParaRPr lang="en-US" b="1" dirty="0"/>
          </a:p>
          <a:p>
            <a:pPr marL="50800" lvl="0">
              <a:buSzPts val="2800"/>
            </a:pPr>
            <a:r>
              <a:rPr lang="en-US" b="1" dirty="0"/>
              <a:t>New pay rate: How many hours there in the remaining 46 weeks? </a:t>
            </a:r>
          </a:p>
          <a:p>
            <a:pPr marL="393700" indent="-342900">
              <a:lnSpc>
                <a:spcPct val="100000"/>
              </a:lnSpc>
              <a:spcBef>
                <a:spcPts val="0"/>
              </a:spcBef>
              <a:spcAft>
                <a:spcPts val="0"/>
              </a:spcAft>
              <a:buSzPts val="2800"/>
              <a:buFont typeface="Arial" panose="020B0604020202020204" pitchFamily="34" charset="0"/>
              <a:buChar char="•"/>
            </a:pPr>
            <a:r>
              <a:rPr lang="en-US" b="1" dirty="0"/>
              <a:t>2,080 hours - 240 hours = 1,840 hours </a:t>
            </a:r>
          </a:p>
          <a:p>
            <a:pPr marL="50800" lvl="0">
              <a:buSzPts val="2800"/>
            </a:pPr>
            <a:endParaRPr lang="en-US" b="1" dirty="0"/>
          </a:p>
          <a:p>
            <a:pPr marL="50800" lvl="0">
              <a:buSzPts val="2800"/>
            </a:pPr>
            <a:r>
              <a:rPr lang="en-US" b="1" dirty="0"/>
              <a:t>[Math check: 240 hours + 1,840 hours = 2,080 hours] </a:t>
            </a:r>
          </a:p>
          <a:p>
            <a:pPr marL="50800" lvl="0">
              <a:buSzPts val="2800"/>
            </a:pPr>
            <a:endParaRPr lang="en-US" b="1" dirty="0"/>
          </a:p>
          <a:p>
            <a:pPr marL="50800" lvl="0">
              <a:buSzPts val="2800"/>
            </a:pPr>
            <a:r>
              <a:rPr lang="en-US" b="1" dirty="0"/>
              <a:t>Annual Income is calculated as follows: </a:t>
            </a:r>
          </a:p>
          <a:p>
            <a:pPr marL="457200" lvl="0" indent="-406400">
              <a:buSzPts val="2800"/>
              <a:buChar char="•"/>
            </a:pPr>
            <a:r>
              <a:rPr lang="en-US" b="1" dirty="0"/>
              <a:t>240 hours x $7.50 = $1,800 </a:t>
            </a:r>
          </a:p>
          <a:p>
            <a:pPr marL="457200" lvl="0" indent="-406400">
              <a:buSzPts val="2800"/>
              <a:buChar char="•"/>
            </a:pPr>
            <a:r>
              <a:rPr lang="en-US" b="1" dirty="0"/>
              <a:t>1,840 hours x $8.00 = $14,720 </a:t>
            </a:r>
          </a:p>
          <a:p>
            <a:pPr marL="50800" lvl="0">
              <a:buSzPts val="2800"/>
            </a:pPr>
            <a:endParaRPr lang="en-US" b="1" dirty="0"/>
          </a:p>
          <a:p>
            <a:pPr marL="50800" lvl="0" algn="ctr">
              <a:buSzPts val="2800"/>
            </a:pPr>
            <a:r>
              <a:rPr lang="en-US" b="1" dirty="0"/>
              <a:t>Annual Income = $16,520</a:t>
            </a:r>
          </a:p>
        </p:txBody>
      </p:sp>
    </p:spTree>
    <p:extLst>
      <p:ext uri="{BB962C8B-B14F-4D97-AF65-F5344CB8AC3E}">
        <p14:creationId xmlns:p14="http://schemas.microsoft.com/office/powerpoint/2010/main" val="2403255573"/>
      </p:ext>
    </p:extLst>
  </p:cSld>
  <p:clrMapOvr>
    <a:overrideClrMapping bg1="dk1" tx1="lt1" bg2="dk2" tx2="lt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2" name="Rectangle 11">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230BC-744B-494D-B9D5-17327D9BC964}"/>
              </a:ext>
            </a:extLst>
          </p:cNvPr>
          <p:cNvSpPr>
            <a:spLocks noGrp="1"/>
          </p:cNvSpPr>
          <p:nvPr>
            <p:ph type="title"/>
          </p:nvPr>
        </p:nvSpPr>
        <p:spPr>
          <a:xfrm>
            <a:off x="1120822" y="1398897"/>
            <a:ext cx="6994478" cy="689466"/>
          </a:xfrm>
        </p:spPr>
        <p:txBody>
          <a:bodyPr>
            <a:normAutofit/>
          </a:bodyPr>
          <a:lstStyle/>
          <a:p>
            <a:r>
              <a:rPr lang="en-US" sz="3200" dirty="0"/>
              <a:t>Calculating Annual Income</a:t>
            </a:r>
          </a:p>
        </p:txBody>
      </p:sp>
      <p:sp>
        <p:nvSpPr>
          <p:cNvPr id="3" name="Content Placeholder 2">
            <a:extLst>
              <a:ext uri="{FF2B5EF4-FFF2-40B4-BE49-F238E27FC236}">
                <a16:creationId xmlns:a16="http://schemas.microsoft.com/office/drawing/2014/main" id="{E8DCE355-CB58-413C-B104-9D1D139D6717}"/>
              </a:ext>
            </a:extLst>
          </p:cNvPr>
          <p:cNvSpPr>
            <a:spLocks noGrp="1"/>
          </p:cNvSpPr>
          <p:nvPr>
            <p:ph idx="1"/>
          </p:nvPr>
        </p:nvSpPr>
        <p:spPr>
          <a:xfrm>
            <a:off x="1195467" y="2033477"/>
            <a:ext cx="6564248" cy="3493768"/>
          </a:xfrm>
        </p:spPr>
        <p:txBody>
          <a:bodyPr>
            <a:noAutofit/>
          </a:bodyPr>
          <a:lstStyle/>
          <a:p>
            <a:pPr marL="0" indent="0">
              <a:lnSpc>
                <a:spcPct val="100000"/>
              </a:lnSpc>
              <a:spcBef>
                <a:spcPts val="0"/>
              </a:spcBef>
              <a:spcAft>
                <a:spcPts val="0"/>
              </a:spcAft>
              <a:buNone/>
            </a:pPr>
            <a:endParaRPr lang="en-US" b="1" dirty="0">
              <a:solidFill>
                <a:schemeClr val="tx1"/>
              </a:solidFill>
              <a:latin typeface="Franklin Gothic Medium" panose="020B0603020102020204" pitchFamily="34" charset="0"/>
              <a:ea typeface="Arial"/>
              <a:cs typeface="Arial"/>
              <a:sym typeface="Arial"/>
            </a:endParaRPr>
          </a:p>
          <a:p>
            <a:pPr marL="0" indent="0">
              <a:lnSpc>
                <a:spcPct val="100000"/>
              </a:lnSpc>
              <a:spcBef>
                <a:spcPts val="0"/>
              </a:spcBef>
              <a:spcAft>
                <a:spcPts val="0"/>
              </a:spcAft>
              <a:buNone/>
            </a:pPr>
            <a:endParaRPr lang="en-US" b="1" dirty="0"/>
          </a:p>
        </p:txBody>
      </p:sp>
      <p:sp>
        <p:nvSpPr>
          <p:cNvPr id="4" name="Rectangle 3">
            <a:extLst>
              <a:ext uri="{FF2B5EF4-FFF2-40B4-BE49-F238E27FC236}">
                <a16:creationId xmlns:a16="http://schemas.microsoft.com/office/drawing/2014/main" id="{3A34C933-AFAE-4A49-81D9-EF82CF34A9A1}"/>
              </a:ext>
            </a:extLst>
          </p:cNvPr>
          <p:cNvSpPr/>
          <p:nvPr/>
        </p:nvSpPr>
        <p:spPr>
          <a:xfrm>
            <a:off x="1120822" y="1933701"/>
            <a:ext cx="6919833" cy="3754874"/>
          </a:xfrm>
          <a:prstGeom prst="rect">
            <a:avLst/>
          </a:prstGeom>
        </p:spPr>
        <p:txBody>
          <a:bodyPr wrap="square">
            <a:spAutoFit/>
          </a:bodyPr>
          <a:lstStyle/>
          <a:p>
            <a:pPr marL="50800" lvl="0">
              <a:buSzPts val="2800"/>
            </a:pPr>
            <a:r>
              <a:rPr lang="en-US" sz="2000" dirty="0"/>
              <a:t>Example #3: Past income is the best available indicator of expected future income</a:t>
            </a:r>
          </a:p>
          <a:p>
            <a:pPr marL="50800" lvl="0">
              <a:buSzPts val="2800"/>
            </a:pPr>
            <a:endParaRPr lang="en-US" sz="2000" dirty="0"/>
          </a:p>
          <a:p>
            <a:pPr marL="50800">
              <a:buSzPts val="2800"/>
            </a:pPr>
            <a:r>
              <a:rPr lang="en-US" sz="2000" dirty="0"/>
              <a:t>Clyde Kunkel is a roofer. He works from April through September. He does not work in rain or windstorms. His employer is able to provide information showing the total number of regular and overtime hours Clyde worked during the past three years. To calculate Clyde’s anticipated income, use the average number of regular hours over the past three years times his current regular pay rate, and the average overtime hours times his current overtime rate.</a:t>
            </a:r>
          </a:p>
          <a:p>
            <a:pPr marL="50800" lvl="0">
              <a:buSzPts val="2800"/>
            </a:pPr>
            <a:r>
              <a:rPr lang="en-US" sz="2000" dirty="0"/>
              <a:t> </a:t>
            </a:r>
          </a:p>
        </p:txBody>
      </p:sp>
    </p:spTree>
    <p:extLst>
      <p:ext uri="{BB962C8B-B14F-4D97-AF65-F5344CB8AC3E}">
        <p14:creationId xmlns:p14="http://schemas.microsoft.com/office/powerpoint/2010/main" val="3925103387"/>
      </p:ext>
    </p:extLst>
  </p:cSld>
  <p:clrMapOvr>
    <a:overrideClrMapping bg1="dk1" tx1="lt1" bg2="dk2" tx2="lt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325025" y="1456230"/>
            <a:ext cx="5156014" cy="4903763"/>
          </a:xfrm>
          <a:prstGeom prst="rect">
            <a:avLst/>
          </a:prstGeom>
        </p:spPr>
        <p:txBody>
          <a:bodyPr vert="horz" lIns="91440" tIns="45720" rIns="91440" bIns="45720" rtlCol="0" anchor="b">
            <a:normAutofit/>
          </a:bodyPr>
          <a:lstStyle/>
          <a:p>
            <a:pPr algn="r" defTabSz="914400">
              <a:lnSpc>
                <a:spcPct val="89000"/>
              </a:lnSpc>
              <a:spcBef>
                <a:spcPct val="0"/>
              </a:spcBef>
              <a:spcAft>
                <a:spcPts val="600"/>
              </a:spcAft>
            </a:pPr>
            <a:r>
              <a:rPr lang="en-US" sz="6100" cap="all" dirty="0">
                <a:solidFill>
                  <a:schemeClr val="tx2"/>
                </a:solidFill>
                <a:latin typeface="+mj-lt"/>
                <a:ea typeface="+mj-ea"/>
                <a:cs typeface="+mj-cs"/>
              </a:rPr>
              <a:t>Section 6:</a:t>
            </a:r>
          </a:p>
          <a:p>
            <a:pPr marL="228600" lvl="0" algn="r" defTabSz="914400">
              <a:lnSpc>
                <a:spcPct val="89000"/>
              </a:lnSpc>
              <a:spcBef>
                <a:spcPct val="0"/>
              </a:spcBef>
              <a:buClr>
                <a:schemeClr val="dk1"/>
              </a:buClr>
              <a:buSzPct val="90000"/>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r>
              <a:rPr lang="en-US" sz="6100" cap="all" dirty="0">
                <a:solidFill>
                  <a:schemeClr val="tx2"/>
                </a:solidFill>
                <a:latin typeface="+mj-lt"/>
                <a:ea typeface="+mj-ea"/>
                <a:cs typeface="+mj-cs"/>
              </a:rPr>
              <a:t> </a:t>
            </a: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R="0" lvl="0" indent="0">
              <a:spcBef>
                <a:spcPts val="0"/>
              </a:spcBef>
              <a:spcAft>
                <a:spcPts val="600"/>
              </a:spcAft>
              <a:buClr>
                <a:srgbClr val="888888"/>
              </a:buClr>
              <a:buSzPts val="300"/>
              <a:buFont typeface="Arial"/>
              <a:buNone/>
            </a:pPr>
            <a:fld id="{00000000-1234-1234-1234-123412341234}" type="slidenum">
              <a:rPr lang="en-US" sz="1200" b="0" i="0" u="none" strike="noStrike" cap="none">
                <a:solidFill>
                  <a:srgbClr val="191B0E"/>
                </a:solidFill>
                <a:sym typeface="Arial"/>
              </a:rPr>
              <a:pPr marR="0" lvl="0" indent="0">
                <a:spcBef>
                  <a:spcPts val="0"/>
                </a:spcBef>
                <a:spcAft>
                  <a:spcPts val="600"/>
                </a:spcAft>
                <a:buClr>
                  <a:srgbClr val="888888"/>
                </a:buClr>
                <a:buSzPts val="300"/>
                <a:buFont typeface="Arial"/>
                <a:buNone/>
              </a:pPr>
              <a:t>105</a:t>
            </a:fld>
            <a:endParaRPr lang="en-US" sz="1200" b="0" i="0" u="none" strike="noStrike" cap="none">
              <a:solidFill>
                <a:srgbClr val="191B0E"/>
              </a:solidFill>
              <a:sym typeface="Arial"/>
            </a:endParaRPr>
          </a:p>
        </p:txBody>
      </p:sp>
      <p:sp>
        <p:nvSpPr>
          <p:cNvPr id="2" name="Rectangle 1">
            <a:extLst>
              <a:ext uri="{FF2B5EF4-FFF2-40B4-BE49-F238E27FC236}">
                <a16:creationId xmlns:a16="http://schemas.microsoft.com/office/drawing/2014/main" id="{7D1F2AEB-806F-4585-8CEB-BAF29E920518}"/>
              </a:ext>
            </a:extLst>
          </p:cNvPr>
          <p:cNvSpPr/>
          <p:nvPr/>
        </p:nvSpPr>
        <p:spPr>
          <a:xfrm>
            <a:off x="1039023" y="1465572"/>
            <a:ext cx="5760219" cy="4665380"/>
          </a:xfrm>
          <a:prstGeom prst="rect">
            <a:avLst/>
          </a:prstGeom>
        </p:spPr>
        <p:txBody>
          <a:bodyPr wrap="square">
            <a:spAutoFit/>
          </a:bodyPr>
          <a:lstStyle/>
          <a:p>
            <a:r>
              <a:rPr lang="en-US" sz="2600" b="1" dirty="0"/>
              <a:t>Adjusted Income</a:t>
            </a:r>
          </a:p>
          <a:p>
            <a:pPr marL="800100" lvl="1" indent="-342900" defTabSz="914400">
              <a:lnSpc>
                <a:spcPct val="102000"/>
              </a:lnSpc>
              <a:spcAft>
                <a:spcPts val="600"/>
              </a:spcAft>
              <a:buClr>
                <a:schemeClr val="tx1"/>
              </a:buClr>
              <a:buSzPts val="3200"/>
              <a:buFont typeface="Arial" panose="020B0604020202020204" pitchFamily="34" charset="0"/>
              <a:buChar char="•"/>
            </a:pPr>
            <a:r>
              <a:rPr lang="en-US" sz="2600" b="1" dirty="0"/>
              <a:t>Definition of Adjusted Income</a:t>
            </a:r>
          </a:p>
          <a:p>
            <a:pPr marL="800100" lvl="1" indent="-342900" defTabSz="914400">
              <a:lnSpc>
                <a:spcPct val="102000"/>
              </a:lnSpc>
              <a:spcAft>
                <a:spcPts val="600"/>
              </a:spcAft>
              <a:buClr>
                <a:schemeClr val="tx1"/>
              </a:buClr>
              <a:buSzPts val="3200"/>
              <a:buFont typeface="Arial" panose="020B0604020202020204" pitchFamily="34" charset="0"/>
              <a:buChar char="•"/>
            </a:pPr>
            <a:r>
              <a:rPr lang="en-US" sz="2600" b="1" dirty="0"/>
              <a:t>Dependent Allowance</a:t>
            </a:r>
          </a:p>
          <a:p>
            <a:pPr marL="800100" lvl="1" indent="-342900" defTabSz="914400">
              <a:lnSpc>
                <a:spcPct val="102000"/>
              </a:lnSpc>
              <a:spcAft>
                <a:spcPts val="600"/>
              </a:spcAft>
              <a:buClr>
                <a:schemeClr val="tx1"/>
              </a:buClr>
              <a:buSzPts val="3200"/>
              <a:buFont typeface="Arial" panose="020B0604020202020204" pitchFamily="34" charset="0"/>
              <a:buChar char="•"/>
            </a:pPr>
            <a:r>
              <a:rPr lang="en-US" sz="2600" b="1" dirty="0"/>
              <a:t>Elderly or Disabled Allowance</a:t>
            </a:r>
          </a:p>
          <a:p>
            <a:pPr marL="800100" lvl="1" indent="-342900" defTabSz="914400">
              <a:lnSpc>
                <a:spcPct val="102000"/>
              </a:lnSpc>
              <a:spcAft>
                <a:spcPts val="600"/>
              </a:spcAft>
              <a:buClr>
                <a:schemeClr val="tx1"/>
              </a:buClr>
              <a:buSzPts val="3200"/>
              <a:buFont typeface="Arial" panose="020B0604020202020204" pitchFamily="34" charset="0"/>
              <a:buChar char="•"/>
            </a:pPr>
            <a:r>
              <a:rPr lang="en-US" sz="2600" b="1" dirty="0"/>
              <a:t>Medical Expenses Allowance</a:t>
            </a:r>
          </a:p>
          <a:p>
            <a:pPr marL="800100" lvl="1" indent="-342900" defTabSz="914400">
              <a:lnSpc>
                <a:spcPct val="102000"/>
              </a:lnSpc>
              <a:spcAft>
                <a:spcPts val="600"/>
              </a:spcAft>
              <a:buClr>
                <a:schemeClr val="tx1"/>
              </a:buClr>
              <a:buSzPts val="3200"/>
              <a:buFont typeface="Arial" panose="020B0604020202020204" pitchFamily="34" charset="0"/>
              <a:buChar char="•"/>
            </a:pPr>
            <a:r>
              <a:rPr lang="en-US" sz="2600" b="1" dirty="0"/>
              <a:t>Disability Assistance Expenses Allowance</a:t>
            </a:r>
          </a:p>
          <a:p>
            <a:pPr marL="800100" lvl="1" indent="-342900" defTabSz="914400">
              <a:lnSpc>
                <a:spcPct val="102000"/>
              </a:lnSpc>
              <a:spcAft>
                <a:spcPts val="600"/>
              </a:spcAft>
              <a:buClr>
                <a:schemeClr val="tx1"/>
              </a:buClr>
              <a:buSzPts val="3200"/>
              <a:buFont typeface="Arial" panose="020B0604020202020204" pitchFamily="34" charset="0"/>
              <a:buChar char="•"/>
            </a:pPr>
            <a:r>
              <a:rPr lang="en-US" sz="2600" b="1" dirty="0"/>
              <a:t>Child Care Expenses</a:t>
            </a:r>
          </a:p>
          <a:p>
            <a:pPr marL="800100" lvl="1" indent="-342900" defTabSz="914400">
              <a:lnSpc>
                <a:spcPct val="102000"/>
              </a:lnSpc>
              <a:spcAft>
                <a:spcPts val="600"/>
              </a:spcAft>
              <a:buClr>
                <a:schemeClr val="tx1"/>
              </a:buClr>
              <a:buSzPts val="3200"/>
              <a:buFont typeface="Arial" panose="020B0604020202020204" pitchFamily="34" charset="0"/>
              <a:buChar char="•"/>
            </a:pPr>
            <a:endParaRPr lang="en-US" sz="2600" b="1" dirty="0"/>
          </a:p>
          <a:p>
            <a:endParaRPr lang="en-US" sz="2400" dirty="0"/>
          </a:p>
        </p:txBody>
      </p:sp>
    </p:spTree>
    <p:extLst>
      <p:ext uri="{BB962C8B-B14F-4D97-AF65-F5344CB8AC3E}">
        <p14:creationId xmlns:p14="http://schemas.microsoft.com/office/powerpoint/2010/main" val="1941779503"/>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9A4C-697B-4215-BE89-229F4FB01F3B}"/>
              </a:ext>
            </a:extLst>
          </p:cNvPr>
          <p:cNvSpPr>
            <a:spLocks noGrp="1"/>
          </p:cNvSpPr>
          <p:nvPr>
            <p:ph type="title"/>
          </p:nvPr>
        </p:nvSpPr>
        <p:spPr/>
        <p:txBody>
          <a:bodyPr/>
          <a:lstStyle/>
          <a:p>
            <a:r>
              <a:rPr lang="en-US" dirty="0"/>
              <a:t>Adjusted Income</a:t>
            </a:r>
          </a:p>
        </p:txBody>
      </p:sp>
      <p:sp>
        <p:nvSpPr>
          <p:cNvPr id="3" name="Content Placeholder 2">
            <a:extLst>
              <a:ext uri="{FF2B5EF4-FFF2-40B4-BE49-F238E27FC236}">
                <a16:creationId xmlns:a16="http://schemas.microsoft.com/office/drawing/2014/main" id="{D63153F9-C999-4BB7-A7EA-A71741885B06}"/>
              </a:ext>
            </a:extLst>
          </p:cNvPr>
          <p:cNvSpPr>
            <a:spLocks noGrp="1"/>
          </p:cNvSpPr>
          <p:nvPr>
            <p:ph idx="1"/>
          </p:nvPr>
        </p:nvSpPr>
        <p:spPr>
          <a:xfrm>
            <a:off x="1028700" y="1397000"/>
            <a:ext cx="7200900" cy="604784"/>
          </a:xfrm>
        </p:spPr>
        <p:txBody>
          <a:bodyPr>
            <a:normAutofit/>
          </a:bodyPr>
          <a:lstStyle/>
          <a:p>
            <a:pPr marL="0" indent="0">
              <a:buNone/>
            </a:pPr>
            <a:r>
              <a:rPr lang="en-US" sz="3200" b="1" dirty="0"/>
              <a:t>What is adjusted income?</a:t>
            </a:r>
          </a:p>
          <a:p>
            <a:pPr marL="0" indent="0">
              <a:buNone/>
            </a:pPr>
            <a:endParaRPr lang="en-US" sz="3200" b="1" dirty="0"/>
          </a:p>
        </p:txBody>
      </p:sp>
      <p:graphicFrame>
        <p:nvGraphicFramePr>
          <p:cNvPr id="4" name="Diagram 3">
            <a:extLst>
              <a:ext uri="{FF2B5EF4-FFF2-40B4-BE49-F238E27FC236}">
                <a16:creationId xmlns:a16="http://schemas.microsoft.com/office/drawing/2014/main" id="{088F4B44-69B7-451A-AEF7-2F6B43F2F061}"/>
              </a:ext>
            </a:extLst>
          </p:cNvPr>
          <p:cNvGraphicFramePr/>
          <p:nvPr>
            <p:extLst>
              <p:ext uri="{D42A27DB-BD31-4B8C-83A1-F6EECF244321}">
                <p14:modId xmlns:p14="http://schemas.microsoft.com/office/powerpoint/2010/main" val="581290708"/>
              </p:ext>
            </p:extLst>
          </p:nvPr>
        </p:nvGraphicFramePr>
        <p:xfrm>
          <a:off x="900112" y="2255225"/>
          <a:ext cx="7907986" cy="400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4067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60E56F-A117-4A58-8859-869D6B0A6CAE}"/>
              </a:ext>
            </a:extLst>
          </p:cNvPr>
          <p:cNvSpPr>
            <a:spLocks noGrp="1"/>
          </p:cNvSpPr>
          <p:nvPr>
            <p:ph type="title"/>
          </p:nvPr>
        </p:nvSpPr>
        <p:spPr>
          <a:xfrm>
            <a:off x="2522898" y="685800"/>
            <a:ext cx="5778873" cy="1485900"/>
          </a:xfrm>
        </p:spPr>
        <p:txBody>
          <a:bodyPr>
            <a:normAutofit fontScale="90000"/>
          </a:bodyPr>
          <a:lstStyle/>
          <a:p>
            <a:r>
              <a:rPr lang="en-US" sz="3400" dirty="0"/>
              <a:t>Mandatory Deductions</a:t>
            </a:r>
            <a:br>
              <a:rPr lang="en-US" sz="3400" dirty="0"/>
            </a:br>
            <a:br>
              <a:rPr lang="en-US" sz="3400" dirty="0"/>
            </a:br>
            <a:r>
              <a:rPr lang="en-US" sz="3400" i="1" dirty="0"/>
              <a:t>What are the mandatory deductions?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B121CED-2746-4066-9B86-0395B1E3CEF7}"/>
              </a:ext>
            </a:extLst>
          </p:cNvPr>
          <p:cNvSpPr>
            <a:spLocks noGrp="1"/>
          </p:cNvSpPr>
          <p:nvPr>
            <p:ph idx="1"/>
          </p:nvPr>
        </p:nvSpPr>
        <p:spPr>
          <a:xfrm>
            <a:off x="2585102" y="2590800"/>
            <a:ext cx="5778873" cy="3581400"/>
          </a:xfrm>
        </p:spPr>
        <p:txBody>
          <a:bodyPr>
            <a:normAutofit/>
          </a:bodyPr>
          <a:lstStyle/>
          <a:p>
            <a:pPr>
              <a:buFont typeface="Arial" panose="020B0604020202020204" pitchFamily="34" charset="0"/>
              <a:buChar char="•"/>
            </a:pPr>
            <a:r>
              <a:rPr lang="en-US" sz="2400" dirty="0"/>
              <a:t>Elderly/Disabled</a:t>
            </a:r>
          </a:p>
          <a:p>
            <a:pPr>
              <a:buFont typeface="Arial" panose="020B0604020202020204" pitchFamily="34" charset="0"/>
              <a:buChar char="•"/>
            </a:pPr>
            <a:r>
              <a:rPr lang="en-US" sz="2400" dirty="0"/>
              <a:t>Dependent</a:t>
            </a:r>
          </a:p>
          <a:p>
            <a:pPr>
              <a:buFont typeface="Arial" panose="020B0604020202020204" pitchFamily="34" charset="0"/>
              <a:buChar char="•"/>
            </a:pPr>
            <a:r>
              <a:rPr lang="en-US" sz="2400" dirty="0"/>
              <a:t>Medical expenses</a:t>
            </a:r>
          </a:p>
          <a:p>
            <a:pPr>
              <a:buFont typeface="Arial" panose="020B0604020202020204" pitchFamily="34" charset="0"/>
              <a:buChar char="•"/>
            </a:pPr>
            <a:r>
              <a:rPr lang="en-US" sz="2400" dirty="0"/>
              <a:t>Childcare expenses</a:t>
            </a:r>
          </a:p>
          <a:p>
            <a:pPr>
              <a:buFont typeface="Arial" panose="020B0604020202020204" pitchFamily="34" charset="0"/>
              <a:buChar char="•"/>
            </a:pPr>
            <a:r>
              <a:rPr lang="en-US" sz="2400" dirty="0"/>
              <a:t>Disability assistance expenses</a:t>
            </a:r>
          </a:p>
          <a:p>
            <a:pPr marL="0" indent="0">
              <a:buNone/>
            </a:pPr>
            <a:endParaRPr lang="en-US" sz="2000" b="1" dirty="0"/>
          </a:p>
        </p:txBody>
      </p:sp>
    </p:spTree>
    <p:extLst>
      <p:ext uri="{BB962C8B-B14F-4D97-AF65-F5344CB8AC3E}">
        <p14:creationId xmlns:p14="http://schemas.microsoft.com/office/powerpoint/2010/main" val="26072157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92"/>
        <p:cNvGrpSpPr/>
        <p:nvPr/>
      </p:nvGrpSpPr>
      <p:grpSpPr>
        <a:xfrm>
          <a:off x="0" y="0"/>
          <a:ext cx="0" cy="0"/>
          <a:chOff x="0" y="0"/>
          <a:chExt cx="0" cy="0"/>
        </a:xfrm>
      </p:grpSpPr>
      <p:sp>
        <p:nvSpPr>
          <p:cNvPr id="126" name="Rectangle 125">
            <a:extLst>
              <a:ext uri="{FF2B5EF4-FFF2-40B4-BE49-F238E27FC236}">
                <a16:creationId xmlns:a16="http://schemas.microsoft.com/office/drawing/2014/main" id="{B07103F4-AFE6-4DC5-8934-DA3F40003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Google Shape;693;p50"/>
          <p:cNvSpPr txBox="1">
            <a:spLocks noGrp="1"/>
          </p:cNvSpPr>
          <p:nvPr>
            <p:ph type="title"/>
          </p:nvPr>
        </p:nvSpPr>
        <p:spPr>
          <a:xfrm>
            <a:off x="3918857" y="367979"/>
            <a:ext cx="4497636" cy="946355"/>
          </a:xfrm>
          <a:prstGeom prst="rect">
            <a:avLst/>
          </a:prstGeom>
        </p:spPr>
        <p:txBody>
          <a:bodyPr spcFirstLastPara="1" vert="horz" lIns="91440" tIns="45720" rIns="91440" bIns="45720" rtlCol="0" anchor="t" anchorCtr="0">
            <a:normAutofit fontScale="90000"/>
          </a:bodyPr>
          <a:lstStyle/>
          <a:p>
            <a:pPr marL="0" marR="0" lvl="0" indent="0" defTabSz="914400">
              <a:spcAft>
                <a:spcPts val="0"/>
              </a:spcAft>
              <a:buClr>
                <a:schemeClr val="dk1"/>
              </a:buClr>
              <a:buSzPts val="3959"/>
            </a:pPr>
            <a:r>
              <a:rPr lang="en-US" sz="4100" b="0" i="0" u="none" strike="noStrike" kern="1200" cap="none" baseline="0" dirty="0">
                <a:solidFill>
                  <a:schemeClr val="tx2"/>
                </a:solidFill>
                <a:latin typeface="+mj-lt"/>
                <a:ea typeface="+mj-ea"/>
                <a:cs typeface="+mj-cs"/>
                <a:sym typeface="Calibri"/>
              </a:rPr>
              <a:t>Elderly/Disabled Allowance</a:t>
            </a:r>
          </a:p>
          <a:p>
            <a:pPr marL="0" lvl="0" indent="0" defTabSz="914400">
              <a:spcAft>
                <a:spcPts val="0"/>
              </a:spcAft>
              <a:buClr>
                <a:schemeClr val="dk1"/>
              </a:buClr>
              <a:buSzPts val="2800"/>
            </a:pPr>
            <a:endParaRPr lang="en-US" sz="4100" kern="1200" baseline="0" dirty="0">
              <a:solidFill>
                <a:schemeClr val="tx2"/>
              </a:solidFill>
              <a:latin typeface="+mj-lt"/>
              <a:ea typeface="+mj-ea"/>
              <a:cs typeface="+mj-cs"/>
            </a:endParaRPr>
          </a:p>
        </p:txBody>
      </p:sp>
      <p:sp>
        <p:nvSpPr>
          <p:cNvPr id="128" name="Rectangle 127">
            <a:extLst>
              <a:ext uri="{FF2B5EF4-FFF2-40B4-BE49-F238E27FC236}">
                <a16:creationId xmlns:a16="http://schemas.microsoft.com/office/drawing/2014/main" id="{1F4C3E1F-F848-429E-A6D6-86E45FBD3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3" name="Graphic 122" descr="Family">
            <a:extLst>
              <a:ext uri="{FF2B5EF4-FFF2-40B4-BE49-F238E27FC236}">
                <a16:creationId xmlns:a16="http://schemas.microsoft.com/office/drawing/2014/main" id="{27917A07-E5BE-476F-B221-A508579CC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671" y="1367258"/>
            <a:ext cx="3215185" cy="3634326"/>
          </a:xfrm>
          <a:prstGeom prst="rect">
            <a:avLst/>
          </a:prstGeom>
        </p:spPr>
      </p:pic>
      <p:sp>
        <p:nvSpPr>
          <p:cNvPr id="3" name="Content Placeholder 2">
            <a:extLst>
              <a:ext uri="{FF2B5EF4-FFF2-40B4-BE49-F238E27FC236}">
                <a16:creationId xmlns:a16="http://schemas.microsoft.com/office/drawing/2014/main" id="{E64C5779-FE60-42D9-B7D1-88C00E016ACA}"/>
              </a:ext>
            </a:extLst>
          </p:cNvPr>
          <p:cNvSpPr>
            <a:spLocks noGrp="1"/>
          </p:cNvSpPr>
          <p:nvPr>
            <p:ph sz="half" idx="1"/>
          </p:nvPr>
        </p:nvSpPr>
        <p:spPr>
          <a:xfrm>
            <a:off x="4220506" y="1630679"/>
            <a:ext cx="4274741" cy="4647218"/>
          </a:xfrm>
        </p:spPr>
        <p:txBody>
          <a:bodyPr vert="horz" lIns="91440" tIns="45720" rIns="91440" bIns="45720" rtlCol="0">
            <a:normAutofit fontScale="85000" lnSpcReduction="20000"/>
          </a:bodyPr>
          <a:lstStyle/>
          <a:p>
            <a:pPr marL="0" lvl="0" indent="0" defTabSz="914400">
              <a:spcBef>
                <a:spcPts val="0"/>
              </a:spcBef>
              <a:buClr>
                <a:schemeClr val="dk1"/>
              </a:buClr>
              <a:buSzPts val="2800"/>
              <a:buFont typeface="Franklin Gothic Book" panose="020B0503020102020204" pitchFamily="34" charset="0"/>
              <a:buNone/>
            </a:pPr>
            <a:r>
              <a:rPr lang="en-US" sz="2600" kern="1200" baseline="0" dirty="0">
                <a:solidFill>
                  <a:schemeClr val="tx2"/>
                </a:solidFill>
                <a:latin typeface="+mn-lt"/>
                <a:ea typeface="+mn-ea"/>
                <a:cs typeface="+mn-cs"/>
                <a:sym typeface="Calibri"/>
              </a:rPr>
              <a:t>An allowance of $400 </a:t>
            </a:r>
            <a:r>
              <a:rPr lang="en-US" sz="2600" u="sng" kern="1200" baseline="0" dirty="0">
                <a:solidFill>
                  <a:schemeClr val="tx2"/>
                </a:solidFill>
                <a:latin typeface="+mn-lt"/>
                <a:ea typeface="+mn-ea"/>
                <a:cs typeface="+mn-cs"/>
                <a:sym typeface="Calibri"/>
              </a:rPr>
              <a:t>per household</a:t>
            </a:r>
            <a:r>
              <a:rPr lang="en-US" sz="2600" kern="1200" baseline="0" dirty="0">
                <a:solidFill>
                  <a:schemeClr val="tx2"/>
                </a:solidFill>
                <a:latin typeface="+mn-lt"/>
                <a:ea typeface="+mn-ea"/>
                <a:cs typeface="+mn-cs"/>
                <a:sym typeface="Calibri"/>
              </a:rPr>
              <a:t> in which the head or spouse (or sole member) is:</a:t>
            </a:r>
          </a:p>
          <a:p>
            <a:pPr lvl="0" defTabSz="914400">
              <a:spcBef>
                <a:spcPts val="0"/>
              </a:spcBef>
              <a:buClr>
                <a:schemeClr val="dk1"/>
              </a:buClr>
              <a:buSzPts val="2800"/>
              <a:buFont typeface="Franklin Gothic Book" panose="020B0503020102020204" pitchFamily="34" charset="0"/>
              <a:buNone/>
            </a:pPr>
            <a:endParaRPr lang="en-US" sz="2600" kern="1200" baseline="0" dirty="0">
              <a:solidFill>
                <a:schemeClr val="tx2"/>
              </a:solidFill>
              <a:latin typeface="+mn-lt"/>
              <a:ea typeface="+mn-ea"/>
              <a:cs typeface="+mn-cs"/>
            </a:endParaRPr>
          </a:p>
          <a:p>
            <a:pPr lvl="0" defTabSz="914400">
              <a:spcBef>
                <a:spcPts val="0"/>
              </a:spcBef>
              <a:buSzPct val="90000"/>
              <a:buFont typeface="Arial" panose="020B0604020202020204" pitchFamily="34" charset="0"/>
              <a:buChar char="•"/>
            </a:pPr>
            <a:r>
              <a:rPr lang="en-US" sz="2600" kern="1200" baseline="0" dirty="0">
                <a:solidFill>
                  <a:schemeClr val="tx2"/>
                </a:solidFill>
                <a:latin typeface="+mn-lt"/>
                <a:ea typeface="+mn-ea"/>
                <a:cs typeface="+mn-cs"/>
                <a:sym typeface="Arial"/>
              </a:rPr>
              <a:t>A </a:t>
            </a:r>
            <a:r>
              <a:rPr lang="en-US" sz="2600" kern="1200" baseline="0" dirty="0">
                <a:solidFill>
                  <a:schemeClr val="tx2"/>
                </a:solidFill>
                <a:latin typeface="+mn-lt"/>
                <a:ea typeface="+mn-ea"/>
                <a:cs typeface="+mn-cs"/>
                <a:sym typeface="Calibri"/>
              </a:rPr>
              <a:t>person with disabilities; or </a:t>
            </a:r>
          </a:p>
          <a:p>
            <a:pPr lvl="0" defTabSz="914400">
              <a:spcBef>
                <a:spcPts val="0"/>
              </a:spcBef>
              <a:buClr>
                <a:schemeClr val="dk1"/>
              </a:buClr>
              <a:buSzPct val="90000"/>
              <a:buFont typeface="Arial" panose="020B0604020202020204" pitchFamily="34" charset="0"/>
              <a:buChar char="•"/>
            </a:pPr>
            <a:r>
              <a:rPr lang="en-US" sz="2600" kern="1200" baseline="0" dirty="0">
                <a:solidFill>
                  <a:schemeClr val="tx2"/>
                </a:solidFill>
                <a:latin typeface="+mn-lt"/>
                <a:ea typeface="+mn-ea"/>
                <a:cs typeface="+mn-cs"/>
              </a:rPr>
              <a:t>At</a:t>
            </a:r>
            <a:r>
              <a:rPr lang="en-US" sz="2600" kern="1200" baseline="0" dirty="0">
                <a:solidFill>
                  <a:schemeClr val="tx2"/>
                </a:solidFill>
                <a:latin typeface="+mn-lt"/>
                <a:ea typeface="+mn-ea"/>
                <a:cs typeface="+mn-cs"/>
                <a:sym typeface="Calibri"/>
              </a:rPr>
              <a:t> least 62 years of age.</a:t>
            </a:r>
            <a:endParaRPr lang="en-US" sz="2600" kern="1200" baseline="0" dirty="0">
              <a:solidFill>
                <a:schemeClr val="tx2"/>
              </a:solidFill>
              <a:latin typeface="+mn-lt"/>
              <a:ea typeface="+mn-ea"/>
              <a:cs typeface="+mn-cs"/>
            </a:endParaRPr>
          </a:p>
          <a:p>
            <a:pPr lvl="0" defTabSz="914400">
              <a:spcBef>
                <a:spcPts val="0"/>
              </a:spcBef>
              <a:buClr>
                <a:schemeClr val="dk1"/>
              </a:buClr>
              <a:buSzPts val="2400"/>
              <a:buFont typeface="Franklin Gothic Book" panose="020B0503020102020204" pitchFamily="34" charset="0"/>
              <a:buNone/>
            </a:pPr>
            <a:endParaRPr lang="en-US" sz="2600" kern="1200" baseline="0" dirty="0">
              <a:solidFill>
                <a:schemeClr val="tx2"/>
              </a:solidFill>
              <a:latin typeface="+mn-lt"/>
              <a:ea typeface="+mn-ea"/>
              <a:cs typeface="+mn-cs"/>
            </a:endParaRPr>
          </a:p>
          <a:p>
            <a:pPr marL="0" lvl="0" indent="0" defTabSz="914400">
              <a:spcBef>
                <a:spcPts val="0"/>
              </a:spcBef>
              <a:buSzPts val="2400"/>
              <a:buFont typeface="Franklin Gothic Book" panose="020B0503020102020204" pitchFamily="34" charset="0"/>
              <a:buNone/>
            </a:pPr>
            <a:r>
              <a:rPr lang="en-US" sz="2600" kern="1200" baseline="0" dirty="0">
                <a:solidFill>
                  <a:schemeClr val="tx2"/>
                </a:solidFill>
                <a:latin typeface="+mn-lt"/>
                <a:ea typeface="+mn-ea"/>
                <a:cs typeface="+mn-cs"/>
                <a:sym typeface="Calibri"/>
              </a:rPr>
              <a:t>A family whose </a:t>
            </a:r>
            <a:r>
              <a:rPr lang="en-US" sz="2600" i="1" kern="1200" baseline="0" dirty="0">
                <a:solidFill>
                  <a:schemeClr val="tx2"/>
                </a:solidFill>
                <a:latin typeface="+mn-lt"/>
                <a:ea typeface="+mn-ea"/>
                <a:cs typeface="+mn-cs"/>
                <a:sym typeface="Calibri"/>
              </a:rPr>
              <a:t>qualifying</a:t>
            </a:r>
            <a:r>
              <a:rPr lang="en-US" sz="2600" kern="1200" baseline="0" dirty="0">
                <a:solidFill>
                  <a:schemeClr val="tx2"/>
                </a:solidFill>
                <a:latin typeface="+mn-lt"/>
                <a:ea typeface="+mn-ea"/>
                <a:cs typeface="+mn-cs"/>
                <a:sym typeface="Calibri"/>
              </a:rPr>
              <a:t> member is a minor are not eligible for the elderly or disabled allowance – unless the head, spouse or co-head is otherwise 62 years or older.</a:t>
            </a:r>
          </a:p>
          <a:p>
            <a:pPr lvl="0" defTabSz="914400">
              <a:spcBef>
                <a:spcPts val="0"/>
              </a:spcBef>
              <a:buSzPts val="2400"/>
              <a:buFont typeface="Franklin Gothic Book" panose="020B0503020102020204" pitchFamily="34" charset="0"/>
              <a:buNone/>
            </a:pPr>
            <a:endParaRPr lang="en-US" sz="2600" kern="1200" baseline="0" dirty="0">
              <a:solidFill>
                <a:schemeClr val="tx2"/>
              </a:solidFill>
              <a:latin typeface="+mn-lt"/>
              <a:ea typeface="+mn-ea"/>
              <a:cs typeface="+mn-cs"/>
              <a:sym typeface="Calibri"/>
            </a:endParaRPr>
          </a:p>
          <a:p>
            <a:pPr marL="0" lvl="0" indent="0" defTabSz="914400">
              <a:spcBef>
                <a:spcPts val="0"/>
              </a:spcBef>
              <a:buSzPts val="2400"/>
              <a:buFont typeface="Franklin Gothic Book" panose="020B0503020102020204" pitchFamily="34" charset="0"/>
              <a:buNone/>
            </a:pPr>
            <a:r>
              <a:rPr lang="en-US" sz="2600" kern="1200" baseline="0" dirty="0">
                <a:solidFill>
                  <a:schemeClr val="tx2"/>
                </a:solidFill>
                <a:latin typeface="+mn-lt"/>
                <a:ea typeface="+mn-ea"/>
                <a:cs typeface="+mn-cs"/>
                <a:sym typeface="Calibri"/>
              </a:rPr>
              <a:t>The elderly/disabled allowance is only applied once per family, not for each person in the family. </a:t>
            </a:r>
          </a:p>
          <a:p>
            <a:pPr marL="0" lvl="0" indent="0" defTabSz="914400">
              <a:spcBef>
                <a:spcPts val="0"/>
              </a:spcBef>
              <a:buSzPts val="2400"/>
              <a:buFont typeface="Franklin Gothic Book" panose="020B0503020102020204" pitchFamily="34" charset="0"/>
              <a:buNone/>
            </a:pPr>
            <a:endParaRPr lang="en-US" dirty="0">
              <a:sym typeface="Calibri"/>
            </a:endParaRPr>
          </a:p>
          <a:p>
            <a:pPr marL="0" lvl="0" indent="0" defTabSz="914400">
              <a:spcBef>
                <a:spcPts val="0"/>
              </a:spcBef>
              <a:buSzPts val="2400"/>
              <a:buFont typeface="Franklin Gothic Book" panose="020B0503020102020204" pitchFamily="34" charset="0"/>
              <a:buNone/>
            </a:pPr>
            <a:endParaRPr lang="en-US" kern="1200" baseline="0" dirty="0">
              <a:solidFill>
                <a:schemeClr val="tx2"/>
              </a:solidFill>
              <a:latin typeface="+mn-lt"/>
              <a:ea typeface="+mn-ea"/>
              <a:cs typeface="+mn-cs"/>
              <a:sym typeface="Calibri"/>
            </a:endParaRPr>
          </a:p>
          <a:p>
            <a:pPr marL="0" lvl="0" indent="0" defTabSz="914400">
              <a:spcBef>
                <a:spcPts val="0"/>
              </a:spcBef>
              <a:buSzPts val="2400"/>
              <a:buFont typeface="Franklin Gothic Book" panose="020B0503020102020204" pitchFamily="34" charset="0"/>
              <a:buNone/>
            </a:pPr>
            <a:endParaRPr lang="en-US" dirty="0">
              <a:sym typeface="Calibri"/>
            </a:endParaRPr>
          </a:p>
          <a:p>
            <a:pPr marL="0" lvl="0" indent="0" defTabSz="914400">
              <a:spcBef>
                <a:spcPts val="0"/>
              </a:spcBef>
              <a:buSzPts val="2400"/>
              <a:buFont typeface="Franklin Gothic Book" panose="020B0503020102020204" pitchFamily="34" charset="0"/>
              <a:buNone/>
            </a:pPr>
            <a:endParaRPr lang="en-US" kern="1200" baseline="0" dirty="0">
              <a:solidFill>
                <a:schemeClr val="tx2"/>
              </a:solidFill>
              <a:latin typeface="+mn-lt"/>
              <a:ea typeface="+mn-ea"/>
              <a:cs typeface="+mn-cs"/>
              <a:sym typeface="Calibri"/>
            </a:endParaRPr>
          </a:p>
          <a:p>
            <a:pPr defTabSz="914400"/>
            <a:endParaRPr lang="en-US" sz="1400" kern="1200" baseline="0" dirty="0">
              <a:solidFill>
                <a:schemeClr val="tx2"/>
              </a:solidFill>
              <a:latin typeface="+mn-lt"/>
              <a:ea typeface="+mn-ea"/>
              <a:cs typeface="+mn-cs"/>
            </a:endParaRPr>
          </a:p>
        </p:txBody>
      </p:sp>
      <p:sp>
        <p:nvSpPr>
          <p:cNvPr id="695" name="Google Shape;695;p50"/>
          <p:cNvSpPr txBox="1">
            <a:spLocks noGrp="1"/>
          </p:cNvSpPr>
          <p:nvPr>
            <p:ph type="sldNum" sz="quarter" idx="12"/>
          </p:nvPr>
        </p:nvSpPr>
        <p:spPr>
          <a:xfrm>
            <a:off x="7104552" y="6453386"/>
            <a:ext cx="1197219" cy="404614"/>
          </a:xfrm>
          <a:prstGeom prst="rect">
            <a:avLst/>
          </a:prstGeom>
        </p:spPr>
        <p:txBody>
          <a:bodyPr spcFirstLastPara="1" vert="horz" lIns="91440" tIns="45720" rIns="91440" bIns="45720" rtlCol="0" anchor="ctr" anchorCtr="0">
            <a:normAutofit/>
          </a:bodyPr>
          <a:lstStyle/>
          <a:p>
            <a:pPr lvl="0" indent="0" defTabSz="914400">
              <a:spcBef>
                <a:spcPts val="0"/>
              </a:spcBef>
              <a:spcAft>
                <a:spcPts val="600"/>
              </a:spcAft>
              <a:buClr>
                <a:srgbClr val="FFFFFF"/>
              </a:buClr>
              <a:buSzPts val="450"/>
              <a:buFont typeface="Trebuchet MS"/>
              <a:buNone/>
            </a:pPr>
            <a:fld id="{00000000-1234-1234-1234-123412341234}" type="slidenum">
              <a:rPr lang="en-US" sz="1200" kern="1200" baseline="0">
                <a:solidFill>
                  <a:schemeClr val="tx2"/>
                </a:solidFill>
                <a:latin typeface="+mn-lt"/>
                <a:ea typeface="+mn-ea"/>
                <a:cs typeface="+mn-cs"/>
              </a:rPr>
              <a:pPr lvl="0" indent="0" defTabSz="914400">
                <a:spcBef>
                  <a:spcPts val="0"/>
                </a:spcBef>
                <a:spcAft>
                  <a:spcPts val="600"/>
                </a:spcAft>
                <a:buClr>
                  <a:srgbClr val="FFFFFF"/>
                </a:buClr>
                <a:buSzPts val="450"/>
                <a:buFont typeface="Trebuchet MS"/>
                <a:buNone/>
              </a:pPr>
              <a:t>108</a:t>
            </a:fld>
            <a:endParaRPr lang="en-US" sz="1200" kern="1200" baseline="0" dirty="0">
              <a:solidFill>
                <a:schemeClr val="tx2"/>
              </a:solidFill>
              <a:latin typeface="+mn-lt"/>
              <a:ea typeface="+mn-ea"/>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84"/>
        <p:cNvGrpSpPr/>
        <p:nvPr/>
      </p:nvGrpSpPr>
      <p:grpSpPr>
        <a:xfrm>
          <a:off x="0" y="0"/>
          <a:ext cx="0" cy="0"/>
          <a:chOff x="0" y="0"/>
          <a:chExt cx="0" cy="0"/>
        </a:xfrm>
      </p:grpSpPr>
      <p:sp>
        <p:nvSpPr>
          <p:cNvPr id="114" name="Rectangle 113">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6" name="Rectangle 115">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Google Shape;685;p49"/>
          <p:cNvSpPr txBox="1">
            <a:spLocks noGrp="1"/>
          </p:cNvSpPr>
          <p:nvPr>
            <p:ph type="title"/>
          </p:nvPr>
        </p:nvSpPr>
        <p:spPr>
          <a:xfrm>
            <a:off x="725926" y="1194180"/>
            <a:ext cx="2642954" cy="5020353"/>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000"/>
            </a:pPr>
            <a:r>
              <a:rPr lang="en-US" sz="4100" b="0" i="0" u="none" strike="noStrike" cap="none" dirty="0">
                <a:sym typeface="Calibri"/>
              </a:rPr>
              <a:t>Dependent Allowance</a:t>
            </a:r>
            <a:br>
              <a:rPr lang="en-US" sz="4100" b="0" i="0" u="none" strike="noStrike" cap="none" dirty="0">
                <a:sym typeface="Calibri"/>
              </a:rPr>
            </a:br>
            <a:endParaRPr lang="en-US" sz="4100" dirty="0"/>
          </a:p>
        </p:txBody>
      </p:sp>
      <p:sp>
        <p:nvSpPr>
          <p:cNvPr id="118" name="Rectangle 117">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A9C61900-C484-4D3B-8771-FFB833C3DDAE}"/>
              </a:ext>
            </a:extLst>
          </p:cNvPr>
          <p:cNvSpPr/>
          <p:nvPr/>
        </p:nvSpPr>
        <p:spPr>
          <a:xfrm>
            <a:off x="3792405" y="1194179"/>
            <a:ext cx="4586136" cy="4666573"/>
          </a:xfrm>
          <a:prstGeom prst="rect">
            <a:avLst/>
          </a:prstGeom>
        </p:spPr>
        <p:txBody>
          <a:bodyPr vert="horz" lIns="91440" tIns="45720" rIns="91440" bIns="45720" rtlCol="0">
            <a:normAutofit/>
          </a:bodyPr>
          <a:lstStyle/>
          <a:p>
            <a:pPr lvl="0" indent="-384048" defTabSz="914400">
              <a:lnSpc>
                <a:spcPct val="94000"/>
              </a:lnSpc>
              <a:spcAft>
                <a:spcPts val="200"/>
              </a:spcAft>
              <a:buClr>
                <a:schemeClr val="dk1"/>
              </a:buClr>
              <a:buSzPts val="2800"/>
              <a:buFont typeface="Franklin Gothic Book" panose="020B0503020102020204" pitchFamily="34" charset="0"/>
            </a:pPr>
            <a:r>
              <a:rPr lang="en-US" sz="2400" b="1" i="1" dirty="0">
                <a:solidFill>
                  <a:schemeClr val="tx2"/>
                </a:solidFill>
                <a:sym typeface="Arial"/>
              </a:rPr>
              <a:t>A dependent is a family member who is:</a:t>
            </a:r>
            <a:endParaRPr lang="en-US" sz="2400" b="1" dirty="0">
              <a:solidFill>
                <a:schemeClr val="tx2"/>
              </a:solidFill>
            </a:endParaRPr>
          </a:p>
          <a:p>
            <a:pPr lvl="0" indent="-384048" defTabSz="914400">
              <a:lnSpc>
                <a:spcPct val="94000"/>
              </a:lnSpc>
              <a:spcAft>
                <a:spcPts val="200"/>
              </a:spcAft>
              <a:buClr>
                <a:schemeClr val="dk1"/>
              </a:buClr>
              <a:buSzPts val="2800"/>
              <a:buFont typeface="Franklin Gothic Book" panose="020B0503020102020204" pitchFamily="34" charset="0"/>
            </a:pPr>
            <a:endParaRPr lang="en-US" sz="2400" i="1" dirty="0">
              <a:solidFill>
                <a:schemeClr val="tx2"/>
              </a:solidFill>
            </a:endParaRPr>
          </a:p>
          <a:p>
            <a:pPr marL="482600" lvl="0" indent="-384048" defTabSz="914400">
              <a:lnSpc>
                <a:spcPct val="94000"/>
              </a:lnSpc>
              <a:spcAft>
                <a:spcPts val="200"/>
              </a:spcAft>
              <a:buSzPct val="90000"/>
              <a:buFont typeface="Franklin Gothic Book" panose="020B0503020102020204" pitchFamily="34" charset="0"/>
              <a:buChar char="•"/>
            </a:pPr>
            <a:r>
              <a:rPr lang="en-US" sz="2400" dirty="0">
                <a:solidFill>
                  <a:schemeClr val="tx2"/>
                </a:solidFill>
              </a:rPr>
              <a:t>U</a:t>
            </a:r>
            <a:r>
              <a:rPr lang="en-US" sz="2400" dirty="0">
                <a:solidFill>
                  <a:schemeClr val="tx2"/>
                </a:solidFill>
                <a:sym typeface="Calibri"/>
              </a:rPr>
              <a:t>nder 18 years of age,</a:t>
            </a:r>
            <a:endParaRPr lang="en-US" sz="2400" dirty="0">
              <a:solidFill>
                <a:schemeClr val="tx2"/>
              </a:solidFill>
            </a:endParaRPr>
          </a:p>
          <a:p>
            <a:pPr marL="482600" lvl="0" indent="-384048" defTabSz="914400">
              <a:lnSpc>
                <a:spcPct val="94000"/>
              </a:lnSpc>
              <a:spcAft>
                <a:spcPts val="200"/>
              </a:spcAft>
              <a:buSzPct val="90000"/>
              <a:buFont typeface="Franklin Gothic Book" panose="020B0503020102020204" pitchFamily="34" charset="0"/>
              <a:buChar char="•"/>
            </a:pPr>
            <a:r>
              <a:rPr lang="en-US" sz="2400" dirty="0">
                <a:solidFill>
                  <a:schemeClr val="tx2"/>
                </a:solidFill>
                <a:sym typeface="Calibri"/>
              </a:rPr>
              <a:t>A person with disabilities (any age), or </a:t>
            </a:r>
            <a:endParaRPr lang="en-US" sz="2400" dirty="0">
              <a:solidFill>
                <a:schemeClr val="tx2"/>
              </a:solidFill>
            </a:endParaRPr>
          </a:p>
          <a:p>
            <a:pPr marL="482600" lvl="0" indent="-384048" defTabSz="914400">
              <a:lnSpc>
                <a:spcPct val="94000"/>
              </a:lnSpc>
              <a:spcAft>
                <a:spcPts val="200"/>
              </a:spcAft>
              <a:buSzPct val="90000"/>
              <a:buFont typeface="Franklin Gothic Book" panose="020B0503020102020204" pitchFamily="34" charset="0"/>
              <a:buChar char="•"/>
            </a:pPr>
            <a:r>
              <a:rPr lang="en-US" sz="2400" dirty="0">
                <a:solidFill>
                  <a:schemeClr val="tx2"/>
                </a:solidFill>
              </a:rPr>
              <a:t>A</a:t>
            </a:r>
            <a:r>
              <a:rPr lang="en-US" sz="2400" dirty="0">
                <a:solidFill>
                  <a:schemeClr val="tx2"/>
                </a:solidFill>
                <a:sym typeface="Calibri"/>
              </a:rPr>
              <a:t> full-time student</a:t>
            </a:r>
            <a:r>
              <a:rPr lang="en-US" sz="2400" dirty="0">
                <a:solidFill>
                  <a:schemeClr val="tx2"/>
                </a:solidFill>
              </a:rPr>
              <a:t>*</a:t>
            </a:r>
            <a:r>
              <a:rPr lang="en-US" sz="2400" dirty="0">
                <a:solidFill>
                  <a:schemeClr val="tx2"/>
                </a:solidFill>
                <a:sym typeface="Calibri"/>
              </a:rPr>
              <a:t> (any age).</a:t>
            </a:r>
          </a:p>
          <a:p>
            <a:pPr marL="482600" lvl="0" indent="-384048" defTabSz="914400">
              <a:lnSpc>
                <a:spcPct val="94000"/>
              </a:lnSpc>
              <a:spcAft>
                <a:spcPts val="200"/>
              </a:spcAft>
              <a:buSzPct val="90000"/>
              <a:buFont typeface="Franklin Gothic Book" panose="020B0503020102020204" pitchFamily="34" charset="0"/>
              <a:buChar char="•"/>
            </a:pPr>
            <a:endParaRPr lang="en-US" sz="2400" dirty="0">
              <a:solidFill>
                <a:schemeClr val="tx2"/>
              </a:solidFill>
              <a:sym typeface="Calibri"/>
            </a:endParaRPr>
          </a:p>
          <a:p>
            <a:pPr marL="98552" lvl="0" defTabSz="914400">
              <a:lnSpc>
                <a:spcPct val="94000"/>
              </a:lnSpc>
              <a:spcAft>
                <a:spcPts val="200"/>
              </a:spcAft>
              <a:buSzPct val="90000"/>
            </a:pPr>
            <a:r>
              <a:rPr lang="en-US" sz="2400" dirty="0">
                <a:solidFill>
                  <a:schemeClr val="tx2"/>
                </a:solidFill>
                <a:sym typeface="Calibri"/>
              </a:rPr>
              <a:t>How do you document who is a </a:t>
            </a:r>
            <a:r>
              <a:rPr lang="en-US" sz="2400" dirty="0" err="1">
                <a:solidFill>
                  <a:schemeClr val="tx2"/>
                </a:solidFill>
                <a:sym typeface="Calibri"/>
              </a:rPr>
              <a:t>dependant</a:t>
            </a:r>
            <a:r>
              <a:rPr lang="en-US" sz="2400" dirty="0">
                <a:solidFill>
                  <a:schemeClr val="tx2"/>
                </a:solidFill>
                <a:sym typeface="Calibri"/>
              </a:rPr>
              <a:t>?</a:t>
            </a:r>
            <a:endParaRPr lang="en-US" sz="2400" dirty="0">
              <a:solidFill>
                <a:schemeClr val="tx2"/>
              </a:solidFill>
            </a:endParaRPr>
          </a:p>
          <a:p>
            <a:pPr marL="368300" lvl="0" indent="-384048" defTabSz="914400">
              <a:lnSpc>
                <a:spcPct val="94000"/>
              </a:lnSpc>
              <a:spcAft>
                <a:spcPts val="200"/>
              </a:spcAft>
              <a:buSzPts val="2400"/>
              <a:buFont typeface="Franklin Gothic Book" panose="020B0503020102020204" pitchFamily="34" charset="0"/>
              <a:buChar char="•"/>
            </a:pPr>
            <a:endParaRPr lang="en-US" dirty="0">
              <a:solidFill>
                <a:schemeClr val="tx2"/>
              </a:solidFill>
              <a:sym typeface="Arial"/>
            </a:endParaRPr>
          </a:p>
          <a:p>
            <a:pPr marL="368300" lvl="0" indent="-384048" defTabSz="914400">
              <a:lnSpc>
                <a:spcPct val="94000"/>
              </a:lnSpc>
              <a:spcAft>
                <a:spcPts val="200"/>
              </a:spcAft>
              <a:buSzPts val="2400"/>
              <a:buFont typeface="Franklin Gothic Book" panose="020B0503020102020204" pitchFamily="34" charset="0"/>
              <a:buChar char="•"/>
            </a:pPr>
            <a:endParaRPr lang="en-US" dirty="0">
              <a:solidFill>
                <a:schemeClr val="tx2"/>
              </a:solidFill>
              <a:sym typeface="Arial"/>
            </a:endParaRPr>
          </a:p>
          <a:p>
            <a:pPr marL="25400" lvl="0" indent="-384048" defTabSz="914400">
              <a:lnSpc>
                <a:spcPct val="94000"/>
              </a:lnSpc>
              <a:spcAft>
                <a:spcPts val="200"/>
              </a:spcAft>
              <a:buSzPts val="2400"/>
              <a:buFont typeface="Franklin Gothic Book" panose="020B0503020102020204" pitchFamily="34" charset="0"/>
            </a:pPr>
            <a:endParaRPr lang="en-US"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4"/>
        <p:cNvGrpSpPr/>
        <p:nvPr/>
      </p:nvGrpSpPr>
      <p:grpSpPr>
        <a:xfrm>
          <a:off x="0" y="0"/>
          <a:ext cx="0" cy="0"/>
          <a:chOff x="0" y="0"/>
          <a:chExt cx="0" cy="0"/>
        </a:xfrm>
      </p:grpSpPr>
      <p:sp>
        <p:nvSpPr>
          <p:cNvPr id="291" name="Rectangle 165">
            <a:extLst>
              <a:ext uri="{FF2B5EF4-FFF2-40B4-BE49-F238E27FC236}">
                <a16:creationId xmlns:a16="http://schemas.microsoft.com/office/drawing/2014/main" id="{ECD4F02C-6F85-4E6E-A2F2-CCE2288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Rectangle 167">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Google Shape;285;p9"/>
          <p:cNvSpPr txBox="1">
            <a:spLocks noGrp="1"/>
          </p:cNvSpPr>
          <p:nvPr>
            <p:ph type="title"/>
          </p:nvPr>
        </p:nvSpPr>
        <p:spPr>
          <a:xfrm>
            <a:off x="1353165" y="460887"/>
            <a:ext cx="7200900" cy="1059426"/>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sz="4400" kern="1200" baseline="0" dirty="0">
                <a:solidFill>
                  <a:schemeClr val="tx2"/>
                </a:solidFill>
                <a:latin typeface="+mj-lt"/>
                <a:ea typeface="+mj-ea"/>
                <a:cs typeface="+mj-cs"/>
              </a:rPr>
              <a:t>Resident Rent Payments</a:t>
            </a:r>
          </a:p>
        </p:txBody>
      </p:sp>
      <p:sp>
        <p:nvSpPr>
          <p:cNvPr id="293" name="Rectangle 169">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Google Shape;287;p9"/>
          <p:cNvSpPr txBox="1">
            <a:spLocks noGrp="1"/>
          </p:cNvSpPr>
          <p:nvPr>
            <p:ph type="sldNum" sz="quarter" idx="12"/>
          </p:nvPr>
        </p:nvSpPr>
        <p:spPr>
          <a:xfrm>
            <a:off x="7104552" y="6453386"/>
            <a:ext cx="1197219" cy="404614"/>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450"/>
              <a:buNone/>
            </a:pPr>
            <a:fld id="{00000000-1234-1234-1234-123412341234}" type="slidenum">
              <a:rPr lang="en-US" sz="1200" kern="1200" baseline="0" smtClean="0">
                <a:solidFill>
                  <a:schemeClr val="tx2"/>
                </a:solidFill>
                <a:latin typeface="+mn-lt"/>
                <a:ea typeface="+mn-ea"/>
                <a:cs typeface="+mn-cs"/>
              </a:rPr>
              <a:pPr lvl="0" indent="0">
                <a:spcBef>
                  <a:spcPts val="0"/>
                </a:spcBef>
                <a:spcAft>
                  <a:spcPts val="600"/>
                </a:spcAft>
                <a:buSzPts val="450"/>
                <a:buNone/>
              </a:pPr>
              <a:t>11</a:t>
            </a:fld>
            <a:endParaRPr lang="en-US" sz="1200" kern="1200" baseline="0" dirty="0">
              <a:solidFill>
                <a:schemeClr val="tx2"/>
              </a:solidFill>
              <a:latin typeface="+mn-lt"/>
              <a:ea typeface="+mn-ea"/>
              <a:cs typeface="+mn-cs"/>
            </a:endParaRPr>
          </a:p>
        </p:txBody>
      </p:sp>
      <p:graphicFrame>
        <p:nvGraphicFramePr>
          <p:cNvPr id="289" name="Google Shape;286;p9">
            <a:extLst>
              <a:ext uri="{FF2B5EF4-FFF2-40B4-BE49-F238E27FC236}">
                <a16:creationId xmlns:a16="http://schemas.microsoft.com/office/drawing/2014/main" id="{D0C4EDE6-6DC9-415E-8281-BEA06D4FF63F}"/>
              </a:ext>
            </a:extLst>
          </p:cNvPr>
          <p:cNvGraphicFramePr>
            <a:graphicFrameLocks noGrp="1"/>
          </p:cNvGraphicFramePr>
          <p:nvPr>
            <p:ph sz="half" idx="1"/>
            <p:extLst>
              <p:ext uri="{D42A27DB-BD31-4B8C-83A1-F6EECF244321}">
                <p14:modId xmlns:p14="http://schemas.microsoft.com/office/powerpoint/2010/main" val="2536161149"/>
              </p:ext>
            </p:extLst>
          </p:nvPr>
        </p:nvGraphicFramePr>
        <p:xfrm>
          <a:off x="1033438" y="1638300"/>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84"/>
        <p:cNvGrpSpPr/>
        <p:nvPr/>
      </p:nvGrpSpPr>
      <p:grpSpPr>
        <a:xfrm>
          <a:off x="0" y="0"/>
          <a:ext cx="0" cy="0"/>
          <a:chOff x="0" y="0"/>
          <a:chExt cx="0" cy="0"/>
        </a:xfrm>
      </p:grpSpPr>
      <p:sp>
        <p:nvSpPr>
          <p:cNvPr id="114" name="Rectangle 113">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6" name="Rectangle 115">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Google Shape;685;p49"/>
          <p:cNvSpPr txBox="1">
            <a:spLocks noGrp="1"/>
          </p:cNvSpPr>
          <p:nvPr>
            <p:ph type="title"/>
          </p:nvPr>
        </p:nvSpPr>
        <p:spPr>
          <a:xfrm>
            <a:off x="725926" y="1194180"/>
            <a:ext cx="2642954" cy="5020353"/>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000"/>
            </a:pPr>
            <a:r>
              <a:rPr lang="en-US" sz="4100" b="0" i="0" u="none" strike="noStrike" cap="none" dirty="0">
                <a:sym typeface="Calibri"/>
              </a:rPr>
              <a:t>Dependent Allowance</a:t>
            </a:r>
            <a:br>
              <a:rPr lang="en-US" sz="4100" b="0" i="0" u="none" strike="noStrike" cap="none" dirty="0">
                <a:sym typeface="Calibri"/>
              </a:rPr>
            </a:br>
            <a:endParaRPr lang="en-US" sz="4100" dirty="0"/>
          </a:p>
        </p:txBody>
      </p:sp>
      <p:sp>
        <p:nvSpPr>
          <p:cNvPr id="118" name="Rectangle 117">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566F0F5F-79C6-4122-B3E2-B69A4DA94FFE}"/>
              </a:ext>
            </a:extLst>
          </p:cNvPr>
          <p:cNvSpPr/>
          <p:nvPr/>
        </p:nvSpPr>
        <p:spPr>
          <a:xfrm>
            <a:off x="3792405" y="1194179"/>
            <a:ext cx="4586136" cy="5020353"/>
          </a:xfrm>
          <a:prstGeom prst="rect">
            <a:avLst/>
          </a:prstGeom>
        </p:spPr>
        <p:txBody>
          <a:bodyPr vert="horz" lIns="91440" tIns="45720" rIns="91440" bIns="45720" rtlCol="0">
            <a:normAutofit/>
          </a:bodyPr>
          <a:lstStyle/>
          <a:p>
            <a:pPr marL="342900" lvl="0" indent="-384048" defTabSz="914400">
              <a:lnSpc>
                <a:spcPct val="94000"/>
              </a:lnSpc>
              <a:spcAft>
                <a:spcPts val="200"/>
              </a:spcAft>
              <a:buSzPts val="2800"/>
              <a:buFont typeface="Franklin Gothic Book" panose="020B0503020102020204" pitchFamily="34" charset="0"/>
            </a:pPr>
            <a:r>
              <a:rPr lang="en-US" sz="2400" b="1" dirty="0">
                <a:solidFill>
                  <a:schemeClr val="tx2"/>
                </a:solidFill>
              </a:rPr>
              <a:t>Key Elements:</a:t>
            </a:r>
          </a:p>
          <a:p>
            <a:pPr lvl="0" indent="-384048" defTabSz="914400">
              <a:lnSpc>
                <a:spcPct val="94000"/>
              </a:lnSpc>
              <a:spcAft>
                <a:spcPts val="200"/>
              </a:spcAft>
              <a:buSzPts val="2400"/>
              <a:buFont typeface="Franklin Gothic Book" panose="020B0503020102020204" pitchFamily="34" charset="0"/>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$480 per </a:t>
            </a:r>
            <a:r>
              <a:rPr lang="en-US" sz="2400" u="sng" dirty="0">
                <a:solidFill>
                  <a:schemeClr val="tx2"/>
                </a:solidFill>
                <a:sym typeface="Arial"/>
              </a:rPr>
              <a:t>each</a:t>
            </a:r>
            <a:r>
              <a:rPr lang="en-US" sz="2400" dirty="0">
                <a:solidFill>
                  <a:schemeClr val="tx2"/>
                </a:solidFill>
                <a:sym typeface="Arial"/>
              </a:rPr>
              <a:t> dependent</a:t>
            </a:r>
          </a:p>
          <a:p>
            <a:pPr marL="368300" lvl="0" indent="-384048" defTabSz="914400">
              <a:lnSpc>
                <a:spcPct val="94000"/>
              </a:lnSpc>
              <a:spcAft>
                <a:spcPts val="200"/>
              </a:spcAft>
              <a:buSzPts val="2400"/>
              <a:buFont typeface="Franklin Gothic Book" panose="020B0503020102020204" pitchFamily="34" charset="0"/>
              <a:buChar char="•"/>
            </a:pPr>
            <a:endParaRPr lang="en-US" sz="2400" dirty="0">
              <a:solidFill>
                <a:schemeClr val="tx2"/>
              </a:solidFill>
              <a:sym typeface="Arial"/>
            </a:endParaRPr>
          </a:p>
          <a:p>
            <a:pPr marL="3683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Full time student status must be verified by the institution providing the certificate/degree program</a:t>
            </a:r>
          </a:p>
          <a:p>
            <a:pPr marL="368300" lvl="0" indent="-384048" defTabSz="914400">
              <a:lnSpc>
                <a:spcPct val="94000"/>
              </a:lnSpc>
              <a:spcAft>
                <a:spcPts val="200"/>
              </a:spcAft>
              <a:buSzPts val="2400"/>
              <a:buFont typeface="Franklin Gothic Book" panose="020B0503020102020204" pitchFamily="34" charset="0"/>
              <a:buChar char="•"/>
            </a:pPr>
            <a:endParaRPr lang="en-US" sz="2400" u="sng" dirty="0">
              <a:solidFill>
                <a:schemeClr val="tx2"/>
              </a:solidFill>
              <a:sym typeface="Arial"/>
            </a:endParaRPr>
          </a:p>
          <a:p>
            <a:pPr marL="3683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Never dependents: head, spouse, co-head, live-  in aide, foster children/foster adults</a:t>
            </a:r>
          </a:p>
        </p:txBody>
      </p:sp>
      <p:sp>
        <p:nvSpPr>
          <p:cNvPr id="2" name="Rectangle 1">
            <a:extLst>
              <a:ext uri="{FF2B5EF4-FFF2-40B4-BE49-F238E27FC236}">
                <a16:creationId xmlns:a16="http://schemas.microsoft.com/office/drawing/2014/main" id="{A9C61900-C484-4D3B-8771-FFB833C3DDAE}"/>
              </a:ext>
            </a:extLst>
          </p:cNvPr>
          <p:cNvSpPr/>
          <p:nvPr/>
        </p:nvSpPr>
        <p:spPr>
          <a:xfrm>
            <a:off x="3792405" y="1194179"/>
            <a:ext cx="4586136" cy="2622981"/>
          </a:xfrm>
          <a:prstGeom prst="rect">
            <a:avLst/>
          </a:prstGeom>
        </p:spPr>
        <p:txBody>
          <a:bodyPr vert="horz" lIns="91440" tIns="45720" rIns="91440" bIns="45720" rtlCol="0">
            <a:normAutofit/>
          </a:bodyPr>
          <a:lstStyle/>
          <a:p>
            <a:pPr marL="25400" lvl="0" indent="-384048" defTabSz="914400">
              <a:lnSpc>
                <a:spcPct val="94000"/>
              </a:lnSpc>
              <a:spcAft>
                <a:spcPts val="200"/>
              </a:spcAft>
              <a:buSzPts val="2400"/>
              <a:buFont typeface="Franklin Gothic Book" panose="020B0503020102020204" pitchFamily="34" charset="0"/>
            </a:pPr>
            <a:endParaRPr lang="en-US" dirty="0">
              <a:solidFill>
                <a:schemeClr val="tx2"/>
              </a:solidFill>
            </a:endParaRPr>
          </a:p>
        </p:txBody>
      </p:sp>
    </p:spTree>
    <p:extLst>
      <p:ext uri="{BB962C8B-B14F-4D97-AF65-F5344CB8AC3E}">
        <p14:creationId xmlns:p14="http://schemas.microsoft.com/office/powerpoint/2010/main" val="13199429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01"/>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Google Shape;702;p51"/>
          <p:cNvSpPr txBox="1">
            <a:spLocks noGrp="1"/>
          </p:cNvSpPr>
          <p:nvPr>
            <p:ph type="title"/>
          </p:nvPr>
        </p:nvSpPr>
        <p:spPr>
          <a:xfrm>
            <a:off x="725926" y="1194180"/>
            <a:ext cx="2642954" cy="5020353"/>
          </a:xfrm>
          <a:prstGeom prst="rect">
            <a:avLst/>
          </a:prstGeom>
        </p:spPr>
        <p:txBody>
          <a:bodyPr spcFirstLastPara="1" lIns="91425" tIns="91425" rIns="91425" bIns="91425" anchorCtr="0">
            <a:normAutofit/>
          </a:bodyPr>
          <a:lstStyle/>
          <a:p>
            <a:pPr marL="0" lvl="0" indent="0" rtl="0">
              <a:spcBef>
                <a:spcPts val="0"/>
              </a:spcBef>
              <a:spcAft>
                <a:spcPts val="0"/>
              </a:spcAft>
              <a:buClr>
                <a:schemeClr val="dk1"/>
              </a:buClr>
              <a:buSzPts val="1100"/>
              <a:buFont typeface="Arial"/>
              <a:buNone/>
            </a:pPr>
            <a:endParaRPr lang="en-US" sz="3400" dirty="0"/>
          </a:p>
          <a:p>
            <a:pPr marL="0" lvl="0" indent="0" rtl="0">
              <a:spcBef>
                <a:spcPts val="0"/>
              </a:spcBef>
              <a:spcAft>
                <a:spcPts val="0"/>
              </a:spcAft>
              <a:buClr>
                <a:schemeClr val="dk1"/>
              </a:buClr>
              <a:buSzPts val="1100"/>
              <a:buFont typeface="Arial"/>
              <a:buNone/>
            </a:pPr>
            <a:r>
              <a:rPr lang="en-US" sz="3400" dirty="0"/>
              <a:t>Medical Expenses Allowance</a:t>
            </a:r>
            <a:br>
              <a:rPr lang="en-US" sz="3400" dirty="0"/>
            </a:br>
            <a:endParaRPr lang="en-US" sz="3400" dirty="0"/>
          </a:p>
        </p:txBody>
      </p:sp>
      <p:sp>
        <p:nvSpPr>
          <p:cNvPr id="201" name="Rectangle 200">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Google Shape;703;p51"/>
          <p:cNvSpPr txBox="1">
            <a:spLocks noGrp="1"/>
          </p:cNvSpPr>
          <p:nvPr>
            <p:ph idx="1"/>
          </p:nvPr>
        </p:nvSpPr>
        <p:spPr>
          <a:xfrm>
            <a:off x="3023118" y="460268"/>
            <a:ext cx="5355423" cy="6397732"/>
          </a:xfrm>
          <a:prstGeom prst="rect">
            <a:avLst/>
          </a:prstGeom>
        </p:spPr>
        <p:txBody>
          <a:bodyPr spcFirstLastPara="1" lIns="91425" tIns="91425" rIns="91425" bIns="91425" anchorCtr="0">
            <a:normAutofit fontScale="25000" lnSpcReduction="20000"/>
          </a:bodyPr>
          <a:lstStyle/>
          <a:p>
            <a:pPr marL="0" lvl="0" indent="0" rtl="0">
              <a:spcBef>
                <a:spcPts val="0"/>
              </a:spcBef>
              <a:spcAft>
                <a:spcPts val="600"/>
              </a:spcAft>
              <a:buSzPts val="2800"/>
              <a:buNone/>
            </a:pPr>
            <a:r>
              <a:rPr lang="en-US" sz="8000" b="1" dirty="0"/>
              <a:t>What is a medical expenses allowance?</a:t>
            </a:r>
          </a:p>
          <a:p>
            <a:pPr marL="0" lvl="0" indent="0" rtl="0">
              <a:spcBef>
                <a:spcPts val="0"/>
              </a:spcBef>
              <a:spcAft>
                <a:spcPts val="600"/>
              </a:spcAft>
              <a:buSzPts val="2800"/>
              <a:buNone/>
            </a:pPr>
            <a:endParaRPr lang="en-US" sz="8000" dirty="0"/>
          </a:p>
          <a:p>
            <a:pPr marL="0" lvl="0" indent="0" rtl="0">
              <a:spcBef>
                <a:spcPts val="0"/>
              </a:spcBef>
              <a:spcAft>
                <a:spcPts val="600"/>
              </a:spcAft>
              <a:buSzPts val="2800"/>
              <a:buNone/>
            </a:pPr>
            <a:r>
              <a:rPr lang="en-US" sz="8000" dirty="0"/>
              <a:t>Expenses that are not covered/reimbursed by another source and anticipated to be incurred during the 12 months following certification or reexamination</a:t>
            </a:r>
          </a:p>
          <a:p>
            <a:pPr marL="0" marR="0" lvl="0" indent="0" rtl="0">
              <a:spcBef>
                <a:spcPts val="0"/>
              </a:spcBef>
              <a:spcAft>
                <a:spcPts val="600"/>
              </a:spcAft>
              <a:buSzPts val="2800"/>
              <a:buNone/>
            </a:pPr>
            <a:endParaRPr lang="en-US" sz="8000" dirty="0"/>
          </a:p>
          <a:p>
            <a:pPr marL="457200" marR="0" lvl="0" indent="-361950" rtl="0">
              <a:spcBef>
                <a:spcPts val="0"/>
              </a:spcBef>
              <a:spcAft>
                <a:spcPts val="600"/>
              </a:spcAft>
              <a:buSzPts val="2100"/>
              <a:buFont typeface="Arial" panose="020B0604020202020204" pitchFamily="34" charset="0"/>
              <a:buChar char="•"/>
            </a:pPr>
            <a:r>
              <a:rPr lang="en-US" sz="8000" dirty="0"/>
              <a:t>The allowance does not equal 100% of the medical expenses</a:t>
            </a:r>
          </a:p>
          <a:p>
            <a:pPr marL="987552" lvl="1" indent="-361950">
              <a:spcBef>
                <a:spcPts val="0"/>
              </a:spcBef>
              <a:spcAft>
                <a:spcPts val="600"/>
              </a:spcAft>
              <a:buSzPts val="2100"/>
              <a:buFont typeface="Arial" panose="020B0604020202020204" pitchFamily="34" charset="0"/>
              <a:buChar char="•"/>
            </a:pPr>
            <a:r>
              <a:rPr lang="en-US" sz="8000" i="0" dirty="0"/>
              <a:t>The actual allowance is the amount of the medical expenses that exceed 3% of gross annual income  </a:t>
            </a:r>
          </a:p>
          <a:p>
            <a:pPr marL="457200" marR="0" lvl="0" indent="-228600" rtl="0">
              <a:spcBef>
                <a:spcPts val="0"/>
              </a:spcBef>
              <a:spcAft>
                <a:spcPts val="600"/>
              </a:spcAft>
              <a:buSzPts val="2100"/>
              <a:buFont typeface="Arial" panose="020B0604020202020204" pitchFamily="34" charset="0"/>
              <a:buChar char="•"/>
            </a:pPr>
            <a:endParaRPr lang="en-US" sz="8000" dirty="0"/>
          </a:p>
          <a:p>
            <a:pPr marL="457200" marR="0" lvl="0" indent="-361950" rtl="0">
              <a:spcBef>
                <a:spcPts val="0"/>
              </a:spcBef>
              <a:spcAft>
                <a:spcPts val="600"/>
              </a:spcAft>
              <a:buSzPts val="2100"/>
              <a:buFont typeface="Arial" panose="020B0604020202020204" pitchFamily="34" charset="0"/>
              <a:buChar char="•"/>
            </a:pPr>
            <a:r>
              <a:rPr lang="en-US" sz="8000" dirty="0"/>
              <a:t>Medical expense allowance is only allowable for elderly/disabled families</a:t>
            </a:r>
          </a:p>
          <a:p>
            <a:pPr marL="457200" marR="0" lvl="0" indent="-228600" rtl="0">
              <a:spcBef>
                <a:spcPts val="0"/>
              </a:spcBef>
              <a:spcAft>
                <a:spcPts val="600"/>
              </a:spcAft>
              <a:buSzPts val="2100"/>
              <a:buFont typeface="Arial" panose="020B0604020202020204" pitchFamily="34" charset="0"/>
              <a:buChar char="•"/>
            </a:pPr>
            <a:endParaRPr lang="en-US" sz="8000" dirty="0"/>
          </a:p>
          <a:p>
            <a:pPr marL="457200" marR="0" lvl="0" indent="-361950" rtl="0">
              <a:spcBef>
                <a:spcPts val="0"/>
              </a:spcBef>
              <a:spcAft>
                <a:spcPts val="600"/>
              </a:spcAft>
              <a:buSzPts val="2100"/>
              <a:buFont typeface="Arial" panose="020B0604020202020204" pitchFamily="34" charset="0"/>
              <a:buChar char="•"/>
            </a:pPr>
            <a:r>
              <a:rPr lang="en-US" sz="8000" dirty="0"/>
              <a:t>Medical expenses for </a:t>
            </a:r>
            <a:r>
              <a:rPr lang="en-US" sz="8000" b="1" dirty="0"/>
              <a:t>all</a:t>
            </a:r>
            <a:r>
              <a:rPr lang="en-US" sz="8000" dirty="0"/>
              <a:t> family members may be counted</a:t>
            </a:r>
          </a:p>
          <a:p>
            <a:pPr marL="95250" marR="0" lvl="0" indent="0" rtl="0">
              <a:spcBef>
                <a:spcPts val="0"/>
              </a:spcBef>
              <a:spcAft>
                <a:spcPts val="600"/>
              </a:spcAft>
              <a:buSzPts val="2100"/>
              <a:buNone/>
            </a:pPr>
            <a:endParaRPr lang="en-US" sz="9600" dirty="0"/>
          </a:p>
          <a:p>
            <a:pPr marL="95250" marR="0" lvl="0" indent="0" rtl="0">
              <a:spcBef>
                <a:spcPts val="0"/>
              </a:spcBef>
              <a:spcAft>
                <a:spcPts val="600"/>
              </a:spcAft>
              <a:buSzPts val="2100"/>
              <a:buNone/>
            </a:pPr>
            <a:r>
              <a:rPr lang="en-US" sz="9600" dirty="0"/>
              <a:t>How do you document medical expenses?</a:t>
            </a:r>
          </a:p>
          <a:p>
            <a:pPr marL="558800" lvl="1" indent="0" rtl="0">
              <a:spcBef>
                <a:spcPts val="0"/>
              </a:spcBef>
              <a:spcAft>
                <a:spcPts val="600"/>
              </a:spcAft>
              <a:buSzPts val="2000"/>
              <a:buNone/>
            </a:pPr>
            <a:endParaRPr lang="en-US" sz="5000" dirty="0"/>
          </a:p>
          <a:p>
            <a:pPr marL="457200" marR="0" lvl="0" indent="-228600" rtl="0">
              <a:spcBef>
                <a:spcPts val="0"/>
              </a:spcBef>
              <a:spcAft>
                <a:spcPts val="600"/>
              </a:spcAft>
              <a:buSzPts val="2000"/>
              <a:buNone/>
            </a:pPr>
            <a:endParaRPr lang="en-US" sz="5000" dirty="0"/>
          </a:p>
          <a:p>
            <a:pPr marL="558800" lvl="1" indent="0" rtl="0">
              <a:spcBef>
                <a:spcPts val="0"/>
              </a:spcBef>
              <a:spcAft>
                <a:spcPts val="600"/>
              </a:spcAft>
              <a:buSzPts val="2000"/>
              <a:buNone/>
            </a:pPr>
            <a:r>
              <a:rPr lang="en-US" sz="5000" dirty="0"/>
              <a:t>			</a:t>
            </a:r>
            <a:r>
              <a:rPr lang="en-US" sz="1100" dirty="0"/>
              <a:t>		</a:t>
            </a:r>
          </a:p>
          <a:p>
            <a:pPr marL="457200" marR="0" lvl="0" indent="0" rtl="0">
              <a:spcBef>
                <a:spcPts val="0"/>
              </a:spcBef>
              <a:spcAft>
                <a:spcPts val="600"/>
              </a:spcAft>
              <a:buSzPts val="2800"/>
              <a:buNone/>
            </a:pPr>
            <a:endParaRPr lang="en-US" sz="1100" dirty="0"/>
          </a:p>
          <a:p>
            <a:pPr marL="914400" marR="0" lvl="0" indent="0" rtl="0">
              <a:spcBef>
                <a:spcPts val="0"/>
              </a:spcBef>
              <a:spcAft>
                <a:spcPts val="600"/>
              </a:spcAft>
              <a:buClr>
                <a:schemeClr val="dk1"/>
              </a:buClr>
              <a:buSzPts val="1960"/>
              <a:buFont typeface="Arial"/>
              <a:buNone/>
            </a:pPr>
            <a:r>
              <a:rPr lang="en-US" sz="1100" dirty="0"/>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2"/>
          <p:cNvSpPr txBox="1">
            <a:spLocks noGrp="1"/>
          </p:cNvSpPr>
          <p:nvPr>
            <p:ph type="title"/>
          </p:nvPr>
        </p:nvSpPr>
        <p:spPr>
          <a:xfrm>
            <a:off x="628650" y="365126"/>
            <a:ext cx="7886700" cy="667808"/>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4400"/>
              <a:buNone/>
            </a:pPr>
            <a:r>
              <a:rPr lang="en-US" sz="4000" dirty="0">
                <a:solidFill>
                  <a:schemeClr val="tx1"/>
                </a:solidFill>
              </a:rPr>
              <a:t>Adjusted Income</a:t>
            </a:r>
            <a:endParaRPr sz="4000" dirty="0">
              <a:solidFill>
                <a:schemeClr val="tx1"/>
              </a:solidFill>
            </a:endParaRPr>
          </a:p>
        </p:txBody>
      </p:sp>
      <p:sp>
        <p:nvSpPr>
          <p:cNvPr id="712" name="Google Shape;712;p52"/>
          <p:cNvSpPr txBox="1">
            <a:spLocks noGrp="1"/>
          </p:cNvSpPr>
          <p:nvPr>
            <p:ph sz="half" idx="1"/>
          </p:nvPr>
        </p:nvSpPr>
        <p:spPr>
          <a:xfrm>
            <a:off x="628649" y="1436038"/>
            <a:ext cx="7617259" cy="1405353"/>
          </a:xfrm>
          <a:prstGeom prst="rect">
            <a:avLst/>
          </a:prstGeom>
          <a:noFill/>
          <a:ln w="2540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2800"/>
              <a:buNone/>
            </a:pPr>
            <a:r>
              <a:rPr lang="en-US" sz="2600" dirty="0">
                <a:solidFill>
                  <a:schemeClr val="dk1"/>
                </a:solidFill>
                <a:latin typeface="Arial"/>
                <a:ea typeface="Arial"/>
                <a:cs typeface="Arial"/>
                <a:sym typeface="Arial"/>
              </a:rPr>
              <a:t>Gross annual income: </a:t>
            </a:r>
            <a:r>
              <a:rPr lang="en-US" sz="2600" dirty="0">
                <a:solidFill>
                  <a:srgbClr val="FF0000"/>
                </a:solidFill>
                <a:latin typeface="Arial"/>
                <a:ea typeface="Arial"/>
                <a:cs typeface="Arial"/>
                <a:sym typeface="Arial"/>
              </a:rPr>
              <a:t>$22,000</a:t>
            </a:r>
            <a:endParaRPr sz="2600" dirty="0">
              <a:solidFill>
                <a:srgbClr val="FF0000"/>
              </a:solidFill>
            </a:endParaRPr>
          </a:p>
          <a:p>
            <a:pPr marL="0" lvl="0" indent="0" algn="l" rtl="0">
              <a:lnSpc>
                <a:spcPct val="70000"/>
              </a:lnSpc>
              <a:spcBef>
                <a:spcPts val="0"/>
              </a:spcBef>
              <a:spcAft>
                <a:spcPts val="0"/>
              </a:spcAft>
              <a:buSzPts val="2800"/>
              <a:buNone/>
            </a:pPr>
            <a:endParaRPr sz="2600" dirty="0"/>
          </a:p>
          <a:p>
            <a:pPr marL="0" lvl="0" indent="0" algn="l" rtl="0">
              <a:lnSpc>
                <a:spcPct val="70000"/>
              </a:lnSpc>
              <a:spcBef>
                <a:spcPts val="0"/>
              </a:spcBef>
              <a:spcAft>
                <a:spcPts val="0"/>
              </a:spcAft>
              <a:buSzPts val="2800"/>
              <a:buNone/>
            </a:pPr>
            <a:r>
              <a:rPr lang="en-US" sz="2600" dirty="0">
                <a:solidFill>
                  <a:schemeClr val="dk1"/>
                </a:solidFill>
                <a:latin typeface="Arial"/>
                <a:ea typeface="Arial"/>
                <a:cs typeface="Arial"/>
                <a:sym typeface="Arial"/>
              </a:rPr>
              <a:t>Household medical expenses: </a:t>
            </a:r>
            <a:r>
              <a:rPr lang="en-US" sz="2600" dirty="0">
                <a:solidFill>
                  <a:srgbClr val="FF0000"/>
                </a:solidFill>
                <a:latin typeface="Arial"/>
                <a:ea typeface="Arial"/>
                <a:cs typeface="Arial"/>
                <a:sym typeface="Arial"/>
              </a:rPr>
              <a:t>$3,500</a:t>
            </a:r>
            <a:endParaRPr sz="2600" dirty="0">
              <a:solidFill>
                <a:srgbClr val="FF0000"/>
              </a:solidFill>
            </a:endParaRPr>
          </a:p>
          <a:p>
            <a:pPr marL="114300" lvl="0" indent="0" algn="l" rtl="0">
              <a:lnSpc>
                <a:spcPct val="70000"/>
              </a:lnSpc>
              <a:spcBef>
                <a:spcPts val="0"/>
              </a:spcBef>
              <a:spcAft>
                <a:spcPts val="0"/>
              </a:spcAft>
              <a:buSzPts val="1800"/>
              <a:buNone/>
            </a:pPr>
            <a:endParaRPr sz="1800" dirty="0"/>
          </a:p>
          <a:p>
            <a:pPr marL="114300" lvl="0" indent="0" algn="l" rtl="0">
              <a:lnSpc>
                <a:spcPct val="70000"/>
              </a:lnSpc>
              <a:spcBef>
                <a:spcPts val="0"/>
              </a:spcBef>
              <a:spcAft>
                <a:spcPts val="0"/>
              </a:spcAft>
              <a:buSzPts val="1800"/>
              <a:buNone/>
            </a:pPr>
            <a:endParaRPr sz="1800" dirty="0"/>
          </a:p>
          <a:p>
            <a:pPr marL="228600" lvl="0" indent="0" algn="l" rtl="0">
              <a:lnSpc>
                <a:spcPct val="70000"/>
              </a:lnSpc>
              <a:spcBef>
                <a:spcPts val="0"/>
              </a:spcBef>
              <a:spcAft>
                <a:spcPts val="0"/>
              </a:spcAft>
              <a:buSzPts val="1800"/>
              <a:buNone/>
            </a:pPr>
            <a:endParaRPr sz="1800" dirty="0"/>
          </a:p>
          <a:p>
            <a:pPr marL="228600" lvl="0" indent="0" algn="l" rtl="0">
              <a:lnSpc>
                <a:spcPct val="70000"/>
              </a:lnSpc>
              <a:spcBef>
                <a:spcPts val="0"/>
              </a:spcBef>
              <a:spcAft>
                <a:spcPts val="0"/>
              </a:spcAft>
              <a:buSzPts val="1800"/>
              <a:buNone/>
            </a:pPr>
            <a:endParaRPr sz="1800" dirty="0"/>
          </a:p>
          <a:p>
            <a:pPr marL="114300" lvl="0" indent="0" algn="l" rtl="0">
              <a:lnSpc>
                <a:spcPct val="70000"/>
              </a:lnSpc>
              <a:spcBef>
                <a:spcPts val="0"/>
              </a:spcBef>
              <a:spcAft>
                <a:spcPts val="0"/>
              </a:spcAft>
              <a:buSzPts val="1800"/>
              <a:buNone/>
            </a:pPr>
            <a:endParaRPr sz="1800" dirty="0"/>
          </a:p>
          <a:p>
            <a:pPr marL="228600" lvl="0" indent="0" algn="l" rtl="0">
              <a:lnSpc>
                <a:spcPct val="70000"/>
              </a:lnSpc>
              <a:spcBef>
                <a:spcPts val="0"/>
              </a:spcBef>
              <a:spcAft>
                <a:spcPts val="0"/>
              </a:spcAft>
              <a:buSzPts val="1800"/>
              <a:buNone/>
            </a:pPr>
            <a:endParaRPr sz="1800" dirty="0"/>
          </a:p>
          <a:p>
            <a:pPr marL="571500" lvl="1" indent="0" algn="l" rtl="0">
              <a:lnSpc>
                <a:spcPct val="70000"/>
              </a:lnSpc>
              <a:spcBef>
                <a:spcPts val="500"/>
              </a:spcBef>
              <a:spcAft>
                <a:spcPts val="0"/>
              </a:spcAft>
              <a:buSzPts val="1800"/>
              <a:buNone/>
            </a:pPr>
            <a:endParaRPr sz="1400" dirty="0"/>
          </a:p>
          <a:p>
            <a:pPr marL="571500" lvl="1" indent="0" algn="l" rtl="0">
              <a:lnSpc>
                <a:spcPct val="70000"/>
              </a:lnSpc>
              <a:spcBef>
                <a:spcPts val="500"/>
              </a:spcBef>
              <a:spcAft>
                <a:spcPts val="0"/>
              </a:spcAft>
              <a:buSzPts val="1800"/>
              <a:buNone/>
            </a:pPr>
            <a:endParaRPr sz="1400" dirty="0"/>
          </a:p>
          <a:p>
            <a:pPr marL="571500" lvl="1" indent="0" algn="l" rtl="0">
              <a:lnSpc>
                <a:spcPct val="70000"/>
              </a:lnSpc>
              <a:spcBef>
                <a:spcPts val="500"/>
              </a:spcBef>
              <a:spcAft>
                <a:spcPts val="0"/>
              </a:spcAft>
              <a:buSzPts val="1800"/>
              <a:buNone/>
            </a:pPr>
            <a:endParaRPr sz="1400" dirty="0"/>
          </a:p>
          <a:p>
            <a:pPr marL="228600" lvl="0" indent="0" algn="l" rtl="0">
              <a:lnSpc>
                <a:spcPct val="70000"/>
              </a:lnSpc>
              <a:spcBef>
                <a:spcPts val="0"/>
              </a:spcBef>
              <a:spcAft>
                <a:spcPts val="0"/>
              </a:spcAft>
              <a:buSzPts val="1800"/>
              <a:buNone/>
            </a:pPr>
            <a:endParaRPr sz="1800" dirty="0"/>
          </a:p>
          <a:p>
            <a:pPr marL="114300" lvl="0" indent="0" algn="l" rtl="0">
              <a:lnSpc>
                <a:spcPct val="70000"/>
              </a:lnSpc>
              <a:spcBef>
                <a:spcPts val="0"/>
              </a:spcBef>
              <a:spcAft>
                <a:spcPts val="0"/>
              </a:spcAft>
              <a:buSzPts val="1800"/>
              <a:buNone/>
            </a:pPr>
            <a:endParaRPr sz="1800" dirty="0"/>
          </a:p>
          <a:p>
            <a:pPr marL="228600" lvl="0" indent="0" algn="l" rtl="0">
              <a:lnSpc>
                <a:spcPct val="70000"/>
              </a:lnSpc>
              <a:spcBef>
                <a:spcPts val="0"/>
              </a:spcBef>
              <a:spcAft>
                <a:spcPts val="0"/>
              </a:spcAft>
              <a:buSzPts val="1800"/>
              <a:buNone/>
            </a:pPr>
            <a:endParaRPr sz="1800" dirty="0"/>
          </a:p>
          <a:p>
            <a:pPr marL="228600" lvl="0" indent="0" algn="l" rtl="0">
              <a:lnSpc>
                <a:spcPct val="70000"/>
              </a:lnSpc>
              <a:spcBef>
                <a:spcPts val="0"/>
              </a:spcBef>
              <a:spcAft>
                <a:spcPts val="0"/>
              </a:spcAft>
              <a:buSzPts val="1800"/>
              <a:buNone/>
            </a:pPr>
            <a:endParaRPr sz="1800" dirty="0"/>
          </a:p>
          <a:p>
            <a:pPr marL="228600" lvl="0" indent="0" algn="l" rtl="0">
              <a:lnSpc>
                <a:spcPct val="70000"/>
              </a:lnSpc>
              <a:spcBef>
                <a:spcPts val="0"/>
              </a:spcBef>
              <a:spcAft>
                <a:spcPts val="0"/>
              </a:spcAft>
              <a:buSzPts val="1800"/>
              <a:buNone/>
            </a:pPr>
            <a:endParaRPr sz="1800" dirty="0"/>
          </a:p>
          <a:p>
            <a:pPr marL="0" lvl="0" indent="0" algn="l" rtl="0">
              <a:lnSpc>
                <a:spcPct val="70000"/>
              </a:lnSpc>
              <a:spcBef>
                <a:spcPts val="0"/>
              </a:spcBef>
              <a:spcAft>
                <a:spcPts val="0"/>
              </a:spcAft>
              <a:buSzPts val="2800"/>
              <a:buNone/>
            </a:pPr>
            <a:endParaRPr sz="1800" dirty="0"/>
          </a:p>
          <a:p>
            <a:pPr marL="0" lvl="0" indent="0" algn="l" rtl="0">
              <a:lnSpc>
                <a:spcPct val="70000"/>
              </a:lnSpc>
              <a:spcBef>
                <a:spcPts val="0"/>
              </a:spcBef>
              <a:spcAft>
                <a:spcPts val="0"/>
              </a:spcAft>
              <a:buSzPts val="2800"/>
              <a:buNone/>
            </a:pPr>
            <a:endParaRPr sz="1800" dirty="0"/>
          </a:p>
          <a:p>
            <a:pPr marL="0" lvl="0" indent="0" algn="l" rtl="0">
              <a:lnSpc>
                <a:spcPct val="70000"/>
              </a:lnSpc>
              <a:spcBef>
                <a:spcPts val="0"/>
              </a:spcBef>
              <a:spcAft>
                <a:spcPts val="0"/>
              </a:spcAft>
              <a:buSzPts val="2800"/>
              <a:buNone/>
            </a:pPr>
            <a:endParaRPr sz="1800" dirty="0"/>
          </a:p>
          <a:p>
            <a:pPr marL="0" lvl="0" indent="0" algn="ctr" rtl="0">
              <a:lnSpc>
                <a:spcPct val="70000"/>
              </a:lnSpc>
              <a:spcBef>
                <a:spcPts val="0"/>
              </a:spcBef>
              <a:spcAft>
                <a:spcPts val="0"/>
              </a:spcAft>
              <a:buClr>
                <a:schemeClr val="dk1"/>
              </a:buClr>
              <a:buSzPts val="2590"/>
              <a:buFont typeface="Arial"/>
              <a:buNone/>
            </a:pPr>
            <a:endParaRPr sz="1800" dirty="0"/>
          </a:p>
          <a:p>
            <a:pPr marL="0" lvl="0" indent="0" algn="l" rtl="0">
              <a:lnSpc>
                <a:spcPct val="90000"/>
              </a:lnSpc>
              <a:spcBef>
                <a:spcPts val="0"/>
              </a:spcBef>
              <a:spcAft>
                <a:spcPts val="0"/>
              </a:spcAft>
              <a:buSzPts val="2800"/>
              <a:buNone/>
            </a:pPr>
            <a:endParaRPr dirty="0"/>
          </a:p>
        </p:txBody>
      </p:sp>
      <p:sp>
        <p:nvSpPr>
          <p:cNvPr id="713" name="Google Shape;713;p52"/>
          <p:cNvSpPr txBox="1">
            <a:spLocks noGrp="1"/>
          </p:cNvSpPr>
          <p:nvPr>
            <p:ph sz="half" idx="2"/>
          </p:nvPr>
        </p:nvSpPr>
        <p:spPr>
          <a:xfrm>
            <a:off x="634970" y="2982541"/>
            <a:ext cx="7602241" cy="3263274"/>
          </a:xfrm>
          <a:prstGeom prst="rect">
            <a:avLst/>
          </a:prstGeom>
          <a:noFill/>
          <a:ln w="25400" cap="flat" cmpd="sng">
            <a:noFill/>
            <a:prstDash val="solid"/>
            <a:round/>
            <a:headEnd type="none" w="sm" len="sm"/>
            <a:tailEnd type="none" w="sm" len="sm"/>
          </a:ln>
        </p:spPr>
        <p:txBody>
          <a:bodyPr spcFirstLastPara="1" wrap="square" lIns="91425" tIns="91425" rIns="91425" bIns="91425" anchor="t" anchorCtr="0">
            <a:noAutofit/>
          </a:bodyPr>
          <a:lstStyle/>
          <a:p>
            <a:pPr marL="114300" lvl="0" indent="0" algn="l" rtl="0">
              <a:lnSpc>
                <a:spcPct val="70000"/>
              </a:lnSpc>
              <a:spcBef>
                <a:spcPts val="0"/>
              </a:spcBef>
              <a:spcAft>
                <a:spcPts val="0"/>
              </a:spcAft>
              <a:buSzPts val="1800"/>
              <a:buNone/>
            </a:pPr>
            <a:r>
              <a:rPr lang="en-US" sz="2200" dirty="0">
                <a:solidFill>
                  <a:schemeClr val="dk1"/>
                </a:solidFill>
                <a:latin typeface="Arial"/>
                <a:ea typeface="Arial"/>
                <a:cs typeface="Arial"/>
                <a:sym typeface="Arial"/>
              </a:rPr>
              <a:t>Step 1 - Calculate 3% of gross annual income</a:t>
            </a:r>
            <a:endParaRPr sz="2200" dirty="0"/>
          </a:p>
          <a:p>
            <a:pPr marL="114300" lvl="0" indent="0" algn="l" rtl="0">
              <a:lnSpc>
                <a:spcPct val="70000"/>
              </a:lnSpc>
              <a:spcBef>
                <a:spcPts val="0"/>
              </a:spcBef>
              <a:spcAft>
                <a:spcPts val="0"/>
              </a:spcAft>
              <a:buSzPts val="1800"/>
              <a:buNone/>
            </a:pPr>
            <a:endParaRPr sz="2200" dirty="0">
              <a:solidFill>
                <a:srgbClr val="FF0000"/>
              </a:solidFill>
            </a:endParaRPr>
          </a:p>
          <a:p>
            <a:pPr marL="114300" lvl="0" indent="0" algn="l" rtl="0">
              <a:lnSpc>
                <a:spcPct val="70000"/>
              </a:lnSpc>
              <a:spcBef>
                <a:spcPts val="0"/>
              </a:spcBef>
              <a:spcAft>
                <a:spcPts val="0"/>
              </a:spcAft>
              <a:buSzPts val="1800"/>
              <a:buNone/>
            </a:pPr>
            <a:r>
              <a:rPr lang="en-US" sz="2200" dirty="0">
                <a:solidFill>
                  <a:srgbClr val="FF0000"/>
                </a:solidFill>
                <a:latin typeface="Arial"/>
                <a:ea typeface="Arial"/>
                <a:cs typeface="Arial"/>
                <a:sym typeface="Arial"/>
              </a:rPr>
              <a:t>$22,000 x 3% = $660</a:t>
            </a:r>
            <a:endParaRPr sz="2200" dirty="0">
              <a:solidFill>
                <a:srgbClr val="FF0000"/>
              </a:solidFill>
            </a:endParaRPr>
          </a:p>
          <a:p>
            <a:pPr marL="114300" lvl="0" indent="0" algn="l" rtl="0">
              <a:lnSpc>
                <a:spcPct val="70000"/>
              </a:lnSpc>
              <a:spcBef>
                <a:spcPts val="0"/>
              </a:spcBef>
              <a:spcAft>
                <a:spcPts val="0"/>
              </a:spcAft>
              <a:buSzPts val="1800"/>
              <a:buNone/>
            </a:pPr>
            <a:endParaRPr sz="2200" dirty="0"/>
          </a:p>
          <a:p>
            <a:pPr marL="114300" lvl="0" indent="0" algn="l" rtl="0">
              <a:lnSpc>
                <a:spcPct val="70000"/>
              </a:lnSpc>
              <a:spcBef>
                <a:spcPts val="0"/>
              </a:spcBef>
              <a:spcAft>
                <a:spcPts val="0"/>
              </a:spcAft>
              <a:buSzPts val="1800"/>
              <a:buNone/>
            </a:pPr>
            <a:r>
              <a:rPr lang="en-US" sz="2200" dirty="0">
                <a:solidFill>
                  <a:srgbClr val="000000"/>
                </a:solidFill>
                <a:latin typeface="Arial"/>
                <a:ea typeface="Arial"/>
                <a:cs typeface="Arial"/>
                <a:sym typeface="Arial"/>
              </a:rPr>
              <a:t>Step 2</a:t>
            </a:r>
            <a:r>
              <a:rPr lang="en-US" sz="2200" dirty="0">
                <a:solidFill>
                  <a:schemeClr val="dk1"/>
                </a:solidFill>
                <a:latin typeface="Arial"/>
                <a:ea typeface="Arial"/>
                <a:cs typeface="Arial"/>
                <a:sym typeface="Arial"/>
              </a:rPr>
              <a:t> - Calculate the amount of the medical expenses exceeding 3% gross annual income</a:t>
            </a:r>
            <a:endParaRPr sz="2200" dirty="0"/>
          </a:p>
          <a:p>
            <a:pPr marL="114300" lvl="0" indent="0" algn="l" rtl="0">
              <a:lnSpc>
                <a:spcPct val="70000"/>
              </a:lnSpc>
              <a:spcBef>
                <a:spcPts val="0"/>
              </a:spcBef>
              <a:spcAft>
                <a:spcPts val="0"/>
              </a:spcAft>
              <a:buSzPts val="1800"/>
              <a:buNone/>
            </a:pPr>
            <a:endParaRPr sz="2200" dirty="0"/>
          </a:p>
          <a:p>
            <a:pPr marL="114300" lvl="0" indent="0" algn="l" rtl="0">
              <a:lnSpc>
                <a:spcPct val="70000"/>
              </a:lnSpc>
              <a:spcBef>
                <a:spcPts val="0"/>
              </a:spcBef>
              <a:spcAft>
                <a:spcPts val="0"/>
              </a:spcAft>
              <a:buSzPts val="1800"/>
              <a:buNone/>
            </a:pPr>
            <a:r>
              <a:rPr lang="en-US" sz="2200" dirty="0">
                <a:solidFill>
                  <a:srgbClr val="FF0000"/>
                </a:solidFill>
                <a:latin typeface="Arial"/>
                <a:ea typeface="Arial"/>
                <a:cs typeface="Arial"/>
                <a:sym typeface="Arial"/>
              </a:rPr>
              <a:t>$3,500 - $660 = $2,840</a:t>
            </a:r>
            <a:endParaRPr sz="2200" dirty="0">
              <a:solidFill>
                <a:srgbClr val="FF0000"/>
              </a:solidFill>
            </a:endParaRPr>
          </a:p>
        </p:txBody>
      </p:sp>
      <p:sp>
        <p:nvSpPr>
          <p:cNvPr id="714" name="Google Shape;714;p5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450"/>
              <a:buFont typeface="Trebuchet MS"/>
              <a:buNone/>
            </a:pPr>
            <a:fld id="{00000000-1234-1234-1234-123412341234}" type="slidenum">
              <a:rPr lang="en-US"/>
              <a:t>112</a:t>
            </a:fld>
            <a:endParaRPr/>
          </a:p>
        </p:txBody>
      </p:sp>
      <p:sp>
        <p:nvSpPr>
          <p:cNvPr id="716" name="Google Shape;716;p52"/>
          <p:cNvSpPr/>
          <p:nvPr/>
        </p:nvSpPr>
        <p:spPr>
          <a:xfrm>
            <a:off x="2848563" y="4473809"/>
            <a:ext cx="1108800" cy="699608"/>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
                                        </p:tgtEl>
                                        <p:attrNameLst>
                                          <p:attrName>style.visibility</p:attrName>
                                        </p:attrNameLst>
                                      </p:cBhvr>
                                      <p:to>
                                        <p:strVal val="visible"/>
                                      </p:to>
                                    </p:set>
                                    <p:anim calcmode="lin" valueType="num">
                                      <p:cBhvr additive="base">
                                        <p:cTn id="7" dur="500"/>
                                        <p:tgtEl>
                                          <p:spTgt spid="7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20"/>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Google Shape;721;p53"/>
          <p:cNvSpPr txBox="1">
            <a:spLocks noGrp="1"/>
          </p:cNvSpPr>
          <p:nvPr>
            <p:ph type="title"/>
          </p:nvPr>
        </p:nvSpPr>
        <p:spPr>
          <a:xfrm>
            <a:off x="725926" y="1194180"/>
            <a:ext cx="2642954" cy="5020353"/>
          </a:xfrm>
          <a:prstGeom prst="rect">
            <a:avLst/>
          </a:prstGeom>
        </p:spPr>
        <p:txBody>
          <a:bodyPr spcFirstLastPara="1" lIns="91425" tIns="91425" rIns="91425" bIns="91425" anchorCtr="0">
            <a:normAutofit/>
          </a:bodyPr>
          <a:lstStyle/>
          <a:p>
            <a:pPr marL="0" marR="0" lvl="0" indent="0" rtl="0">
              <a:spcBef>
                <a:spcPts val="0"/>
              </a:spcBef>
              <a:spcAft>
                <a:spcPts val="0"/>
              </a:spcAft>
              <a:buClr>
                <a:schemeClr val="dk1"/>
              </a:buClr>
              <a:buSzPts val="4400"/>
              <a:buFont typeface="Calibri"/>
              <a:buNone/>
            </a:pPr>
            <a:r>
              <a:rPr lang="en-US" sz="3400" b="0" i="0" u="none" strike="noStrike" cap="none" dirty="0">
                <a:latin typeface="Calibri"/>
                <a:ea typeface="Calibri"/>
                <a:cs typeface="Calibri"/>
                <a:sym typeface="Calibri"/>
              </a:rPr>
              <a:t>Disability Expenses Allowance</a:t>
            </a:r>
            <a:br>
              <a:rPr lang="en-US" sz="3400" b="0" i="0" u="none" strike="noStrike" cap="none" dirty="0">
                <a:latin typeface="Calibri"/>
                <a:ea typeface="Calibri"/>
                <a:cs typeface="Calibri"/>
                <a:sym typeface="Calibri"/>
              </a:rPr>
            </a:br>
            <a:r>
              <a:rPr lang="en-US" sz="1400" b="0" i="0" u="none" strike="noStrike" cap="none" dirty="0">
                <a:latin typeface="Calibri"/>
                <a:ea typeface="Calibri"/>
                <a:cs typeface="Calibri"/>
                <a:sym typeface="Calibri"/>
              </a:rPr>
              <a:t>24 CFR 5.611(a)(3)(ii)</a:t>
            </a:r>
          </a:p>
        </p:txBody>
      </p:sp>
      <p:sp>
        <p:nvSpPr>
          <p:cNvPr id="89" name="Rectangle 8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Google Shape;722;p53"/>
          <p:cNvSpPr txBox="1">
            <a:spLocks noGrp="1"/>
          </p:cNvSpPr>
          <p:nvPr>
            <p:ph idx="1"/>
          </p:nvPr>
        </p:nvSpPr>
        <p:spPr>
          <a:xfrm>
            <a:off x="3441290" y="835743"/>
            <a:ext cx="4937251" cy="5940370"/>
          </a:xfrm>
          <a:prstGeom prst="rect">
            <a:avLst/>
          </a:prstGeom>
        </p:spPr>
        <p:txBody>
          <a:bodyPr spcFirstLastPara="1" lIns="91425" tIns="91425" rIns="91425" bIns="91425" anchorCtr="0">
            <a:normAutofit fontScale="62500" lnSpcReduction="20000"/>
          </a:bodyPr>
          <a:lstStyle/>
          <a:p>
            <a:pPr marL="0" marR="0" lvl="0" indent="0" rtl="0">
              <a:spcBef>
                <a:spcPts val="0"/>
              </a:spcBef>
              <a:spcAft>
                <a:spcPts val="600"/>
              </a:spcAft>
              <a:buClr>
                <a:schemeClr val="dk1"/>
              </a:buClr>
              <a:buSzPts val="2800"/>
              <a:buFont typeface="Arial"/>
              <a:buNone/>
            </a:pPr>
            <a:r>
              <a:rPr lang="en-US" sz="3200" b="1" i="1" dirty="0"/>
              <a:t>What is a disability expense allowance?</a:t>
            </a:r>
          </a:p>
          <a:p>
            <a:pPr marL="0" marR="0" lvl="0" indent="0" rtl="0">
              <a:spcBef>
                <a:spcPts val="0"/>
              </a:spcBef>
              <a:spcAft>
                <a:spcPts val="600"/>
              </a:spcAft>
              <a:buClr>
                <a:schemeClr val="dk1"/>
              </a:buClr>
              <a:buSzPts val="2800"/>
              <a:buFont typeface="Arial"/>
              <a:buNone/>
            </a:pPr>
            <a:endParaRPr lang="en-US" sz="3200" b="1" i="1" dirty="0"/>
          </a:p>
          <a:p>
            <a:pPr marL="0" marR="0" lvl="0" indent="0" rtl="0">
              <a:spcBef>
                <a:spcPts val="0"/>
              </a:spcBef>
              <a:spcAft>
                <a:spcPts val="600"/>
              </a:spcAft>
              <a:buClr>
                <a:schemeClr val="dk1"/>
              </a:buClr>
              <a:buSzPts val="2800"/>
              <a:buFont typeface="Arial"/>
              <a:buNone/>
            </a:pPr>
            <a:r>
              <a:rPr lang="en-US" sz="3200" i="1" dirty="0"/>
              <a:t>Expenses related to care attendants and/or auxiliary apparatus for disabled family members. </a:t>
            </a:r>
            <a:endParaRPr lang="en-US" sz="3200" dirty="0"/>
          </a:p>
          <a:p>
            <a:pPr marL="0" marR="0" lvl="0" indent="0" rtl="0">
              <a:spcBef>
                <a:spcPts val="0"/>
              </a:spcBef>
              <a:spcAft>
                <a:spcPts val="600"/>
              </a:spcAft>
              <a:buClr>
                <a:schemeClr val="dk1"/>
              </a:buClr>
              <a:buSzPts val="2800"/>
              <a:buFont typeface="Arial"/>
              <a:buNone/>
            </a:pPr>
            <a:endParaRPr lang="en-US" sz="3200" dirty="0"/>
          </a:p>
          <a:p>
            <a:pPr marL="571500" marR="0" lvl="0" indent="-457200" rtl="0">
              <a:spcBef>
                <a:spcPts val="0"/>
              </a:spcBef>
              <a:spcAft>
                <a:spcPts val="600"/>
              </a:spcAft>
              <a:buSzPts val="1800"/>
              <a:buFont typeface="Arial" panose="020B0604020202020204" pitchFamily="34" charset="0"/>
              <a:buChar char="•"/>
            </a:pPr>
            <a:r>
              <a:rPr lang="en-US" sz="3200" dirty="0"/>
              <a:t>Expenses are necessary to enable any family member 18 years or older to work (including the disabled family member);  </a:t>
            </a:r>
          </a:p>
          <a:p>
            <a:pPr marL="571500" marR="0" lvl="0" indent="-457200" rtl="0">
              <a:spcBef>
                <a:spcPts val="0"/>
              </a:spcBef>
              <a:spcAft>
                <a:spcPts val="600"/>
              </a:spcAft>
              <a:buSzPts val="1800"/>
              <a:buFont typeface="Arial" panose="020B0604020202020204" pitchFamily="34" charset="0"/>
              <a:buChar char="•"/>
            </a:pPr>
            <a:r>
              <a:rPr lang="en-US" sz="3200" dirty="0"/>
              <a:t>Expenses are not paid by a family member or reimbursed by an outside source; </a:t>
            </a:r>
          </a:p>
          <a:p>
            <a:pPr marL="571500" marR="0" lvl="0" indent="-457200" rtl="0">
              <a:spcBef>
                <a:spcPts val="0"/>
              </a:spcBef>
              <a:spcAft>
                <a:spcPts val="600"/>
              </a:spcAft>
              <a:buSzPts val="1800"/>
              <a:buFont typeface="Arial" panose="020B0604020202020204" pitchFamily="34" charset="0"/>
              <a:buChar char="•"/>
            </a:pPr>
            <a:r>
              <a:rPr lang="en-US" sz="3200" dirty="0"/>
              <a:t>Expenses in combination with any medical expenses exceed 3% of annual income; and</a:t>
            </a:r>
          </a:p>
          <a:p>
            <a:pPr marL="571500" marR="0" lvl="0" indent="-457200" rtl="0">
              <a:spcBef>
                <a:spcPts val="0"/>
              </a:spcBef>
              <a:spcAft>
                <a:spcPts val="600"/>
              </a:spcAft>
              <a:buSzPts val="1800"/>
              <a:buFont typeface="Arial" panose="020B0604020202020204" pitchFamily="34" charset="0"/>
              <a:buChar char="•"/>
            </a:pPr>
            <a:r>
              <a:rPr lang="en-US" sz="3200" dirty="0"/>
              <a:t>Expenses do not exceed the earned income received by any of the family members 18 years or older and who are able to work.</a:t>
            </a:r>
            <a:endParaRPr lang="en-US" sz="3200" b="0" i="0" u="none" strike="noStrike" cap="none" dirty="0">
              <a:latin typeface="Calibri"/>
              <a:ea typeface="Calibri"/>
              <a:cs typeface="Calibri"/>
              <a:sym typeface="Calibri"/>
            </a:endParaRPr>
          </a:p>
          <a:p>
            <a:pPr marL="0" marR="0" lvl="0" indent="0" rtl="0">
              <a:spcBef>
                <a:spcPts val="0"/>
              </a:spcBef>
              <a:spcAft>
                <a:spcPts val="600"/>
              </a:spcAft>
              <a:buSzPts val="2800"/>
              <a:buNone/>
            </a:pPr>
            <a:endParaRPr lang="en-US" sz="3200" dirty="0"/>
          </a:p>
          <a:p>
            <a:pPr marL="0" marR="0" lvl="0" indent="0" rtl="0">
              <a:spcBef>
                <a:spcPts val="0"/>
              </a:spcBef>
              <a:spcAft>
                <a:spcPts val="600"/>
              </a:spcAft>
              <a:buSzPts val="2800"/>
              <a:buNone/>
            </a:pPr>
            <a:r>
              <a:rPr lang="en-US" sz="3200" dirty="0"/>
              <a:t>How do you document disability expenses?</a:t>
            </a:r>
          </a:p>
          <a:p>
            <a:pPr marL="0" marR="0" lvl="0" indent="0" rtl="0">
              <a:spcBef>
                <a:spcPts val="0"/>
              </a:spcBef>
              <a:spcAft>
                <a:spcPts val="600"/>
              </a:spcAft>
              <a:buSzPts val="2800"/>
              <a:buNone/>
            </a:pPr>
            <a:endParaRPr lang="en-US" sz="1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4"/>
          <p:cNvSpPr txBox="1">
            <a:spLocks noGrp="1"/>
          </p:cNvSpPr>
          <p:nvPr>
            <p:ph type="title"/>
          </p:nvPr>
        </p:nvSpPr>
        <p:spPr>
          <a:xfrm>
            <a:off x="628650" y="365127"/>
            <a:ext cx="7886700" cy="60007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959"/>
              <a:buFont typeface="Calibri"/>
              <a:buNone/>
            </a:pPr>
            <a:r>
              <a:rPr lang="en-US" sz="4000" b="0" u="none" strike="noStrike" cap="none" dirty="0">
                <a:solidFill>
                  <a:schemeClr val="tx1"/>
                </a:solidFill>
                <a:latin typeface="Calibri"/>
                <a:ea typeface="Calibri"/>
                <a:cs typeface="Calibri"/>
                <a:sym typeface="Calibri"/>
              </a:rPr>
              <a:t>Adjusted Income</a:t>
            </a:r>
            <a:endParaRPr sz="4000" b="0" u="none" strike="noStrike" cap="none" dirty="0">
              <a:solidFill>
                <a:schemeClr val="tx1"/>
              </a:solidFill>
              <a:latin typeface="Calibri"/>
              <a:ea typeface="Calibri"/>
              <a:cs typeface="Calibri"/>
              <a:sym typeface="Calibri"/>
            </a:endParaRPr>
          </a:p>
        </p:txBody>
      </p:sp>
      <p:sp>
        <p:nvSpPr>
          <p:cNvPr id="729" name="Google Shape;729;p5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450"/>
              <a:buFont typeface="Trebuchet MS"/>
              <a:buNone/>
            </a:pPr>
            <a:fld id="{00000000-1234-1234-1234-123412341234}" type="slidenum">
              <a:rPr lang="en-US"/>
              <a:t>114</a:t>
            </a:fld>
            <a:endParaRPr/>
          </a:p>
        </p:txBody>
      </p:sp>
      <p:sp>
        <p:nvSpPr>
          <p:cNvPr id="730" name="Google Shape;730;p54"/>
          <p:cNvSpPr txBox="1"/>
          <p:nvPr/>
        </p:nvSpPr>
        <p:spPr>
          <a:xfrm>
            <a:off x="711200" y="1153741"/>
            <a:ext cx="7886700" cy="4054136"/>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0000"/>
              </a:buClr>
              <a:buSzPts val="2200"/>
              <a:buFont typeface="Arial"/>
              <a:buNone/>
            </a:pPr>
            <a:r>
              <a:rPr lang="en-US" sz="2400" b="1" i="0" u="none" strike="noStrike" cap="none" dirty="0">
                <a:solidFill>
                  <a:srgbClr val="000000"/>
                </a:solidFill>
                <a:latin typeface="Calibri"/>
                <a:ea typeface="Calibri"/>
                <a:cs typeface="Calibri"/>
                <a:sym typeface="Calibri"/>
              </a:rPr>
              <a:t>Example #1 – Disability Assistance Expenses Deduction</a:t>
            </a:r>
            <a:endParaRPr sz="2400" b="1" i="0" u="none" strike="noStrike" cap="none" dirty="0">
              <a:solidFill>
                <a:srgbClr val="000000"/>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2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a:ea typeface="Calibri"/>
                <a:cs typeface="Calibri"/>
                <a:sym typeface="Calibri"/>
              </a:rPr>
              <a:t>Gross annual income: </a:t>
            </a:r>
            <a:r>
              <a:rPr lang="en-US" sz="2400" b="0" i="0" u="none" strike="noStrike" cap="none" dirty="0">
                <a:solidFill>
                  <a:srgbClr val="C0504D"/>
                </a:solidFill>
                <a:latin typeface="Calibri"/>
                <a:ea typeface="Calibri"/>
                <a:cs typeface="Calibri"/>
                <a:sym typeface="Calibri"/>
              </a:rPr>
              <a:t>$22,000</a:t>
            </a:r>
            <a:endParaRPr sz="2400" b="0" i="0" u="none" strike="noStrike" cap="none" dirty="0">
              <a:solidFill>
                <a:srgbClr val="000000"/>
              </a:solidFill>
              <a:latin typeface="Calibri"/>
              <a:ea typeface="Calibri"/>
              <a:cs typeface="Calibri"/>
              <a:sym typeface="Calibri"/>
            </a:endParaRPr>
          </a:p>
          <a:p>
            <a:pPr marL="0" marR="0" lvl="0" indent="0" algn="l" rtl="0">
              <a:lnSpc>
                <a:spcPct val="70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a:ea typeface="Calibri"/>
                <a:cs typeface="Calibri"/>
                <a:sym typeface="Calibri"/>
              </a:rPr>
              <a:t>Disability Assistance Expenses: </a:t>
            </a:r>
            <a:r>
              <a:rPr lang="en-US" sz="2400" b="0" i="0" u="none" strike="noStrike" cap="none" dirty="0">
                <a:solidFill>
                  <a:srgbClr val="C0504D"/>
                </a:solidFill>
                <a:latin typeface="Calibri"/>
                <a:ea typeface="Calibri"/>
                <a:cs typeface="Calibri"/>
                <a:sym typeface="Calibri"/>
              </a:rPr>
              <a:t>$4,500</a:t>
            </a:r>
            <a:endParaRPr sz="2400" b="0" i="0" u="none" strike="noStrike" cap="none" dirty="0">
              <a:solidFill>
                <a:srgbClr val="000000"/>
              </a:solidFill>
              <a:latin typeface="Calibri"/>
              <a:ea typeface="Calibri"/>
              <a:cs typeface="Calibri"/>
              <a:sym typeface="Calibri"/>
            </a:endParaRPr>
          </a:p>
          <a:p>
            <a:pPr marL="114300" marR="0" lvl="0" indent="0" algn="l" rtl="0">
              <a:lnSpc>
                <a:spcPct val="70000"/>
              </a:lnSpc>
              <a:spcBef>
                <a:spcPts val="0"/>
              </a:spcBef>
              <a:spcAft>
                <a:spcPts val="0"/>
              </a:spcAft>
              <a:buClr>
                <a:srgbClr val="000000"/>
              </a:buClr>
              <a:buSzPts val="2200"/>
              <a:buFont typeface="Arial"/>
              <a:buNone/>
            </a:pPr>
            <a:endParaRPr sz="2400" b="0" i="0" u="none" strike="noStrike" cap="none" dirty="0">
              <a:solidFill>
                <a:srgbClr val="000000"/>
              </a:solidFill>
              <a:latin typeface="Calibri"/>
              <a:ea typeface="Calibri"/>
              <a:cs typeface="Calibri"/>
              <a:sym typeface="Calibri"/>
            </a:endParaRPr>
          </a:p>
          <a:p>
            <a:pPr marL="127000" marR="0" lvl="0" algn="l" rtl="0">
              <a:lnSpc>
                <a:spcPct val="70000"/>
              </a:lnSpc>
              <a:spcBef>
                <a:spcPts val="0"/>
              </a:spcBef>
              <a:spcAft>
                <a:spcPts val="0"/>
              </a:spcAft>
              <a:buClr>
                <a:srgbClr val="000000"/>
              </a:buClr>
              <a:buSzPts val="1600"/>
            </a:pPr>
            <a:r>
              <a:rPr lang="en-US" sz="2400" b="0" i="0" u="none" strike="noStrike" cap="none" dirty="0">
                <a:solidFill>
                  <a:srgbClr val="000000"/>
                </a:solidFill>
                <a:latin typeface="Calibri"/>
                <a:ea typeface="Calibri"/>
                <a:cs typeface="Calibri"/>
                <a:sym typeface="Calibri"/>
              </a:rPr>
              <a:t>Step 1 - Calculate 3% of gross annual income</a:t>
            </a:r>
            <a:endParaRPr sz="2400" b="0" i="0" u="none" strike="noStrike" cap="none" dirty="0">
              <a:solidFill>
                <a:srgbClr val="000000"/>
              </a:solidFill>
              <a:latin typeface="Calibri"/>
              <a:ea typeface="Calibri"/>
              <a:cs typeface="Calibri"/>
              <a:sym typeface="Calibri"/>
            </a:endParaRPr>
          </a:p>
          <a:p>
            <a:pPr marL="228600" marR="0" lvl="0" indent="-114300" algn="l" rtl="0">
              <a:lnSpc>
                <a:spcPct val="70000"/>
              </a:lnSpc>
              <a:spcBef>
                <a:spcPts val="0"/>
              </a:spcBef>
              <a:spcAft>
                <a:spcPts val="0"/>
              </a:spcAft>
              <a:buClr>
                <a:srgbClr val="000000"/>
              </a:buClr>
              <a:buSzPts val="2200"/>
              <a:buFont typeface="Arial"/>
              <a:buNone/>
            </a:pPr>
            <a:endParaRPr sz="2400" b="0" i="0" u="none" strike="noStrike" cap="none" dirty="0">
              <a:solidFill>
                <a:srgbClr val="000000"/>
              </a:solidFill>
              <a:latin typeface="Calibri"/>
              <a:ea typeface="Calibri"/>
              <a:cs typeface="Calibri"/>
              <a:sym typeface="Calibri"/>
            </a:endParaRPr>
          </a:p>
          <a:p>
            <a:pPr marL="571500" marR="0" lvl="1" indent="0" algn="l" rtl="0">
              <a:lnSpc>
                <a:spcPct val="70000"/>
              </a:lnSpc>
              <a:spcBef>
                <a:spcPts val="0"/>
              </a:spcBef>
              <a:spcAft>
                <a:spcPts val="0"/>
              </a:spcAft>
              <a:buClr>
                <a:srgbClr val="000000"/>
              </a:buClr>
              <a:buSzPts val="1800"/>
              <a:buFont typeface="Arial"/>
              <a:buNone/>
            </a:pPr>
            <a:r>
              <a:rPr lang="en-US" sz="2400" b="0" i="0" u="none" strike="noStrike" cap="none" dirty="0">
                <a:solidFill>
                  <a:srgbClr val="000000"/>
                </a:solidFill>
                <a:latin typeface="Calibri"/>
                <a:ea typeface="Calibri"/>
                <a:cs typeface="Calibri"/>
                <a:sym typeface="Calibri"/>
              </a:rPr>
              <a:t>	</a:t>
            </a:r>
            <a:r>
              <a:rPr lang="en-US" sz="2400" b="0" i="0" u="none" strike="noStrike" cap="none" dirty="0">
                <a:solidFill>
                  <a:srgbClr val="C0504D"/>
                </a:solidFill>
                <a:latin typeface="Calibri"/>
                <a:ea typeface="Calibri"/>
                <a:cs typeface="Calibri"/>
                <a:sym typeface="Calibri"/>
              </a:rPr>
              <a:t>$22,000 x 3% = $660</a:t>
            </a:r>
            <a:endParaRPr sz="2400" b="0" i="0" u="none" strike="noStrike" cap="none" dirty="0">
              <a:solidFill>
                <a:srgbClr val="000000"/>
              </a:solidFill>
              <a:latin typeface="Calibri"/>
              <a:ea typeface="Calibri"/>
              <a:cs typeface="Calibri"/>
              <a:sym typeface="Calibri"/>
            </a:endParaRPr>
          </a:p>
          <a:p>
            <a:pPr marL="114300" marR="0" lvl="0" indent="0" algn="l" rtl="0">
              <a:lnSpc>
                <a:spcPct val="70000"/>
              </a:lnSpc>
              <a:spcBef>
                <a:spcPts val="0"/>
              </a:spcBef>
              <a:spcAft>
                <a:spcPts val="0"/>
              </a:spcAft>
              <a:buClr>
                <a:srgbClr val="000000"/>
              </a:buClr>
              <a:buSzPts val="2200"/>
              <a:buFont typeface="Arial"/>
              <a:buNone/>
            </a:pPr>
            <a:endParaRPr sz="2400" b="0" i="0" u="none" strike="noStrike" cap="none" dirty="0">
              <a:solidFill>
                <a:srgbClr val="000000"/>
              </a:solidFill>
              <a:latin typeface="Calibri"/>
              <a:ea typeface="Calibri"/>
              <a:cs typeface="Calibri"/>
              <a:sym typeface="Calibri"/>
            </a:endParaRPr>
          </a:p>
          <a:p>
            <a:pPr marL="127000" marR="0" lvl="0" algn="l" rtl="0">
              <a:lnSpc>
                <a:spcPct val="70000"/>
              </a:lnSpc>
              <a:spcBef>
                <a:spcPts val="0"/>
              </a:spcBef>
              <a:spcAft>
                <a:spcPts val="0"/>
              </a:spcAft>
              <a:buClr>
                <a:srgbClr val="000000"/>
              </a:buClr>
              <a:buSzPts val="1600"/>
            </a:pPr>
            <a:r>
              <a:rPr lang="en-US" sz="2400" b="0" i="0" u="none" strike="noStrike" cap="none" dirty="0">
                <a:solidFill>
                  <a:srgbClr val="000000"/>
                </a:solidFill>
                <a:latin typeface="Calibri"/>
                <a:ea typeface="Calibri"/>
                <a:cs typeface="Calibri"/>
                <a:sym typeface="Calibri"/>
              </a:rPr>
              <a:t>Step 2 - Calculate the amount of the disability expenses    exceeding 3% gross annual income</a:t>
            </a:r>
            <a:endParaRPr sz="2400" b="0" i="0" u="none" strike="noStrike" cap="none" dirty="0">
              <a:solidFill>
                <a:srgbClr val="000000"/>
              </a:solidFill>
              <a:latin typeface="Calibri"/>
              <a:ea typeface="Calibri"/>
              <a:cs typeface="Calibri"/>
              <a:sym typeface="Calibri"/>
            </a:endParaRPr>
          </a:p>
          <a:p>
            <a:pPr marL="114300" marR="0" lvl="0" indent="0" algn="l" rtl="0">
              <a:lnSpc>
                <a:spcPct val="70000"/>
              </a:lnSpc>
              <a:spcBef>
                <a:spcPts val="0"/>
              </a:spcBef>
              <a:spcAft>
                <a:spcPts val="0"/>
              </a:spcAft>
              <a:buClr>
                <a:srgbClr val="000000"/>
              </a:buClr>
              <a:buSzPts val="2200"/>
              <a:buFont typeface="Arial"/>
              <a:buNone/>
            </a:pPr>
            <a:endParaRPr sz="2400" b="0" i="0" u="none" strike="noStrike" cap="none" dirty="0">
              <a:solidFill>
                <a:srgbClr val="000000"/>
              </a:solidFill>
              <a:latin typeface="Calibri"/>
              <a:ea typeface="Calibri"/>
              <a:cs typeface="Calibri"/>
              <a:sym typeface="Calibri"/>
            </a:endParaRPr>
          </a:p>
          <a:p>
            <a:pPr marL="114300" marR="0" lvl="0" indent="0" algn="l" rtl="0">
              <a:lnSpc>
                <a:spcPct val="70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a:ea typeface="Calibri"/>
                <a:cs typeface="Calibri"/>
                <a:sym typeface="Calibri"/>
              </a:rPr>
              <a:t>	</a:t>
            </a:r>
            <a:r>
              <a:rPr lang="en-US" sz="2400" b="0" i="0" u="none" strike="noStrike" cap="none" dirty="0">
                <a:solidFill>
                  <a:srgbClr val="C0504D"/>
                </a:solidFill>
                <a:latin typeface="Calibri"/>
                <a:ea typeface="Calibri"/>
                <a:cs typeface="Calibri"/>
                <a:sym typeface="Calibri"/>
              </a:rPr>
              <a:t>$4,500 - $660 = </a:t>
            </a:r>
            <a:r>
              <a:rPr lang="en-US" sz="2400" b="0" i="0" u="sng" strike="noStrike" cap="none" dirty="0">
                <a:solidFill>
                  <a:srgbClr val="C0504D"/>
                </a:solidFill>
                <a:latin typeface="Calibri"/>
                <a:ea typeface="Calibri"/>
                <a:cs typeface="Calibri"/>
                <a:sym typeface="Calibri"/>
              </a:rPr>
              <a:t>$3,840</a:t>
            </a:r>
            <a:endParaRPr sz="2400" b="0" i="0" u="none" strike="noStrike" cap="none" dirty="0">
              <a:solidFill>
                <a:srgbClr val="000000"/>
              </a:solidFill>
              <a:latin typeface="Arial"/>
              <a:ea typeface="Arial"/>
              <a:cs typeface="Arial"/>
              <a:sym typeface="Arial"/>
            </a:endParaRPr>
          </a:p>
        </p:txBody>
      </p:sp>
      <p:sp>
        <p:nvSpPr>
          <p:cNvPr id="732" name="Google Shape;732;p54"/>
          <p:cNvSpPr txBox="1"/>
          <p:nvPr/>
        </p:nvSpPr>
        <p:spPr>
          <a:xfrm>
            <a:off x="1240950" y="5474103"/>
            <a:ext cx="6662100" cy="831000"/>
          </a:xfrm>
          <a:prstGeom prst="rect">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What happens if a household has both medical and disability assistance expenses?  </a:t>
            </a:r>
            <a:endParaRPr sz="2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5"/>
          <p:cNvSpPr txBox="1">
            <a:spLocks noGrp="1"/>
          </p:cNvSpPr>
          <p:nvPr>
            <p:ph type="title"/>
          </p:nvPr>
        </p:nvSpPr>
        <p:spPr>
          <a:xfrm>
            <a:off x="628650" y="365126"/>
            <a:ext cx="7886700" cy="7863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solidFill>
                  <a:schemeClr val="tx1"/>
                </a:solidFill>
              </a:rPr>
              <a:t>Adjusted Income</a:t>
            </a:r>
            <a:endParaRPr dirty="0">
              <a:solidFill>
                <a:schemeClr val="tx1"/>
              </a:solidFill>
            </a:endParaRPr>
          </a:p>
        </p:txBody>
      </p:sp>
      <p:sp>
        <p:nvSpPr>
          <p:cNvPr id="738" name="Google Shape;738;p5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50"/>
              <a:buNone/>
            </a:pPr>
            <a:fld id="{00000000-1234-1234-1234-123412341234}" type="slidenum">
              <a:rPr lang="en-US"/>
              <a:t>115</a:t>
            </a:fld>
            <a:endParaRPr/>
          </a:p>
        </p:txBody>
      </p:sp>
      <p:sp>
        <p:nvSpPr>
          <p:cNvPr id="740" name="Google Shape;740;p55"/>
          <p:cNvSpPr/>
          <p:nvPr/>
        </p:nvSpPr>
        <p:spPr>
          <a:xfrm>
            <a:off x="575733" y="2883436"/>
            <a:ext cx="1617134" cy="1430867"/>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Disability Assistance Expenses</a:t>
            </a:r>
            <a:endParaRPr sz="2400" b="0" i="0" u="none" strike="noStrike" cap="none">
              <a:solidFill>
                <a:schemeClr val="lt1"/>
              </a:solidFill>
              <a:latin typeface="Calibri"/>
              <a:ea typeface="Calibri"/>
              <a:cs typeface="Calibri"/>
              <a:sym typeface="Calibri"/>
            </a:endParaRPr>
          </a:p>
        </p:txBody>
      </p:sp>
      <p:sp>
        <p:nvSpPr>
          <p:cNvPr id="741" name="Google Shape;741;p55"/>
          <p:cNvSpPr/>
          <p:nvPr/>
        </p:nvSpPr>
        <p:spPr>
          <a:xfrm>
            <a:off x="2226734" y="3349104"/>
            <a:ext cx="482600" cy="558800"/>
          </a:xfrm>
          <a:prstGeom prst="mathPlus">
            <a:avLst>
              <a:gd name="adj1" fmla="val 2352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2" name="Google Shape;742;p55"/>
          <p:cNvSpPr/>
          <p:nvPr/>
        </p:nvSpPr>
        <p:spPr>
          <a:xfrm>
            <a:off x="2836334" y="2891903"/>
            <a:ext cx="1574799" cy="1439334"/>
          </a:xfrm>
          <a:prstGeom prst="flowChartProcess">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Calibri"/>
                <a:ea typeface="Calibri"/>
                <a:cs typeface="Calibri"/>
                <a:sym typeface="Calibri"/>
              </a:rPr>
              <a:t>Medical Expenses</a:t>
            </a:r>
            <a:endParaRPr sz="2400" b="0" i="0" u="none" strike="noStrike" cap="none" dirty="0">
              <a:solidFill>
                <a:schemeClr val="lt1"/>
              </a:solidFill>
              <a:latin typeface="Calibri"/>
              <a:ea typeface="Calibri"/>
              <a:cs typeface="Calibri"/>
              <a:sym typeface="Calibri"/>
            </a:endParaRPr>
          </a:p>
        </p:txBody>
      </p:sp>
      <p:sp>
        <p:nvSpPr>
          <p:cNvPr id="743" name="Google Shape;743;p55"/>
          <p:cNvSpPr/>
          <p:nvPr/>
        </p:nvSpPr>
        <p:spPr>
          <a:xfrm>
            <a:off x="4461932" y="3196705"/>
            <a:ext cx="584201" cy="829732"/>
          </a:xfrm>
          <a:prstGeom prst="mathMinus">
            <a:avLst>
              <a:gd name="adj1" fmla="val 2352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4" name="Google Shape;744;p55"/>
          <p:cNvSpPr/>
          <p:nvPr/>
        </p:nvSpPr>
        <p:spPr>
          <a:xfrm>
            <a:off x="5130799" y="2891905"/>
            <a:ext cx="1456268" cy="1439333"/>
          </a:xfrm>
          <a:prstGeom prst="flowChartProcess">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3% gross annual income</a:t>
            </a:r>
            <a:endParaRPr sz="2400" b="0" i="0" u="none" strike="noStrike" cap="none">
              <a:solidFill>
                <a:schemeClr val="lt1"/>
              </a:solidFill>
              <a:latin typeface="Calibri"/>
              <a:ea typeface="Calibri"/>
              <a:cs typeface="Calibri"/>
              <a:sym typeface="Calibri"/>
            </a:endParaRPr>
          </a:p>
        </p:txBody>
      </p:sp>
      <p:sp>
        <p:nvSpPr>
          <p:cNvPr id="745" name="Google Shape;745;p55"/>
          <p:cNvSpPr txBox="1"/>
          <p:nvPr/>
        </p:nvSpPr>
        <p:spPr>
          <a:xfrm>
            <a:off x="558799" y="4331236"/>
            <a:ext cx="1642534" cy="461665"/>
          </a:xfrm>
          <a:prstGeom prst="rect">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$1,000</a:t>
            </a:r>
            <a:endParaRPr sz="2400" b="0" i="0" u="none" strike="noStrike" cap="none">
              <a:solidFill>
                <a:srgbClr val="000000"/>
              </a:solidFill>
              <a:latin typeface="Calibri"/>
              <a:ea typeface="Calibri"/>
              <a:cs typeface="Calibri"/>
              <a:sym typeface="Calibri"/>
            </a:endParaRPr>
          </a:p>
        </p:txBody>
      </p:sp>
      <p:sp>
        <p:nvSpPr>
          <p:cNvPr id="746" name="Google Shape;746;p55"/>
          <p:cNvSpPr txBox="1"/>
          <p:nvPr/>
        </p:nvSpPr>
        <p:spPr>
          <a:xfrm>
            <a:off x="2836333" y="4356638"/>
            <a:ext cx="1574800" cy="461665"/>
          </a:xfrm>
          <a:prstGeom prst="rect">
            <a:avLst/>
          </a:prstGeom>
          <a:solidFill>
            <a:srgbClr val="D9D9D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$2,000</a:t>
            </a:r>
            <a:endParaRPr sz="2400" b="0" i="0" u="none" strike="noStrike" cap="none">
              <a:solidFill>
                <a:srgbClr val="000000"/>
              </a:solidFill>
              <a:latin typeface="Calibri"/>
              <a:ea typeface="Calibri"/>
              <a:cs typeface="Calibri"/>
              <a:sym typeface="Calibri"/>
            </a:endParaRPr>
          </a:p>
        </p:txBody>
      </p:sp>
      <p:sp>
        <p:nvSpPr>
          <p:cNvPr id="747" name="Google Shape;747;p55"/>
          <p:cNvSpPr txBox="1"/>
          <p:nvPr/>
        </p:nvSpPr>
        <p:spPr>
          <a:xfrm>
            <a:off x="5113866" y="4348172"/>
            <a:ext cx="1490133" cy="461665"/>
          </a:xfrm>
          <a:prstGeom prst="rect">
            <a:avLst/>
          </a:prstGeom>
          <a:solidFill>
            <a:srgbClr val="D9D9D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$240</a:t>
            </a:r>
            <a:endParaRPr sz="2400" b="0" i="0" u="none" strike="noStrike" cap="none">
              <a:solidFill>
                <a:srgbClr val="000000"/>
              </a:solidFill>
              <a:latin typeface="Calibri"/>
              <a:ea typeface="Calibri"/>
              <a:cs typeface="Calibri"/>
              <a:sym typeface="Calibri"/>
            </a:endParaRPr>
          </a:p>
        </p:txBody>
      </p:sp>
      <p:sp>
        <p:nvSpPr>
          <p:cNvPr id="748" name="Google Shape;748;p55"/>
          <p:cNvSpPr/>
          <p:nvPr/>
        </p:nvSpPr>
        <p:spPr>
          <a:xfrm>
            <a:off x="6646333" y="3391436"/>
            <a:ext cx="474133" cy="448733"/>
          </a:xfrm>
          <a:prstGeom prst="mathEqual">
            <a:avLst>
              <a:gd name="adj1" fmla="val 23520"/>
              <a:gd name="adj2" fmla="val 1176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49" name="Google Shape;749;p55"/>
          <p:cNvSpPr/>
          <p:nvPr/>
        </p:nvSpPr>
        <p:spPr>
          <a:xfrm>
            <a:off x="7349067" y="2891904"/>
            <a:ext cx="1481666" cy="1473200"/>
          </a:xfrm>
          <a:prstGeom prst="flowChartProcess">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Total Combined Allowance</a:t>
            </a:r>
            <a:endParaRPr sz="1400" b="0" i="0" u="none" strike="noStrike" cap="none">
              <a:solidFill>
                <a:schemeClr val="lt1"/>
              </a:solidFill>
              <a:latin typeface="Arial"/>
              <a:ea typeface="Arial"/>
              <a:cs typeface="Arial"/>
              <a:sym typeface="Arial"/>
            </a:endParaRPr>
          </a:p>
        </p:txBody>
      </p:sp>
      <p:sp>
        <p:nvSpPr>
          <p:cNvPr id="750" name="Google Shape;750;p55"/>
          <p:cNvSpPr txBox="1"/>
          <p:nvPr/>
        </p:nvSpPr>
        <p:spPr>
          <a:xfrm>
            <a:off x="7349067" y="4382039"/>
            <a:ext cx="1481666" cy="461665"/>
          </a:xfrm>
          <a:prstGeom prst="rect">
            <a:avLst/>
          </a:prstGeom>
          <a:solidFill>
            <a:srgbClr val="D9D9D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$2,760</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54"/>
        <p:cNvGrpSpPr/>
        <p:nvPr/>
      </p:nvGrpSpPr>
      <p:grpSpPr>
        <a:xfrm>
          <a:off x="0" y="0"/>
          <a:ext cx="0" cy="0"/>
          <a:chOff x="0" y="0"/>
          <a:chExt cx="0" cy="0"/>
        </a:xfrm>
      </p:grpSpPr>
      <p:sp>
        <p:nvSpPr>
          <p:cNvPr id="185" name="Rectangle 184">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7" name="Rectangle 18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Google Shape;755;p56"/>
          <p:cNvSpPr txBox="1">
            <a:spLocks noGrp="1"/>
          </p:cNvSpPr>
          <p:nvPr>
            <p:ph type="title"/>
          </p:nvPr>
        </p:nvSpPr>
        <p:spPr>
          <a:xfrm>
            <a:off x="725926" y="1194180"/>
            <a:ext cx="2642954" cy="5020353"/>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dirty="0"/>
              <a:t>Childcare Expenses Allowance</a:t>
            </a:r>
            <a:br>
              <a:rPr lang="en-US" dirty="0"/>
            </a:br>
            <a:endParaRPr lang="en-US" b="0" i="0" u="none" strike="noStrike" cap="none" dirty="0">
              <a:sym typeface="Calibri"/>
            </a:endParaRPr>
          </a:p>
        </p:txBody>
      </p:sp>
      <p:sp>
        <p:nvSpPr>
          <p:cNvPr id="189" name="Rectangle 18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Google Shape;756;p56"/>
          <p:cNvSpPr txBox="1">
            <a:spLocks noGrp="1"/>
          </p:cNvSpPr>
          <p:nvPr>
            <p:ph sz="half" idx="1"/>
          </p:nvPr>
        </p:nvSpPr>
        <p:spPr>
          <a:xfrm>
            <a:off x="3792405" y="779389"/>
            <a:ext cx="4586136" cy="5435144"/>
          </a:xfrm>
          <a:prstGeom prst="rect">
            <a:avLst/>
          </a:prstGeom>
        </p:spPr>
        <p:txBody>
          <a:bodyPr spcFirstLastPara="1" vert="horz" lIns="91440" tIns="45720" rIns="91440" bIns="45720" rtlCol="0" anchorCtr="0">
            <a:normAutofit fontScale="92500" lnSpcReduction="10000"/>
          </a:bodyPr>
          <a:lstStyle/>
          <a:p>
            <a:pPr marL="0" lvl="0" defTabSz="914400">
              <a:spcBef>
                <a:spcPts val="0"/>
              </a:spcBef>
              <a:buSzPts val="1750"/>
              <a:buFont typeface="Franklin Gothic Book" panose="020B0503020102020204" pitchFamily="34" charset="0"/>
              <a:buNone/>
            </a:pPr>
            <a:r>
              <a:rPr lang="en-US" sz="2400" b="1" dirty="0"/>
              <a:t>What is a childcare expense allowance?</a:t>
            </a:r>
          </a:p>
          <a:p>
            <a:pPr marL="0" lvl="0" defTabSz="914400">
              <a:spcBef>
                <a:spcPts val="0"/>
              </a:spcBef>
              <a:buSzPts val="1750"/>
              <a:buFont typeface="Franklin Gothic Book" panose="020B0503020102020204" pitchFamily="34" charset="0"/>
              <a:buNone/>
            </a:pPr>
            <a:r>
              <a:rPr lang="en-US" sz="2400" dirty="0"/>
              <a:t>Childcare expenses are amounts anticipated to be paid by the family for the care of children under 13 years of age.</a:t>
            </a:r>
          </a:p>
          <a:p>
            <a:pPr marL="0" lvl="0" defTabSz="914400">
              <a:spcBef>
                <a:spcPts val="0"/>
              </a:spcBef>
              <a:buSzPts val="1750"/>
              <a:buFont typeface="Franklin Gothic Book" panose="020B0503020102020204" pitchFamily="34" charset="0"/>
              <a:buNone/>
            </a:pPr>
            <a:endParaRPr lang="en-US" sz="2400" dirty="0"/>
          </a:p>
          <a:p>
            <a:pPr marL="342900" lvl="0" defTabSz="914400">
              <a:spcBef>
                <a:spcPts val="0"/>
              </a:spcBef>
              <a:buSzPts val="1750"/>
              <a:buFont typeface="Franklin Gothic Book" panose="020B0503020102020204" pitchFamily="34" charset="0"/>
              <a:buChar char="•"/>
            </a:pPr>
            <a:r>
              <a:rPr lang="en-US" sz="2400" dirty="0"/>
              <a:t>Childcare must be necessary to enable a family member to actively seek employment, be gainfully employed or further education</a:t>
            </a:r>
          </a:p>
          <a:p>
            <a:pPr marL="342900" lvl="0" defTabSz="914400">
              <a:spcBef>
                <a:spcPts val="0"/>
              </a:spcBef>
              <a:buSzPts val="1750"/>
              <a:buFont typeface="Franklin Gothic Book" panose="020B0503020102020204" pitchFamily="34" charset="0"/>
              <a:buChar char="•"/>
            </a:pPr>
            <a:r>
              <a:rPr lang="en-US" sz="2400" dirty="0"/>
              <a:t>Applies to childcare expenses not reimbursed by another sources. </a:t>
            </a:r>
          </a:p>
          <a:p>
            <a:pPr marL="342900" lvl="0" defTabSz="914400">
              <a:spcBef>
                <a:spcPts val="0"/>
              </a:spcBef>
              <a:buSzPts val="1750"/>
              <a:buFont typeface="Franklin Gothic Book" panose="020B0503020102020204" pitchFamily="34" charset="0"/>
              <a:buChar char="•"/>
            </a:pPr>
            <a:r>
              <a:rPr lang="en-US" sz="2400" dirty="0"/>
              <a:t>Childcare expense deductions shall reflect reasonable charges for childcare.</a:t>
            </a:r>
          </a:p>
          <a:p>
            <a:pPr marL="342900" lvl="0" defTabSz="914400">
              <a:spcBef>
                <a:spcPts val="0"/>
              </a:spcBef>
              <a:buSzPts val="1750"/>
              <a:buFont typeface="Franklin Gothic Book" panose="020B0503020102020204" pitchFamily="34" charset="0"/>
              <a:buNone/>
            </a:pPr>
            <a:endParaRPr lang="en-US" sz="2400" dirty="0"/>
          </a:p>
          <a:p>
            <a:pPr marL="0" lvl="0" defTabSz="914400">
              <a:spcBef>
                <a:spcPts val="0"/>
              </a:spcBef>
              <a:buSzPts val="1750"/>
              <a:buFont typeface="Franklin Gothic Book" panose="020B0503020102020204" pitchFamily="34" charset="0"/>
              <a:buNone/>
            </a:pPr>
            <a:endParaRPr lang="en-US" dirty="0"/>
          </a:p>
          <a:p>
            <a:pPr marL="0" lvl="0" defTabSz="914400">
              <a:spcBef>
                <a:spcPts val="0"/>
              </a:spcBef>
              <a:buSzPts val="1750"/>
              <a:buFont typeface="Franklin Gothic Book" panose="020B0503020102020204" pitchFamily="34" charset="0"/>
              <a:buNone/>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61"/>
        <p:cNvGrpSpPr/>
        <p:nvPr/>
      </p:nvGrpSpPr>
      <p:grpSpPr>
        <a:xfrm>
          <a:off x="0" y="0"/>
          <a:ext cx="0" cy="0"/>
          <a:chOff x="0" y="0"/>
          <a:chExt cx="0" cy="0"/>
        </a:xfrm>
      </p:grpSpPr>
      <p:sp>
        <p:nvSpPr>
          <p:cNvPr id="767" name="Rectangle 129">
            <a:extLst>
              <a:ext uri="{FF2B5EF4-FFF2-40B4-BE49-F238E27FC236}">
                <a16:creationId xmlns:a16="http://schemas.microsoft.com/office/drawing/2014/main" id="{B07103F4-AFE6-4DC5-8934-DA3F40003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Google Shape;762;p57"/>
          <p:cNvSpPr txBox="1">
            <a:spLocks noGrp="1"/>
          </p:cNvSpPr>
          <p:nvPr>
            <p:ph type="title"/>
          </p:nvPr>
        </p:nvSpPr>
        <p:spPr>
          <a:xfrm>
            <a:off x="3715635" y="557981"/>
            <a:ext cx="4922179" cy="1187245"/>
          </a:xfrm>
          <a:prstGeom prst="rect">
            <a:avLst/>
          </a:prstGeom>
        </p:spPr>
        <p:txBody>
          <a:bodyPr spcFirstLastPara="1" vert="horz" lIns="91440" tIns="45720" rIns="91440" bIns="45720" rtlCol="0" anchor="t" anchorCtr="0">
            <a:normAutofit fontScale="90000"/>
          </a:bodyPr>
          <a:lstStyle/>
          <a:p>
            <a:pPr marL="0" marR="0" lvl="0" indent="0" defTabSz="914400">
              <a:spcAft>
                <a:spcPts val="0"/>
              </a:spcAft>
              <a:buClr>
                <a:schemeClr val="dk1"/>
              </a:buClr>
              <a:buSzPts val="4400"/>
            </a:pPr>
            <a:r>
              <a:rPr lang="en-US" sz="4400" b="0" u="none" strike="noStrike" kern="1200" cap="none" baseline="0" dirty="0">
                <a:solidFill>
                  <a:schemeClr val="tx2"/>
                </a:solidFill>
                <a:latin typeface="+mj-lt"/>
                <a:ea typeface="+mj-ea"/>
                <a:cs typeface="+mj-cs"/>
              </a:rPr>
              <a:t>Childcare Expenses Allowance</a:t>
            </a:r>
            <a:endParaRPr lang="en-US" sz="4400" b="0" u="sng" strike="noStrike" kern="1200" cap="none" baseline="0" dirty="0">
              <a:solidFill>
                <a:schemeClr val="tx2"/>
              </a:solidFill>
              <a:latin typeface="+mj-lt"/>
              <a:ea typeface="+mj-ea"/>
              <a:cs typeface="+mj-cs"/>
            </a:endParaRPr>
          </a:p>
        </p:txBody>
      </p:sp>
      <p:sp>
        <p:nvSpPr>
          <p:cNvPr id="768" name="Rectangle 131">
            <a:extLst>
              <a:ext uri="{FF2B5EF4-FFF2-40B4-BE49-F238E27FC236}">
                <a16:creationId xmlns:a16="http://schemas.microsoft.com/office/drawing/2014/main" id="{534357BE-12C1-44A2-9602-77A2B5408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65" name="Google Shape;765;p57"/>
          <p:cNvPicPr preferRelativeResize="0"/>
          <p:nvPr/>
        </p:nvPicPr>
        <p:blipFill rotWithShape="1">
          <a:blip r:embed="rId3"/>
          <a:stretch/>
        </p:blipFill>
        <p:spPr>
          <a:xfrm>
            <a:off x="767671" y="2071924"/>
            <a:ext cx="2710314" cy="2394110"/>
          </a:xfrm>
          <a:prstGeom prst="rect">
            <a:avLst/>
          </a:prstGeom>
          <a:noFill/>
        </p:spPr>
      </p:pic>
      <p:sp>
        <p:nvSpPr>
          <p:cNvPr id="763" name="Google Shape;763;p57"/>
          <p:cNvSpPr txBox="1">
            <a:spLocks noGrp="1"/>
          </p:cNvSpPr>
          <p:nvPr>
            <p:ph sz="half" idx="1"/>
          </p:nvPr>
        </p:nvSpPr>
        <p:spPr>
          <a:xfrm>
            <a:off x="3715635" y="1991031"/>
            <a:ext cx="4922179" cy="4573541"/>
          </a:xfrm>
          <a:prstGeom prst="rect">
            <a:avLst/>
          </a:prstGeom>
        </p:spPr>
        <p:txBody>
          <a:bodyPr spcFirstLastPara="1" vert="horz" lIns="91440" tIns="45720" rIns="91440" bIns="45720" rtlCol="0" anchorCtr="0">
            <a:normAutofit fontScale="92500" lnSpcReduction="20000"/>
          </a:bodyPr>
          <a:lstStyle/>
          <a:p>
            <a:pPr marR="0" lvl="0" defTabSz="914400">
              <a:spcBef>
                <a:spcPts val="1000"/>
              </a:spcBef>
              <a:buClr>
                <a:schemeClr val="dk1"/>
              </a:buClr>
              <a:buSzPct val="90000"/>
              <a:buFont typeface="Arial" panose="020B0604020202020204" pitchFamily="34" charset="0"/>
              <a:buChar char="•"/>
            </a:pPr>
            <a:r>
              <a:rPr lang="en-US" sz="2400" b="0" i="0" u="none" strike="noStrike" kern="1200" cap="none" baseline="0" dirty="0">
                <a:solidFill>
                  <a:schemeClr val="tx2"/>
                </a:solidFill>
                <a:latin typeface="+mn-lt"/>
                <a:ea typeface="+mn-ea"/>
                <a:cs typeface="+mn-cs"/>
                <a:sym typeface="Calibri"/>
              </a:rPr>
              <a:t>Expenses for the care of children with disabilities</a:t>
            </a:r>
            <a:r>
              <a:rPr lang="en-US" sz="2400" kern="1200" baseline="0" dirty="0">
                <a:solidFill>
                  <a:schemeClr val="tx2"/>
                </a:solidFill>
                <a:latin typeface="+mn-lt"/>
                <a:ea typeface="+mn-ea"/>
                <a:cs typeface="+mn-cs"/>
              </a:rPr>
              <a:t> qualify as a disability assistance expenses NOT childcare expense.</a:t>
            </a:r>
          </a:p>
          <a:p>
            <a:pPr marL="0" marR="0" lvl="0" indent="0" defTabSz="914400">
              <a:spcBef>
                <a:spcPts val="1000"/>
              </a:spcBef>
              <a:buClr>
                <a:schemeClr val="dk1"/>
              </a:buClr>
              <a:buSzPct val="90000"/>
              <a:buNone/>
            </a:pPr>
            <a:endParaRPr lang="en-US" sz="2400" kern="1200" baseline="0" dirty="0">
              <a:solidFill>
                <a:schemeClr val="tx2"/>
              </a:solidFill>
              <a:latin typeface="+mn-lt"/>
              <a:ea typeface="+mn-ea"/>
              <a:cs typeface="+mn-cs"/>
            </a:endParaRPr>
          </a:p>
          <a:p>
            <a:pPr lvl="0" defTabSz="914400">
              <a:spcBef>
                <a:spcPts val="1000"/>
              </a:spcBef>
              <a:buSzPct val="90000"/>
              <a:buFont typeface="Arial" panose="020B0604020202020204" pitchFamily="34" charset="0"/>
              <a:buChar char="•"/>
            </a:pPr>
            <a:r>
              <a:rPr lang="en-US" sz="2400" kern="1200" baseline="0" dirty="0">
                <a:solidFill>
                  <a:schemeClr val="tx2"/>
                </a:solidFill>
                <a:latin typeface="+mn-lt"/>
                <a:ea typeface="+mn-ea"/>
                <a:cs typeface="+mn-cs"/>
              </a:rPr>
              <a:t>In the case of childcare necessary to permit employment, the amount of the childcare expenses deducted shall not exceed the amount of employment income that is included in annual income. </a:t>
            </a:r>
          </a:p>
          <a:p>
            <a:pPr lvl="0" defTabSz="914400">
              <a:spcBef>
                <a:spcPts val="1000"/>
              </a:spcBef>
              <a:buSzPct val="90000"/>
              <a:buFont typeface="Arial" panose="020B0604020202020204" pitchFamily="34" charset="0"/>
              <a:buChar char="•"/>
            </a:pPr>
            <a:endParaRPr lang="en-US" sz="2400" dirty="0"/>
          </a:p>
          <a:p>
            <a:pPr marL="0" lvl="0" indent="0" defTabSz="914400">
              <a:spcBef>
                <a:spcPts val="1000"/>
              </a:spcBef>
              <a:buSzPct val="90000"/>
              <a:buNone/>
            </a:pPr>
            <a:r>
              <a:rPr lang="en-US" sz="2400" kern="1200" baseline="0" dirty="0">
                <a:solidFill>
                  <a:schemeClr val="tx2"/>
                </a:solidFill>
                <a:latin typeface="+mn-lt"/>
                <a:ea typeface="+mn-ea"/>
                <a:cs typeface="+mn-cs"/>
              </a:rPr>
              <a:t>How do you document childcare expenses?</a:t>
            </a:r>
          </a:p>
          <a:p>
            <a:pPr marR="0" lvl="0" defTabSz="914400">
              <a:spcBef>
                <a:spcPts val="1000"/>
              </a:spcBef>
              <a:buClr>
                <a:schemeClr val="dk1"/>
              </a:buClr>
              <a:buSzPct val="90000"/>
              <a:buFont typeface="Wingdings" panose="05000000000000000000" pitchFamily="2" charset="2"/>
              <a:buChar char="ü"/>
            </a:pPr>
            <a:endParaRPr lang="en-US" sz="2000" kern="1200" baseline="0" dirty="0">
              <a:solidFill>
                <a:schemeClr val="tx2"/>
              </a:solidFill>
              <a:latin typeface="+mn-lt"/>
              <a:ea typeface="+mn-ea"/>
              <a:cs typeface="+mn-cs"/>
            </a:endParaRPr>
          </a:p>
          <a:p>
            <a:pPr marR="0" lvl="0" defTabSz="914400">
              <a:spcBef>
                <a:spcPts val="1000"/>
              </a:spcBef>
              <a:buClr>
                <a:schemeClr val="dk1"/>
              </a:buClr>
              <a:buSzPts val="2400"/>
              <a:buFont typeface="Franklin Gothic Book" panose="020B0503020102020204" pitchFamily="34" charset="0"/>
              <a:buNone/>
            </a:pPr>
            <a:endParaRPr lang="en-US" sz="2000" kern="1200" baseline="0" dirty="0">
              <a:solidFill>
                <a:schemeClr val="tx2"/>
              </a:solidFill>
              <a:latin typeface="+mn-lt"/>
              <a:ea typeface="+mn-ea"/>
              <a:cs typeface="+mn-cs"/>
            </a:endParaRPr>
          </a:p>
          <a:p>
            <a:pPr marR="0" lvl="0" defTabSz="914400">
              <a:spcBef>
                <a:spcPts val="1000"/>
              </a:spcBef>
              <a:buSzPts val="2800"/>
              <a:buFont typeface="Franklin Gothic Book" panose="020B0503020102020204" pitchFamily="34" charset="0"/>
              <a:buNone/>
            </a:pPr>
            <a:endParaRPr lang="en-US" sz="2000" b="0" i="0" u="none" strike="noStrike" kern="1200" cap="none" baseline="0" dirty="0">
              <a:solidFill>
                <a:schemeClr val="tx2"/>
              </a:solidFill>
              <a:latin typeface="+mn-lt"/>
              <a:ea typeface="+mn-ea"/>
              <a:cs typeface="+mn-cs"/>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325025" y="1456230"/>
            <a:ext cx="5156014" cy="4903763"/>
          </a:xfrm>
          <a:prstGeom prst="rect">
            <a:avLst/>
          </a:prstGeom>
        </p:spPr>
        <p:txBody>
          <a:bodyPr vert="horz" lIns="91440" tIns="45720" rIns="91440" bIns="45720" rtlCol="0" anchor="b">
            <a:normAutofit/>
          </a:bodyPr>
          <a:lstStyle/>
          <a:p>
            <a:pPr algn="r" defTabSz="914400">
              <a:lnSpc>
                <a:spcPct val="89000"/>
              </a:lnSpc>
              <a:spcBef>
                <a:spcPct val="0"/>
              </a:spcBef>
              <a:spcAft>
                <a:spcPts val="600"/>
              </a:spcAft>
            </a:pPr>
            <a:r>
              <a:rPr lang="en-US" sz="6100" cap="all" dirty="0">
                <a:solidFill>
                  <a:schemeClr val="tx2"/>
                </a:solidFill>
                <a:latin typeface="+mj-lt"/>
                <a:ea typeface="+mj-ea"/>
                <a:cs typeface="+mj-cs"/>
              </a:rPr>
              <a:t>Section 7:</a:t>
            </a:r>
          </a:p>
          <a:p>
            <a:pPr algn="r" defTabSz="914400">
              <a:lnSpc>
                <a:spcPct val="89000"/>
              </a:lnSpc>
              <a:spcBef>
                <a:spcPct val="0"/>
              </a:spcBef>
              <a:spcAft>
                <a:spcPts val="600"/>
              </a:spcAft>
            </a:pPr>
            <a:r>
              <a:rPr lang="en-US" sz="6100" cap="all" dirty="0">
                <a:solidFill>
                  <a:schemeClr val="tx2"/>
                </a:solidFill>
                <a:latin typeface="+mj-lt"/>
                <a:ea typeface="+mj-ea"/>
                <a:cs typeface="+mj-cs"/>
              </a:rPr>
              <a:t> </a:t>
            </a: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R="0" lvl="0" indent="0">
              <a:spcBef>
                <a:spcPts val="0"/>
              </a:spcBef>
              <a:spcAft>
                <a:spcPts val="600"/>
              </a:spcAft>
              <a:buClr>
                <a:srgbClr val="888888"/>
              </a:buClr>
              <a:buSzPts val="300"/>
              <a:buFont typeface="Arial"/>
              <a:buNone/>
            </a:pPr>
            <a:fld id="{00000000-1234-1234-1234-123412341234}" type="slidenum">
              <a:rPr lang="en-US" sz="1200" b="0" i="0" u="none" strike="noStrike" cap="none">
                <a:solidFill>
                  <a:srgbClr val="191B0E"/>
                </a:solidFill>
                <a:sym typeface="Arial"/>
              </a:rPr>
              <a:pPr marR="0" lvl="0" indent="0">
                <a:spcBef>
                  <a:spcPts val="0"/>
                </a:spcBef>
                <a:spcAft>
                  <a:spcPts val="600"/>
                </a:spcAft>
                <a:buClr>
                  <a:srgbClr val="888888"/>
                </a:buClr>
                <a:buSzPts val="300"/>
                <a:buFont typeface="Arial"/>
                <a:buNone/>
              </a:pPr>
              <a:t>118</a:t>
            </a:fld>
            <a:endParaRPr lang="en-US" sz="1200" b="0" i="0" u="none" strike="noStrike" cap="none">
              <a:solidFill>
                <a:srgbClr val="191B0E"/>
              </a:solidFill>
              <a:sym typeface="Arial"/>
            </a:endParaRPr>
          </a:p>
        </p:txBody>
      </p:sp>
      <p:sp>
        <p:nvSpPr>
          <p:cNvPr id="2" name="Rectangle 1">
            <a:extLst>
              <a:ext uri="{FF2B5EF4-FFF2-40B4-BE49-F238E27FC236}">
                <a16:creationId xmlns:a16="http://schemas.microsoft.com/office/drawing/2014/main" id="{7D1F2AEB-806F-4585-8CEB-BAF29E920518}"/>
              </a:ext>
            </a:extLst>
          </p:cNvPr>
          <p:cNvSpPr/>
          <p:nvPr/>
        </p:nvSpPr>
        <p:spPr>
          <a:xfrm>
            <a:off x="1039023" y="1465572"/>
            <a:ext cx="5760219" cy="1661993"/>
          </a:xfrm>
          <a:prstGeom prst="rect">
            <a:avLst/>
          </a:prstGeom>
        </p:spPr>
        <p:txBody>
          <a:bodyPr wrap="square">
            <a:spAutoFit/>
          </a:bodyPr>
          <a:lstStyle/>
          <a:p>
            <a:r>
              <a:rPr lang="en-US" sz="2600" b="1" dirty="0"/>
              <a:t>Exercises:</a:t>
            </a:r>
          </a:p>
          <a:p>
            <a:pPr marL="457200" indent="-457200">
              <a:buFont typeface="Arial" panose="020B0604020202020204" pitchFamily="34" charset="0"/>
              <a:buChar char="•"/>
            </a:pPr>
            <a:r>
              <a:rPr lang="en-US" sz="2600" b="1" dirty="0"/>
              <a:t>Adjusted Income</a:t>
            </a:r>
          </a:p>
          <a:p>
            <a:pPr marL="457200" indent="-457200">
              <a:buFont typeface="Arial" panose="020B0604020202020204" pitchFamily="34" charset="0"/>
              <a:buChar char="•"/>
            </a:pPr>
            <a:r>
              <a:rPr lang="en-US" sz="2600" b="1" dirty="0"/>
              <a:t>Calculating Portions of Rent </a:t>
            </a:r>
          </a:p>
          <a:p>
            <a:endParaRPr lang="en-US" sz="2400" dirty="0"/>
          </a:p>
        </p:txBody>
      </p:sp>
    </p:spTree>
    <p:extLst>
      <p:ext uri="{BB962C8B-B14F-4D97-AF65-F5344CB8AC3E}">
        <p14:creationId xmlns:p14="http://schemas.microsoft.com/office/powerpoint/2010/main" val="2904148968"/>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325025" y="1456230"/>
            <a:ext cx="5156014" cy="4903763"/>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Section 8:</a:t>
            </a:r>
          </a:p>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 </a:t>
            </a: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fld id="{00000000-1234-1234-1234-123412341234}" type="slidenum">
              <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rPr>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t>119</a:t>
            </a:fld>
            <a:endPar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endParaRPr>
          </a:p>
        </p:txBody>
      </p:sp>
      <p:sp>
        <p:nvSpPr>
          <p:cNvPr id="2" name="Rectangle 1">
            <a:extLst>
              <a:ext uri="{FF2B5EF4-FFF2-40B4-BE49-F238E27FC236}">
                <a16:creationId xmlns:a16="http://schemas.microsoft.com/office/drawing/2014/main" id="{7D1F2AEB-806F-4585-8CEB-BAF29E920518}"/>
              </a:ext>
            </a:extLst>
          </p:cNvPr>
          <p:cNvSpPr/>
          <p:nvPr/>
        </p:nvSpPr>
        <p:spPr>
          <a:xfrm>
            <a:off x="1270377" y="1906246"/>
            <a:ext cx="5760219" cy="246221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Franklin Gothic Book" panose="020B0503020102020204"/>
                <a:ea typeface="+mn-ea"/>
                <a:cs typeface="+mn-cs"/>
              </a:rPr>
              <a:t>Rental Calculation Process: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white"/>
                </a:solidFill>
                <a:effectLst/>
                <a:uLnTx/>
                <a:uFillTx/>
                <a:latin typeface="Franklin Gothic Book" panose="020B0503020102020204"/>
                <a:ea typeface="+mn-ea"/>
                <a:cs typeface="+mn-cs"/>
              </a:rPr>
              <a:t>Annuals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dirty="0">
                <a:solidFill>
                  <a:prstClr val="white"/>
                </a:solidFill>
                <a:latin typeface="Franklin Gothic Book" panose="020B0503020102020204"/>
              </a:rPr>
              <a:t>Interims</a:t>
            </a:r>
            <a:endParaRPr kumimoji="0" lang="en-US" sz="2600" b="1"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white"/>
                </a:solidFill>
                <a:effectLst/>
                <a:uLnTx/>
                <a:uFillTx/>
                <a:latin typeface="Franklin Gothic Book" panose="020B0503020102020204"/>
                <a:ea typeface="+mn-ea"/>
                <a:cs typeface="+mn-cs"/>
              </a:rPr>
              <a:t>End of Assistance – Zero HAP</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dirty="0">
                <a:solidFill>
                  <a:prstClr val="white"/>
                </a:solidFill>
                <a:latin typeface="Franklin Gothic Book" panose="020B0503020102020204"/>
              </a:rPr>
              <a:t>End of Assistance - Termination</a:t>
            </a:r>
            <a:endParaRPr kumimoji="0" lang="en-US" sz="2600" b="1"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04077604"/>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4"/>
        <p:cNvGrpSpPr/>
        <p:nvPr/>
      </p:nvGrpSpPr>
      <p:grpSpPr>
        <a:xfrm>
          <a:off x="0" y="0"/>
          <a:ext cx="0" cy="0"/>
          <a:chOff x="0" y="0"/>
          <a:chExt cx="0" cy="0"/>
        </a:xfrm>
      </p:grpSpPr>
      <p:sp>
        <p:nvSpPr>
          <p:cNvPr id="100" name="Rectangle 99">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2" name="Rectangle 10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Google Shape;285;p9"/>
          <p:cNvSpPr txBox="1">
            <a:spLocks noGrp="1"/>
          </p:cNvSpPr>
          <p:nvPr>
            <p:ph type="title"/>
          </p:nvPr>
        </p:nvSpPr>
        <p:spPr>
          <a:xfrm>
            <a:off x="2522898" y="685800"/>
            <a:ext cx="5778873"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sz="4400" kern="1200" baseline="0" dirty="0">
                <a:solidFill>
                  <a:schemeClr val="tx2"/>
                </a:solidFill>
                <a:latin typeface="+mj-lt"/>
                <a:ea typeface="+mj-ea"/>
                <a:cs typeface="+mj-cs"/>
              </a:rPr>
              <a:t>Rent Standards</a:t>
            </a:r>
          </a:p>
        </p:txBody>
      </p:sp>
      <p:sp>
        <p:nvSpPr>
          <p:cNvPr id="104" name="Rectangle 10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Rectangle 10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Google Shape;286;p9"/>
          <p:cNvSpPr txBox="1">
            <a:spLocks noGrp="1"/>
          </p:cNvSpPr>
          <p:nvPr>
            <p:ph sz="half" idx="1"/>
          </p:nvPr>
        </p:nvSpPr>
        <p:spPr>
          <a:xfrm>
            <a:off x="2522898" y="1568245"/>
            <a:ext cx="5778873" cy="4299155"/>
          </a:xfrm>
          <a:prstGeom prst="rect">
            <a:avLst/>
          </a:prstGeom>
        </p:spPr>
        <p:txBody>
          <a:bodyPr spcFirstLastPara="1" vert="horz" lIns="91440" tIns="45720" rIns="91440" bIns="45720" rtlCol="0" anchorCtr="0">
            <a:normAutofit fontScale="92500" lnSpcReduction="10000"/>
          </a:bodyPr>
          <a:lstStyle/>
          <a:p>
            <a:pPr marL="0" lvl="0" defTabSz="914400">
              <a:spcBef>
                <a:spcPts val="0"/>
              </a:spcBef>
              <a:buClr>
                <a:srgbClr val="000000"/>
              </a:buClr>
              <a:buSzPts val="2400"/>
              <a:buFont typeface="Franklin Gothic Book" panose="020B0503020102020204" pitchFamily="34" charset="0"/>
              <a:buNone/>
            </a:pPr>
            <a:r>
              <a:rPr lang="en-US" sz="3200" b="1" kern="1200" baseline="0" dirty="0">
                <a:solidFill>
                  <a:schemeClr val="tx2"/>
                </a:solidFill>
                <a:latin typeface="+mn-lt"/>
                <a:ea typeface="+mn-ea"/>
                <a:cs typeface="+mn-cs"/>
                <a:sym typeface="Calibri"/>
              </a:rPr>
              <a:t>What </a:t>
            </a:r>
            <a:r>
              <a:rPr lang="en-US" sz="3200" b="1" dirty="0">
                <a:sym typeface="Calibri"/>
              </a:rPr>
              <a:t>are rent standards?</a:t>
            </a:r>
          </a:p>
          <a:p>
            <a:pPr marL="0" lvl="0" defTabSz="914400">
              <a:spcBef>
                <a:spcPts val="0"/>
              </a:spcBef>
              <a:buClr>
                <a:srgbClr val="000000"/>
              </a:buClr>
              <a:buSzPts val="2400"/>
              <a:buFont typeface="Franklin Gothic Book" panose="020B0503020102020204" pitchFamily="34" charset="0"/>
              <a:buNone/>
            </a:pPr>
            <a:endParaRPr lang="en-US" sz="3200" kern="1200" baseline="0" dirty="0">
              <a:solidFill>
                <a:schemeClr val="tx2"/>
              </a:solidFill>
              <a:latin typeface="+mn-lt"/>
              <a:ea typeface="+mn-ea"/>
              <a:cs typeface="+mn-cs"/>
              <a:sym typeface="Calibri"/>
            </a:endParaRPr>
          </a:p>
          <a:p>
            <a:pPr marL="0" lvl="0" defTabSz="914400">
              <a:spcBef>
                <a:spcPts val="0"/>
              </a:spcBef>
              <a:buClr>
                <a:srgbClr val="000000"/>
              </a:buClr>
              <a:buSzPts val="2400"/>
              <a:buFont typeface="Franklin Gothic Book" panose="020B0503020102020204" pitchFamily="34" charset="0"/>
              <a:buNone/>
            </a:pPr>
            <a:r>
              <a:rPr lang="en-US" sz="3200" kern="1200" baseline="0" dirty="0">
                <a:solidFill>
                  <a:schemeClr val="tx2"/>
                </a:solidFill>
                <a:latin typeface="+mn-lt"/>
                <a:ea typeface="+mn-ea"/>
                <a:cs typeface="+mn-cs"/>
                <a:sym typeface="Calibri"/>
              </a:rPr>
              <a:t>Amounts established by the grantee/project sponsor that set maximum amount of rent allowable for each unit size.</a:t>
            </a:r>
          </a:p>
          <a:p>
            <a:pPr marL="0" lvl="0" defTabSz="914400">
              <a:spcBef>
                <a:spcPts val="0"/>
              </a:spcBef>
              <a:buClr>
                <a:srgbClr val="000000"/>
              </a:buClr>
              <a:buSzPts val="2400"/>
              <a:buFont typeface="Franklin Gothic Book" panose="020B0503020102020204" pitchFamily="34" charset="0"/>
              <a:buNone/>
            </a:pPr>
            <a:endParaRPr lang="en-US" sz="3200" dirty="0">
              <a:sym typeface="Calibri"/>
            </a:endParaRPr>
          </a:p>
          <a:p>
            <a:pPr marL="0" defTabSz="914400">
              <a:spcBef>
                <a:spcPts val="0"/>
              </a:spcBef>
              <a:buClr>
                <a:srgbClr val="000000"/>
              </a:buClr>
              <a:buSzPts val="2400"/>
              <a:buNone/>
            </a:pPr>
            <a:r>
              <a:rPr lang="en-US" sz="3200" b="1" dirty="0">
                <a:sym typeface="Calibri"/>
              </a:rPr>
              <a:t>How do you document that a unit meets the rent standard?</a:t>
            </a:r>
          </a:p>
          <a:p>
            <a:pPr marL="0" lvl="0" defTabSz="914400">
              <a:spcBef>
                <a:spcPts val="0"/>
              </a:spcBef>
              <a:buClr>
                <a:srgbClr val="000000"/>
              </a:buClr>
              <a:buSzPts val="2400"/>
              <a:buFont typeface="Franklin Gothic Book" panose="020B0503020102020204" pitchFamily="34" charset="0"/>
              <a:buNone/>
            </a:pPr>
            <a:r>
              <a:rPr lang="en-US" sz="3200" kern="1200" baseline="0" dirty="0">
                <a:solidFill>
                  <a:schemeClr val="tx2"/>
                </a:solidFill>
                <a:latin typeface="+mn-lt"/>
                <a:ea typeface="+mn-ea"/>
                <a:cs typeface="+mn-cs"/>
                <a:sym typeface="Calibri"/>
              </a:rPr>
              <a:t> </a:t>
            </a:r>
          </a:p>
          <a:p>
            <a:pPr marL="0" lvl="0" defTabSz="914400">
              <a:spcBef>
                <a:spcPts val="0"/>
              </a:spcBef>
              <a:buFont typeface="Franklin Gothic Book" panose="020B0503020102020204" pitchFamily="34" charset="0"/>
              <a:buNone/>
            </a:pPr>
            <a:endParaRPr lang="en-US" sz="2000" kern="1200" baseline="0" dirty="0">
              <a:solidFill>
                <a:schemeClr val="tx2"/>
              </a:solidFill>
              <a:latin typeface="+mn-lt"/>
              <a:ea typeface="+mn-ea"/>
              <a:cs typeface="+mn-cs"/>
              <a:sym typeface="Calibri"/>
            </a:endParaRPr>
          </a:p>
          <a:p>
            <a:pPr marL="0" lvl="0" defTabSz="914400">
              <a:spcBef>
                <a:spcPts val="1000"/>
              </a:spcBef>
              <a:buSzPts val="2800"/>
              <a:buFont typeface="Franklin Gothic Book" panose="020B0503020102020204" pitchFamily="34" charset="0"/>
              <a:buNone/>
            </a:pPr>
            <a:endParaRPr lang="en-US" sz="2000" kern="1200" baseline="0" dirty="0">
              <a:solidFill>
                <a:schemeClr val="tx2"/>
              </a:solidFill>
              <a:latin typeface="+mn-lt"/>
              <a:ea typeface="+mn-ea"/>
              <a:cs typeface="+mn-cs"/>
            </a:endParaRPr>
          </a:p>
          <a:p>
            <a:pPr marL="50800" lvl="0" defTabSz="914400">
              <a:spcBef>
                <a:spcPts val="1000"/>
              </a:spcBef>
              <a:buSzPts val="2800"/>
              <a:buFont typeface="Franklin Gothic Book" panose="020B0503020102020204" pitchFamily="34" charset="0"/>
              <a:buNone/>
            </a:pPr>
            <a:endParaRPr lang="en-US" sz="2000" kern="1200" baseline="0" dirty="0">
              <a:solidFill>
                <a:schemeClr val="tx2"/>
              </a:solidFill>
              <a:latin typeface="+mn-lt"/>
              <a:ea typeface="+mn-ea"/>
              <a:cs typeface="+mn-cs"/>
            </a:endParaRPr>
          </a:p>
          <a:p>
            <a:pPr marL="50800" lvl="0" defTabSz="914400">
              <a:spcBef>
                <a:spcPts val="1000"/>
              </a:spcBef>
              <a:buSzPts val="2800"/>
              <a:buFont typeface="Franklin Gothic Book" panose="020B0503020102020204" pitchFamily="34" charset="0"/>
              <a:buNone/>
            </a:pPr>
            <a:endParaRPr lang="en-US" sz="2000" kern="1200" baseline="0" dirty="0">
              <a:solidFill>
                <a:schemeClr val="tx2"/>
              </a:solidFill>
              <a:latin typeface="+mn-lt"/>
              <a:ea typeface="+mn-ea"/>
              <a:cs typeface="+mn-cs"/>
            </a:endParaRPr>
          </a:p>
          <a:p>
            <a:pPr marL="50800" lvl="0" defTabSz="914400">
              <a:spcBef>
                <a:spcPts val="1000"/>
              </a:spcBef>
              <a:buSzPts val="2800"/>
              <a:buFont typeface="Franklin Gothic Book" panose="020B0503020102020204" pitchFamily="34" charset="0"/>
              <a:buNone/>
            </a:pPr>
            <a:endParaRPr lang="en-US" sz="2000" kern="1200" baseline="0" dirty="0">
              <a:solidFill>
                <a:schemeClr val="tx2"/>
              </a:solidFill>
              <a:latin typeface="+mn-lt"/>
              <a:ea typeface="+mn-ea"/>
              <a:cs typeface="+mn-cs"/>
            </a:endParaRPr>
          </a:p>
        </p:txBody>
      </p:sp>
      <p:sp>
        <p:nvSpPr>
          <p:cNvPr id="287" name="Google Shape;287;p9"/>
          <p:cNvSpPr txBox="1">
            <a:spLocks noGrp="1"/>
          </p:cNvSpPr>
          <p:nvPr>
            <p:ph type="sldNum" sz="quarter" idx="12"/>
          </p:nvPr>
        </p:nvSpPr>
        <p:spPr>
          <a:xfrm>
            <a:off x="7478485" y="6453386"/>
            <a:ext cx="823286" cy="404614"/>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450"/>
              <a:buNone/>
            </a:pPr>
            <a:fld id="{00000000-1234-1234-1234-123412341234}" type="slidenum">
              <a:rPr lang="en-US" sz="1200" kern="1200" baseline="0">
                <a:solidFill>
                  <a:schemeClr val="tx2"/>
                </a:solidFill>
                <a:latin typeface="+mn-lt"/>
                <a:ea typeface="+mn-ea"/>
                <a:cs typeface="+mn-cs"/>
              </a:rPr>
              <a:pPr lvl="0" indent="0">
                <a:spcBef>
                  <a:spcPts val="0"/>
                </a:spcBef>
                <a:spcAft>
                  <a:spcPts val="600"/>
                </a:spcAft>
                <a:buSzPts val="450"/>
                <a:buNone/>
              </a:pPr>
              <a:t>12</a:t>
            </a:fld>
            <a:endParaRPr lang="en-US" sz="1200" kern="1200" baseline="0" dirty="0">
              <a:solidFill>
                <a:schemeClr val="tx2"/>
              </a:solidFill>
              <a:latin typeface="+mn-lt"/>
              <a:ea typeface="+mn-ea"/>
              <a:cs typeface="+mn-cs"/>
            </a:endParaRPr>
          </a:p>
        </p:txBody>
      </p:sp>
    </p:spTree>
    <p:extLst>
      <p:ext uri="{BB962C8B-B14F-4D97-AF65-F5344CB8AC3E}">
        <p14:creationId xmlns:p14="http://schemas.microsoft.com/office/powerpoint/2010/main" val="24058764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9"/>
          <p:cNvSpPr txBox="1">
            <a:spLocks noGrp="1"/>
          </p:cNvSpPr>
          <p:nvPr>
            <p:ph type="title"/>
          </p:nvPr>
        </p:nvSpPr>
        <p:spPr>
          <a:xfrm>
            <a:off x="725926" y="1194180"/>
            <a:ext cx="2642954" cy="5020353"/>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000"/>
            </a:pPr>
            <a:r>
              <a:rPr lang="en-US" sz="4100" b="0" i="0" u="none" strike="noStrike" cap="none" dirty="0">
                <a:sym typeface="Calibri"/>
              </a:rPr>
              <a:t>Annuals</a:t>
            </a:r>
            <a:br>
              <a:rPr lang="en-US" sz="4100" b="0" i="0" u="none" strike="noStrike" cap="none" dirty="0">
                <a:sym typeface="Calibri"/>
              </a:rPr>
            </a:br>
            <a:endParaRPr lang="en-US" sz="4100" dirty="0"/>
          </a:p>
        </p:txBody>
      </p:sp>
      <p:sp>
        <p:nvSpPr>
          <p:cNvPr id="4" name="Rectangle 3">
            <a:extLst>
              <a:ext uri="{FF2B5EF4-FFF2-40B4-BE49-F238E27FC236}">
                <a16:creationId xmlns:a16="http://schemas.microsoft.com/office/drawing/2014/main" id="{566F0F5F-79C6-4122-B3E2-B69A4DA94FFE}"/>
              </a:ext>
            </a:extLst>
          </p:cNvPr>
          <p:cNvSpPr/>
          <p:nvPr/>
        </p:nvSpPr>
        <p:spPr>
          <a:xfrm>
            <a:off x="3792405" y="1194179"/>
            <a:ext cx="4586136" cy="5020353"/>
          </a:xfrm>
          <a:prstGeom prst="rect">
            <a:avLst/>
          </a:prstGeom>
        </p:spPr>
        <p:txBody>
          <a:bodyPr vert="horz" lIns="91440" tIns="45720" rIns="91440" bIns="45720" rtlCol="0">
            <a:normAutofit/>
          </a:bodyPr>
          <a:lstStyle/>
          <a:p>
            <a:pPr marL="342900" lvl="0" indent="-384048" defTabSz="914400">
              <a:lnSpc>
                <a:spcPct val="94000"/>
              </a:lnSpc>
              <a:spcAft>
                <a:spcPts val="200"/>
              </a:spcAft>
              <a:buSzPts val="2800"/>
              <a:buFont typeface="Franklin Gothic Book" panose="020B0503020102020204" pitchFamily="34" charset="0"/>
            </a:pPr>
            <a:r>
              <a:rPr lang="en-US" sz="2400" b="1" dirty="0">
                <a:solidFill>
                  <a:schemeClr val="tx2"/>
                </a:solidFill>
              </a:rPr>
              <a:t>Key Elements:</a:t>
            </a:r>
          </a:p>
          <a:p>
            <a:pPr lvl="0" indent="-384048" defTabSz="914400">
              <a:lnSpc>
                <a:spcPct val="94000"/>
              </a:lnSpc>
              <a:spcAft>
                <a:spcPts val="200"/>
              </a:spcAft>
              <a:buSzPts val="2400"/>
              <a:buFont typeface="Franklin Gothic Book" panose="020B0503020102020204" pitchFamily="34" charset="0"/>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Process should begin early enough so annual can be completed</a:t>
            </a:r>
          </a:p>
          <a:p>
            <a:pPr marL="368300" lvl="0" indent="-384048" defTabSz="914400">
              <a:lnSpc>
                <a:spcPct val="94000"/>
              </a:lnSpc>
              <a:spcAft>
                <a:spcPts val="200"/>
              </a:spcAft>
              <a:buSzPts val="2400"/>
              <a:buFont typeface="Franklin Gothic Book" panose="020B0503020102020204" pitchFamily="34" charset="0"/>
              <a:buChar char="•"/>
            </a:pPr>
            <a:endParaRPr lang="en-US" sz="2400" dirty="0">
              <a:solidFill>
                <a:schemeClr val="tx2"/>
              </a:solidFill>
              <a:sym typeface="Arial"/>
            </a:endParaRPr>
          </a:p>
          <a:p>
            <a:pPr marL="3683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Household and family eligibility must be redetermined</a:t>
            </a:r>
          </a:p>
          <a:p>
            <a:pPr marL="825500" lvl="1"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Including all members, income, assets, deductions, and unit eligibility</a:t>
            </a:r>
          </a:p>
        </p:txBody>
      </p:sp>
      <p:sp>
        <p:nvSpPr>
          <p:cNvPr id="2" name="Rectangle 1">
            <a:extLst>
              <a:ext uri="{FF2B5EF4-FFF2-40B4-BE49-F238E27FC236}">
                <a16:creationId xmlns:a16="http://schemas.microsoft.com/office/drawing/2014/main" id="{A9C61900-C484-4D3B-8771-FFB833C3DDAE}"/>
              </a:ext>
            </a:extLst>
          </p:cNvPr>
          <p:cNvSpPr/>
          <p:nvPr/>
        </p:nvSpPr>
        <p:spPr>
          <a:xfrm>
            <a:off x="3792405" y="1194179"/>
            <a:ext cx="4586136" cy="2622981"/>
          </a:xfrm>
          <a:prstGeom prst="rect">
            <a:avLst/>
          </a:prstGeom>
        </p:spPr>
        <p:txBody>
          <a:bodyPr vert="horz" lIns="91440" tIns="45720" rIns="91440" bIns="45720" rtlCol="0">
            <a:normAutofit/>
          </a:bodyPr>
          <a:lstStyle/>
          <a:p>
            <a:pPr marL="25400" lvl="0" indent="-384048" defTabSz="914400">
              <a:lnSpc>
                <a:spcPct val="94000"/>
              </a:lnSpc>
              <a:spcAft>
                <a:spcPts val="200"/>
              </a:spcAft>
              <a:buSzPts val="2400"/>
              <a:buFont typeface="Franklin Gothic Book" panose="020B0503020102020204" pitchFamily="34" charset="0"/>
            </a:pPr>
            <a:endParaRPr lang="en-US" dirty="0">
              <a:solidFill>
                <a:schemeClr val="tx2"/>
              </a:solidFill>
            </a:endParaRPr>
          </a:p>
        </p:txBody>
      </p:sp>
    </p:spTree>
    <p:extLst>
      <p:ext uri="{BB962C8B-B14F-4D97-AF65-F5344CB8AC3E}">
        <p14:creationId xmlns:p14="http://schemas.microsoft.com/office/powerpoint/2010/main" val="12309134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9"/>
          <p:cNvSpPr txBox="1">
            <a:spLocks noGrp="1"/>
          </p:cNvSpPr>
          <p:nvPr>
            <p:ph type="title"/>
          </p:nvPr>
        </p:nvSpPr>
        <p:spPr>
          <a:xfrm>
            <a:off x="725926" y="1194180"/>
            <a:ext cx="2642954" cy="5020353"/>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000"/>
            </a:pPr>
            <a:r>
              <a:rPr lang="en-US" sz="4100" b="0" i="0" u="none" strike="noStrike" cap="none" dirty="0">
                <a:sym typeface="Calibri"/>
              </a:rPr>
              <a:t>Interims</a:t>
            </a:r>
            <a:br>
              <a:rPr lang="en-US" sz="4100" b="0" i="0" u="none" strike="noStrike" cap="none" dirty="0">
                <a:sym typeface="Calibri"/>
              </a:rPr>
            </a:br>
            <a:endParaRPr lang="en-US" sz="4100" dirty="0"/>
          </a:p>
        </p:txBody>
      </p:sp>
      <p:sp>
        <p:nvSpPr>
          <p:cNvPr id="4" name="Rectangle 3">
            <a:extLst>
              <a:ext uri="{FF2B5EF4-FFF2-40B4-BE49-F238E27FC236}">
                <a16:creationId xmlns:a16="http://schemas.microsoft.com/office/drawing/2014/main" id="{566F0F5F-79C6-4122-B3E2-B69A4DA94FFE}"/>
              </a:ext>
            </a:extLst>
          </p:cNvPr>
          <p:cNvSpPr/>
          <p:nvPr/>
        </p:nvSpPr>
        <p:spPr>
          <a:xfrm>
            <a:off x="3558448" y="253389"/>
            <a:ext cx="5398265" cy="6257580"/>
          </a:xfrm>
          <a:prstGeom prst="rect">
            <a:avLst/>
          </a:prstGeom>
        </p:spPr>
        <p:txBody>
          <a:bodyPr vert="horz" lIns="91440" tIns="45720" rIns="91440" bIns="45720" rtlCol="0">
            <a:normAutofit fontScale="92500" lnSpcReduction="20000"/>
          </a:bodyPr>
          <a:lstStyle/>
          <a:p>
            <a:pPr marL="342900" lvl="0" indent="-384048" defTabSz="914400">
              <a:lnSpc>
                <a:spcPct val="94000"/>
              </a:lnSpc>
              <a:spcAft>
                <a:spcPts val="200"/>
              </a:spcAft>
              <a:buSzPts val="2800"/>
              <a:buFont typeface="Franklin Gothic Book" panose="020B0503020102020204" pitchFamily="34" charset="0"/>
            </a:pPr>
            <a:r>
              <a:rPr lang="en-US" sz="2400" b="1" dirty="0">
                <a:solidFill>
                  <a:schemeClr val="tx2"/>
                </a:solidFill>
              </a:rPr>
              <a:t>Key Elements:</a:t>
            </a:r>
          </a:p>
          <a:p>
            <a:pPr lvl="0" indent="-384048" defTabSz="914400">
              <a:lnSpc>
                <a:spcPct val="94000"/>
              </a:lnSpc>
              <a:spcAft>
                <a:spcPts val="200"/>
              </a:spcAft>
              <a:buSzPts val="2400"/>
              <a:buFont typeface="Franklin Gothic Book" panose="020B0503020102020204" pitchFamily="34" charset="0"/>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When household or program is aware of a change in eligibility or factors that affect rental calculation</a:t>
            </a:r>
          </a:p>
          <a:p>
            <a:pPr marL="800100" lvl="1"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Then must only certify changes, not entire household</a:t>
            </a:r>
          </a:p>
          <a:p>
            <a:pPr marL="342900" lvl="0" indent="-384048" defTabSz="914400">
              <a:lnSpc>
                <a:spcPct val="94000"/>
              </a:lnSpc>
              <a:spcAft>
                <a:spcPts val="200"/>
              </a:spcAft>
              <a:buSzPts val="2400"/>
              <a:buFont typeface="Franklin Gothic Book" panose="020B0503020102020204" pitchFamily="34" charset="0"/>
              <a:buChar char="•"/>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Should occur if household reports a decrease in income</a:t>
            </a:r>
          </a:p>
          <a:p>
            <a:pPr lvl="0" defTabSz="914400">
              <a:lnSpc>
                <a:spcPct val="94000"/>
              </a:lnSpc>
              <a:spcAft>
                <a:spcPts val="200"/>
              </a:spcAft>
              <a:buSzPts val="2400"/>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Only has to occur if household reports an increase in income if meets threshold set out in policies</a:t>
            </a:r>
          </a:p>
          <a:p>
            <a:pPr lvl="0" defTabSz="914400">
              <a:lnSpc>
                <a:spcPct val="94000"/>
              </a:lnSpc>
              <a:spcAft>
                <a:spcPts val="200"/>
              </a:spcAft>
              <a:buSzPts val="2400"/>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Must give households proper notice regarding any changes of rent</a:t>
            </a:r>
          </a:p>
          <a:p>
            <a:pPr marL="800100" lvl="1"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If household portion of rent decreasing, less than 30 days</a:t>
            </a:r>
          </a:p>
          <a:p>
            <a:pPr marL="800100" lvl="1"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If household portion of rent is increasing, must give at least 30 days</a:t>
            </a:r>
          </a:p>
          <a:p>
            <a:pPr marL="368300" lvl="0" indent="-384048" defTabSz="914400">
              <a:lnSpc>
                <a:spcPct val="94000"/>
              </a:lnSpc>
              <a:spcAft>
                <a:spcPts val="200"/>
              </a:spcAft>
              <a:buSzPts val="2400"/>
              <a:buFont typeface="Franklin Gothic Book" panose="020B0503020102020204" pitchFamily="34" charset="0"/>
              <a:buChar char="•"/>
            </a:pPr>
            <a:endParaRPr lang="en-US" sz="2400" dirty="0">
              <a:solidFill>
                <a:schemeClr val="tx2"/>
              </a:solidFill>
              <a:sym typeface="Arial"/>
            </a:endParaRPr>
          </a:p>
        </p:txBody>
      </p:sp>
      <p:sp>
        <p:nvSpPr>
          <p:cNvPr id="2" name="Rectangle 1">
            <a:extLst>
              <a:ext uri="{FF2B5EF4-FFF2-40B4-BE49-F238E27FC236}">
                <a16:creationId xmlns:a16="http://schemas.microsoft.com/office/drawing/2014/main" id="{A9C61900-C484-4D3B-8771-FFB833C3DDAE}"/>
              </a:ext>
            </a:extLst>
          </p:cNvPr>
          <p:cNvSpPr/>
          <p:nvPr/>
        </p:nvSpPr>
        <p:spPr>
          <a:xfrm>
            <a:off x="3792405" y="1194179"/>
            <a:ext cx="4586136" cy="2622981"/>
          </a:xfrm>
          <a:prstGeom prst="rect">
            <a:avLst/>
          </a:prstGeom>
        </p:spPr>
        <p:txBody>
          <a:bodyPr vert="horz" lIns="91440" tIns="45720" rIns="91440" bIns="45720" rtlCol="0">
            <a:normAutofit/>
          </a:bodyPr>
          <a:lstStyle/>
          <a:p>
            <a:pPr marL="25400" lvl="0" indent="-384048" defTabSz="914400">
              <a:lnSpc>
                <a:spcPct val="94000"/>
              </a:lnSpc>
              <a:spcAft>
                <a:spcPts val="200"/>
              </a:spcAft>
              <a:buSzPts val="2400"/>
              <a:buFont typeface="Franklin Gothic Book" panose="020B0503020102020204" pitchFamily="34" charset="0"/>
            </a:pPr>
            <a:endParaRPr lang="en-US" dirty="0">
              <a:solidFill>
                <a:schemeClr val="tx2"/>
              </a:solidFill>
            </a:endParaRPr>
          </a:p>
        </p:txBody>
      </p:sp>
    </p:spTree>
    <p:extLst>
      <p:ext uri="{BB962C8B-B14F-4D97-AF65-F5344CB8AC3E}">
        <p14:creationId xmlns:p14="http://schemas.microsoft.com/office/powerpoint/2010/main" val="38940536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9"/>
          <p:cNvSpPr txBox="1">
            <a:spLocks noGrp="1"/>
          </p:cNvSpPr>
          <p:nvPr>
            <p:ph type="title"/>
          </p:nvPr>
        </p:nvSpPr>
        <p:spPr>
          <a:xfrm>
            <a:off x="725926" y="1194180"/>
            <a:ext cx="2642954" cy="5020353"/>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000"/>
            </a:pPr>
            <a:r>
              <a:rPr lang="en-US" sz="4100" b="0" i="0" u="none" strike="noStrike" cap="none" dirty="0">
                <a:sym typeface="Calibri"/>
              </a:rPr>
              <a:t>End of Assistance- Zero HAP</a:t>
            </a:r>
            <a:br>
              <a:rPr lang="en-US" sz="4100" b="0" i="0" u="none" strike="noStrike" cap="none" dirty="0">
                <a:sym typeface="Calibri"/>
              </a:rPr>
            </a:br>
            <a:endParaRPr lang="en-US" sz="4100" dirty="0"/>
          </a:p>
        </p:txBody>
      </p:sp>
      <p:sp>
        <p:nvSpPr>
          <p:cNvPr id="4" name="Rectangle 3">
            <a:extLst>
              <a:ext uri="{FF2B5EF4-FFF2-40B4-BE49-F238E27FC236}">
                <a16:creationId xmlns:a16="http://schemas.microsoft.com/office/drawing/2014/main" id="{566F0F5F-79C6-4122-B3E2-B69A4DA94FFE}"/>
              </a:ext>
            </a:extLst>
          </p:cNvPr>
          <p:cNvSpPr/>
          <p:nvPr/>
        </p:nvSpPr>
        <p:spPr>
          <a:xfrm>
            <a:off x="3792405" y="1194179"/>
            <a:ext cx="4586136" cy="5020353"/>
          </a:xfrm>
          <a:prstGeom prst="rect">
            <a:avLst/>
          </a:prstGeom>
        </p:spPr>
        <p:txBody>
          <a:bodyPr vert="horz" lIns="91440" tIns="45720" rIns="91440" bIns="45720" rtlCol="0">
            <a:normAutofit lnSpcReduction="10000"/>
          </a:bodyPr>
          <a:lstStyle/>
          <a:p>
            <a:pPr marL="342900" lvl="0" indent="-384048" defTabSz="914400">
              <a:lnSpc>
                <a:spcPct val="94000"/>
              </a:lnSpc>
              <a:spcAft>
                <a:spcPts val="200"/>
              </a:spcAft>
              <a:buSzPts val="2800"/>
              <a:buFont typeface="Franklin Gothic Book" panose="020B0503020102020204" pitchFamily="34" charset="0"/>
            </a:pPr>
            <a:r>
              <a:rPr lang="en-US" sz="2400" b="1" dirty="0">
                <a:solidFill>
                  <a:schemeClr val="tx2"/>
                </a:solidFill>
              </a:rPr>
              <a:t>Key Elements:</a:t>
            </a:r>
          </a:p>
          <a:p>
            <a:pPr lvl="0" indent="-384048" defTabSz="914400">
              <a:lnSpc>
                <a:spcPct val="94000"/>
              </a:lnSpc>
              <a:spcAft>
                <a:spcPts val="200"/>
              </a:spcAft>
              <a:buSzPts val="2400"/>
              <a:buFont typeface="Franklin Gothic Book" panose="020B0503020102020204" pitchFamily="34" charset="0"/>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When a rental calculation and applied utility allowance results in the HOPWA portion not having a portion of rent to pay</a:t>
            </a:r>
          </a:p>
          <a:p>
            <a:pPr marL="342900" lvl="0" indent="-384048" defTabSz="914400">
              <a:lnSpc>
                <a:spcPct val="94000"/>
              </a:lnSpc>
              <a:spcAft>
                <a:spcPts val="200"/>
              </a:spcAft>
              <a:buSzPts val="2400"/>
              <a:buFont typeface="Franklin Gothic Book" panose="020B0503020102020204" pitchFamily="34" charset="0"/>
              <a:buChar char="•"/>
            </a:pPr>
            <a:endParaRPr lang="en-US" sz="2400" dirty="0">
              <a:solidFill>
                <a:schemeClr val="tx2"/>
              </a:solidFill>
              <a:sym typeface="Arial"/>
            </a:endParaRPr>
          </a:p>
          <a:p>
            <a:pPr marL="3683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Change would occur per regular date (annual, interim)</a:t>
            </a:r>
          </a:p>
          <a:p>
            <a:pPr marL="368300" lvl="0" indent="-384048" defTabSz="914400">
              <a:lnSpc>
                <a:spcPct val="94000"/>
              </a:lnSpc>
              <a:spcAft>
                <a:spcPts val="200"/>
              </a:spcAft>
              <a:buSzPts val="2400"/>
              <a:buFont typeface="Franklin Gothic Book" panose="020B0503020102020204" pitchFamily="34" charset="0"/>
              <a:buChar char="•"/>
            </a:pPr>
            <a:endParaRPr lang="en-US" sz="2400" u="sng" dirty="0">
              <a:solidFill>
                <a:schemeClr val="tx2"/>
              </a:solidFill>
              <a:sym typeface="Arial"/>
            </a:endParaRPr>
          </a:p>
          <a:p>
            <a:pPr marL="3683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Can have a Zero HAP policy where household can remain on the program (without assistance) for short period of time</a:t>
            </a:r>
          </a:p>
        </p:txBody>
      </p:sp>
      <p:sp>
        <p:nvSpPr>
          <p:cNvPr id="2" name="Rectangle 1">
            <a:extLst>
              <a:ext uri="{FF2B5EF4-FFF2-40B4-BE49-F238E27FC236}">
                <a16:creationId xmlns:a16="http://schemas.microsoft.com/office/drawing/2014/main" id="{A9C61900-C484-4D3B-8771-FFB833C3DDAE}"/>
              </a:ext>
            </a:extLst>
          </p:cNvPr>
          <p:cNvSpPr/>
          <p:nvPr/>
        </p:nvSpPr>
        <p:spPr>
          <a:xfrm>
            <a:off x="3792405" y="1194179"/>
            <a:ext cx="4586136" cy="2622981"/>
          </a:xfrm>
          <a:prstGeom prst="rect">
            <a:avLst/>
          </a:prstGeom>
        </p:spPr>
        <p:txBody>
          <a:bodyPr vert="horz" lIns="91440" tIns="45720" rIns="91440" bIns="45720" rtlCol="0">
            <a:normAutofit/>
          </a:bodyPr>
          <a:lstStyle/>
          <a:p>
            <a:pPr marL="25400" lvl="0" indent="-384048" defTabSz="914400">
              <a:lnSpc>
                <a:spcPct val="94000"/>
              </a:lnSpc>
              <a:spcAft>
                <a:spcPts val="200"/>
              </a:spcAft>
              <a:buSzPts val="2400"/>
              <a:buFont typeface="Franklin Gothic Book" panose="020B0503020102020204" pitchFamily="34" charset="0"/>
            </a:pPr>
            <a:endParaRPr lang="en-US" dirty="0">
              <a:solidFill>
                <a:schemeClr val="tx2"/>
              </a:solidFill>
            </a:endParaRPr>
          </a:p>
        </p:txBody>
      </p:sp>
    </p:spTree>
    <p:extLst>
      <p:ext uri="{BB962C8B-B14F-4D97-AF65-F5344CB8AC3E}">
        <p14:creationId xmlns:p14="http://schemas.microsoft.com/office/powerpoint/2010/main" val="101985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9"/>
          <p:cNvSpPr txBox="1">
            <a:spLocks noGrp="1"/>
          </p:cNvSpPr>
          <p:nvPr>
            <p:ph type="title"/>
          </p:nvPr>
        </p:nvSpPr>
        <p:spPr>
          <a:xfrm>
            <a:off x="725925" y="1194180"/>
            <a:ext cx="2898623" cy="5020353"/>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000"/>
            </a:pPr>
            <a:r>
              <a:rPr lang="en-US" sz="4100" b="0" i="0" u="none" strike="noStrike" cap="none" dirty="0">
                <a:sym typeface="Calibri"/>
              </a:rPr>
              <a:t>End of Assistance - Termination</a:t>
            </a:r>
            <a:br>
              <a:rPr lang="en-US" sz="4100" b="0" i="0" u="none" strike="noStrike" cap="none" dirty="0">
                <a:sym typeface="Calibri"/>
              </a:rPr>
            </a:br>
            <a:endParaRPr lang="en-US" sz="4100" dirty="0"/>
          </a:p>
        </p:txBody>
      </p:sp>
      <p:sp>
        <p:nvSpPr>
          <p:cNvPr id="4" name="Rectangle 3">
            <a:extLst>
              <a:ext uri="{FF2B5EF4-FFF2-40B4-BE49-F238E27FC236}">
                <a16:creationId xmlns:a16="http://schemas.microsoft.com/office/drawing/2014/main" id="{566F0F5F-79C6-4122-B3E2-B69A4DA94FFE}"/>
              </a:ext>
            </a:extLst>
          </p:cNvPr>
          <p:cNvSpPr/>
          <p:nvPr/>
        </p:nvSpPr>
        <p:spPr>
          <a:xfrm>
            <a:off x="3792405" y="1194179"/>
            <a:ext cx="4586136" cy="5020353"/>
          </a:xfrm>
          <a:prstGeom prst="rect">
            <a:avLst/>
          </a:prstGeom>
        </p:spPr>
        <p:txBody>
          <a:bodyPr vert="horz" lIns="91440" tIns="45720" rIns="91440" bIns="45720" rtlCol="0">
            <a:normAutofit/>
          </a:bodyPr>
          <a:lstStyle/>
          <a:p>
            <a:pPr marL="342900" lvl="0" indent="-384048" defTabSz="914400">
              <a:lnSpc>
                <a:spcPct val="94000"/>
              </a:lnSpc>
              <a:spcAft>
                <a:spcPts val="200"/>
              </a:spcAft>
              <a:buSzPts val="2800"/>
              <a:buFont typeface="Franklin Gothic Book" panose="020B0503020102020204" pitchFamily="34" charset="0"/>
            </a:pPr>
            <a:r>
              <a:rPr lang="en-US" sz="2400" b="1" dirty="0">
                <a:solidFill>
                  <a:schemeClr val="tx2"/>
                </a:solidFill>
              </a:rPr>
              <a:t>Key Elements:</a:t>
            </a:r>
          </a:p>
          <a:p>
            <a:pPr lvl="0" indent="-384048" defTabSz="914400">
              <a:lnSpc>
                <a:spcPct val="94000"/>
              </a:lnSpc>
              <a:spcAft>
                <a:spcPts val="200"/>
              </a:spcAft>
              <a:buSzPts val="2400"/>
              <a:buFont typeface="Franklin Gothic Book" panose="020B0503020102020204" pitchFamily="34" charset="0"/>
            </a:pPr>
            <a:endParaRPr lang="en-US" sz="2400" dirty="0">
              <a:solidFill>
                <a:schemeClr val="tx2"/>
              </a:solidFill>
              <a:sym typeface="Arial"/>
            </a:endParaRP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Only in the most severe of cases</a:t>
            </a: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Must offer household due process</a:t>
            </a: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Must continue to pay HAP while proposing to terminate and going through process</a:t>
            </a:r>
          </a:p>
          <a:p>
            <a:pPr marL="342900" lvl="0" indent="-384048" defTabSz="914400">
              <a:lnSpc>
                <a:spcPct val="94000"/>
              </a:lnSpc>
              <a:spcAft>
                <a:spcPts val="200"/>
              </a:spcAft>
              <a:buSzPts val="2400"/>
              <a:buFont typeface="Franklin Gothic Book" panose="020B0503020102020204" pitchFamily="34" charset="0"/>
              <a:buChar char="•"/>
            </a:pPr>
            <a:r>
              <a:rPr lang="en-US" sz="2400" dirty="0">
                <a:solidFill>
                  <a:schemeClr val="tx2"/>
                </a:solidFill>
                <a:sym typeface="Arial"/>
              </a:rPr>
              <a:t>If termination results, must give at least a 30-day notice to stop payments</a:t>
            </a:r>
          </a:p>
        </p:txBody>
      </p:sp>
      <p:sp>
        <p:nvSpPr>
          <p:cNvPr id="2" name="Rectangle 1">
            <a:extLst>
              <a:ext uri="{FF2B5EF4-FFF2-40B4-BE49-F238E27FC236}">
                <a16:creationId xmlns:a16="http://schemas.microsoft.com/office/drawing/2014/main" id="{A9C61900-C484-4D3B-8771-FFB833C3DDAE}"/>
              </a:ext>
            </a:extLst>
          </p:cNvPr>
          <p:cNvSpPr/>
          <p:nvPr/>
        </p:nvSpPr>
        <p:spPr>
          <a:xfrm>
            <a:off x="3792405" y="1194179"/>
            <a:ext cx="4586136" cy="2622981"/>
          </a:xfrm>
          <a:prstGeom prst="rect">
            <a:avLst/>
          </a:prstGeom>
        </p:spPr>
        <p:txBody>
          <a:bodyPr vert="horz" lIns="91440" tIns="45720" rIns="91440" bIns="45720" rtlCol="0">
            <a:normAutofit/>
          </a:bodyPr>
          <a:lstStyle/>
          <a:p>
            <a:pPr marL="25400" lvl="0" indent="-384048" defTabSz="914400">
              <a:lnSpc>
                <a:spcPct val="94000"/>
              </a:lnSpc>
              <a:spcAft>
                <a:spcPts val="200"/>
              </a:spcAft>
              <a:buSzPts val="2400"/>
              <a:buFont typeface="Franklin Gothic Book" panose="020B0503020102020204" pitchFamily="34" charset="0"/>
            </a:pPr>
            <a:endParaRPr lang="en-US" dirty="0">
              <a:solidFill>
                <a:schemeClr val="tx2"/>
              </a:solidFill>
            </a:endParaRPr>
          </a:p>
        </p:txBody>
      </p:sp>
    </p:spTree>
    <p:extLst>
      <p:ext uri="{BB962C8B-B14F-4D97-AF65-F5344CB8AC3E}">
        <p14:creationId xmlns:p14="http://schemas.microsoft.com/office/powerpoint/2010/main" val="27498980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63"/>
        <p:cNvGrpSpPr/>
        <p:nvPr/>
      </p:nvGrpSpPr>
      <p:grpSpPr>
        <a:xfrm>
          <a:off x="0" y="0"/>
          <a:ext cx="0" cy="0"/>
          <a:chOff x="0" y="0"/>
          <a:chExt cx="0" cy="0"/>
        </a:xfrm>
      </p:grpSpPr>
      <p:sp>
        <p:nvSpPr>
          <p:cNvPr id="864" name="Google Shape;864;p68"/>
          <p:cNvSpPr txBox="1">
            <a:spLocks noGrp="1"/>
          </p:cNvSpPr>
          <p:nvPr>
            <p:ph type="title"/>
          </p:nvPr>
        </p:nvSpPr>
        <p:spPr>
          <a:xfrm>
            <a:off x="971550" y="344677"/>
            <a:ext cx="7200900" cy="1014214"/>
          </a:xfrm>
          <a:prstGeom prst="rect">
            <a:avLst/>
          </a:prstGeom>
        </p:spPr>
        <p:txBody>
          <a:bodyPr spcFirstLastPara="1" lIns="91425" tIns="91425" rIns="91425" bIns="91425" anchorCtr="0">
            <a:normAutofit/>
          </a:bodyPr>
          <a:lstStyle/>
          <a:p>
            <a:pPr marL="0" marR="0" lvl="0" indent="0" rtl="0">
              <a:spcBef>
                <a:spcPts val="0"/>
              </a:spcBef>
              <a:spcAft>
                <a:spcPts val="0"/>
              </a:spcAft>
              <a:buClr>
                <a:schemeClr val="dk1"/>
              </a:buClr>
              <a:buSzPts val="4400"/>
              <a:buFont typeface="Calibri"/>
              <a:buNone/>
            </a:pPr>
            <a:r>
              <a:rPr lang="en-US" sz="4400"/>
              <a:t>Resources </a:t>
            </a:r>
          </a:p>
        </p:txBody>
      </p:sp>
      <p:sp>
        <p:nvSpPr>
          <p:cNvPr id="866" name="Google Shape;866;p68"/>
          <p:cNvSpPr txBox="1">
            <a:spLocks noGrp="1"/>
          </p:cNvSpPr>
          <p:nvPr>
            <p:ph type="sldNum" sz="quarter" idx="12"/>
          </p:nvPr>
        </p:nvSpPr>
        <p:spPr>
          <a:xfrm>
            <a:off x="7104552" y="6453386"/>
            <a:ext cx="1197219" cy="404614"/>
          </a:xfrm>
          <a:prstGeom prst="rect">
            <a:avLst/>
          </a:prstGeom>
        </p:spPr>
        <p:txBody>
          <a:bodyPr spcFirstLastPara="1" lIns="91425" tIns="45700" rIns="91425" bIns="45700" anchorCtr="0">
            <a:normAutofit/>
          </a:bodyPr>
          <a:lstStyle/>
          <a:p>
            <a:pPr marL="0" lvl="0" indent="0" rtl="0">
              <a:spcBef>
                <a:spcPts val="0"/>
              </a:spcBef>
              <a:spcAft>
                <a:spcPts val="600"/>
              </a:spcAft>
              <a:buSzPts val="450"/>
              <a:buNone/>
            </a:pPr>
            <a:fld id="{00000000-1234-1234-1234-123412341234}" type="slidenum">
              <a:rPr lang="en-US" sz="1000"/>
              <a:pPr marL="0" lvl="0" indent="0" rtl="0">
                <a:spcBef>
                  <a:spcPts val="0"/>
                </a:spcBef>
                <a:spcAft>
                  <a:spcPts val="600"/>
                </a:spcAft>
                <a:buSzPts val="450"/>
                <a:buNone/>
              </a:pPr>
              <a:t>124</a:t>
            </a:fld>
            <a:endParaRPr lang="en-US" sz="1000"/>
          </a:p>
        </p:txBody>
      </p:sp>
      <p:graphicFrame>
        <p:nvGraphicFramePr>
          <p:cNvPr id="868" name="Google Shape;865;p68">
            <a:extLst>
              <a:ext uri="{FF2B5EF4-FFF2-40B4-BE49-F238E27FC236}">
                <a16:creationId xmlns:a16="http://schemas.microsoft.com/office/drawing/2014/main" id="{8F8CFC1E-A036-4494-8435-6F14E448CFBD}"/>
              </a:ext>
            </a:extLst>
          </p:cNvPr>
          <p:cNvGraphicFramePr>
            <a:graphicFrameLocks noGrp="1"/>
          </p:cNvGraphicFramePr>
          <p:nvPr>
            <p:ph idx="1"/>
            <p:extLst>
              <p:ext uri="{D42A27DB-BD31-4B8C-83A1-F6EECF244321}">
                <p14:modId xmlns:p14="http://schemas.microsoft.com/office/powerpoint/2010/main" val="148198514"/>
              </p:ext>
            </p:extLst>
          </p:nvPr>
        </p:nvGraphicFramePr>
        <p:xfrm>
          <a:off x="1028700" y="1203407"/>
          <a:ext cx="7200900" cy="466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EE85F-028D-4DFD-A20F-30EFAFDE429B}"/>
              </a:ext>
            </a:extLst>
          </p:cNvPr>
          <p:cNvSpPr>
            <a:spLocks noGrp="1"/>
          </p:cNvSpPr>
          <p:nvPr>
            <p:ph type="title"/>
          </p:nvPr>
        </p:nvSpPr>
        <p:spPr>
          <a:xfrm>
            <a:off x="725926" y="1194180"/>
            <a:ext cx="2642954" cy="5020353"/>
          </a:xfrm>
        </p:spPr>
        <p:txBody>
          <a:bodyPr>
            <a:normAutofit/>
          </a:bodyPr>
          <a:lstStyle/>
          <a:p>
            <a:r>
              <a:rPr lang="en-US" sz="4400"/>
              <a:t>Rent Standards</a:t>
            </a:r>
            <a:br>
              <a:rPr lang="en-US" sz="4400"/>
            </a:br>
            <a:br>
              <a:rPr lang="en-US" sz="4400"/>
            </a:br>
            <a:r>
              <a:rPr lang="en-US" sz="4400" i="1"/>
              <a:t>Did you know?</a:t>
            </a:r>
          </a:p>
        </p:txBody>
      </p:sp>
      <p:sp>
        <p:nvSpPr>
          <p:cNvPr id="17" name="Rectangle 16">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A11FCC5-FF68-466D-8305-A73983127B7D}"/>
              </a:ext>
            </a:extLst>
          </p:cNvPr>
          <p:cNvSpPr>
            <a:spLocks noGrp="1"/>
          </p:cNvSpPr>
          <p:nvPr>
            <p:ph idx="1"/>
          </p:nvPr>
        </p:nvSpPr>
        <p:spPr>
          <a:xfrm>
            <a:off x="3792405" y="1194179"/>
            <a:ext cx="4586136" cy="5020353"/>
          </a:xfrm>
        </p:spPr>
        <p:txBody>
          <a:bodyPr>
            <a:normAutofit/>
          </a:bodyPr>
          <a:lstStyle/>
          <a:p>
            <a:pPr marL="0" indent="0">
              <a:spcBef>
                <a:spcPts val="0"/>
              </a:spcBef>
              <a:spcAft>
                <a:spcPts val="0"/>
              </a:spcAft>
              <a:buClr>
                <a:srgbClr val="000000"/>
              </a:buClr>
              <a:buSzPts val="2400"/>
              <a:buNone/>
            </a:pPr>
            <a:r>
              <a:rPr lang="en-US" sz="2000" b="1" dirty="0">
                <a:latin typeface="Calibri"/>
                <a:ea typeface="Calibri"/>
                <a:cs typeface="Calibri"/>
                <a:sym typeface="Calibri"/>
              </a:rPr>
              <a:t>Rent standards do not have to be set ONLY at the FMR. </a:t>
            </a:r>
          </a:p>
          <a:p>
            <a:pPr marL="0" lvl="0" indent="0">
              <a:spcBef>
                <a:spcPts val="0"/>
              </a:spcBef>
              <a:spcAft>
                <a:spcPts val="0"/>
              </a:spcAft>
              <a:buClr>
                <a:srgbClr val="000000"/>
              </a:buClr>
              <a:buSzPts val="2400"/>
              <a:buNone/>
            </a:pPr>
            <a:endParaRPr lang="en-US" sz="2000" dirty="0">
              <a:latin typeface="Calibri"/>
              <a:ea typeface="Calibri"/>
              <a:cs typeface="Calibri"/>
              <a:sym typeface="Calibri"/>
            </a:endParaRPr>
          </a:p>
          <a:p>
            <a:pPr marL="0" lvl="0" indent="0">
              <a:spcBef>
                <a:spcPts val="0"/>
              </a:spcBef>
              <a:spcAft>
                <a:spcPts val="0"/>
              </a:spcAft>
              <a:buClr>
                <a:srgbClr val="000000"/>
              </a:buClr>
              <a:buSzPts val="2400"/>
              <a:buNone/>
            </a:pPr>
            <a:endParaRPr lang="en-US" sz="2000" dirty="0">
              <a:latin typeface="Calibri"/>
              <a:ea typeface="Calibri"/>
              <a:cs typeface="Calibri"/>
              <a:sym typeface="Calibri"/>
            </a:endParaRPr>
          </a:p>
          <a:p>
            <a:pPr marL="0" lvl="0" indent="0">
              <a:spcBef>
                <a:spcPts val="0"/>
              </a:spcBef>
              <a:spcAft>
                <a:spcPts val="0"/>
              </a:spcAft>
              <a:buClr>
                <a:srgbClr val="000000"/>
              </a:buClr>
              <a:buSzPts val="2400"/>
              <a:buNone/>
            </a:pPr>
            <a:endParaRPr lang="en-US" sz="2000" b="1" dirty="0">
              <a:latin typeface="Calibri"/>
              <a:ea typeface="Calibri"/>
              <a:cs typeface="Calibri"/>
              <a:sym typeface="Calibri"/>
            </a:endParaRPr>
          </a:p>
          <a:p>
            <a:pPr marL="0" indent="0">
              <a:spcBef>
                <a:spcPts val="0"/>
              </a:spcBef>
              <a:spcAft>
                <a:spcPts val="0"/>
              </a:spcAft>
              <a:buClr>
                <a:srgbClr val="000000"/>
              </a:buClr>
              <a:buSzPts val="2400"/>
              <a:buNone/>
            </a:pPr>
            <a:r>
              <a:rPr lang="en-US" sz="2000" b="1" dirty="0">
                <a:latin typeface="Calibri"/>
                <a:ea typeface="Calibri"/>
                <a:cs typeface="Calibri"/>
                <a:sym typeface="Calibri"/>
              </a:rPr>
              <a:t>HOPWA Programs may establish Rent Standard amounts by adopting either:</a:t>
            </a:r>
          </a:p>
          <a:p>
            <a:pPr>
              <a:spcBef>
                <a:spcPts val="0"/>
              </a:spcBef>
              <a:spcAft>
                <a:spcPts val="0"/>
              </a:spcAft>
              <a:buClr>
                <a:srgbClr val="000000"/>
              </a:buClr>
              <a:buSzPts val="2400"/>
              <a:buFont typeface="Arial" panose="020B0604020202020204" pitchFamily="34" charset="0"/>
              <a:buChar char="•"/>
            </a:pPr>
            <a:endParaRPr lang="en-US" b="1" dirty="0">
              <a:latin typeface="Calibri"/>
              <a:ea typeface="Calibri"/>
              <a:cs typeface="Calibri"/>
              <a:sym typeface="Calibri"/>
            </a:endParaRPr>
          </a:p>
          <a:p>
            <a:pPr>
              <a:spcBef>
                <a:spcPts val="0"/>
              </a:spcBef>
              <a:spcAft>
                <a:spcPts val="0"/>
              </a:spcAft>
              <a:buClr>
                <a:srgbClr val="000000"/>
              </a:buClr>
              <a:buSzPts val="2400"/>
              <a:buFont typeface="Arial" panose="020B0604020202020204" pitchFamily="34" charset="0"/>
              <a:buChar char="•"/>
            </a:pPr>
            <a:r>
              <a:rPr lang="en-US" dirty="0">
                <a:latin typeface="Calibri"/>
                <a:ea typeface="Calibri"/>
                <a:cs typeface="Calibri"/>
                <a:sym typeface="Calibri"/>
              </a:rPr>
              <a:t>The HUD published Fair Market Rents (FMR); </a:t>
            </a:r>
            <a:r>
              <a:rPr lang="en-US" b="1" dirty="0">
                <a:latin typeface="Calibri"/>
                <a:ea typeface="Calibri"/>
                <a:cs typeface="Calibri"/>
                <a:sym typeface="Calibri"/>
              </a:rPr>
              <a:t>or</a:t>
            </a:r>
            <a:r>
              <a:rPr lang="en-US" dirty="0">
                <a:latin typeface="Calibri"/>
                <a:ea typeface="Calibri"/>
                <a:cs typeface="Calibri"/>
                <a:sym typeface="Calibri"/>
              </a:rPr>
              <a:t> </a:t>
            </a:r>
            <a:endParaRPr lang="en-US" dirty="0">
              <a:latin typeface="Arial"/>
              <a:ea typeface="Calibri"/>
              <a:cs typeface="Arial"/>
              <a:sym typeface="Arial"/>
            </a:endParaRPr>
          </a:p>
          <a:p>
            <a:pPr>
              <a:spcBef>
                <a:spcPts val="0"/>
              </a:spcBef>
              <a:spcAft>
                <a:spcPts val="0"/>
              </a:spcAft>
              <a:buClr>
                <a:srgbClr val="000000"/>
              </a:buClr>
              <a:buSzPts val="2400"/>
              <a:buFont typeface="Arial" panose="020B0604020202020204" pitchFamily="34" charset="0"/>
              <a:buChar char="•"/>
            </a:pPr>
            <a:r>
              <a:rPr lang="en-US" dirty="0">
                <a:latin typeface="Calibri"/>
                <a:ea typeface="Calibri"/>
                <a:cs typeface="Calibri"/>
                <a:sym typeface="Calibri"/>
              </a:rPr>
              <a:t>The local Public Housing Authorities (PHA) Housing Choice Voucher (HCV) payment standard.</a:t>
            </a:r>
          </a:p>
          <a:p>
            <a:endParaRPr lang="en-US" sz="2000" dirty="0"/>
          </a:p>
        </p:txBody>
      </p:sp>
    </p:spTree>
    <p:extLst>
      <p:ext uri="{BB962C8B-B14F-4D97-AF65-F5344CB8AC3E}">
        <p14:creationId xmlns:p14="http://schemas.microsoft.com/office/powerpoint/2010/main" val="297197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EE85F-028D-4DFD-A20F-30EFAFDE429B}"/>
              </a:ext>
            </a:extLst>
          </p:cNvPr>
          <p:cNvSpPr>
            <a:spLocks noGrp="1"/>
          </p:cNvSpPr>
          <p:nvPr>
            <p:ph type="title"/>
          </p:nvPr>
        </p:nvSpPr>
        <p:spPr>
          <a:xfrm>
            <a:off x="725926" y="1194180"/>
            <a:ext cx="2642954" cy="5020353"/>
          </a:xfrm>
        </p:spPr>
        <p:txBody>
          <a:bodyPr>
            <a:normAutofit/>
          </a:bodyPr>
          <a:lstStyle/>
          <a:p>
            <a:r>
              <a:rPr lang="en-US" sz="4400" dirty="0"/>
              <a:t>Rent Standards</a:t>
            </a:r>
            <a:br>
              <a:rPr lang="en-US" sz="4400" dirty="0"/>
            </a:br>
            <a:br>
              <a:rPr lang="en-US" sz="4400" dirty="0"/>
            </a:br>
            <a:r>
              <a:rPr lang="en-US" sz="4400" i="1" dirty="0"/>
              <a:t>Did you know?</a:t>
            </a:r>
          </a:p>
        </p:txBody>
      </p:sp>
      <p:sp>
        <p:nvSpPr>
          <p:cNvPr id="38" name="Rectangle 37">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A11FCC5-FF68-466D-8305-A73983127B7D}"/>
              </a:ext>
            </a:extLst>
          </p:cNvPr>
          <p:cNvSpPr>
            <a:spLocks noGrp="1"/>
          </p:cNvSpPr>
          <p:nvPr>
            <p:ph idx="1"/>
          </p:nvPr>
        </p:nvSpPr>
        <p:spPr>
          <a:xfrm>
            <a:off x="3792405" y="1194179"/>
            <a:ext cx="4586136" cy="5020353"/>
          </a:xfrm>
        </p:spPr>
        <p:txBody>
          <a:bodyPr>
            <a:normAutofit/>
          </a:bodyPr>
          <a:lstStyle/>
          <a:p>
            <a:pPr marL="0" lvl="0" indent="0">
              <a:spcBef>
                <a:spcPts val="0"/>
              </a:spcBef>
              <a:spcAft>
                <a:spcPts val="600"/>
              </a:spcAft>
              <a:buClr>
                <a:srgbClr val="000000"/>
              </a:buClr>
              <a:buSzPts val="2400"/>
              <a:buNone/>
            </a:pPr>
            <a:endParaRPr lang="en-US" sz="2000" b="1" dirty="0">
              <a:latin typeface="Calibri"/>
              <a:ea typeface="Calibri"/>
              <a:cs typeface="Calibri"/>
              <a:sym typeface="Calibri"/>
            </a:endParaRPr>
          </a:p>
          <a:p>
            <a:pPr marL="0" lvl="0" indent="0">
              <a:spcBef>
                <a:spcPts val="0"/>
              </a:spcBef>
              <a:spcAft>
                <a:spcPts val="600"/>
              </a:spcAft>
              <a:buClr>
                <a:srgbClr val="000000"/>
              </a:buClr>
              <a:buSzPts val="2400"/>
              <a:buNone/>
            </a:pPr>
            <a:endParaRPr lang="en-US" sz="2000" b="1" dirty="0">
              <a:latin typeface="Calibri"/>
              <a:ea typeface="Calibri"/>
              <a:cs typeface="Calibri"/>
              <a:sym typeface="Calibri"/>
            </a:endParaRPr>
          </a:p>
          <a:p>
            <a:pPr>
              <a:spcBef>
                <a:spcPts val="0"/>
              </a:spcBef>
              <a:spcAft>
                <a:spcPts val="600"/>
              </a:spcAft>
              <a:buClr>
                <a:srgbClr val="000000"/>
              </a:buClr>
              <a:buSzPts val="2400"/>
              <a:buFont typeface="Arial" panose="020B0604020202020204" pitchFamily="34" charset="0"/>
              <a:buChar char="•"/>
            </a:pPr>
            <a:r>
              <a:rPr lang="en-US" sz="2400" dirty="0">
                <a:latin typeface="Calibri"/>
                <a:ea typeface="Calibri"/>
                <a:cs typeface="Calibri"/>
                <a:sym typeface="Calibri"/>
              </a:rPr>
              <a:t>Rent standards can be increased. </a:t>
            </a:r>
          </a:p>
          <a:p>
            <a:pPr lvl="0">
              <a:spcBef>
                <a:spcPts val="0"/>
              </a:spcBef>
              <a:spcAft>
                <a:spcPts val="600"/>
              </a:spcAft>
              <a:buClr>
                <a:srgbClr val="000000"/>
              </a:buClr>
              <a:buSzPts val="2400"/>
              <a:buFont typeface="Arial" panose="020B0604020202020204" pitchFamily="34" charset="0"/>
              <a:buChar char="•"/>
            </a:pPr>
            <a:endParaRPr lang="en-US" sz="2400" dirty="0">
              <a:latin typeface="Calibri"/>
              <a:ea typeface="Calibri"/>
              <a:cs typeface="Calibri"/>
              <a:sym typeface="Calibri"/>
            </a:endParaRPr>
          </a:p>
          <a:p>
            <a:pPr lvl="0">
              <a:spcBef>
                <a:spcPts val="0"/>
              </a:spcBef>
              <a:spcAft>
                <a:spcPts val="600"/>
              </a:spcAft>
              <a:buClr>
                <a:srgbClr val="000000"/>
              </a:buClr>
              <a:buSzPts val="2400"/>
              <a:buFont typeface="Arial" panose="020B0604020202020204" pitchFamily="34" charset="0"/>
              <a:buChar char="•"/>
            </a:pPr>
            <a:endParaRPr lang="en-US" sz="2400" dirty="0">
              <a:latin typeface="Calibri"/>
              <a:ea typeface="Calibri"/>
              <a:cs typeface="Calibri"/>
              <a:sym typeface="Calibri"/>
            </a:endParaRPr>
          </a:p>
          <a:p>
            <a:pPr lvl="0">
              <a:spcBef>
                <a:spcPts val="0"/>
              </a:spcBef>
              <a:spcAft>
                <a:spcPts val="600"/>
              </a:spcAft>
              <a:buClr>
                <a:srgbClr val="000000"/>
              </a:buClr>
              <a:buSzPts val="2400"/>
              <a:buFont typeface="Arial" panose="020B0604020202020204" pitchFamily="34" charset="0"/>
              <a:buChar char="•"/>
            </a:pPr>
            <a:endParaRPr lang="en-US" sz="2400" dirty="0">
              <a:latin typeface="Calibri"/>
              <a:ea typeface="Calibri"/>
              <a:cs typeface="Calibri"/>
              <a:sym typeface="Calibri"/>
            </a:endParaRPr>
          </a:p>
          <a:p>
            <a:pPr>
              <a:spcBef>
                <a:spcPts val="0"/>
              </a:spcBef>
              <a:spcAft>
                <a:spcPts val="600"/>
              </a:spcAft>
              <a:buClr>
                <a:srgbClr val="000000"/>
              </a:buClr>
              <a:buSzPts val="2400"/>
              <a:buFont typeface="Arial" panose="020B0604020202020204" pitchFamily="34" charset="0"/>
              <a:buChar char="•"/>
            </a:pPr>
            <a:r>
              <a:rPr lang="en-US" sz="2400" dirty="0">
                <a:latin typeface="Calibri"/>
                <a:ea typeface="Calibri"/>
                <a:cs typeface="Calibri"/>
                <a:sym typeface="Calibri"/>
              </a:rPr>
              <a:t>HOPWA Programs may increase rent standards another 10% for up to 20% of the assisted units.</a:t>
            </a:r>
            <a:endParaRPr lang="en-US" sz="2400" dirty="0"/>
          </a:p>
        </p:txBody>
      </p:sp>
    </p:spTree>
    <p:extLst>
      <p:ext uri="{BB962C8B-B14F-4D97-AF65-F5344CB8AC3E}">
        <p14:creationId xmlns:p14="http://schemas.microsoft.com/office/powerpoint/2010/main" val="265973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8367F-FEDC-45E6-AEF9-B381F058EDEA}"/>
              </a:ext>
            </a:extLst>
          </p:cNvPr>
          <p:cNvSpPr>
            <a:spLocks noGrp="1"/>
          </p:cNvSpPr>
          <p:nvPr>
            <p:ph type="title"/>
          </p:nvPr>
        </p:nvSpPr>
        <p:spPr>
          <a:xfrm>
            <a:off x="725925" y="1194180"/>
            <a:ext cx="2894853" cy="5020353"/>
          </a:xfrm>
        </p:spPr>
        <p:txBody>
          <a:bodyPr vert="horz" lIns="91440" tIns="45720" rIns="91440" bIns="45720" rtlCol="0" anchor="t">
            <a:normAutofit/>
          </a:bodyPr>
          <a:lstStyle/>
          <a:p>
            <a:pPr defTabSz="914400"/>
            <a:r>
              <a:rPr lang="en-US" sz="4400" kern="1200" baseline="0" dirty="0">
                <a:solidFill>
                  <a:schemeClr val="tx2"/>
                </a:solidFill>
                <a:latin typeface="+mj-lt"/>
                <a:ea typeface="+mj-ea"/>
                <a:cs typeface="+mj-cs"/>
              </a:rPr>
              <a:t>Rent Standards </a:t>
            </a:r>
            <a:br>
              <a:rPr lang="en-US" sz="4400" kern="1200" baseline="0" dirty="0">
                <a:solidFill>
                  <a:schemeClr val="tx2"/>
                </a:solidFill>
                <a:latin typeface="+mj-lt"/>
                <a:ea typeface="+mj-ea"/>
                <a:cs typeface="+mj-cs"/>
              </a:rPr>
            </a:br>
            <a:br>
              <a:rPr lang="en-US" sz="4400" kern="1200" baseline="0" dirty="0">
                <a:solidFill>
                  <a:schemeClr val="tx2"/>
                </a:solidFill>
                <a:latin typeface="+mj-lt"/>
                <a:ea typeface="+mj-ea"/>
                <a:cs typeface="+mj-cs"/>
              </a:rPr>
            </a:br>
            <a:r>
              <a:rPr lang="en-US" sz="4400" i="1" kern="1200" baseline="0" dirty="0">
                <a:solidFill>
                  <a:schemeClr val="tx2"/>
                </a:solidFill>
                <a:latin typeface="+mj-lt"/>
                <a:ea typeface="+mj-ea"/>
                <a:cs typeface="+mj-cs"/>
              </a:rPr>
              <a:t>Example: Increasing rent standards</a:t>
            </a:r>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70EA0A03-26C6-4566-AB5C-C55E3C9DDB81}"/>
              </a:ext>
            </a:extLst>
          </p:cNvPr>
          <p:cNvSpPr/>
          <p:nvPr/>
        </p:nvSpPr>
        <p:spPr>
          <a:xfrm>
            <a:off x="3782929" y="568786"/>
            <a:ext cx="4586136" cy="5020353"/>
          </a:xfrm>
          <a:prstGeom prst="rect">
            <a:avLst/>
          </a:prstGeom>
        </p:spPr>
        <p:txBody>
          <a:bodyPr vert="horz" lIns="91440" tIns="45720" rIns="91440" bIns="45720" rtlCol="0">
            <a:normAutofit/>
          </a:bodyPr>
          <a:lstStyle/>
          <a:p>
            <a:pPr marL="12700" indent="-384048" defTabSz="914400">
              <a:lnSpc>
                <a:spcPct val="94000"/>
              </a:lnSpc>
              <a:spcBef>
                <a:spcPts val="0"/>
              </a:spcBef>
              <a:spcAft>
                <a:spcPts val="200"/>
              </a:spcAft>
              <a:buSzPts val="2800"/>
              <a:buFont typeface="Franklin Gothic Book" panose="020B0503020102020204" pitchFamily="34" charset="0"/>
              <a:buNone/>
            </a:pPr>
            <a:r>
              <a:rPr lang="en-US" sz="1800" b="1" kern="1200" baseline="0">
                <a:solidFill>
                  <a:schemeClr val="tx2"/>
                </a:solidFill>
                <a:latin typeface="+mn-lt"/>
                <a:ea typeface="+mn-ea"/>
                <a:cs typeface="+mn-cs"/>
                <a:sym typeface="Calibri"/>
              </a:rPr>
              <a:t>HUD Published FMR: $950</a:t>
            </a:r>
          </a:p>
          <a:p>
            <a:pPr marL="12700" indent="-384048" defTabSz="914400">
              <a:lnSpc>
                <a:spcPct val="94000"/>
              </a:lnSpc>
              <a:spcBef>
                <a:spcPts val="0"/>
              </a:spcBef>
              <a:spcAft>
                <a:spcPts val="200"/>
              </a:spcAft>
              <a:buSzPts val="2800"/>
              <a:buFont typeface="Franklin Gothic Book" panose="020B0503020102020204" pitchFamily="34" charset="0"/>
              <a:buNone/>
            </a:pPr>
            <a:r>
              <a:rPr lang="en-US" sz="1800" kern="1200" baseline="0">
                <a:solidFill>
                  <a:schemeClr val="tx2"/>
                </a:solidFill>
                <a:latin typeface="+mn-lt"/>
                <a:ea typeface="+mn-ea"/>
                <a:cs typeface="+mn-cs"/>
                <a:sym typeface="Calibri"/>
              </a:rPr>
              <a:t>HOPWA Program Rent Standard: $950</a:t>
            </a:r>
          </a:p>
          <a:p>
            <a:pPr marL="12700" indent="-384048" defTabSz="914400">
              <a:lnSpc>
                <a:spcPct val="94000"/>
              </a:lnSpc>
              <a:spcBef>
                <a:spcPts val="0"/>
              </a:spcBef>
              <a:spcAft>
                <a:spcPts val="200"/>
              </a:spcAft>
              <a:buSzPts val="2800"/>
              <a:buFont typeface="Franklin Gothic Book" panose="020B0503020102020204" pitchFamily="34" charset="0"/>
              <a:buNone/>
            </a:pPr>
            <a:r>
              <a:rPr lang="en-US" sz="1800" i="1" kern="1200" baseline="0">
                <a:solidFill>
                  <a:schemeClr val="tx2"/>
                </a:solidFill>
                <a:latin typeface="+mn-lt"/>
                <a:ea typeface="+mn-ea"/>
                <a:cs typeface="+mn-cs"/>
                <a:sym typeface="Calibri"/>
              </a:rPr>
              <a:t>Increase Rent Standard 10% for up to 20% of assisted units</a:t>
            </a:r>
          </a:p>
          <a:p>
            <a:pPr marL="95250" indent="-384048" defTabSz="914400">
              <a:lnSpc>
                <a:spcPct val="94000"/>
              </a:lnSpc>
              <a:spcBef>
                <a:spcPts val="0"/>
              </a:spcBef>
              <a:spcAft>
                <a:spcPts val="200"/>
              </a:spcAft>
              <a:buSzPct val="90000"/>
              <a:buFont typeface="Franklin Gothic Book" panose="020B0503020102020204" pitchFamily="34" charset="0"/>
              <a:buNone/>
            </a:pPr>
            <a:r>
              <a:rPr lang="en-US" sz="1800" kern="1200" baseline="0">
                <a:solidFill>
                  <a:schemeClr val="tx2"/>
                </a:solidFill>
                <a:latin typeface="+mn-lt"/>
                <a:ea typeface="+mn-ea"/>
                <a:cs typeface="+mn-cs"/>
                <a:sym typeface="Calibri"/>
              </a:rPr>
              <a:t>$950 x 10% = $95</a:t>
            </a:r>
          </a:p>
          <a:p>
            <a:pPr marL="95250" indent="-384048" defTabSz="914400">
              <a:lnSpc>
                <a:spcPct val="94000"/>
              </a:lnSpc>
              <a:spcBef>
                <a:spcPts val="0"/>
              </a:spcBef>
              <a:spcAft>
                <a:spcPts val="200"/>
              </a:spcAft>
              <a:buSzPct val="90000"/>
              <a:buFont typeface="Franklin Gothic Book" panose="020B0503020102020204" pitchFamily="34" charset="0"/>
              <a:buNone/>
            </a:pPr>
            <a:r>
              <a:rPr lang="en-US" sz="1800" kern="1200" baseline="0">
                <a:solidFill>
                  <a:schemeClr val="tx2"/>
                </a:solidFill>
                <a:latin typeface="+mn-lt"/>
                <a:ea typeface="+mn-ea"/>
                <a:cs typeface="+mn-cs"/>
                <a:sym typeface="Calibri"/>
              </a:rPr>
              <a:t>$950 + $95 = </a:t>
            </a:r>
            <a:r>
              <a:rPr lang="en-US" sz="1800" b="1" kern="1200" baseline="0">
                <a:solidFill>
                  <a:schemeClr val="tx2"/>
                </a:solidFill>
                <a:latin typeface="+mn-lt"/>
                <a:ea typeface="+mn-ea"/>
                <a:cs typeface="+mn-cs"/>
                <a:sym typeface="Calibri"/>
              </a:rPr>
              <a:t>$1,045</a:t>
            </a:r>
          </a:p>
          <a:p>
            <a:pPr marL="95250" indent="-384048" defTabSz="914400">
              <a:lnSpc>
                <a:spcPct val="94000"/>
              </a:lnSpc>
              <a:spcBef>
                <a:spcPts val="0"/>
              </a:spcBef>
              <a:spcAft>
                <a:spcPts val="200"/>
              </a:spcAft>
              <a:buSzPct val="90000"/>
              <a:buFont typeface="Franklin Gothic Book" panose="020B0503020102020204" pitchFamily="34" charset="0"/>
              <a:buNone/>
            </a:pPr>
            <a:endParaRPr lang="en-US" sz="1800" b="1" kern="1200" baseline="0">
              <a:solidFill>
                <a:schemeClr val="tx2"/>
              </a:solidFill>
              <a:latin typeface="+mn-lt"/>
              <a:ea typeface="+mn-ea"/>
              <a:cs typeface="+mn-cs"/>
              <a:sym typeface="Calibri"/>
            </a:endParaRPr>
          </a:p>
          <a:p>
            <a:pPr marL="95250" indent="-384048" defTabSz="914400">
              <a:lnSpc>
                <a:spcPct val="94000"/>
              </a:lnSpc>
              <a:spcBef>
                <a:spcPts val="0"/>
              </a:spcBef>
              <a:spcAft>
                <a:spcPts val="200"/>
              </a:spcAft>
              <a:buSzPct val="90000"/>
              <a:buFont typeface="Franklin Gothic Book" panose="020B0503020102020204" pitchFamily="34" charset="0"/>
              <a:buNone/>
            </a:pPr>
            <a:endParaRPr lang="en-US" sz="1800" b="1" kern="1200" baseline="0">
              <a:solidFill>
                <a:schemeClr val="tx2"/>
              </a:solidFill>
              <a:latin typeface="+mn-lt"/>
              <a:ea typeface="+mn-ea"/>
              <a:cs typeface="+mn-cs"/>
              <a:sym typeface="Calibri"/>
            </a:endParaRPr>
          </a:p>
          <a:p>
            <a:pPr marL="95250" indent="-384048" defTabSz="914400">
              <a:lnSpc>
                <a:spcPct val="94000"/>
              </a:lnSpc>
              <a:spcBef>
                <a:spcPts val="0"/>
              </a:spcBef>
              <a:spcAft>
                <a:spcPts val="200"/>
              </a:spcAft>
              <a:buSzPct val="90000"/>
              <a:buFont typeface="Franklin Gothic Book" panose="020B0503020102020204" pitchFamily="34" charset="0"/>
              <a:buNone/>
            </a:pPr>
            <a:endParaRPr lang="en-US" sz="1800" b="1" kern="1200" baseline="0">
              <a:solidFill>
                <a:schemeClr val="tx2"/>
              </a:solidFill>
              <a:latin typeface="+mn-lt"/>
              <a:ea typeface="+mn-ea"/>
              <a:cs typeface="+mn-cs"/>
              <a:sym typeface="Calibri"/>
            </a:endParaRPr>
          </a:p>
          <a:p>
            <a:pPr marL="50800" lvl="0" indent="-384048" defTabSz="914400">
              <a:lnSpc>
                <a:spcPct val="94000"/>
              </a:lnSpc>
              <a:spcAft>
                <a:spcPts val="200"/>
              </a:spcAft>
              <a:buClr>
                <a:srgbClr val="000000"/>
              </a:buClr>
              <a:buSzPts val="2200"/>
              <a:buFont typeface="Franklin Gothic Book" panose="020B0503020102020204" pitchFamily="34" charset="0"/>
            </a:pPr>
            <a:r>
              <a:rPr lang="en-US" sz="1800" b="1" kern="1200" baseline="0">
                <a:solidFill>
                  <a:schemeClr val="tx2"/>
                </a:solidFill>
                <a:latin typeface="+mn-lt"/>
                <a:ea typeface="+mn-ea"/>
                <a:cs typeface="+mn-cs"/>
                <a:sym typeface="Calibri"/>
              </a:rPr>
              <a:t>PHA Payment Standard: $1,045</a:t>
            </a:r>
          </a:p>
          <a:p>
            <a:pPr marL="50800" lvl="0" indent="-384048" defTabSz="914400">
              <a:lnSpc>
                <a:spcPct val="94000"/>
              </a:lnSpc>
              <a:spcAft>
                <a:spcPts val="200"/>
              </a:spcAft>
              <a:buClr>
                <a:srgbClr val="000000"/>
              </a:buClr>
              <a:buSzPts val="2200"/>
              <a:buFont typeface="Franklin Gothic Book" panose="020B0503020102020204" pitchFamily="34" charset="0"/>
            </a:pPr>
            <a:r>
              <a:rPr lang="en-US" sz="1800" kern="1200" baseline="0">
                <a:solidFill>
                  <a:schemeClr val="tx2"/>
                </a:solidFill>
                <a:latin typeface="+mn-lt"/>
                <a:ea typeface="+mn-ea"/>
                <a:cs typeface="+mn-cs"/>
                <a:sym typeface="Calibri"/>
              </a:rPr>
              <a:t>HOPWA Program Rent Standard: $1,045</a:t>
            </a:r>
          </a:p>
          <a:p>
            <a:pPr marL="50800" lvl="0" indent="-384048" defTabSz="914400">
              <a:lnSpc>
                <a:spcPct val="94000"/>
              </a:lnSpc>
              <a:spcAft>
                <a:spcPts val="200"/>
              </a:spcAft>
              <a:buClr>
                <a:srgbClr val="000000"/>
              </a:buClr>
              <a:buSzPts val="2200"/>
              <a:buFont typeface="Franklin Gothic Book" panose="020B0503020102020204" pitchFamily="34" charset="0"/>
            </a:pPr>
            <a:r>
              <a:rPr lang="en-US" sz="1800" i="1" kern="1200" baseline="0">
                <a:solidFill>
                  <a:schemeClr val="tx2"/>
                </a:solidFill>
                <a:latin typeface="+mn-lt"/>
                <a:ea typeface="+mn-ea"/>
                <a:cs typeface="+mn-cs"/>
                <a:sym typeface="Calibri"/>
              </a:rPr>
              <a:t>Increase Rent Standard 10% for up to 20% of assisted units</a:t>
            </a:r>
          </a:p>
          <a:p>
            <a:pPr marL="50800" lvl="0" indent="-384048" defTabSz="914400">
              <a:lnSpc>
                <a:spcPct val="94000"/>
              </a:lnSpc>
              <a:spcAft>
                <a:spcPts val="200"/>
              </a:spcAft>
              <a:buClr>
                <a:srgbClr val="000000"/>
              </a:buClr>
              <a:buSzPts val="2200"/>
              <a:buFont typeface="Franklin Gothic Book" panose="020B0503020102020204" pitchFamily="34" charset="0"/>
            </a:pPr>
            <a:r>
              <a:rPr lang="en-US" sz="1800" kern="1200" baseline="0">
                <a:solidFill>
                  <a:schemeClr val="tx2"/>
                </a:solidFill>
                <a:latin typeface="+mn-lt"/>
                <a:ea typeface="+mn-ea"/>
                <a:cs typeface="+mn-cs"/>
                <a:sym typeface="Calibri"/>
              </a:rPr>
              <a:t>$1,045 x 10% = $104 </a:t>
            </a:r>
          </a:p>
          <a:p>
            <a:pPr marL="50800" lvl="0" indent="-384048" defTabSz="914400">
              <a:lnSpc>
                <a:spcPct val="94000"/>
              </a:lnSpc>
              <a:spcAft>
                <a:spcPts val="200"/>
              </a:spcAft>
              <a:buClr>
                <a:srgbClr val="000000"/>
              </a:buClr>
              <a:buSzPts val="2400"/>
              <a:buFont typeface="Franklin Gothic Book" panose="020B0503020102020204" pitchFamily="34" charset="0"/>
            </a:pPr>
            <a:r>
              <a:rPr lang="en-US" sz="1800" kern="1200" baseline="0">
                <a:solidFill>
                  <a:schemeClr val="tx2"/>
                </a:solidFill>
                <a:latin typeface="+mn-lt"/>
                <a:ea typeface="+mn-ea"/>
                <a:cs typeface="+mn-cs"/>
                <a:sym typeface="Calibri"/>
              </a:rPr>
              <a:t>$1,045 + $104 = </a:t>
            </a:r>
            <a:r>
              <a:rPr lang="en-US" sz="1800" b="1" kern="1200" baseline="0">
                <a:solidFill>
                  <a:schemeClr val="tx2"/>
                </a:solidFill>
                <a:latin typeface="+mn-lt"/>
                <a:ea typeface="+mn-ea"/>
                <a:cs typeface="+mn-cs"/>
                <a:sym typeface="Calibri"/>
              </a:rPr>
              <a:t>$1,149</a:t>
            </a:r>
          </a:p>
        </p:txBody>
      </p:sp>
    </p:spTree>
    <p:extLst>
      <p:ext uri="{BB962C8B-B14F-4D97-AF65-F5344CB8AC3E}">
        <p14:creationId xmlns:p14="http://schemas.microsoft.com/office/powerpoint/2010/main" val="5674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3"/>
          <p:cNvSpPr txBox="1">
            <a:spLocks noGrp="1"/>
          </p:cNvSpPr>
          <p:nvPr>
            <p:ph type="title"/>
          </p:nvPr>
        </p:nvSpPr>
        <p:spPr>
          <a:xfrm>
            <a:off x="628650" y="266474"/>
            <a:ext cx="7886700" cy="83419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solidFill>
                  <a:schemeClr val="tx1"/>
                </a:solidFill>
              </a:rPr>
              <a:t>Rent Reasonableness</a:t>
            </a:r>
            <a:endParaRPr dirty="0">
              <a:solidFill>
                <a:schemeClr val="tx1"/>
              </a:solidFill>
            </a:endParaRPr>
          </a:p>
        </p:txBody>
      </p:sp>
      <p:sp>
        <p:nvSpPr>
          <p:cNvPr id="320" name="Google Shape;320;p13"/>
          <p:cNvSpPr txBox="1">
            <a:spLocks noGrp="1"/>
          </p:cNvSpPr>
          <p:nvPr>
            <p:ph idx="1"/>
          </p:nvPr>
        </p:nvSpPr>
        <p:spPr>
          <a:xfrm>
            <a:off x="677607" y="1046054"/>
            <a:ext cx="8272141" cy="4596737"/>
          </a:xfrm>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0"/>
              </a:spcBef>
              <a:spcAft>
                <a:spcPts val="0"/>
              </a:spcAft>
              <a:buSzPts val="2800"/>
              <a:buNone/>
            </a:pPr>
            <a:endParaRPr lang="en-US" i="1" dirty="0"/>
          </a:p>
          <a:p>
            <a:pPr marL="50800" lvl="0" indent="0" algn="l" rtl="0">
              <a:lnSpc>
                <a:spcPct val="90000"/>
              </a:lnSpc>
              <a:spcBef>
                <a:spcPts val="0"/>
              </a:spcBef>
              <a:spcAft>
                <a:spcPts val="0"/>
              </a:spcAft>
              <a:buSzPts val="2800"/>
              <a:buNone/>
            </a:pPr>
            <a:r>
              <a:rPr lang="en-US" dirty="0"/>
              <a:t>Comparing the propose unit qualities and rent with at least three other units with similar qualities, such as:</a:t>
            </a:r>
            <a:endParaRPr dirty="0"/>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nSpc>
                <a:spcPct val="90000"/>
              </a:lnSpc>
              <a:spcBef>
                <a:spcPts val="0"/>
              </a:spcBef>
              <a:spcAft>
                <a:spcPts val="0"/>
              </a:spcAft>
              <a:buClr>
                <a:schemeClr val="dk1"/>
              </a:buClr>
              <a:buSzPts val="2800"/>
              <a:buNone/>
            </a:pPr>
            <a:endParaRPr lang="en-US" b="1" dirty="0">
              <a:solidFill>
                <a:srgbClr val="000000"/>
              </a:solidFill>
              <a:latin typeface="Calibri"/>
              <a:ea typeface="Calibri"/>
              <a:cs typeface="Calibri"/>
              <a:sym typeface="Calibri"/>
            </a:endParaRPr>
          </a:p>
          <a:p>
            <a:pPr marL="457200" indent="-228600" algn="ctr">
              <a:lnSpc>
                <a:spcPct val="90000"/>
              </a:lnSpc>
              <a:spcBef>
                <a:spcPts val="0"/>
              </a:spcBef>
              <a:spcAft>
                <a:spcPts val="0"/>
              </a:spcAft>
              <a:buClr>
                <a:schemeClr val="dk1"/>
              </a:buClr>
              <a:buSzPts val="2800"/>
              <a:buNone/>
            </a:pPr>
            <a:r>
              <a:rPr lang="en-US" sz="1600" b="1" dirty="0">
                <a:solidFill>
                  <a:srgbClr val="000000"/>
                </a:solidFill>
                <a:latin typeface="Calibri"/>
                <a:ea typeface="Calibri"/>
                <a:cs typeface="Calibri"/>
                <a:sym typeface="Calibri"/>
              </a:rPr>
              <a:t>When comparable units are not available, best efforts should be made to find similar units in other complexes or in similar geographic areas that are comparable to the location of the unit to be assisted (not otherwise in a more expensive location). </a:t>
            </a:r>
            <a:endParaRPr lang="en-US" sz="1600" dirty="0">
              <a:solidFill>
                <a:srgbClr val="000000"/>
              </a:solidFill>
              <a:latin typeface="Arial"/>
              <a:ea typeface="Arial"/>
              <a:cs typeface="Arial"/>
              <a:sym typeface="Arial"/>
            </a:endParaRPr>
          </a:p>
          <a:p>
            <a:pPr marL="457200" marR="0" lvl="0" indent="-228600" algn="l" rtl="0">
              <a:lnSpc>
                <a:spcPct val="90000"/>
              </a:lnSpc>
              <a:spcBef>
                <a:spcPts val="0"/>
              </a:spcBef>
              <a:spcAft>
                <a:spcPts val="0"/>
              </a:spcAft>
              <a:buClr>
                <a:schemeClr val="dk1"/>
              </a:buClr>
              <a:buSzPts val="2800"/>
              <a:buFont typeface="Arial"/>
              <a:buNone/>
            </a:pPr>
            <a:endParaRPr dirty="0"/>
          </a:p>
        </p:txBody>
      </p:sp>
      <p:sp>
        <p:nvSpPr>
          <p:cNvPr id="321" name="Google Shape;321;p1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50"/>
              <a:buNone/>
            </a:pPr>
            <a:fld id="{00000000-1234-1234-1234-123412341234}" type="slidenum">
              <a:rPr lang="en-US"/>
              <a:t>16</a:t>
            </a:fld>
            <a:endParaRPr dirty="0"/>
          </a:p>
        </p:txBody>
      </p:sp>
      <p:grpSp>
        <p:nvGrpSpPr>
          <p:cNvPr id="322" name="Google Shape;322;p13"/>
          <p:cNvGrpSpPr/>
          <p:nvPr/>
        </p:nvGrpSpPr>
        <p:grpSpPr>
          <a:xfrm>
            <a:off x="777833" y="2055095"/>
            <a:ext cx="7588333" cy="2258492"/>
            <a:chOff x="4789" y="436363"/>
            <a:chExt cx="7588333" cy="2219446"/>
          </a:xfrm>
        </p:grpSpPr>
        <p:sp>
          <p:nvSpPr>
            <p:cNvPr id="323" name="Google Shape;323;p13"/>
            <p:cNvSpPr/>
            <p:nvPr/>
          </p:nvSpPr>
          <p:spPr>
            <a:xfrm>
              <a:off x="4789" y="436363"/>
              <a:ext cx="1852657" cy="407747"/>
            </a:xfrm>
            <a:prstGeom prst="rect">
              <a:avLst/>
            </a:prstGeom>
            <a:gradFill>
              <a:gsLst>
                <a:gs pos="0">
                  <a:srgbClr val="0E478B"/>
                </a:gs>
                <a:gs pos="100000">
                  <a:srgbClr val="A7B5DF"/>
                </a:gs>
              </a:gsLst>
              <a:lin ang="16200000" scaled="0"/>
            </a:gradFill>
            <a:ln w="9525" cap="flat" cmpd="sng">
              <a:solidFill>
                <a:srgbClr val="1D497D"/>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4" name="Google Shape;324;p13"/>
            <p:cNvSpPr txBox="1"/>
            <p:nvPr/>
          </p:nvSpPr>
          <p:spPr>
            <a:xfrm>
              <a:off x="4789" y="436363"/>
              <a:ext cx="1852657" cy="407747"/>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Location</a:t>
              </a:r>
              <a:endParaRPr sz="1800" b="0" i="0" u="none" strike="noStrike" cap="none" dirty="0">
                <a:solidFill>
                  <a:schemeClr val="lt1"/>
                </a:solidFill>
                <a:latin typeface="Calibri"/>
                <a:ea typeface="Calibri"/>
                <a:cs typeface="Calibri"/>
                <a:sym typeface="Calibri"/>
              </a:endParaRPr>
            </a:p>
          </p:txBody>
        </p:sp>
        <p:sp>
          <p:nvSpPr>
            <p:cNvPr id="325" name="Google Shape;325;p13"/>
            <p:cNvSpPr/>
            <p:nvPr/>
          </p:nvSpPr>
          <p:spPr>
            <a:xfrm>
              <a:off x="7925" y="844110"/>
              <a:ext cx="1846384" cy="1811699"/>
            </a:xfrm>
            <a:prstGeom prst="rect">
              <a:avLst/>
            </a:prstGeom>
            <a:solidFill>
              <a:srgbClr val="CBCED6">
                <a:alpha val="88627"/>
              </a:srgbClr>
            </a:solidFill>
            <a:ln w="9525" cap="flat" cmpd="sng">
              <a:solidFill>
                <a:srgbClr val="CBCED6">
                  <a:alpha val="88627"/>
                </a:srgbClr>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6" name="Google Shape;326;p13"/>
            <p:cNvSpPr txBox="1"/>
            <p:nvPr/>
          </p:nvSpPr>
          <p:spPr>
            <a:xfrm>
              <a:off x="7925" y="844110"/>
              <a:ext cx="1846384" cy="181169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Neighborhood </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Public transportation</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Services</a:t>
              </a:r>
              <a:endParaRPr sz="1800" b="0" i="0" u="none" strike="noStrike" cap="none" dirty="0">
                <a:solidFill>
                  <a:srgbClr val="000000"/>
                </a:solidFill>
                <a:latin typeface="Calibri"/>
                <a:ea typeface="Calibri"/>
                <a:cs typeface="Calibri"/>
                <a:sym typeface="Calibri"/>
              </a:endParaRPr>
            </a:p>
          </p:txBody>
        </p:sp>
        <p:sp>
          <p:nvSpPr>
            <p:cNvPr id="327" name="Google Shape;327;p13"/>
            <p:cNvSpPr/>
            <p:nvPr/>
          </p:nvSpPr>
          <p:spPr>
            <a:xfrm>
              <a:off x="2092239" y="436363"/>
              <a:ext cx="1677098" cy="407747"/>
            </a:xfrm>
            <a:prstGeom prst="rect">
              <a:avLst/>
            </a:prstGeom>
            <a:gradFill>
              <a:gsLst>
                <a:gs pos="0">
                  <a:srgbClr val="0E478B"/>
                </a:gs>
                <a:gs pos="100000">
                  <a:srgbClr val="A7B5DF"/>
                </a:gs>
              </a:gsLst>
              <a:lin ang="16200000" scaled="0"/>
            </a:gradFill>
            <a:ln w="9525" cap="flat" cmpd="sng">
              <a:solidFill>
                <a:srgbClr val="1D497D"/>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8" name="Google Shape;328;p13"/>
            <p:cNvSpPr txBox="1"/>
            <p:nvPr/>
          </p:nvSpPr>
          <p:spPr>
            <a:xfrm>
              <a:off x="2092239" y="436363"/>
              <a:ext cx="1677098" cy="407747"/>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Unit Size</a:t>
              </a:r>
              <a:endParaRPr sz="1800" b="0" i="0" u="none" strike="noStrike" cap="none" dirty="0">
                <a:solidFill>
                  <a:schemeClr val="lt1"/>
                </a:solidFill>
                <a:latin typeface="Calibri"/>
                <a:ea typeface="Calibri"/>
                <a:cs typeface="Calibri"/>
                <a:sym typeface="Calibri"/>
              </a:endParaRPr>
            </a:p>
          </p:txBody>
        </p:sp>
        <p:sp>
          <p:nvSpPr>
            <p:cNvPr id="329" name="Google Shape;329;p13"/>
            <p:cNvSpPr/>
            <p:nvPr/>
          </p:nvSpPr>
          <p:spPr>
            <a:xfrm>
              <a:off x="2092239" y="844110"/>
              <a:ext cx="1677098" cy="1811699"/>
            </a:xfrm>
            <a:prstGeom prst="rect">
              <a:avLst/>
            </a:prstGeom>
            <a:solidFill>
              <a:srgbClr val="CBCED6">
                <a:alpha val="88627"/>
              </a:srgbClr>
            </a:solidFill>
            <a:ln w="9525" cap="flat" cmpd="sng">
              <a:solidFill>
                <a:srgbClr val="CBCED6">
                  <a:alpha val="88627"/>
                </a:srgbClr>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0" name="Google Shape;330;p13"/>
            <p:cNvSpPr txBox="1"/>
            <p:nvPr/>
          </p:nvSpPr>
          <p:spPr>
            <a:xfrm>
              <a:off x="2092239" y="844110"/>
              <a:ext cx="1677098" cy="181169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Number of bedrooms</a:t>
              </a:r>
              <a:endParaRPr sz="1800" b="0" i="0" u="none" strike="noStrike" cap="none" dirty="0">
                <a:solidFill>
                  <a:srgbClr val="000000"/>
                </a:solidFill>
                <a:latin typeface="Calibri"/>
                <a:ea typeface="Calibri"/>
                <a:cs typeface="Calibri"/>
                <a:sym typeface="Calibri"/>
              </a:endParaRPr>
            </a:p>
          </p:txBody>
        </p:sp>
        <p:sp>
          <p:nvSpPr>
            <p:cNvPr id="331" name="Google Shape;331;p13"/>
            <p:cNvSpPr/>
            <p:nvPr/>
          </p:nvSpPr>
          <p:spPr>
            <a:xfrm>
              <a:off x="4004132" y="436363"/>
              <a:ext cx="1677098" cy="407747"/>
            </a:xfrm>
            <a:prstGeom prst="rect">
              <a:avLst/>
            </a:prstGeom>
            <a:gradFill>
              <a:gsLst>
                <a:gs pos="0">
                  <a:srgbClr val="0E478B"/>
                </a:gs>
                <a:gs pos="100000">
                  <a:srgbClr val="A7B5DF"/>
                </a:gs>
              </a:gsLst>
              <a:lin ang="16200000" scaled="0"/>
            </a:gradFill>
            <a:ln w="9525" cap="flat" cmpd="sng">
              <a:solidFill>
                <a:srgbClr val="1D497D"/>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2" name="Google Shape;332;p13"/>
            <p:cNvSpPr txBox="1"/>
            <p:nvPr/>
          </p:nvSpPr>
          <p:spPr>
            <a:xfrm>
              <a:off x="4004132" y="436363"/>
              <a:ext cx="1677098" cy="407747"/>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Building Type</a:t>
              </a:r>
              <a:endParaRPr sz="1800" b="0" i="0" u="none" strike="noStrike" cap="none" dirty="0">
                <a:solidFill>
                  <a:schemeClr val="lt1"/>
                </a:solidFill>
                <a:latin typeface="Calibri"/>
                <a:ea typeface="Calibri"/>
                <a:cs typeface="Calibri"/>
                <a:sym typeface="Calibri"/>
              </a:endParaRPr>
            </a:p>
          </p:txBody>
        </p:sp>
        <p:sp>
          <p:nvSpPr>
            <p:cNvPr id="333" name="Google Shape;333;p13"/>
            <p:cNvSpPr/>
            <p:nvPr/>
          </p:nvSpPr>
          <p:spPr>
            <a:xfrm>
              <a:off x="4004132" y="844110"/>
              <a:ext cx="1677098" cy="1811699"/>
            </a:xfrm>
            <a:prstGeom prst="rect">
              <a:avLst/>
            </a:prstGeom>
            <a:solidFill>
              <a:srgbClr val="CBCED6">
                <a:alpha val="88627"/>
              </a:srgbClr>
            </a:solidFill>
            <a:ln w="9525" cap="flat" cmpd="sng">
              <a:solidFill>
                <a:srgbClr val="CBCED6">
                  <a:alpha val="88627"/>
                </a:srgbClr>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4" name="Google Shape;334;p13"/>
            <p:cNvSpPr txBox="1"/>
            <p:nvPr/>
          </p:nvSpPr>
          <p:spPr>
            <a:xfrm>
              <a:off x="4004132" y="844110"/>
              <a:ext cx="1677098" cy="181169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Low rise, high rise, duplex, etc.</a:t>
              </a:r>
              <a:endParaRPr sz="1800" b="0" i="0" u="none" strike="noStrike" cap="none" dirty="0">
                <a:solidFill>
                  <a:srgbClr val="000000"/>
                </a:solidFill>
                <a:latin typeface="Calibri"/>
                <a:ea typeface="Calibri"/>
                <a:cs typeface="Calibri"/>
                <a:sym typeface="Calibri"/>
              </a:endParaRPr>
            </a:p>
          </p:txBody>
        </p:sp>
        <p:sp>
          <p:nvSpPr>
            <p:cNvPr id="335" name="Google Shape;335;p13"/>
            <p:cNvSpPr/>
            <p:nvPr/>
          </p:nvSpPr>
          <p:spPr>
            <a:xfrm>
              <a:off x="5916024" y="436363"/>
              <a:ext cx="1677098" cy="407747"/>
            </a:xfrm>
            <a:prstGeom prst="rect">
              <a:avLst/>
            </a:prstGeom>
            <a:gradFill>
              <a:gsLst>
                <a:gs pos="0">
                  <a:srgbClr val="0E478B"/>
                </a:gs>
                <a:gs pos="100000">
                  <a:srgbClr val="A7B5DF"/>
                </a:gs>
              </a:gsLst>
              <a:lin ang="16200000" scaled="0"/>
            </a:gradFill>
            <a:ln w="9525" cap="flat" cmpd="sng">
              <a:solidFill>
                <a:srgbClr val="1D497D"/>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6" name="Google Shape;336;p13"/>
            <p:cNvSpPr txBox="1"/>
            <p:nvPr/>
          </p:nvSpPr>
          <p:spPr>
            <a:xfrm>
              <a:off x="5916024" y="436363"/>
              <a:ext cx="1677098" cy="407747"/>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Utilities</a:t>
              </a:r>
              <a:endParaRPr sz="1800" b="0" i="0" u="none" strike="noStrike" cap="none" dirty="0">
                <a:solidFill>
                  <a:schemeClr val="lt1"/>
                </a:solidFill>
                <a:latin typeface="Calibri"/>
                <a:ea typeface="Calibri"/>
                <a:cs typeface="Calibri"/>
                <a:sym typeface="Calibri"/>
              </a:endParaRPr>
            </a:p>
          </p:txBody>
        </p:sp>
        <p:sp>
          <p:nvSpPr>
            <p:cNvPr id="337" name="Google Shape;337;p13"/>
            <p:cNvSpPr/>
            <p:nvPr/>
          </p:nvSpPr>
          <p:spPr>
            <a:xfrm>
              <a:off x="5916024" y="844110"/>
              <a:ext cx="1677098" cy="1811699"/>
            </a:xfrm>
            <a:prstGeom prst="rect">
              <a:avLst/>
            </a:prstGeom>
            <a:solidFill>
              <a:srgbClr val="CBCED6">
                <a:alpha val="88627"/>
              </a:srgbClr>
            </a:solidFill>
            <a:ln w="9525" cap="flat" cmpd="sng">
              <a:solidFill>
                <a:srgbClr val="CBCED6">
                  <a:alpha val="88627"/>
                </a:srgbClr>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8" name="Google Shape;338;p13"/>
            <p:cNvSpPr txBox="1"/>
            <p:nvPr/>
          </p:nvSpPr>
          <p:spPr>
            <a:xfrm>
              <a:off x="5916024" y="844110"/>
              <a:ext cx="1677098" cy="181169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Included/not included and type </a:t>
              </a:r>
              <a:endParaRPr sz="18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11"/>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Google Shape;312;p12"/>
          <p:cNvSpPr txBox="1">
            <a:spLocks noGrp="1"/>
          </p:cNvSpPr>
          <p:nvPr>
            <p:ph type="title"/>
          </p:nvPr>
        </p:nvSpPr>
        <p:spPr>
          <a:xfrm>
            <a:off x="2522898" y="685800"/>
            <a:ext cx="5778873" cy="1485900"/>
          </a:xfrm>
          <a:prstGeom prst="rect">
            <a:avLst/>
          </a:prstGeom>
        </p:spPr>
        <p:txBody>
          <a:bodyPr spcFirstLastPara="1" lIns="91425" tIns="91425" rIns="91425" bIns="91425" anchorCtr="0">
            <a:normAutofit/>
          </a:bodyPr>
          <a:lstStyle/>
          <a:p>
            <a:pPr marL="0" marR="0" lvl="0" indent="0" rtl="0">
              <a:spcBef>
                <a:spcPts val="0"/>
              </a:spcBef>
              <a:spcAft>
                <a:spcPts val="0"/>
              </a:spcAft>
              <a:buClr>
                <a:schemeClr val="dk1"/>
              </a:buClr>
              <a:buSzPts val="4400"/>
              <a:buFont typeface="Calibri"/>
              <a:buNone/>
            </a:pPr>
            <a:r>
              <a:rPr lang="en-US" sz="4400" dirty="0"/>
              <a:t>Rent Reasonableness</a:t>
            </a:r>
          </a:p>
        </p:txBody>
      </p:sp>
      <p:sp>
        <p:nvSpPr>
          <p:cNvPr id="128" name="Rectangle 127">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Rectangle 129">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3" name="Google Shape;313;p12"/>
          <p:cNvSpPr txBox="1">
            <a:spLocks noGrp="1"/>
          </p:cNvSpPr>
          <p:nvPr>
            <p:ph idx="1"/>
          </p:nvPr>
        </p:nvSpPr>
        <p:spPr>
          <a:xfrm>
            <a:off x="2522898" y="1612490"/>
            <a:ext cx="5778873" cy="4254910"/>
          </a:xfrm>
          <a:prstGeom prst="rect">
            <a:avLst/>
          </a:prstGeom>
        </p:spPr>
        <p:txBody>
          <a:bodyPr spcFirstLastPara="1" lIns="91425" tIns="91425" rIns="91425" bIns="91425" anchorCtr="0">
            <a:normAutofit fontScale="77500" lnSpcReduction="20000"/>
          </a:bodyPr>
          <a:lstStyle/>
          <a:p>
            <a:pPr marL="228600" marR="0" lvl="0" indent="0" rtl="0">
              <a:spcBef>
                <a:spcPts val="0"/>
              </a:spcBef>
              <a:spcAft>
                <a:spcPts val="600"/>
              </a:spcAft>
              <a:buClr>
                <a:schemeClr val="dk1"/>
              </a:buClr>
              <a:buSzPts val="2800"/>
              <a:buFont typeface="Arial"/>
              <a:buNone/>
            </a:pPr>
            <a:r>
              <a:rPr lang="en-US" sz="2800" b="1" dirty="0"/>
              <a:t>Rent charged for the unit must be reasonable compared to other units with similar qualities,  specifically: </a:t>
            </a:r>
          </a:p>
          <a:p>
            <a:pPr marL="685800" marR="0" lvl="0" indent="-457200" rtl="0">
              <a:spcBef>
                <a:spcPts val="0"/>
              </a:spcBef>
              <a:spcAft>
                <a:spcPts val="600"/>
              </a:spcAft>
              <a:buClr>
                <a:schemeClr val="dk1"/>
              </a:buClr>
              <a:buSzPts val="2800"/>
              <a:buFont typeface="Arial" panose="020B0604020202020204" pitchFamily="34" charset="0"/>
              <a:buChar char="•"/>
            </a:pPr>
            <a:endParaRPr lang="en-US" sz="2800" dirty="0"/>
          </a:p>
          <a:p>
            <a:pPr marL="508000" marR="0" lvl="0" indent="-457200" rtl="0">
              <a:spcBef>
                <a:spcPts val="0"/>
              </a:spcBef>
              <a:spcAft>
                <a:spcPts val="600"/>
              </a:spcAft>
              <a:buSzPct val="90000"/>
              <a:buFont typeface="Arial" panose="020B0604020202020204" pitchFamily="34" charset="0"/>
              <a:buChar char="•"/>
            </a:pPr>
            <a:r>
              <a:rPr lang="en-US" sz="2800" u="sng" dirty="0"/>
              <a:t>Unassisted</a:t>
            </a:r>
            <a:r>
              <a:rPr lang="en-US" sz="2800" dirty="0"/>
              <a:t> units in the private market; and </a:t>
            </a:r>
          </a:p>
          <a:p>
            <a:pPr marL="508000" marR="0" lvl="0" indent="-457200" rtl="0">
              <a:spcBef>
                <a:spcPts val="0"/>
              </a:spcBef>
              <a:spcAft>
                <a:spcPts val="600"/>
              </a:spcAft>
              <a:buSzPct val="90000"/>
              <a:buFont typeface="Arial" panose="020B0604020202020204" pitchFamily="34" charset="0"/>
              <a:buChar char="•"/>
            </a:pPr>
            <a:endParaRPr lang="en-US" sz="2800" dirty="0"/>
          </a:p>
          <a:p>
            <a:pPr marL="508000" lvl="0" indent="-457200" rtl="0">
              <a:spcBef>
                <a:spcPts val="0"/>
              </a:spcBef>
              <a:spcAft>
                <a:spcPts val="600"/>
              </a:spcAft>
              <a:buSzPct val="90000"/>
              <a:buFont typeface="Arial" panose="020B0604020202020204" pitchFamily="34" charset="0"/>
              <a:buChar char="•"/>
            </a:pPr>
            <a:r>
              <a:rPr lang="en-US" sz="2800" u="sng" dirty="0"/>
              <a:t>Unassisted</a:t>
            </a:r>
            <a:r>
              <a:rPr lang="en-US" sz="2800" dirty="0"/>
              <a:t> units owned by the same landlord (if applicable).</a:t>
            </a:r>
          </a:p>
          <a:p>
            <a:pPr marL="50800" lvl="0" indent="0" rtl="0">
              <a:spcBef>
                <a:spcPts val="0"/>
              </a:spcBef>
              <a:spcAft>
                <a:spcPts val="600"/>
              </a:spcAft>
              <a:buSzPts val="2800"/>
              <a:buNone/>
            </a:pPr>
            <a:endParaRPr lang="en-US" sz="1600" dirty="0"/>
          </a:p>
          <a:p>
            <a:pPr marL="50800" lvl="0" indent="0" rtl="0">
              <a:spcBef>
                <a:spcPts val="0"/>
              </a:spcBef>
              <a:spcAft>
                <a:spcPts val="600"/>
              </a:spcAft>
              <a:buSzPts val="2800"/>
              <a:buNone/>
            </a:pPr>
            <a:r>
              <a:rPr lang="en-US" sz="2800" b="1" dirty="0"/>
              <a:t>How do you document that a unit meets rent reasonableness?</a:t>
            </a:r>
          </a:p>
          <a:p>
            <a:pPr marL="0" marR="0" lvl="0" indent="0" rtl="0">
              <a:spcBef>
                <a:spcPts val="0"/>
              </a:spcBef>
              <a:spcAft>
                <a:spcPts val="600"/>
              </a:spcAft>
              <a:buSzPts val="2800"/>
              <a:buNone/>
            </a:pPr>
            <a:endParaRPr lang="en-US" sz="1600" dirty="0"/>
          </a:p>
          <a:p>
            <a:pPr marL="0" marR="0" lvl="0" indent="0" rtl="0">
              <a:spcBef>
                <a:spcPts val="0"/>
              </a:spcBef>
              <a:spcAft>
                <a:spcPts val="600"/>
              </a:spcAft>
              <a:buSzPts val="2800"/>
              <a:buNone/>
            </a:pPr>
            <a:r>
              <a:rPr lang="en-US" sz="1600" dirty="0"/>
              <a:t>   </a:t>
            </a:r>
          </a:p>
          <a:p>
            <a:pPr marL="0" marR="0" lvl="0" indent="0" rtl="0">
              <a:spcBef>
                <a:spcPts val="0"/>
              </a:spcBef>
              <a:spcAft>
                <a:spcPts val="600"/>
              </a:spcAft>
              <a:buSzPts val="2800"/>
              <a:buNone/>
            </a:pPr>
            <a:endParaRPr lang="en-US" sz="1600" dirty="0"/>
          </a:p>
          <a:p>
            <a:pPr marL="0" marR="0" lvl="0" indent="0" rtl="0">
              <a:spcBef>
                <a:spcPts val="0"/>
              </a:spcBef>
              <a:spcAft>
                <a:spcPts val="600"/>
              </a:spcAft>
              <a:buSzPts val="2800"/>
              <a:buNone/>
            </a:pPr>
            <a:endParaRPr lang="en-US" sz="1600" dirty="0"/>
          </a:p>
          <a:p>
            <a:pPr marL="0" marR="0" lvl="0" indent="0" rtl="0">
              <a:spcBef>
                <a:spcPts val="0"/>
              </a:spcBef>
              <a:spcAft>
                <a:spcPts val="600"/>
              </a:spcAft>
              <a:buSzPts val="2800"/>
              <a:buNone/>
            </a:pP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45"/>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Google Shape;346;p14"/>
          <p:cNvSpPr txBox="1">
            <a:spLocks noGrp="1"/>
          </p:cNvSpPr>
          <p:nvPr>
            <p:ph type="title"/>
          </p:nvPr>
        </p:nvSpPr>
        <p:spPr>
          <a:xfrm>
            <a:off x="2575013" y="164339"/>
            <a:ext cx="5778873" cy="1010265"/>
          </a:xfrm>
          <a:prstGeom prst="rect">
            <a:avLst/>
          </a:prstGeom>
        </p:spPr>
        <p:txBody>
          <a:bodyPr spcFirstLastPara="1" lIns="91425" tIns="91425" rIns="91425" bIns="91425" anchorCtr="0">
            <a:normAutofit/>
          </a:bodyPr>
          <a:lstStyle/>
          <a:p>
            <a:pPr marL="0" marR="0" lvl="0" indent="0" rtl="0">
              <a:spcBef>
                <a:spcPts val="0"/>
              </a:spcBef>
              <a:spcAft>
                <a:spcPts val="0"/>
              </a:spcAft>
              <a:buClr>
                <a:schemeClr val="dk1"/>
              </a:buClr>
              <a:buSzPts val="4400"/>
              <a:buFont typeface="Calibri"/>
              <a:buNone/>
            </a:pPr>
            <a:r>
              <a:rPr lang="en-US" sz="4400" dirty="0"/>
              <a:t>Shared Housing</a:t>
            </a:r>
          </a:p>
        </p:txBody>
      </p:sp>
      <p:sp>
        <p:nvSpPr>
          <p:cNvPr id="99" name="Rectangle 98">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7" name="Google Shape;347;p14"/>
          <p:cNvSpPr txBox="1">
            <a:spLocks noGrp="1"/>
          </p:cNvSpPr>
          <p:nvPr>
            <p:ph idx="1"/>
          </p:nvPr>
        </p:nvSpPr>
        <p:spPr>
          <a:xfrm>
            <a:off x="2522897" y="1174980"/>
            <a:ext cx="5778873" cy="5098001"/>
          </a:xfrm>
          <a:prstGeom prst="rect">
            <a:avLst/>
          </a:prstGeom>
        </p:spPr>
        <p:txBody>
          <a:bodyPr spcFirstLastPara="1" lIns="91425" tIns="91425" rIns="91425" bIns="91425" anchorCtr="0">
            <a:normAutofit fontScale="85000" lnSpcReduction="10000"/>
          </a:bodyPr>
          <a:lstStyle/>
          <a:p>
            <a:pPr marL="0" lvl="0" indent="0" rtl="0">
              <a:spcBef>
                <a:spcPts val="0"/>
              </a:spcBef>
              <a:spcAft>
                <a:spcPts val="600"/>
              </a:spcAft>
              <a:buSzPts val="2800"/>
              <a:buNone/>
            </a:pPr>
            <a:r>
              <a:rPr lang="en-US" sz="2800" dirty="0"/>
              <a:t>Shared housing is allowable – generally, think of this as a roommate living situation.  Only the HOPWA assisted household is covered (roommates are not assisted)</a:t>
            </a:r>
          </a:p>
          <a:p>
            <a:pPr marL="0" lvl="0" indent="0" rtl="0">
              <a:spcBef>
                <a:spcPts val="0"/>
              </a:spcBef>
              <a:spcAft>
                <a:spcPts val="600"/>
              </a:spcAft>
              <a:buSzPts val="2800"/>
              <a:buNone/>
            </a:pPr>
            <a:endParaRPr lang="en-US" sz="2800" dirty="0"/>
          </a:p>
          <a:p>
            <a:pPr marL="0" lvl="0" indent="0" rtl="0">
              <a:spcBef>
                <a:spcPts val="0"/>
              </a:spcBef>
              <a:spcAft>
                <a:spcPts val="600"/>
              </a:spcAft>
              <a:buSzPts val="2800"/>
              <a:buNone/>
            </a:pPr>
            <a:r>
              <a:rPr lang="en-US" sz="2800" b="1" dirty="0"/>
              <a:t>Key elements:</a:t>
            </a:r>
          </a:p>
          <a:p>
            <a:pPr marL="990600" lvl="1" indent="-457200" rtl="0">
              <a:spcBef>
                <a:spcPts val="0"/>
              </a:spcBef>
              <a:spcAft>
                <a:spcPts val="600"/>
              </a:spcAft>
              <a:buSzPct val="90000"/>
              <a:buFont typeface="Wingdings" panose="05000000000000000000" pitchFamily="2" charset="2"/>
              <a:buChar char="§"/>
            </a:pPr>
            <a:r>
              <a:rPr lang="en-US" sz="2800" i="0" dirty="0"/>
              <a:t>Must be voluntary</a:t>
            </a:r>
          </a:p>
          <a:p>
            <a:pPr marL="990600" lvl="1" indent="-457200" rtl="0">
              <a:spcBef>
                <a:spcPts val="0"/>
              </a:spcBef>
              <a:spcAft>
                <a:spcPts val="600"/>
              </a:spcAft>
              <a:buSzPct val="90000"/>
              <a:buFont typeface="Wingdings" panose="05000000000000000000" pitchFamily="2" charset="2"/>
              <a:buChar char="§"/>
            </a:pPr>
            <a:r>
              <a:rPr lang="en-US" sz="2800" i="0" dirty="0"/>
              <a:t>Offers a way to reduce housing costs in a low-income, high-cost housing market</a:t>
            </a:r>
          </a:p>
          <a:p>
            <a:pPr marL="990600" lvl="1" indent="-457200" rtl="0">
              <a:spcBef>
                <a:spcPts val="0"/>
              </a:spcBef>
              <a:spcAft>
                <a:spcPts val="600"/>
              </a:spcAft>
              <a:buSzPct val="90000"/>
              <a:buFont typeface="Wingdings" panose="05000000000000000000" pitchFamily="2" charset="2"/>
              <a:buChar char="§"/>
            </a:pPr>
            <a:r>
              <a:rPr lang="en-US" sz="2800" i="0" dirty="0"/>
              <a:t>Pro rata calculation of private and shared space</a:t>
            </a:r>
          </a:p>
          <a:p>
            <a:pPr marL="1333500" lvl="2" indent="-342900" rtl="0">
              <a:spcBef>
                <a:spcPts val="0"/>
              </a:spcBef>
              <a:spcAft>
                <a:spcPts val="600"/>
              </a:spcAft>
              <a:buSzPts val="2400"/>
              <a:buFont typeface="Arial"/>
              <a:buChar char="•"/>
            </a:pPr>
            <a:r>
              <a:rPr lang="en-US" sz="2800" u="sng" dirty="0">
                <a:hlinkClick r:id="rId3"/>
              </a:rPr>
              <a:t>Shared Housing Rent Calculation</a:t>
            </a:r>
            <a:endParaRPr lang="en-US" sz="2800" dirty="0"/>
          </a:p>
          <a:p>
            <a:pPr marL="1371600" lvl="2" indent="-228600" rtl="0">
              <a:spcBef>
                <a:spcPts val="0"/>
              </a:spcBef>
              <a:spcAft>
                <a:spcPts val="600"/>
              </a:spcAft>
              <a:buSzPts val="2400"/>
              <a:buNone/>
            </a:pPr>
            <a:endParaRPr lang="en-US" sz="1500" dirty="0"/>
          </a:p>
          <a:p>
            <a:pPr marL="457200" marR="0" lvl="0" indent="-228600" rtl="0">
              <a:spcBef>
                <a:spcPts val="0"/>
              </a:spcBef>
              <a:spcAft>
                <a:spcPts val="600"/>
              </a:spcAft>
              <a:buClr>
                <a:schemeClr val="dk1"/>
              </a:buClr>
              <a:buSzPts val="2800"/>
              <a:buFont typeface="Arial"/>
              <a:buNone/>
            </a:pPr>
            <a:endParaRPr lang="en-US" sz="1500" dirty="0"/>
          </a:p>
        </p:txBody>
      </p:sp>
      <p:sp>
        <p:nvSpPr>
          <p:cNvPr id="348" name="Google Shape;348;p14"/>
          <p:cNvSpPr txBox="1">
            <a:spLocks noGrp="1"/>
          </p:cNvSpPr>
          <p:nvPr>
            <p:ph type="sldNum" sz="quarter" idx="12"/>
          </p:nvPr>
        </p:nvSpPr>
        <p:spPr>
          <a:xfrm>
            <a:off x="7478485" y="6453386"/>
            <a:ext cx="823286" cy="404614"/>
          </a:xfrm>
          <a:prstGeom prst="rect">
            <a:avLst/>
          </a:prstGeom>
        </p:spPr>
        <p:txBody>
          <a:bodyPr spcFirstLastPara="1" lIns="91425" tIns="45700" rIns="91425" bIns="45700" anchorCtr="0">
            <a:normAutofit/>
          </a:bodyPr>
          <a:lstStyle/>
          <a:p>
            <a:pPr marL="0" lvl="0" indent="0" rtl="0">
              <a:spcBef>
                <a:spcPts val="0"/>
              </a:spcBef>
              <a:spcAft>
                <a:spcPts val="600"/>
              </a:spcAft>
              <a:buSzPts val="450"/>
              <a:buNone/>
            </a:pPr>
            <a:fld id="{00000000-1234-1234-1234-123412341234}" type="slidenum">
              <a:rPr lang="en-US" sz="1000"/>
              <a:pPr marL="0" lvl="0" indent="0" rtl="0">
                <a:spcBef>
                  <a:spcPts val="0"/>
                </a:spcBef>
                <a:spcAft>
                  <a:spcPts val="600"/>
                </a:spcAft>
                <a:buSzPts val="450"/>
                <a:buNone/>
              </a:pPr>
              <a:t>18</a:t>
            </a:fld>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45"/>
        <p:cNvGrpSpPr/>
        <p:nvPr/>
      </p:nvGrpSpPr>
      <p:grpSpPr>
        <a:xfrm>
          <a:off x="0" y="0"/>
          <a:ext cx="0" cy="0"/>
          <a:chOff x="0" y="0"/>
          <a:chExt cx="0" cy="0"/>
        </a:xfrm>
      </p:grpSpPr>
      <p:sp>
        <p:nvSpPr>
          <p:cNvPr id="346" name="Google Shape;346;p14"/>
          <p:cNvSpPr txBox="1">
            <a:spLocks noGrp="1"/>
          </p:cNvSpPr>
          <p:nvPr>
            <p:ph type="title"/>
          </p:nvPr>
        </p:nvSpPr>
        <p:spPr>
          <a:xfrm>
            <a:off x="3715634" y="452597"/>
            <a:ext cx="4922179" cy="928208"/>
          </a:xfrm>
          <a:prstGeom prst="rect">
            <a:avLst/>
          </a:prstGeom>
        </p:spPr>
        <p:txBody>
          <a:bodyPr spcFirstLastPara="1" lIns="91425" tIns="91425" rIns="91425" bIns="91425" anchorCtr="0">
            <a:normAutofit fontScale="90000"/>
          </a:bodyPr>
          <a:lstStyle/>
          <a:p>
            <a:pPr lvl="0">
              <a:spcBef>
                <a:spcPts val="0"/>
              </a:spcBef>
              <a:buClr>
                <a:schemeClr val="dk1"/>
              </a:buClr>
              <a:buSzPts val="4400"/>
            </a:pPr>
            <a:r>
              <a:rPr lang="en-US" dirty="0"/>
              <a:t>Occupancy Standards</a:t>
            </a:r>
          </a:p>
        </p:txBody>
      </p:sp>
      <p:sp>
        <p:nvSpPr>
          <p:cNvPr id="350" name="Rectangle 191">
            <a:extLst>
              <a:ext uri="{FF2B5EF4-FFF2-40B4-BE49-F238E27FC236}">
                <a16:creationId xmlns:a16="http://schemas.microsoft.com/office/drawing/2014/main" id="{534357BE-12C1-44A2-9602-77A2B5408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oogle Shape;366;p15" descr="maximum-occupancy-persons-s-7740.png">
            <a:extLst>
              <a:ext uri="{FF2B5EF4-FFF2-40B4-BE49-F238E27FC236}">
                <a16:creationId xmlns:a16="http://schemas.microsoft.com/office/drawing/2014/main" id="{4B8AF91A-2D31-47BC-9044-B42B9ECC5064}"/>
              </a:ext>
            </a:extLst>
          </p:cNvPr>
          <p:cNvPicPr preferRelativeResize="0"/>
          <p:nvPr/>
        </p:nvPicPr>
        <p:blipFill rotWithShape="1">
          <a:blip r:embed="rId3"/>
          <a:stretch/>
        </p:blipFill>
        <p:spPr>
          <a:xfrm>
            <a:off x="767671" y="2239060"/>
            <a:ext cx="2710314" cy="2059839"/>
          </a:xfrm>
          <a:prstGeom prst="rect">
            <a:avLst/>
          </a:prstGeom>
          <a:noFill/>
        </p:spPr>
      </p:pic>
      <p:sp>
        <p:nvSpPr>
          <p:cNvPr id="347" name="Google Shape;347;p14"/>
          <p:cNvSpPr txBox="1">
            <a:spLocks noGrp="1"/>
          </p:cNvSpPr>
          <p:nvPr>
            <p:ph idx="1"/>
          </p:nvPr>
        </p:nvSpPr>
        <p:spPr>
          <a:xfrm>
            <a:off x="3715635" y="1380805"/>
            <a:ext cx="4922179" cy="4486595"/>
          </a:xfrm>
          <a:prstGeom prst="rect">
            <a:avLst/>
          </a:prstGeom>
        </p:spPr>
        <p:txBody>
          <a:bodyPr spcFirstLastPara="1" lIns="91425" tIns="91425" rIns="91425" bIns="91425" anchorCtr="0">
            <a:normAutofit lnSpcReduction="10000"/>
          </a:bodyPr>
          <a:lstStyle/>
          <a:p>
            <a:pPr marL="1371600" lvl="2" indent="-228600" rtl="0">
              <a:spcBef>
                <a:spcPts val="0"/>
              </a:spcBef>
              <a:spcAft>
                <a:spcPts val="600"/>
              </a:spcAft>
              <a:buSzPts val="2400"/>
              <a:buNone/>
            </a:pPr>
            <a:endParaRPr lang="en-US" sz="1500" dirty="0"/>
          </a:p>
          <a:p>
            <a:pPr marL="50800" lvl="0" indent="0">
              <a:spcBef>
                <a:spcPts val="0"/>
              </a:spcBef>
              <a:spcAft>
                <a:spcPts val="600"/>
              </a:spcAft>
              <a:buSzPts val="2800"/>
              <a:buNone/>
            </a:pPr>
            <a:r>
              <a:rPr lang="en-US" i="1" dirty="0"/>
              <a:t>Occupancy standards are guidelines used to determine the unit size (number of bedrooms) for which a program participant may be eligible. </a:t>
            </a:r>
          </a:p>
          <a:p>
            <a:pPr marL="50800" lvl="0" indent="0">
              <a:spcBef>
                <a:spcPts val="0"/>
              </a:spcBef>
              <a:spcAft>
                <a:spcPts val="600"/>
              </a:spcAft>
              <a:buSzPts val="2800"/>
              <a:buNone/>
            </a:pPr>
            <a:endParaRPr lang="en-US" dirty="0"/>
          </a:p>
          <a:p>
            <a:pPr marL="457200" lvl="0" indent="-406400">
              <a:spcBef>
                <a:spcPts val="0"/>
              </a:spcBef>
              <a:spcAft>
                <a:spcPts val="600"/>
              </a:spcAft>
              <a:buSzPct val="90000"/>
              <a:buFont typeface="Wingdings" panose="05000000000000000000" pitchFamily="2" charset="2"/>
              <a:buChar char="§"/>
            </a:pPr>
            <a:r>
              <a:rPr lang="en-US" dirty="0"/>
              <a:t>Grantees/projects sponsors set standards</a:t>
            </a:r>
          </a:p>
          <a:p>
            <a:pPr marL="457200" lvl="0" indent="-406400">
              <a:spcBef>
                <a:spcPts val="0"/>
              </a:spcBef>
              <a:spcAft>
                <a:spcPts val="600"/>
              </a:spcAft>
              <a:buSzPct val="90000"/>
              <a:buFont typeface="Wingdings" panose="05000000000000000000" pitchFamily="2" charset="2"/>
              <a:buChar char="§"/>
            </a:pPr>
            <a:r>
              <a:rPr lang="en-US" dirty="0"/>
              <a:t>May use the local PHA Occupancy Standards</a:t>
            </a:r>
          </a:p>
          <a:p>
            <a:pPr marL="457200" lvl="0" indent="-406400">
              <a:spcBef>
                <a:spcPts val="0"/>
              </a:spcBef>
              <a:spcAft>
                <a:spcPts val="600"/>
              </a:spcAft>
              <a:buSzPct val="90000"/>
              <a:buFont typeface="Wingdings" panose="05000000000000000000" pitchFamily="2" charset="2"/>
              <a:buChar char="§"/>
            </a:pPr>
            <a:r>
              <a:rPr lang="en-US" dirty="0"/>
              <a:t>Should be reasonable, flexible, and applied equally</a:t>
            </a:r>
          </a:p>
          <a:p>
            <a:pPr marL="457200" lvl="0" indent="-406400">
              <a:spcBef>
                <a:spcPts val="0"/>
              </a:spcBef>
              <a:spcAft>
                <a:spcPts val="600"/>
              </a:spcAft>
              <a:buSzPct val="90000"/>
              <a:buFont typeface="Wingdings" panose="05000000000000000000" pitchFamily="2" charset="2"/>
              <a:buChar char="§"/>
            </a:pPr>
            <a:r>
              <a:rPr lang="en-US" dirty="0"/>
              <a:t>Must consider Fair Housing, state, and local laws</a:t>
            </a:r>
          </a:p>
          <a:p>
            <a:pPr marL="457200" marR="0" lvl="0" indent="-228600" rtl="0">
              <a:spcBef>
                <a:spcPts val="0"/>
              </a:spcBef>
              <a:spcAft>
                <a:spcPts val="600"/>
              </a:spcAft>
              <a:buClr>
                <a:schemeClr val="dk1"/>
              </a:buClr>
              <a:buSzPts val="2800"/>
              <a:buFont typeface="Arial"/>
              <a:buNone/>
            </a:pPr>
            <a:endParaRPr lang="en-US" sz="1500" dirty="0"/>
          </a:p>
        </p:txBody>
      </p:sp>
      <p:sp>
        <p:nvSpPr>
          <p:cNvPr id="348" name="Google Shape;348;p14"/>
          <p:cNvSpPr txBox="1">
            <a:spLocks noGrp="1"/>
          </p:cNvSpPr>
          <p:nvPr>
            <p:ph type="sldNum" sz="quarter" idx="12"/>
          </p:nvPr>
        </p:nvSpPr>
        <p:spPr>
          <a:xfrm>
            <a:off x="7104552" y="6453386"/>
            <a:ext cx="1197219" cy="404614"/>
          </a:xfrm>
          <a:prstGeom prst="rect">
            <a:avLst/>
          </a:prstGeom>
        </p:spPr>
        <p:txBody>
          <a:bodyPr spcFirstLastPara="1" lIns="91425" tIns="45700" rIns="91425" bIns="45700" anchorCtr="0">
            <a:normAutofit/>
          </a:bodyPr>
          <a:lstStyle/>
          <a:p>
            <a:pPr marL="0" lvl="0" indent="0" rtl="0">
              <a:spcBef>
                <a:spcPts val="0"/>
              </a:spcBef>
              <a:spcAft>
                <a:spcPts val="600"/>
              </a:spcAft>
              <a:buSzPts val="450"/>
              <a:buNone/>
            </a:pPr>
            <a:fld id="{00000000-1234-1234-1234-123412341234}" type="slidenum">
              <a:rPr lang="en-US"/>
              <a:pPr marL="0" lvl="0" indent="0" rtl="0">
                <a:spcBef>
                  <a:spcPts val="0"/>
                </a:spcBef>
                <a:spcAft>
                  <a:spcPts val="600"/>
                </a:spcAft>
                <a:buSzPts val="450"/>
                <a:buNone/>
              </a:pPr>
              <a:t>19</a:t>
            </a:fld>
            <a:endParaRPr lang="en-US"/>
          </a:p>
        </p:txBody>
      </p:sp>
    </p:spTree>
    <p:extLst>
      <p:ext uri="{BB962C8B-B14F-4D97-AF65-F5344CB8AC3E}">
        <p14:creationId xmlns:p14="http://schemas.microsoft.com/office/powerpoint/2010/main" val="391776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490721" y="1327355"/>
            <a:ext cx="5156014" cy="4903763"/>
          </a:xfrm>
          <a:prstGeom prst="rect">
            <a:avLst/>
          </a:prstGeom>
        </p:spPr>
        <p:txBody>
          <a:bodyPr vert="horz" lIns="91440" tIns="45720" rIns="91440" bIns="45720" rtlCol="0" anchor="b">
            <a:normAutofit/>
          </a:bodyPr>
          <a:lstStyle/>
          <a:p>
            <a:pPr algn="r" defTabSz="914400">
              <a:lnSpc>
                <a:spcPct val="89000"/>
              </a:lnSpc>
              <a:spcBef>
                <a:spcPct val="0"/>
              </a:spcBef>
              <a:spcAft>
                <a:spcPts val="600"/>
              </a:spcAft>
            </a:pPr>
            <a:r>
              <a:rPr lang="en-US" sz="6100" cap="all">
                <a:solidFill>
                  <a:schemeClr val="tx2"/>
                </a:solidFill>
                <a:latin typeface="+mj-lt"/>
                <a:ea typeface="+mj-ea"/>
                <a:cs typeface="+mj-cs"/>
              </a:rPr>
              <a:t>Section 1:</a:t>
            </a:r>
          </a:p>
          <a:p>
            <a:pPr marL="228600" lvl="0" algn="r" defTabSz="914400">
              <a:lnSpc>
                <a:spcPct val="89000"/>
              </a:lnSpc>
              <a:spcBef>
                <a:spcPct val="0"/>
              </a:spcBef>
              <a:buClr>
                <a:schemeClr val="dk1"/>
              </a:buClr>
              <a:buSzPct val="90000"/>
            </a:pPr>
            <a:endParaRPr lang="en-US" sz="6100" cap="all">
              <a:solidFill>
                <a:schemeClr val="tx2"/>
              </a:solidFill>
              <a:latin typeface="+mj-lt"/>
              <a:ea typeface="+mj-ea"/>
              <a:cs typeface="+mj-cs"/>
            </a:endParaRPr>
          </a:p>
          <a:p>
            <a:pPr algn="r" defTabSz="914400">
              <a:lnSpc>
                <a:spcPct val="89000"/>
              </a:lnSpc>
              <a:spcBef>
                <a:spcPct val="0"/>
              </a:spcBef>
              <a:spcAft>
                <a:spcPts val="600"/>
              </a:spcAft>
            </a:pPr>
            <a:r>
              <a:rPr lang="en-US" sz="6100" cap="all">
                <a:solidFill>
                  <a:schemeClr val="tx2"/>
                </a:solidFill>
                <a:latin typeface="+mj-lt"/>
                <a:ea typeface="+mj-ea"/>
                <a:cs typeface="+mj-cs"/>
              </a:rPr>
              <a:t> </a:t>
            </a:r>
          </a:p>
          <a:p>
            <a:pPr algn="r" defTabSz="914400">
              <a:lnSpc>
                <a:spcPct val="89000"/>
              </a:lnSpc>
              <a:spcBef>
                <a:spcPct val="0"/>
              </a:spcBef>
              <a:spcAft>
                <a:spcPts val="600"/>
              </a:spcAft>
            </a:pPr>
            <a:endParaRPr lang="en-US" sz="6100" cap="all">
              <a:solidFill>
                <a:schemeClr val="tx2"/>
              </a:solidFill>
              <a:latin typeface="+mj-lt"/>
              <a:ea typeface="+mj-ea"/>
              <a:cs typeface="+mj-cs"/>
            </a:endParaRPr>
          </a:p>
          <a:p>
            <a:pPr algn="r" defTabSz="914400">
              <a:lnSpc>
                <a:spcPct val="89000"/>
              </a:lnSpc>
              <a:spcBef>
                <a:spcPct val="0"/>
              </a:spcBef>
              <a:spcAft>
                <a:spcPts val="600"/>
              </a:spcAft>
            </a:pPr>
            <a:endParaRPr lang="en-US" sz="6100" cap="all">
              <a:solidFill>
                <a:schemeClr val="tx2"/>
              </a:solidFill>
              <a:latin typeface="+mj-lt"/>
              <a:ea typeface="+mj-ea"/>
              <a:cs typeface="+mj-cs"/>
            </a:endParaRPr>
          </a:p>
          <a:p>
            <a:pPr algn="r" defTabSz="914400">
              <a:lnSpc>
                <a:spcPct val="89000"/>
              </a:lnSpc>
              <a:spcBef>
                <a:spcPct val="0"/>
              </a:spcBef>
              <a:spcAft>
                <a:spcPts val="600"/>
              </a:spcAft>
            </a:pPr>
            <a:endParaRPr lang="en-US" sz="6100" cap="all">
              <a:solidFill>
                <a:schemeClr val="tx2"/>
              </a:solidFill>
              <a:latin typeface="+mj-lt"/>
              <a:ea typeface="+mj-ea"/>
              <a:cs typeface="+mj-cs"/>
            </a:endParaRPr>
          </a:p>
          <a:p>
            <a:pPr algn="r" defTabSz="914400">
              <a:lnSpc>
                <a:spcPct val="89000"/>
              </a:lnSpc>
              <a:spcBef>
                <a:spcPct val="0"/>
              </a:spcBef>
              <a:spcAft>
                <a:spcPts val="600"/>
              </a:spcAft>
            </a:pPr>
            <a:endParaRPr lang="en-US" sz="6100" cap="all">
              <a:solidFill>
                <a:schemeClr val="tx2"/>
              </a:solidFill>
              <a:latin typeface="+mj-lt"/>
              <a:ea typeface="+mj-ea"/>
              <a:cs typeface="+mj-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R="0" lvl="0" indent="0">
              <a:spcBef>
                <a:spcPts val="0"/>
              </a:spcBef>
              <a:spcAft>
                <a:spcPts val="600"/>
              </a:spcAft>
              <a:buClr>
                <a:srgbClr val="888888"/>
              </a:buClr>
              <a:buSzPts val="300"/>
              <a:buFont typeface="Arial"/>
              <a:buNone/>
            </a:pPr>
            <a:fld id="{00000000-1234-1234-1234-123412341234}" type="slidenum">
              <a:rPr lang="en-US" sz="1200" b="0" i="0" u="none" strike="noStrike" cap="none">
                <a:solidFill>
                  <a:srgbClr val="191B0E"/>
                </a:solidFill>
                <a:sym typeface="Arial"/>
              </a:rPr>
              <a:pPr marR="0" lvl="0" indent="0">
                <a:spcBef>
                  <a:spcPts val="0"/>
                </a:spcBef>
                <a:spcAft>
                  <a:spcPts val="600"/>
                </a:spcAft>
                <a:buClr>
                  <a:srgbClr val="888888"/>
                </a:buClr>
                <a:buSzPts val="300"/>
                <a:buFont typeface="Arial"/>
                <a:buNone/>
              </a:pPr>
              <a:t>2</a:t>
            </a:fld>
            <a:endParaRPr lang="en-US" sz="1200" b="0" i="0" u="none" strike="noStrike" cap="none">
              <a:solidFill>
                <a:srgbClr val="191B0E"/>
              </a:solidFill>
              <a:sym typeface="Arial"/>
            </a:endParaRPr>
          </a:p>
        </p:txBody>
      </p:sp>
      <p:sp>
        <p:nvSpPr>
          <p:cNvPr id="2" name="TextBox 1">
            <a:extLst>
              <a:ext uri="{FF2B5EF4-FFF2-40B4-BE49-F238E27FC236}">
                <a16:creationId xmlns:a16="http://schemas.microsoft.com/office/drawing/2014/main" id="{E62C7CB9-2414-4480-8334-7D2973A40E5F}"/>
              </a:ext>
            </a:extLst>
          </p:cNvPr>
          <p:cNvSpPr txBox="1"/>
          <p:nvPr/>
        </p:nvSpPr>
        <p:spPr>
          <a:xfrm>
            <a:off x="1368532" y="1577187"/>
            <a:ext cx="7110857" cy="4339650"/>
          </a:xfrm>
          <a:prstGeom prst="rect">
            <a:avLst/>
          </a:prstGeom>
          <a:noFill/>
        </p:spPr>
        <p:txBody>
          <a:bodyPr wrap="none" rtlCol="0">
            <a:spAutoFit/>
          </a:bodyPr>
          <a:lstStyle/>
          <a:p>
            <a:pPr marL="342900" indent="-342900">
              <a:buFont typeface="Arial" panose="020B0604020202020204" pitchFamily="34" charset="0"/>
              <a:buChar char="•"/>
            </a:pPr>
            <a:r>
              <a:rPr lang="en-US" sz="2400" dirty="0"/>
              <a:t>HOPWA Eligibility Criteria</a:t>
            </a:r>
          </a:p>
          <a:p>
            <a:pPr marL="342900" indent="-342900">
              <a:buFont typeface="Arial" panose="020B0604020202020204" pitchFamily="34" charset="0"/>
              <a:buChar char="•"/>
            </a:pPr>
            <a:r>
              <a:rPr lang="en-US" sz="2400" dirty="0"/>
              <a:t>Household and Family Composition</a:t>
            </a:r>
          </a:p>
          <a:p>
            <a:pPr marL="342900" indent="-342900">
              <a:buFont typeface="Arial" panose="020B0604020202020204" pitchFamily="34" charset="0"/>
              <a:buChar char="•"/>
            </a:pPr>
            <a:r>
              <a:rPr lang="en-US" sz="2400" dirty="0"/>
              <a:t>Housing Quality Standards and HOPWA Habitability</a:t>
            </a:r>
          </a:p>
          <a:p>
            <a:pPr marL="342900" indent="-342900">
              <a:buFont typeface="Arial" panose="020B0604020202020204" pitchFamily="34" charset="0"/>
              <a:buChar char="•"/>
            </a:pPr>
            <a:r>
              <a:rPr lang="en-US" sz="2400" dirty="0"/>
              <a:t>Resident Rent Payments</a:t>
            </a:r>
          </a:p>
          <a:p>
            <a:pPr marL="342900" indent="-342900">
              <a:buFont typeface="Arial" panose="020B0604020202020204" pitchFamily="34" charset="0"/>
              <a:buChar char="•"/>
            </a:pPr>
            <a:r>
              <a:rPr lang="en-US" sz="2400" dirty="0"/>
              <a:t>Rent Standards</a:t>
            </a:r>
          </a:p>
          <a:p>
            <a:pPr marL="342900" indent="-342900">
              <a:buFont typeface="Arial" panose="020B0604020202020204" pitchFamily="34" charset="0"/>
              <a:buChar char="•"/>
            </a:pPr>
            <a:r>
              <a:rPr lang="en-US" sz="2400" dirty="0"/>
              <a:t>Rent Reasonableness</a:t>
            </a:r>
          </a:p>
          <a:p>
            <a:pPr marL="342900" indent="-342900">
              <a:buFont typeface="Arial" panose="020B0604020202020204" pitchFamily="34" charset="0"/>
              <a:buChar char="•"/>
            </a:pPr>
            <a:r>
              <a:rPr lang="en-US" sz="2400" dirty="0"/>
              <a:t>Shared Housing</a:t>
            </a:r>
          </a:p>
          <a:p>
            <a:pPr marL="342900" indent="-342900">
              <a:buFont typeface="Arial" panose="020B0604020202020204" pitchFamily="34" charset="0"/>
              <a:buChar char="•"/>
            </a:pPr>
            <a:r>
              <a:rPr lang="en-US" sz="2400" dirty="0"/>
              <a:t>Occupancy Standards</a:t>
            </a:r>
          </a:p>
          <a:p>
            <a:pPr marL="342900" indent="-342900">
              <a:buFont typeface="Arial" panose="020B0604020202020204" pitchFamily="34" charset="0"/>
              <a:buChar char="•"/>
            </a:pPr>
            <a:r>
              <a:rPr lang="en-US" sz="2400" dirty="0"/>
              <a:t>Utility Allowances</a:t>
            </a:r>
          </a:p>
          <a:p>
            <a:pPr marL="342900" indent="-342900">
              <a:buFont typeface="Arial" panose="020B0604020202020204" pitchFamily="34" charset="0"/>
              <a:buChar char="•"/>
            </a:pPr>
            <a:r>
              <a:rPr lang="en-US" sz="2400" dirty="0"/>
              <a:t>Utility Allowance Schedule</a:t>
            </a:r>
          </a:p>
          <a:p>
            <a:endParaRPr lang="en-US" dirty="0"/>
          </a:p>
          <a:p>
            <a:endParaRPr lang="en-US" dirty="0"/>
          </a:p>
        </p:txBody>
      </p:sp>
    </p:spTree>
    <p:extLst>
      <p:ext uri="{BB962C8B-B14F-4D97-AF65-F5344CB8AC3E}">
        <p14:creationId xmlns:p14="http://schemas.microsoft.com/office/powerpoint/2010/main" val="3969684227"/>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71"/>
        <p:cNvGrpSpPr/>
        <p:nvPr/>
      </p:nvGrpSpPr>
      <p:grpSpPr>
        <a:xfrm>
          <a:off x="0" y="0"/>
          <a:ext cx="0" cy="0"/>
          <a:chOff x="0" y="0"/>
          <a:chExt cx="0" cy="0"/>
        </a:xfrm>
      </p:grpSpPr>
      <p:sp>
        <p:nvSpPr>
          <p:cNvPr id="372" name="Google Shape;372;p16"/>
          <p:cNvSpPr txBox="1">
            <a:spLocks noGrp="1"/>
          </p:cNvSpPr>
          <p:nvPr>
            <p:ph type="title"/>
          </p:nvPr>
        </p:nvSpPr>
        <p:spPr>
          <a:xfrm>
            <a:off x="4688601" y="685800"/>
            <a:ext cx="4209922" cy="1081631"/>
          </a:xfrm>
          <a:prstGeom prst="rect">
            <a:avLst/>
          </a:prstGeom>
        </p:spPr>
        <p:txBody>
          <a:bodyPr spcFirstLastPara="1" vert="horz" lIns="91440" tIns="45720" rIns="91440" bIns="45720" rtlCol="0" anchor="t" anchorCtr="0">
            <a:normAutofit/>
          </a:bodyPr>
          <a:lstStyle/>
          <a:p>
            <a:pPr marL="0" lvl="0" indent="0" defTabSz="914400">
              <a:spcAft>
                <a:spcPts val="0"/>
              </a:spcAft>
              <a:buSzPts val="4400"/>
            </a:pPr>
            <a:r>
              <a:rPr lang="en-US" sz="3000" dirty="0"/>
              <a:t>Occupancy Standards </a:t>
            </a:r>
            <a:br>
              <a:rPr lang="en-US" sz="3000" dirty="0"/>
            </a:br>
            <a:r>
              <a:rPr lang="en-US" sz="3000" dirty="0"/>
              <a:t>Example</a:t>
            </a:r>
          </a:p>
        </p:txBody>
      </p:sp>
      <p:sp>
        <p:nvSpPr>
          <p:cNvPr id="192" name="Rectangle 191">
            <a:extLst>
              <a:ext uri="{FF2B5EF4-FFF2-40B4-BE49-F238E27FC236}">
                <a16:creationId xmlns:a16="http://schemas.microsoft.com/office/drawing/2014/main" id="{1F4C3E1F-F848-429E-A6D6-86E45FBD3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4" name="Google Shape;374;p16"/>
          <p:cNvSpPr/>
          <p:nvPr/>
        </p:nvSpPr>
        <p:spPr>
          <a:xfrm>
            <a:off x="4792435" y="1675377"/>
            <a:ext cx="3845379" cy="4496823"/>
          </a:xfrm>
          <a:prstGeom prst="rect">
            <a:avLst/>
          </a:prstGeom>
        </p:spPr>
        <p:txBody>
          <a:bodyPr spcFirstLastPara="1" vert="horz" lIns="91440" tIns="45720" rIns="91440" bIns="45720" rtlCol="0" anchorCtr="0">
            <a:normAutofit fontScale="92500" lnSpcReduction="10000"/>
          </a:bodyPr>
          <a:lstStyle/>
          <a:p>
            <a:pPr marL="384048" marR="0" lvl="0" indent="-384048" defTabSz="914400">
              <a:lnSpc>
                <a:spcPct val="94000"/>
              </a:lnSpc>
              <a:spcBef>
                <a:spcPts val="0"/>
              </a:spcBef>
              <a:spcAft>
                <a:spcPts val="200"/>
              </a:spcAft>
              <a:buClr>
                <a:srgbClr val="000000"/>
              </a:buClr>
              <a:buSzPts val="1800"/>
              <a:buFont typeface="Franklin Gothic Book" panose="020B0503020102020204" pitchFamily="34" charset="0"/>
            </a:pPr>
            <a:endParaRPr lang="en-US" sz="2400" b="0" i="0" u="none" strike="noStrike" cap="none" dirty="0">
              <a:solidFill>
                <a:schemeClr val="tx2"/>
              </a:solidFill>
              <a:sym typeface="Calibri"/>
            </a:endParaRPr>
          </a:p>
          <a:p>
            <a:pPr marL="384048" marR="0" lvl="0" indent="-384048" defTabSz="914400">
              <a:lnSpc>
                <a:spcPct val="94000"/>
              </a:lnSpc>
              <a:spcBef>
                <a:spcPts val="0"/>
              </a:spcBef>
              <a:spcAft>
                <a:spcPts val="200"/>
              </a:spcAft>
              <a:buClr>
                <a:srgbClr val="000000"/>
              </a:buClr>
              <a:buSzPts val="1800"/>
              <a:buFont typeface="Franklin Gothic Book" panose="020B0503020102020204" pitchFamily="34" charset="0"/>
              <a:buChar char="•"/>
            </a:pPr>
            <a:r>
              <a:rPr lang="en-US" sz="2000" b="0" i="0" u="none" strike="noStrike" cap="none" dirty="0">
                <a:solidFill>
                  <a:schemeClr val="tx2"/>
                </a:solidFill>
                <a:sym typeface="Calibri"/>
              </a:rPr>
              <a:t>The head (and partner, spouse, if applicable) of household will be eligible for a separate bedroom</a:t>
            </a:r>
            <a:endParaRPr lang="en-US" sz="2000" b="0" i="0" u="none" strike="noStrike" cap="none" dirty="0">
              <a:solidFill>
                <a:schemeClr val="tx2"/>
              </a:solidFill>
              <a:sym typeface="Arial"/>
            </a:endParaRPr>
          </a:p>
          <a:p>
            <a:pPr marL="384048" marR="0" lvl="0" indent="-384048" defTabSz="914400">
              <a:lnSpc>
                <a:spcPct val="94000"/>
              </a:lnSpc>
              <a:spcBef>
                <a:spcPts val="0"/>
              </a:spcBef>
              <a:spcAft>
                <a:spcPts val="200"/>
              </a:spcAft>
              <a:buClr>
                <a:srgbClr val="000000"/>
              </a:buClr>
              <a:buSzPts val="1800"/>
              <a:buFont typeface="Franklin Gothic Book" panose="020B0503020102020204" pitchFamily="34" charset="0"/>
              <a:buChar char="•"/>
            </a:pPr>
            <a:r>
              <a:rPr lang="en-US" sz="2000" b="0" i="0" u="none" strike="noStrike" cap="none" dirty="0">
                <a:solidFill>
                  <a:schemeClr val="tx2"/>
                </a:solidFill>
                <a:sym typeface="Calibri"/>
              </a:rPr>
              <a:t>All other family members will use the standard of two persons per bedroom</a:t>
            </a:r>
            <a:endParaRPr lang="en-US" sz="2000" b="0" i="0" u="none" strike="noStrike" cap="none" dirty="0">
              <a:solidFill>
                <a:schemeClr val="tx2"/>
              </a:solidFill>
              <a:sym typeface="Arial"/>
            </a:endParaRPr>
          </a:p>
          <a:p>
            <a:pPr marL="384048" marR="0" lvl="0" indent="-384048" defTabSz="914400">
              <a:lnSpc>
                <a:spcPct val="94000"/>
              </a:lnSpc>
              <a:spcBef>
                <a:spcPts val="0"/>
              </a:spcBef>
              <a:spcAft>
                <a:spcPts val="200"/>
              </a:spcAft>
              <a:buClr>
                <a:srgbClr val="000000"/>
              </a:buClr>
              <a:buSzPts val="1800"/>
              <a:buFont typeface="Franklin Gothic Book" panose="020B0503020102020204" pitchFamily="34" charset="0"/>
              <a:buChar char="•"/>
            </a:pPr>
            <a:r>
              <a:rPr lang="en-US" sz="2000" b="0" i="0" u="none" strike="noStrike" cap="none" dirty="0">
                <a:solidFill>
                  <a:schemeClr val="tx2"/>
                </a:solidFill>
                <a:sym typeface="Calibri"/>
              </a:rPr>
              <a:t>Single persons are eligible for a studio or one bedroom</a:t>
            </a:r>
            <a:endParaRPr lang="en-US" sz="2000" b="0" i="0" u="none" strike="noStrike" cap="none" dirty="0">
              <a:solidFill>
                <a:schemeClr val="tx2"/>
              </a:solidFill>
              <a:sym typeface="Arial"/>
            </a:endParaRPr>
          </a:p>
          <a:p>
            <a:pPr marL="384048" marR="0" lvl="0" indent="-384048" defTabSz="914400">
              <a:lnSpc>
                <a:spcPct val="94000"/>
              </a:lnSpc>
              <a:spcBef>
                <a:spcPts val="0"/>
              </a:spcBef>
              <a:spcAft>
                <a:spcPts val="200"/>
              </a:spcAft>
              <a:buClr>
                <a:srgbClr val="000000"/>
              </a:buClr>
              <a:buSzPts val="1800"/>
              <a:buFont typeface="Franklin Gothic Book" panose="020B0503020102020204" pitchFamily="34" charset="0"/>
              <a:buChar char="•"/>
            </a:pPr>
            <a:r>
              <a:rPr lang="en-US" sz="2000" b="0" i="0" u="none" strike="noStrike" cap="none" dirty="0">
                <a:solidFill>
                  <a:schemeClr val="tx2"/>
                </a:solidFill>
                <a:sym typeface="Calibri"/>
              </a:rPr>
              <a:t>Persons of the opposite sex will not be required to share bedrooms except in the case of infants or small children</a:t>
            </a:r>
            <a:r>
              <a:rPr lang="en-US" sz="2000" dirty="0">
                <a:solidFill>
                  <a:schemeClr val="tx2"/>
                </a:solidFill>
                <a:sym typeface="Calibri"/>
              </a:rPr>
              <a:t> (this doesn’t mean it </a:t>
            </a:r>
            <a:r>
              <a:rPr lang="en-US" sz="2000" u="sng" dirty="0">
                <a:solidFill>
                  <a:schemeClr val="tx2"/>
                </a:solidFill>
                <a:sym typeface="Calibri"/>
              </a:rPr>
              <a:t>must</a:t>
            </a:r>
            <a:r>
              <a:rPr lang="en-US" sz="2000" dirty="0">
                <a:solidFill>
                  <a:schemeClr val="tx2"/>
                </a:solidFill>
                <a:sym typeface="Calibri"/>
              </a:rPr>
              <a:t> be required in the case of in of infants/small children)</a:t>
            </a:r>
            <a:endParaRPr lang="en-US" sz="2000" b="0" i="0" u="none" strike="noStrike" cap="none" dirty="0">
              <a:solidFill>
                <a:schemeClr val="tx2"/>
              </a:solidFill>
              <a:sym typeface="Arial"/>
            </a:endParaRPr>
          </a:p>
        </p:txBody>
      </p:sp>
      <p:sp>
        <p:nvSpPr>
          <p:cNvPr id="373" name="Google Shape;373;p16"/>
          <p:cNvSpPr txBox="1">
            <a:spLocks noGrp="1"/>
          </p:cNvSpPr>
          <p:nvPr>
            <p:ph type="sldNum" sz="quarter" idx="12"/>
          </p:nvPr>
        </p:nvSpPr>
        <p:spPr>
          <a:xfrm>
            <a:off x="7104552" y="6453386"/>
            <a:ext cx="1197219" cy="404614"/>
          </a:xfrm>
          <a:prstGeom prst="rect">
            <a:avLst/>
          </a:prstGeom>
        </p:spPr>
        <p:txBody>
          <a:bodyPr spcFirstLastPara="1" vert="horz" lIns="91440" tIns="45720" rIns="91440" bIns="45720" rtlCol="0" anchor="ctr" anchorCtr="0">
            <a:normAutofit/>
          </a:bodyPr>
          <a:lstStyle/>
          <a:p>
            <a:pPr lvl="0" indent="0" defTabSz="914400">
              <a:spcBef>
                <a:spcPts val="0"/>
              </a:spcBef>
              <a:spcAft>
                <a:spcPts val="600"/>
              </a:spcAft>
              <a:buClr>
                <a:srgbClr val="FFFFFF"/>
              </a:buClr>
              <a:buSzPts val="450"/>
              <a:buFont typeface="Trebuchet MS"/>
              <a:buNone/>
            </a:pPr>
            <a:fld id="{00000000-1234-1234-1234-123412341234}" type="slidenum">
              <a:rPr lang="en-US" sz="1200"/>
              <a:pPr lvl="0" indent="0" defTabSz="914400">
                <a:spcBef>
                  <a:spcPts val="0"/>
                </a:spcBef>
                <a:spcAft>
                  <a:spcPts val="600"/>
                </a:spcAft>
                <a:buClr>
                  <a:srgbClr val="FFFFFF"/>
                </a:buClr>
                <a:buSzPts val="450"/>
                <a:buFont typeface="Trebuchet MS"/>
                <a:buNone/>
              </a:pPr>
              <a:t>20</a:t>
            </a:fld>
            <a:endParaRPr lang="en-US" sz="1200"/>
          </a:p>
        </p:txBody>
      </p:sp>
      <p:graphicFrame>
        <p:nvGraphicFramePr>
          <p:cNvPr id="376" name="Google Shape;376;p16"/>
          <p:cNvGraphicFramePr/>
          <p:nvPr>
            <p:extLst>
              <p:ext uri="{D42A27DB-BD31-4B8C-83A1-F6EECF244321}">
                <p14:modId xmlns:p14="http://schemas.microsoft.com/office/powerpoint/2010/main" val="3852407919"/>
              </p:ext>
            </p:extLst>
          </p:nvPr>
        </p:nvGraphicFramePr>
        <p:xfrm>
          <a:off x="767671" y="1105815"/>
          <a:ext cx="3803443" cy="4326330"/>
        </p:xfrm>
        <a:graphic>
          <a:graphicData uri="http://schemas.openxmlformats.org/drawingml/2006/table">
            <a:tbl>
              <a:tblPr firstRow="1" bandRow="1">
                <a:noFill/>
                <a:tableStyleId>{9D7B26C5-4107-4FEC-AEDC-1716B250A1EF}</a:tableStyleId>
              </a:tblPr>
              <a:tblGrid>
                <a:gridCol w="1148839">
                  <a:extLst>
                    <a:ext uri="{9D8B030D-6E8A-4147-A177-3AD203B41FA5}">
                      <a16:colId xmlns:a16="http://schemas.microsoft.com/office/drawing/2014/main" val="20000"/>
                    </a:ext>
                  </a:extLst>
                </a:gridCol>
                <a:gridCol w="1326009">
                  <a:extLst>
                    <a:ext uri="{9D8B030D-6E8A-4147-A177-3AD203B41FA5}">
                      <a16:colId xmlns:a16="http://schemas.microsoft.com/office/drawing/2014/main" val="20001"/>
                    </a:ext>
                  </a:extLst>
                </a:gridCol>
                <a:gridCol w="1328595">
                  <a:extLst>
                    <a:ext uri="{9D8B030D-6E8A-4147-A177-3AD203B41FA5}">
                      <a16:colId xmlns:a16="http://schemas.microsoft.com/office/drawing/2014/main" val="20002"/>
                    </a:ext>
                  </a:extLst>
                </a:gridCol>
              </a:tblGrid>
              <a:tr h="1043700">
                <a:tc>
                  <a:txBody>
                    <a:bodyPr/>
                    <a:lstStyle/>
                    <a:p>
                      <a:pPr marL="0" marR="0" lvl="0" indent="0" algn="l" rtl="0">
                        <a:lnSpc>
                          <a:spcPct val="100000"/>
                        </a:lnSpc>
                        <a:spcBef>
                          <a:spcPts val="0"/>
                        </a:spcBef>
                        <a:spcAft>
                          <a:spcPts val="0"/>
                        </a:spcAft>
                        <a:buClr>
                          <a:srgbClr val="000000"/>
                        </a:buClr>
                        <a:buSzPts val="1400"/>
                        <a:buFont typeface="Arial"/>
                        <a:buNone/>
                      </a:pPr>
                      <a:r>
                        <a:rPr lang="en-US" sz="1300" b="1" u="none" strike="noStrike" cap="all" spc="150">
                          <a:solidFill>
                            <a:srgbClr val="FFFFFF"/>
                          </a:solidFill>
                        </a:rPr>
                        <a:t>Unit Size</a:t>
                      </a:r>
                    </a:p>
                  </a:txBody>
                  <a:tcPr marL="182794" marR="109676" marT="109676" marB="10967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1" u="none" strike="noStrike" cap="all" spc="150">
                          <a:solidFill>
                            <a:srgbClr val="FFFFFF"/>
                          </a:solidFill>
                        </a:rPr>
                        <a:t>Minimum # of Persons in HH</a:t>
                      </a:r>
                    </a:p>
                  </a:txBody>
                  <a:tcPr marL="182794" marR="109676" marT="109676" marB="109676">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300" b="1" u="none" strike="noStrike" cap="all" spc="150">
                          <a:solidFill>
                            <a:srgbClr val="FFFFFF"/>
                          </a:solidFill>
                        </a:rPr>
                        <a:t>Maximum # of Persons in HH</a:t>
                      </a:r>
                    </a:p>
                  </a:txBody>
                  <a:tcPr marL="182794" marR="109676" marT="109676" marB="10967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0000"/>
                  </a:ext>
                </a:extLst>
              </a:tr>
              <a:tr h="447786">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SRO</a:t>
                      </a:r>
                    </a:p>
                  </a:txBody>
                  <a:tcPr marL="182794" marR="109676" marT="109676" marB="10967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1</a:t>
                      </a:r>
                    </a:p>
                  </a:txBody>
                  <a:tcPr marL="182794" marR="109676" marT="109676" marB="10967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1</a:t>
                      </a:r>
                    </a:p>
                  </a:txBody>
                  <a:tcPr marL="182794" marR="109676" marT="109676" marB="10967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1"/>
                  </a:ext>
                </a:extLst>
              </a:tr>
              <a:tr h="447786">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Studio</a:t>
                      </a:r>
                    </a:p>
                  </a:txBody>
                  <a:tcPr marL="182794" marR="109676" marT="109676" marB="10967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1</a:t>
                      </a:r>
                    </a:p>
                  </a:txBody>
                  <a:tcPr marL="182794" marR="109676" marT="109676" marB="10967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1-2</a:t>
                      </a:r>
                    </a:p>
                  </a:txBody>
                  <a:tcPr marL="182794" marR="109676" marT="109676" marB="10967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447786">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1 Bedroom</a:t>
                      </a:r>
                    </a:p>
                  </a:txBody>
                  <a:tcPr marL="182794" marR="109676" marT="109676" marB="10967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1</a:t>
                      </a:r>
                    </a:p>
                  </a:txBody>
                  <a:tcPr marL="182794" marR="109676" marT="109676" marB="10967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2</a:t>
                      </a:r>
                    </a:p>
                  </a:txBody>
                  <a:tcPr marL="182794" marR="109676" marT="109676" marB="10967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3"/>
                  </a:ext>
                </a:extLst>
              </a:tr>
              <a:tr h="646424">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2 Bedrooms</a:t>
                      </a:r>
                    </a:p>
                  </a:txBody>
                  <a:tcPr marL="182794" marR="109676" marT="109676" marB="10967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2</a:t>
                      </a:r>
                    </a:p>
                  </a:txBody>
                  <a:tcPr marL="182794" marR="109676" marT="109676" marB="10967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4</a:t>
                      </a:r>
                    </a:p>
                  </a:txBody>
                  <a:tcPr marL="182794" marR="109676" marT="109676" marB="10967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4"/>
                  </a:ext>
                </a:extLst>
              </a:tr>
              <a:tr h="646424">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3 Bedrooms</a:t>
                      </a:r>
                    </a:p>
                  </a:txBody>
                  <a:tcPr marL="182794" marR="109676" marT="109676" marB="10967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4</a:t>
                      </a:r>
                    </a:p>
                  </a:txBody>
                  <a:tcPr marL="182794" marR="109676" marT="109676" marB="10967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6</a:t>
                      </a:r>
                    </a:p>
                  </a:txBody>
                  <a:tcPr marL="182794" marR="109676" marT="109676" marB="10967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005"/>
                  </a:ext>
                </a:extLst>
              </a:tr>
              <a:tr h="646424">
                <a:tc>
                  <a:txBody>
                    <a:bodyPr/>
                    <a:lstStyle/>
                    <a:p>
                      <a:pPr marL="0" marR="0" lvl="0" indent="0" algn="l"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4 Bedrooms</a:t>
                      </a:r>
                    </a:p>
                  </a:txBody>
                  <a:tcPr marL="182794" marR="109676" marT="109676" marB="109676">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6</a:t>
                      </a:r>
                    </a:p>
                  </a:txBody>
                  <a:tcPr marL="182794" marR="109676" marT="109676" marB="109676">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spc="0">
                          <a:solidFill>
                            <a:schemeClr val="tx1">
                              <a:lumMod val="85000"/>
                              <a:lumOff val="15000"/>
                            </a:schemeClr>
                          </a:solidFill>
                        </a:rPr>
                        <a:t>8</a:t>
                      </a:r>
                    </a:p>
                  </a:txBody>
                  <a:tcPr marL="182794" marR="109676" marT="109676" marB="109676">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81"/>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Google Shape;382;p17"/>
          <p:cNvSpPr txBox="1">
            <a:spLocks noGrp="1"/>
          </p:cNvSpPr>
          <p:nvPr>
            <p:ph type="title"/>
          </p:nvPr>
        </p:nvSpPr>
        <p:spPr>
          <a:xfrm>
            <a:off x="2522898" y="685800"/>
            <a:ext cx="5778873"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sz="4400" kern="1200" baseline="0" dirty="0">
                <a:solidFill>
                  <a:schemeClr val="tx2"/>
                </a:solidFill>
                <a:latin typeface="+mj-lt"/>
                <a:ea typeface="+mj-ea"/>
                <a:cs typeface="+mj-cs"/>
              </a:rPr>
              <a:t>Utility Allowances</a:t>
            </a:r>
          </a:p>
        </p:txBody>
      </p:sp>
      <p:sp>
        <p:nvSpPr>
          <p:cNvPr id="136" name="Rectangle 135">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Rectangle 137">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5" name="Google Shape;385;p17"/>
          <p:cNvSpPr/>
          <p:nvPr/>
        </p:nvSpPr>
        <p:spPr>
          <a:xfrm>
            <a:off x="2522898" y="1472859"/>
            <a:ext cx="5778873" cy="4866572"/>
          </a:xfrm>
          <a:prstGeom prst="rect">
            <a:avLst/>
          </a:prstGeom>
        </p:spPr>
        <p:txBody>
          <a:bodyPr spcFirstLastPara="1" vert="horz" lIns="91440" tIns="45720" rIns="91440" bIns="45720" rtlCol="0" anchorCtr="0">
            <a:noAutofit/>
          </a:bodyPr>
          <a:lstStyle/>
          <a:p>
            <a:pPr marL="171450" marR="0" lvl="2" indent="-384048" defTabSz="914400">
              <a:lnSpc>
                <a:spcPct val="94000"/>
              </a:lnSpc>
              <a:spcBef>
                <a:spcPts val="1200"/>
              </a:spcBef>
              <a:spcAft>
                <a:spcPts val="200"/>
              </a:spcAft>
              <a:buClr>
                <a:srgbClr val="000000"/>
              </a:buClr>
              <a:buSzPts val="2400"/>
              <a:buFont typeface="Franklin Gothic Book" panose="020B0503020102020204" pitchFamily="34" charset="0"/>
              <a:buNone/>
            </a:pPr>
            <a:r>
              <a:rPr lang="en-US" sz="2400" b="1" kern="1200" baseline="0" dirty="0">
                <a:solidFill>
                  <a:schemeClr val="tx2"/>
                </a:solidFill>
                <a:latin typeface="+mn-lt"/>
                <a:ea typeface="+mn-ea"/>
                <a:cs typeface="+mn-cs"/>
                <a:sym typeface="Calibri"/>
              </a:rPr>
              <a:t>What is a Utility Allowance?</a:t>
            </a:r>
          </a:p>
          <a:p>
            <a:pPr marL="171450" marR="0" lvl="2" indent="-384048" defTabSz="914400">
              <a:lnSpc>
                <a:spcPct val="94000"/>
              </a:lnSpc>
              <a:spcBef>
                <a:spcPts val="1200"/>
              </a:spcBef>
              <a:spcAft>
                <a:spcPts val="200"/>
              </a:spcAft>
              <a:buClr>
                <a:srgbClr val="000000"/>
              </a:buClr>
              <a:buSzPts val="2400"/>
              <a:buFont typeface="Arial" panose="020B0604020202020204" pitchFamily="34" charset="0"/>
              <a:buChar char="•"/>
            </a:pPr>
            <a:r>
              <a:rPr lang="en-US" sz="2400" kern="1200" baseline="0" dirty="0">
                <a:solidFill>
                  <a:schemeClr val="tx2"/>
                </a:solidFill>
                <a:latin typeface="+mn-lt"/>
                <a:ea typeface="+mn-ea"/>
                <a:cs typeface="+mn-cs"/>
                <a:sym typeface="Calibri"/>
              </a:rPr>
              <a:t>A utility allowance is an amount designated by the public housing agency as a reasonable ‘allowance’ to cover monthly utility bills. </a:t>
            </a:r>
          </a:p>
          <a:p>
            <a:pPr marL="171450" marR="0" lvl="2" indent="-384048" defTabSz="914400">
              <a:lnSpc>
                <a:spcPct val="94000"/>
              </a:lnSpc>
              <a:spcBef>
                <a:spcPts val="1200"/>
              </a:spcBef>
              <a:spcAft>
                <a:spcPts val="200"/>
              </a:spcAft>
              <a:buClr>
                <a:srgbClr val="000000"/>
              </a:buClr>
              <a:buSzPts val="2400"/>
              <a:buFont typeface="Arial" panose="020B0604020202020204" pitchFamily="34" charset="0"/>
              <a:buChar char="•"/>
            </a:pPr>
            <a:r>
              <a:rPr lang="en-US" sz="2400" kern="1200" baseline="0" dirty="0">
                <a:solidFill>
                  <a:schemeClr val="tx2"/>
                </a:solidFill>
                <a:latin typeface="+mn-lt"/>
                <a:ea typeface="+mn-ea"/>
                <a:cs typeface="+mn-cs"/>
                <a:sym typeface="Calibri"/>
              </a:rPr>
              <a:t>HUD limits the amount of rent tenant pay toward </a:t>
            </a:r>
            <a:r>
              <a:rPr lang="en-US" sz="2400" u="sng" kern="1200" baseline="0" dirty="0">
                <a:solidFill>
                  <a:schemeClr val="tx2"/>
                </a:solidFill>
                <a:latin typeface="+mn-lt"/>
                <a:ea typeface="+mn-ea"/>
                <a:cs typeface="+mn-cs"/>
                <a:sym typeface="Calibri"/>
              </a:rPr>
              <a:t>rent, including utilities</a:t>
            </a:r>
            <a:r>
              <a:rPr lang="en-US" sz="2400" kern="1200" baseline="0" dirty="0">
                <a:solidFill>
                  <a:schemeClr val="tx2"/>
                </a:solidFill>
                <a:latin typeface="+mn-lt"/>
                <a:ea typeface="+mn-ea"/>
                <a:cs typeface="+mn-cs"/>
                <a:sym typeface="Calibri"/>
              </a:rPr>
              <a:t>. </a:t>
            </a:r>
          </a:p>
          <a:p>
            <a:pPr marL="171450" marR="0" lvl="2" indent="-384048" defTabSz="914400">
              <a:lnSpc>
                <a:spcPct val="94000"/>
              </a:lnSpc>
              <a:spcBef>
                <a:spcPts val="1200"/>
              </a:spcBef>
              <a:spcAft>
                <a:spcPts val="200"/>
              </a:spcAft>
              <a:buClr>
                <a:srgbClr val="000000"/>
              </a:buClr>
              <a:buSzPts val="2400"/>
              <a:buFont typeface="Arial" panose="020B0604020202020204" pitchFamily="34" charset="0"/>
              <a:buChar char="•"/>
            </a:pPr>
            <a:r>
              <a:rPr lang="en-US" sz="2400" kern="1200" baseline="0" dirty="0">
                <a:solidFill>
                  <a:schemeClr val="tx2"/>
                </a:solidFill>
                <a:latin typeface="+mn-lt"/>
                <a:ea typeface="+mn-ea"/>
                <a:cs typeface="+mn-cs"/>
                <a:sym typeface="Calibri"/>
              </a:rPr>
              <a:t>When utilities are not included in the rent a utility allowance must be applied to ensure a tenant’ portion of rent, including utilities is not over the allowable amount</a:t>
            </a:r>
            <a:endParaRPr lang="en-US" sz="2400" b="0" i="0" u="none" strike="noStrike" kern="1200" cap="none" baseline="0" dirty="0">
              <a:solidFill>
                <a:schemeClr val="tx2"/>
              </a:solidFill>
              <a:latin typeface="+mn-lt"/>
              <a:ea typeface="+mn-ea"/>
              <a:cs typeface="+mn-cs"/>
              <a:sym typeface="Arial"/>
            </a:endParaRPr>
          </a:p>
        </p:txBody>
      </p:sp>
      <p:sp>
        <p:nvSpPr>
          <p:cNvPr id="383" name="Google Shape;383;p17"/>
          <p:cNvSpPr txBox="1">
            <a:spLocks noGrp="1"/>
          </p:cNvSpPr>
          <p:nvPr>
            <p:ph type="sldNum" sz="quarter" idx="12"/>
          </p:nvPr>
        </p:nvSpPr>
        <p:spPr>
          <a:xfrm>
            <a:off x="7478485" y="6453386"/>
            <a:ext cx="823286" cy="404614"/>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450"/>
              <a:buNone/>
            </a:pPr>
            <a:fld id="{00000000-1234-1234-1234-123412341234}" type="slidenum">
              <a:rPr lang="en-US" sz="1200" kern="1200" baseline="0">
                <a:solidFill>
                  <a:schemeClr val="tx2"/>
                </a:solidFill>
                <a:latin typeface="+mn-lt"/>
                <a:ea typeface="+mn-ea"/>
                <a:cs typeface="+mn-cs"/>
              </a:rPr>
              <a:pPr lvl="0" indent="0">
                <a:spcBef>
                  <a:spcPts val="0"/>
                </a:spcBef>
                <a:spcAft>
                  <a:spcPts val="600"/>
                </a:spcAft>
                <a:buSzPts val="450"/>
                <a:buNone/>
              </a:pPr>
              <a:t>21</a:t>
            </a:fld>
            <a:endParaRPr lang="en-US" sz="1200" kern="1200" baseline="0" dirty="0">
              <a:solidFill>
                <a:schemeClr val="tx2"/>
              </a:solidFill>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90"/>
        <p:cNvGrpSpPr/>
        <p:nvPr/>
      </p:nvGrpSpPr>
      <p:grpSpPr>
        <a:xfrm>
          <a:off x="0" y="0"/>
          <a:ext cx="0" cy="0"/>
          <a:chOff x="0" y="0"/>
          <a:chExt cx="0" cy="0"/>
        </a:xfrm>
      </p:grpSpPr>
      <p:pic>
        <p:nvPicPr>
          <p:cNvPr id="4" name="Picture 3">
            <a:extLst>
              <a:ext uri="{FF2B5EF4-FFF2-40B4-BE49-F238E27FC236}">
                <a16:creationId xmlns:a16="http://schemas.microsoft.com/office/drawing/2014/main" id="{E285E31E-E67A-4E6A-89B0-C41FAAAC9E03}"/>
              </a:ext>
            </a:extLst>
          </p:cNvPr>
          <p:cNvPicPr>
            <a:picLocks noChangeAspect="1"/>
          </p:cNvPicPr>
          <p:nvPr/>
        </p:nvPicPr>
        <p:blipFill rotWithShape="1">
          <a:blip r:embed="rId3"/>
          <a:srcRect l="20962" r="4103" b="1"/>
          <a:stretch/>
        </p:blipFill>
        <p:spPr>
          <a:xfrm>
            <a:off x="20" y="10"/>
            <a:ext cx="9141468" cy="6857990"/>
          </a:xfrm>
          <a:prstGeom prst="rect">
            <a:avLst/>
          </a:prstGeom>
        </p:spPr>
      </p:pic>
      <p:sp>
        <p:nvSpPr>
          <p:cNvPr id="79" name="Rectangle 78">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Google Shape;391;g6574cc142b_1_14"/>
          <p:cNvSpPr txBox="1">
            <a:spLocks noGrp="1"/>
          </p:cNvSpPr>
          <p:nvPr>
            <p:ph type="title"/>
          </p:nvPr>
        </p:nvSpPr>
        <p:spPr>
          <a:xfrm>
            <a:off x="1028700" y="685800"/>
            <a:ext cx="7200900"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sz="4400" kern="1200" baseline="0" dirty="0">
                <a:solidFill>
                  <a:schemeClr val="tx2"/>
                </a:solidFill>
                <a:latin typeface="+mj-lt"/>
                <a:ea typeface="+mj-ea"/>
                <a:cs typeface="+mj-cs"/>
              </a:rPr>
              <a:t>Utility Allowances</a:t>
            </a:r>
          </a:p>
        </p:txBody>
      </p:sp>
      <p:sp>
        <p:nvSpPr>
          <p:cNvPr id="81" name="Rectangle 80">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4" name="Google Shape;394;g6574cc142b_1_14"/>
          <p:cNvSpPr/>
          <p:nvPr/>
        </p:nvSpPr>
        <p:spPr>
          <a:xfrm>
            <a:off x="1028700" y="1528091"/>
            <a:ext cx="7200900" cy="4339309"/>
          </a:xfrm>
          <a:prstGeom prst="rect">
            <a:avLst/>
          </a:prstGeom>
        </p:spPr>
        <p:txBody>
          <a:bodyPr spcFirstLastPara="1" vert="horz" lIns="91440" tIns="45720" rIns="91440" bIns="45720" rtlCol="0" anchorCtr="0">
            <a:normAutofit/>
          </a:bodyPr>
          <a:lstStyle/>
          <a:p>
            <a:pPr marL="285750" marR="0" lvl="0" indent="-285750" defTabSz="914400">
              <a:lnSpc>
                <a:spcPct val="94000"/>
              </a:lnSpc>
              <a:spcBef>
                <a:spcPts val="0"/>
              </a:spcBef>
              <a:spcAft>
                <a:spcPts val="200"/>
              </a:spcAft>
              <a:buClr>
                <a:srgbClr val="000000"/>
              </a:buClr>
              <a:buSzPts val="2400"/>
              <a:buFont typeface="Arial" panose="020B0604020202020204" pitchFamily="34" charset="0"/>
              <a:buChar char="•"/>
            </a:pPr>
            <a:r>
              <a:rPr lang="en-US" sz="2400" b="0" i="0" u="none" strike="noStrike" kern="1200" cap="none" baseline="0" dirty="0">
                <a:solidFill>
                  <a:schemeClr val="tx2"/>
                </a:solidFill>
                <a:latin typeface="+mn-lt"/>
                <a:ea typeface="+mn-ea"/>
                <a:cs typeface="+mn-cs"/>
                <a:sym typeface="Calibri"/>
              </a:rPr>
              <a:t>Utility allowances </a:t>
            </a:r>
            <a:r>
              <a:rPr lang="en-US" sz="2400" b="1" i="0" u="none" strike="noStrike" kern="1200" cap="none" baseline="0" dirty="0">
                <a:solidFill>
                  <a:schemeClr val="tx2"/>
                </a:solidFill>
                <a:latin typeface="+mn-lt"/>
                <a:ea typeface="+mn-ea"/>
                <a:cs typeface="+mn-cs"/>
                <a:sym typeface="Calibri"/>
              </a:rPr>
              <a:t>MUST</a:t>
            </a:r>
            <a:r>
              <a:rPr lang="en-US" sz="2400" b="0" i="0" u="none" strike="noStrike" kern="1200" cap="none" baseline="0" dirty="0">
                <a:solidFill>
                  <a:schemeClr val="tx2"/>
                </a:solidFill>
                <a:latin typeface="+mn-lt"/>
                <a:ea typeface="+mn-ea"/>
                <a:cs typeface="+mn-cs"/>
                <a:sym typeface="Calibri"/>
              </a:rPr>
              <a:t> be applied when </a:t>
            </a:r>
            <a:r>
              <a:rPr lang="en-US" sz="2400" kern="1200" baseline="0" dirty="0">
                <a:solidFill>
                  <a:schemeClr val="tx2"/>
                </a:solidFill>
                <a:latin typeface="+mn-lt"/>
                <a:ea typeface="+mn-ea"/>
                <a:cs typeface="+mn-cs"/>
                <a:sym typeface="Calibri"/>
              </a:rPr>
              <a:t>utilities are not included in the monthly rent</a:t>
            </a:r>
            <a:endParaRPr lang="en-US" sz="2400" b="0" i="0" u="none" strike="noStrike" kern="1200" cap="none" baseline="0" dirty="0">
              <a:solidFill>
                <a:schemeClr val="tx2"/>
              </a:solidFill>
              <a:latin typeface="+mn-lt"/>
              <a:ea typeface="+mn-ea"/>
              <a:cs typeface="+mn-cs"/>
              <a:sym typeface="Arial"/>
            </a:endParaRPr>
          </a:p>
          <a:p>
            <a:pPr marL="285750" marR="0" lvl="0" indent="-285750" defTabSz="914400">
              <a:lnSpc>
                <a:spcPct val="94000"/>
              </a:lnSpc>
              <a:spcBef>
                <a:spcPts val="1200"/>
              </a:spcBef>
              <a:spcAft>
                <a:spcPts val="200"/>
              </a:spcAft>
              <a:buClr>
                <a:srgbClr val="000000"/>
              </a:buClr>
              <a:buSzPts val="2400"/>
              <a:buFont typeface="Arial" panose="020B0604020202020204" pitchFamily="34" charset="0"/>
              <a:buChar char="•"/>
            </a:pPr>
            <a:r>
              <a:rPr lang="en-US" sz="2400" b="0" i="0" u="none" strike="noStrike" kern="1200" cap="none" baseline="0" dirty="0">
                <a:solidFill>
                  <a:schemeClr val="tx2"/>
                </a:solidFill>
                <a:latin typeface="+mn-lt"/>
                <a:ea typeface="+mn-ea"/>
                <a:cs typeface="+mn-cs"/>
                <a:sym typeface="Calibri"/>
              </a:rPr>
              <a:t>The utility allowance amount </a:t>
            </a:r>
            <a:r>
              <a:rPr lang="en-US" sz="2400" b="1" i="0" u="none" strike="noStrike" kern="1200" cap="none" baseline="0" dirty="0">
                <a:solidFill>
                  <a:schemeClr val="tx2"/>
                </a:solidFill>
                <a:latin typeface="+mn-lt"/>
                <a:ea typeface="+mn-ea"/>
                <a:cs typeface="+mn-cs"/>
                <a:sym typeface="Calibri"/>
              </a:rPr>
              <a:t>RARELY</a:t>
            </a:r>
            <a:r>
              <a:rPr lang="en-US" sz="2400" b="0" i="0" u="none" strike="noStrike" kern="1200" cap="none" baseline="0" dirty="0">
                <a:solidFill>
                  <a:schemeClr val="tx2"/>
                </a:solidFill>
                <a:latin typeface="+mn-lt"/>
                <a:ea typeface="+mn-ea"/>
                <a:cs typeface="+mn-cs"/>
                <a:sym typeface="Calibri"/>
              </a:rPr>
              <a:t> covers the full amount of a utility bill</a:t>
            </a:r>
            <a:endParaRPr lang="en-US" sz="2400" b="0" i="0" u="none" strike="noStrike" kern="1200" cap="none" baseline="0" dirty="0">
              <a:solidFill>
                <a:schemeClr val="tx2"/>
              </a:solidFill>
              <a:latin typeface="+mn-lt"/>
              <a:ea typeface="+mn-ea"/>
              <a:cs typeface="+mn-cs"/>
              <a:sym typeface="Arial"/>
            </a:endParaRPr>
          </a:p>
          <a:p>
            <a:pPr marL="285750" marR="0" lvl="1" indent="-285750" defTabSz="914400">
              <a:lnSpc>
                <a:spcPct val="94000"/>
              </a:lnSpc>
              <a:spcBef>
                <a:spcPts val="1200"/>
              </a:spcBef>
              <a:spcAft>
                <a:spcPts val="200"/>
              </a:spcAft>
              <a:buClr>
                <a:srgbClr val="000000"/>
              </a:buClr>
              <a:buSzPts val="2400"/>
              <a:buFont typeface="Arial" panose="020B0604020202020204" pitchFamily="34" charset="0"/>
              <a:buChar char="•"/>
            </a:pPr>
            <a:r>
              <a:rPr lang="en-US" sz="2400" b="0" i="0" u="none" strike="noStrike" kern="1200" cap="none" baseline="0" dirty="0">
                <a:solidFill>
                  <a:schemeClr val="tx2"/>
                </a:solidFill>
                <a:latin typeface="+mn-lt"/>
                <a:ea typeface="+mn-ea"/>
                <a:cs typeface="+mn-cs"/>
                <a:sym typeface="Calibri"/>
              </a:rPr>
              <a:t>Utility allowances are estimates determined by local PHAs</a:t>
            </a:r>
            <a:endParaRPr lang="en-US" sz="2400" b="0" i="0" u="none" strike="noStrike" kern="1200" cap="none" baseline="0" dirty="0">
              <a:solidFill>
                <a:schemeClr val="tx2"/>
              </a:solidFill>
              <a:latin typeface="+mn-lt"/>
              <a:ea typeface="+mn-ea"/>
              <a:cs typeface="+mn-cs"/>
              <a:sym typeface="Arial"/>
            </a:endParaRPr>
          </a:p>
          <a:p>
            <a:pPr marL="285750" marR="0" lvl="1" indent="-285750" defTabSz="914400">
              <a:lnSpc>
                <a:spcPct val="94000"/>
              </a:lnSpc>
              <a:spcBef>
                <a:spcPts val="1200"/>
              </a:spcBef>
              <a:spcAft>
                <a:spcPts val="200"/>
              </a:spcAft>
              <a:buClr>
                <a:srgbClr val="000000"/>
              </a:buClr>
              <a:buSzPts val="2400"/>
              <a:buFont typeface="Arial" panose="020B0604020202020204" pitchFamily="34" charset="0"/>
              <a:buChar char="•"/>
            </a:pPr>
            <a:r>
              <a:rPr lang="en-US" sz="2400" b="0" i="0" u="none" strike="noStrike" kern="1200" cap="none" baseline="0" dirty="0">
                <a:solidFill>
                  <a:schemeClr val="tx2"/>
                </a:solidFill>
                <a:latin typeface="+mn-lt"/>
                <a:ea typeface="+mn-ea"/>
                <a:cs typeface="+mn-cs"/>
                <a:sym typeface="Calibri"/>
              </a:rPr>
              <a:t>PHAs include utility allowances on a Utility Allowance Schedule</a:t>
            </a:r>
          </a:p>
          <a:p>
            <a:pPr marL="742950" lvl="2" indent="-285750" defTabSz="914400">
              <a:lnSpc>
                <a:spcPct val="94000"/>
              </a:lnSpc>
              <a:spcBef>
                <a:spcPts val="1200"/>
              </a:spcBef>
              <a:spcAft>
                <a:spcPts val="200"/>
              </a:spcAft>
              <a:buClr>
                <a:srgbClr val="000000"/>
              </a:buClr>
              <a:buSzPts val="2400"/>
              <a:buFont typeface="Arial" panose="020B0604020202020204" pitchFamily="34" charset="0"/>
              <a:buChar char="•"/>
            </a:pPr>
            <a:r>
              <a:rPr lang="en-US" sz="2400" dirty="0">
                <a:solidFill>
                  <a:schemeClr val="tx2"/>
                </a:solidFill>
                <a:sym typeface="Calibri"/>
              </a:rPr>
              <a:t>This schedule must be reviewed each year and updated per HUD regulation</a:t>
            </a:r>
            <a:endParaRPr lang="en-US" sz="2400" b="0" i="0" u="none" strike="noStrike" kern="1200" cap="none" baseline="0" dirty="0">
              <a:solidFill>
                <a:schemeClr val="tx2"/>
              </a:solidFill>
              <a:latin typeface="+mn-lt"/>
              <a:ea typeface="+mn-ea"/>
              <a:cs typeface="+mn-cs"/>
              <a:sym typeface="Calibri"/>
            </a:endParaRPr>
          </a:p>
          <a:p>
            <a:pPr marL="384048" marR="0" lvl="1" indent="-384048" defTabSz="914400">
              <a:lnSpc>
                <a:spcPct val="94000"/>
              </a:lnSpc>
              <a:spcBef>
                <a:spcPts val="600"/>
              </a:spcBef>
              <a:spcAft>
                <a:spcPts val="200"/>
              </a:spcAft>
              <a:buClr>
                <a:srgbClr val="000000"/>
              </a:buClr>
              <a:buSzPts val="1400"/>
              <a:buFont typeface="Franklin Gothic Book" panose="020B0503020102020204" pitchFamily="34" charset="0"/>
              <a:buNone/>
            </a:pPr>
            <a:endParaRPr lang="en-US" sz="1800" b="0" i="0" u="none" strike="noStrike" kern="1200" cap="none" baseline="0" dirty="0">
              <a:solidFill>
                <a:schemeClr val="tx2"/>
              </a:solidFill>
              <a:latin typeface="+mn-lt"/>
              <a:ea typeface="+mn-ea"/>
              <a:cs typeface="+mn-cs"/>
              <a:sym typeface="Arial"/>
            </a:endParaRPr>
          </a:p>
        </p:txBody>
      </p:sp>
      <p:sp>
        <p:nvSpPr>
          <p:cNvPr id="392" name="Google Shape;392;g6574cc142b_1_14"/>
          <p:cNvSpPr txBox="1">
            <a:spLocks noGrp="1"/>
          </p:cNvSpPr>
          <p:nvPr>
            <p:ph type="sldNum" sz="quarter" idx="12"/>
          </p:nvPr>
        </p:nvSpPr>
        <p:spPr>
          <a:xfrm>
            <a:off x="7104552" y="6453386"/>
            <a:ext cx="1197219" cy="404614"/>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450"/>
              <a:buNone/>
            </a:pPr>
            <a:fld id="{00000000-1234-1234-1234-123412341234}" type="slidenum">
              <a:rPr lang="en-US" sz="1200" kern="1200" baseline="0">
                <a:solidFill>
                  <a:schemeClr val="tx2"/>
                </a:solidFill>
                <a:latin typeface="+mn-lt"/>
                <a:ea typeface="+mn-ea"/>
                <a:cs typeface="+mn-cs"/>
              </a:rPr>
              <a:pPr lvl="0" indent="0">
                <a:spcBef>
                  <a:spcPts val="0"/>
                </a:spcBef>
                <a:spcAft>
                  <a:spcPts val="600"/>
                </a:spcAft>
                <a:buSzPts val="450"/>
                <a:buNone/>
              </a:pPr>
              <a:t>22</a:t>
            </a:fld>
            <a:endParaRPr lang="en-US" sz="1200" kern="1200" baseline="0" dirty="0">
              <a:solidFill>
                <a:schemeClr val="tx2"/>
              </a:solidFill>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98"/>
        <p:cNvGrpSpPr/>
        <p:nvPr/>
      </p:nvGrpSpPr>
      <p:grpSpPr>
        <a:xfrm>
          <a:off x="0" y="0"/>
          <a:ext cx="0" cy="0"/>
          <a:chOff x="0" y="0"/>
          <a:chExt cx="0" cy="0"/>
        </a:xfrm>
      </p:grpSpPr>
      <p:sp>
        <p:nvSpPr>
          <p:cNvPr id="192" name="Rectangle 191">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3" name="Rectangle 192">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Google Shape;399;p18"/>
          <p:cNvSpPr txBox="1">
            <a:spLocks noGrp="1"/>
          </p:cNvSpPr>
          <p:nvPr>
            <p:ph type="title"/>
          </p:nvPr>
        </p:nvSpPr>
        <p:spPr>
          <a:xfrm>
            <a:off x="2522898" y="685800"/>
            <a:ext cx="5778873"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a:t>Utility Allowance Schedule</a:t>
            </a:r>
          </a:p>
        </p:txBody>
      </p:sp>
      <p:sp>
        <p:nvSpPr>
          <p:cNvPr id="194" name="Rectangle 19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Rectangle 194">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0" name="Google Shape;400;p18"/>
          <p:cNvSpPr txBox="1">
            <a:spLocks noGrp="1"/>
          </p:cNvSpPr>
          <p:nvPr>
            <p:ph sz="half" idx="1"/>
          </p:nvPr>
        </p:nvSpPr>
        <p:spPr>
          <a:xfrm>
            <a:off x="2522898" y="2286000"/>
            <a:ext cx="5778873" cy="3581400"/>
          </a:xfrm>
          <a:prstGeom prst="rect">
            <a:avLst/>
          </a:prstGeom>
        </p:spPr>
        <p:txBody>
          <a:bodyPr spcFirstLastPara="1" vert="horz" lIns="91440" tIns="45720" rIns="91440" bIns="45720" rtlCol="0" anchorCtr="0">
            <a:normAutofit/>
          </a:bodyPr>
          <a:lstStyle/>
          <a:p>
            <a:pPr marL="50800" lvl="0" defTabSz="914400">
              <a:spcBef>
                <a:spcPts val="1000"/>
              </a:spcBef>
              <a:buSzPts val="2800"/>
              <a:buFont typeface="Franklin Gothic Book" panose="020B0503020102020204" pitchFamily="34" charset="0"/>
              <a:buNone/>
            </a:pPr>
            <a:r>
              <a:rPr lang="en-US" b="1" i="1"/>
              <a:t>What is a utility allowance schedule?</a:t>
            </a:r>
          </a:p>
          <a:p>
            <a:pPr marL="50800" defTabSz="914400">
              <a:buSzPts val="2800"/>
              <a:buFont typeface="Franklin Gothic Book" panose="020B0503020102020204" pitchFamily="34" charset="0"/>
              <a:buChar char="•"/>
            </a:pPr>
            <a:r>
              <a:rPr lang="en-US" dirty="0"/>
              <a:t>A chart that </a:t>
            </a:r>
            <a:r>
              <a:rPr lang="en-US"/>
              <a:t>includes estimated amounts for general utility categories</a:t>
            </a:r>
            <a:r>
              <a:rPr lang="en-US" dirty="0"/>
              <a:t> by source of utility, size of the unit and the type of building. </a:t>
            </a:r>
            <a:endParaRPr lang="en-US"/>
          </a:p>
          <a:p>
            <a:pPr marL="50800" lvl="0" defTabSz="914400">
              <a:spcBef>
                <a:spcPts val="1000"/>
              </a:spcBef>
              <a:buSzPts val="2800"/>
              <a:buFont typeface="Franklin Gothic Book" panose="020B0503020102020204" pitchFamily="34" charset="0"/>
              <a:buNone/>
            </a:pPr>
            <a:endParaRPr lang="en-US"/>
          </a:p>
        </p:txBody>
      </p:sp>
      <p:sp>
        <p:nvSpPr>
          <p:cNvPr id="402" name="Google Shape;402;p18"/>
          <p:cNvSpPr txBox="1">
            <a:spLocks noGrp="1"/>
          </p:cNvSpPr>
          <p:nvPr>
            <p:ph type="sldNum" sz="quarter" idx="12"/>
          </p:nvPr>
        </p:nvSpPr>
        <p:spPr>
          <a:xfrm>
            <a:off x="7478485" y="6453386"/>
            <a:ext cx="823286" cy="404614"/>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450"/>
              <a:buNone/>
            </a:pPr>
            <a:fld id="{00000000-1234-1234-1234-123412341234}" type="slidenum">
              <a:rPr lang="en-US" sz="1200"/>
              <a:pPr lvl="0" indent="0">
                <a:spcBef>
                  <a:spcPts val="0"/>
                </a:spcBef>
                <a:spcAft>
                  <a:spcPts val="600"/>
                </a:spcAft>
                <a:buSzPts val="450"/>
                <a:buNone/>
              </a:pPr>
              <a:t>23</a:t>
            </a:fld>
            <a:endParaRPr lang="en-US"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8" name="Rectangle 27">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6BD3B-EADC-4B00-8EB6-5B6E2F07AF8F}"/>
              </a:ext>
            </a:extLst>
          </p:cNvPr>
          <p:cNvSpPr>
            <a:spLocks noGrp="1"/>
          </p:cNvSpPr>
          <p:nvPr>
            <p:ph type="title"/>
          </p:nvPr>
        </p:nvSpPr>
        <p:spPr>
          <a:xfrm>
            <a:off x="979673" y="1184105"/>
            <a:ext cx="6994478" cy="841076"/>
          </a:xfrm>
        </p:spPr>
        <p:txBody>
          <a:bodyPr>
            <a:normAutofit fontScale="90000"/>
          </a:bodyPr>
          <a:lstStyle/>
          <a:p>
            <a:r>
              <a:rPr lang="en-US" sz="3200" dirty="0"/>
              <a:t>Utility Allowance Schedule</a:t>
            </a:r>
            <a:br>
              <a:rPr lang="en-US" sz="3200" dirty="0"/>
            </a:br>
            <a:r>
              <a:rPr lang="en-US" sz="2700" dirty="0"/>
              <a:t>Example</a:t>
            </a:r>
          </a:p>
        </p:txBody>
      </p:sp>
      <p:pic>
        <p:nvPicPr>
          <p:cNvPr id="9" name="Content Placeholder 7">
            <a:extLst>
              <a:ext uri="{FF2B5EF4-FFF2-40B4-BE49-F238E27FC236}">
                <a16:creationId xmlns:a16="http://schemas.microsoft.com/office/drawing/2014/main" id="{A0E60CA2-8C57-45C2-A878-FF927F5D3D6F}"/>
              </a:ext>
            </a:extLst>
          </p:cNvPr>
          <p:cNvPicPr>
            <a:picLocks noGrp="1" noChangeAspect="1"/>
          </p:cNvPicPr>
          <p:nvPr>
            <p:ph idx="1"/>
          </p:nvPr>
        </p:nvPicPr>
        <p:blipFill>
          <a:blip r:embed="rId3"/>
          <a:stretch>
            <a:fillRect/>
          </a:stretch>
        </p:blipFill>
        <p:spPr>
          <a:xfrm>
            <a:off x="3043910" y="1920854"/>
            <a:ext cx="3718968" cy="3841707"/>
          </a:xfrm>
          <a:prstGeom prst="rect">
            <a:avLst/>
          </a:prstGeom>
        </p:spPr>
      </p:pic>
    </p:spTree>
    <p:extLst>
      <p:ext uri="{BB962C8B-B14F-4D97-AF65-F5344CB8AC3E}">
        <p14:creationId xmlns:p14="http://schemas.microsoft.com/office/powerpoint/2010/main" val="98918678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90"/>
        <p:cNvGrpSpPr/>
        <p:nvPr/>
      </p:nvGrpSpPr>
      <p:grpSpPr>
        <a:xfrm>
          <a:off x="0" y="0"/>
          <a:ext cx="0" cy="0"/>
          <a:chOff x="0" y="0"/>
          <a:chExt cx="0" cy="0"/>
        </a:xfrm>
      </p:grpSpPr>
      <p:pic>
        <p:nvPicPr>
          <p:cNvPr id="4" name="Picture 3">
            <a:extLst>
              <a:ext uri="{FF2B5EF4-FFF2-40B4-BE49-F238E27FC236}">
                <a16:creationId xmlns:a16="http://schemas.microsoft.com/office/drawing/2014/main" id="{E285E31E-E67A-4E6A-89B0-C41FAAAC9E03}"/>
              </a:ext>
            </a:extLst>
          </p:cNvPr>
          <p:cNvPicPr>
            <a:picLocks noChangeAspect="1"/>
          </p:cNvPicPr>
          <p:nvPr/>
        </p:nvPicPr>
        <p:blipFill rotWithShape="1">
          <a:blip r:embed="rId3"/>
          <a:srcRect l="20962" r="4103" b="1"/>
          <a:stretch/>
        </p:blipFill>
        <p:spPr>
          <a:xfrm>
            <a:off x="20" y="10"/>
            <a:ext cx="9141468" cy="6857990"/>
          </a:xfrm>
          <a:prstGeom prst="rect">
            <a:avLst/>
          </a:prstGeom>
        </p:spPr>
      </p:pic>
      <p:sp>
        <p:nvSpPr>
          <p:cNvPr id="79" name="Rectangle 78">
            <a:extLst>
              <a:ext uri="{FF2B5EF4-FFF2-40B4-BE49-F238E27FC236}">
                <a16:creationId xmlns:a16="http://schemas.microsoft.com/office/drawing/2014/main" id="{4FCF627C-AB57-4042-8805-913BB9D0D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391" name="Google Shape;391;g6574cc142b_1_14"/>
          <p:cNvSpPr txBox="1">
            <a:spLocks noGrp="1"/>
          </p:cNvSpPr>
          <p:nvPr>
            <p:ph type="title"/>
          </p:nvPr>
        </p:nvSpPr>
        <p:spPr>
          <a:xfrm>
            <a:off x="1028700" y="685800"/>
            <a:ext cx="7200900"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sz="4400" kern="1200" baseline="0" dirty="0">
                <a:solidFill>
                  <a:schemeClr val="tx2"/>
                </a:solidFill>
                <a:latin typeface="+mj-lt"/>
                <a:ea typeface="+mj-ea"/>
                <a:cs typeface="+mj-cs"/>
              </a:rPr>
              <a:t>Utility Reimbursements</a:t>
            </a:r>
          </a:p>
        </p:txBody>
      </p:sp>
      <p:sp>
        <p:nvSpPr>
          <p:cNvPr id="81" name="Rectangle 80">
            <a:extLst>
              <a:ext uri="{FF2B5EF4-FFF2-40B4-BE49-F238E27FC236}">
                <a16:creationId xmlns:a16="http://schemas.microsoft.com/office/drawing/2014/main" id="{B7F814E5-B8DC-48E9-8500-1A15C550B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4" name="Google Shape;394;g6574cc142b_1_14"/>
          <p:cNvSpPr/>
          <p:nvPr/>
        </p:nvSpPr>
        <p:spPr>
          <a:xfrm>
            <a:off x="1028700" y="1528091"/>
            <a:ext cx="7200900" cy="4339309"/>
          </a:xfrm>
          <a:prstGeom prst="rect">
            <a:avLst/>
          </a:prstGeom>
        </p:spPr>
        <p:txBody>
          <a:bodyPr spcFirstLastPara="1" vert="horz" lIns="91440" tIns="45720" rIns="91440" bIns="45720" rtlCol="0" anchorCtr="0">
            <a:normAutofit fontScale="92500" lnSpcReduction="20000"/>
          </a:bodyPr>
          <a:lstStyle/>
          <a:p>
            <a:pPr marL="285750" marR="0" lvl="0" indent="-285750" algn="l" defTabSz="914400" rtl="0" eaLnBrk="1" fontAlgn="auto" latinLnBrk="0" hangingPunct="1">
              <a:lnSpc>
                <a:spcPct val="94000"/>
              </a:lnSpc>
              <a:spcBef>
                <a:spcPts val="0"/>
              </a:spcBef>
              <a:spcAft>
                <a:spcPts val="200"/>
              </a:spcAft>
              <a:buClr>
                <a:srgbClr val="000000"/>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srgbClr val="1A2E40"/>
                </a:solidFill>
                <a:effectLst/>
                <a:uLnTx/>
                <a:uFillTx/>
                <a:latin typeface="Franklin Gothic Book" panose="020B0503020102020204"/>
                <a:ea typeface="+mn-ea"/>
                <a:cs typeface="+mn-cs"/>
                <a:sym typeface="Calibri"/>
              </a:rPr>
              <a:t>When application of a utility allowance results in a negative portion of rent for a household, this utility reimbursement is due to the household.</a:t>
            </a:r>
            <a:endParaRPr kumimoji="0" lang="en-US" sz="2400" b="0" i="0" u="none" strike="noStrike" kern="1200" cap="none" spc="0" normalizeH="0" baseline="0" noProof="0" dirty="0">
              <a:ln>
                <a:noFill/>
              </a:ln>
              <a:solidFill>
                <a:srgbClr val="1A2E40"/>
              </a:solidFill>
              <a:effectLst/>
              <a:uLnTx/>
              <a:uFillTx/>
              <a:latin typeface="Franklin Gothic Book" panose="020B0503020102020204"/>
              <a:ea typeface="+mn-ea"/>
              <a:cs typeface="+mn-cs"/>
              <a:sym typeface="Arial"/>
            </a:endParaRPr>
          </a:p>
          <a:p>
            <a:pPr marL="742950" lvl="1" indent="-285750" defTabSz="914400">
              <a:lnSpc>
                <a:spcPct val="94000"/>
              </a:lnSpc>
              <a:spcBef>
                <a:spcPts val="1200"/>
              </a:spcBef>
              <a:spcAft>
                <a:spcPts val="200"/>
              </a:spcAft>
              <a:buClr>
                <a:srgbClr val="000000"/>
              </a:buClr>
              <a:buSzPts val="2400"/>
              <a:buFont typeface="Arial" panose="020B0604020202020204" pitchFamily="34" charset="0"/>
              <a:buChar char="•"/>
            </a:pPr>
            <a:r>
              <a:rPr kumimoji="0" lang="en-US" sz="2400" b="0" i="0" u="none" strike="noStrike" kern="1200" cap="none" spc="0" normalizeH="0" baseline="0" noProof="0" dirty="0">
                <a:ln>
                  <a:noFill/>
                </a:ln>
                <a:solidFill>
                  <a:srgbClr val="1A2E40"/>
                </a:solidFill>
                <a:effectLst/>
                <a:uLnTx/>
                <a:uFillTx/>
                <a:latin typeface="Franklin Gothic Book" panose="020B0503020102020204"/>
                <a:ea typeface="+mn-ea"/>
                <a:cs typeface="+mn-cs"/>
                <a:sym typeface="Calibri"/>
              </a:rPr>
              <a:t>The utility reimbursement must be paid to the household or utility company (household choice)</a:t>
            </a:r>
          </a:p>
          <a:p>
            <a:pPr marL="742950" lvl="1" indent="-285750" defTabSz="914400">
              <a:lnSpc>
                <a:spcPct val="94000"/>
              </a:lnSpc>
              <a:spcBef>
                <a:spcPts val="1200"/>
              </a:spcBef>
              <a:spcAft>
                <a:spcPts val="200"/>
              </a:spcAft>
              <a:buClr>
                <a:srgbClr val="000000"/>
              </a:buClr>
              <a:buSzPts val="2400"/>
              <a:buFont typeface="Arial" panose="020B0604020202020204" pitchFamily="34" charset="0"/>
              <a:buChar char="•"/>
            </a:pPr>
            <a:r>
              <a:rPr kumimoji="0" lang="en-US" sz="2400" b="0" i="0" u="none" strike="noStrike" kern="1200" cap="none" spc="0" normalizeH="0" baseline="0" noProof="0" dirty="0">
                <a:ln>
                  <a:noFill/>
                </a:ln>
                <a:solidFill>
                  <a:srgbClr val="1A2E40"/>
                </a:solidFill>
                <a:effectLst/>
                <a:uLnTx/>
                <a:uFillTx/>
                <a:latin typeface="Franklin Gothic Book" panose="020B0503020102020204"/>
                <a:ea typeface="+mn-ea"/>
                <a:cs typeface="+mn-cs"/>
                <a:sym typeface="Calibri"/>
              </a:rPr>
              <a:t>The utility reimbursement does not cover the full amount of a utility bill, so households are responsible for the difference</a:t>
            </a:r>
            <a:endParaRPr kumimoji="0" lang="en-US" sz="2400" b="0" i="0" u="none" strike="noStrike" kern="1200" cap="none" spc="0" normalizeH="0" baseline="0" noProof="0" dirty="0">
              <a:ln>
                <a:noFill/>
              </a:ln>
              <a:solidFill>
                <a:srgbClr val="1A2E40"/>
              </a:solidFill>
              <a:effectLst/>
              <a:uLnTx/>
              <a:uFillTx/>
              <a:latin typeface="Franklin Gothic Book" panose="020B0503020102020204"/>
              <a:ea typeface="+mn-ea"/>
              <a:cs typeface="+mn-cs"/>
              <a:sym typeface="Arial"/>
            </a:endParaRPr>
          </a:p>
          <a:p>
            <a:pPr marL="742950" lvl="2" indent="-285750" defTabSz="914400">
              <a:lnSpc>
                <a:spcPct val="94000"/>
              </a:lnSpc>
              <a:spcBef>
                <a:spcPts val="1200"/>
              </a:spcBef>
              <a:spcAft>
                <a:spcPts val="200"/>
              </a:spcAft>
              <a:buClr>
                <a:srgbClr val="000000"/>
              </a:buClr>
              <a:buSzPts val="2400"/>
              <a:buFont typeface="Arial" panose="020B0604020202020204" pitchFamily="34" charset="0"/>
              <a:buChar char="•"/>
            </a:pPr>
            <a:r>
              <a:rPr kumimoji="0" lang="en-US" sz="2400" b="0" i="0" u="none" strike="noStrike" kern="1200" cap="none" spc="0" normalizeH="0" baseline="0" noProof="0" dirty="0">
                <a:ln>
                  <a:noFill/>
                </a:ln>
                <a:solidFill>
                  <a:srgbClr val="1A2E40"/>
                </a:solidFill>
                <a:effectLst/>
                <a:uLnTx/>
                <a:uFillTx/>
                <a:latin typeface="Franklin Gothic Book" panose="020B0503020102020204"/>
                <a:ea typeface="+mn-ea"/>
                <a:cs typeface="+mn-cs"/>
                <a:sym typeface="Calibri"/>
              </a:rPr>
              <a:t>If paid to the utility company, programs should have documentation in the file that the reimbursement is being paid to the correct</a:t>
            </a:r>
            <a:r>
              <a:rPr lang="en-US" sz="2400" dirty="0">
                <a:solidFill>
                  <a:srgbClr val="1A2E40"/>
                </a:solidFill>
                <a:latin typeface="Franklin Gothic Book" panose="020B0503020102020204"/>
                <a:sym typeface="Calibri"/>
              </a:rPr>
              <a:t>t </a:t>
            </a:r>
            <a:r>
              <a:rPr lang="en-US" sz="2400" u="sng" dirty="0">
                <a:solidFill>
                  <a:srgbClr val="1A2E40"/>
                </a:solidFill>
                <a:latin typeface="Franklin Gothic Book" panose="020B0503020102020204"/>
                <a:sym typeface="Calibri"/>
              </a:rPr>
              <a:t>account</a:t>
            </a:r>
          </a:p>
          <a:p>
            <a:pPr marL="1200150" lvl="3" indent="-285750" defTabSz="914400">
              <a:lnSpc>
                <a:spcPct val="94000"/>
              </a:lnSpc>
              <a:spcBef>
                <a:spcPts val="1200"/>
              </a:spcBef>
              <a:spcAft>
                <a:spcPts val="200"/>
              </a:spcAft>
              <a:buClr>
                <a:srgbClr val="000000"/>
              </a:buClr>
              <a:buSzPts val="2400"/>
              <a:buFont typeface="Arial" panose="020B0604020202020204" pitchFamily="34" charset="0"/>
              <a:buChar char="•"/>
            </a:pPr>
            <a:r>
              <a:rPr kumimoji="0" lang="en-US" sz="2400" b="0" i="0" strike="noStrike" kern="1200" cap="none" spc="0" normalizeH="0" baseline="0" noProof="0" dirty="0">
                <a:ln>
                  <a:noFill/>
                </a:ln>
                <a:solidFill>
                  <a:srgbClr val="1A2E40"/>
                </a:solidFill>
                <a:effectLst/>
                <a:uLnTx/>
                <a:uFillTx/>
                <a:latin typeface="Franklin Gothic Book" panose="020B0503020102020204"/>
                <a:ea typeface="+mn-ea"/>
                <a:cs typeface="+mn-cs"/>
                <a:sym typeface="Calibri"/>
              </a:rPr>
              <a:t>Note – HOPWA regulations do not specify that utility accounts be in a client or household members name.</a:t>
            </a:r>
          </a:p>
          <a:p>
            <a:pPr marL="384048" marR="0" lvl="1" indent="-384048" algn="l" defTabSz="914400" rtl="0" eaLnBrk="1" fontAlgn="auto" latinLnBrk="0" hangingPunct="1">
              <a:lnSpc>
                <a:spcPct val="94000"/>
              </a:lnSpc>
              <a:spcBef>
                <a:spcPts val="600"/>
              </a:spcBef>
              <a:spcAft>
                <a:spcPts val="200"/>
              </a:spcAft>
              <a:buClr>
                <a:srgbClr val="000000"/>
              </a:buClr>
              <a:buSzPts val="1400"/>
              <a:buFont typeface="Franklin Gothic Book" panose="020B0503020102020204" pitchFamily="34" charset="0"/>
              <a:buNone/>
              <a:tabLst/>
              <a:defRPr/>
            </a:pPr>
            <a:endParaRPr kumimoji="0" lang="en-US" sz="1800" b="0" i="0" u="none" strike="noStrike" kern="1200" cap="none" spc="0" normalizeH="0" baseline="0" noProof="0" dirty="0">
              <a:ln>
                <a:noFill/>
              </a:ln>
              <a:solidFill>
                <a:srgbClr val="1A2E40"/>
              </a:solidFill>
              <a:effectLst/>
              <a:uLnTx/>
              <a:uFillTx/>
              <a:latin typeface="Franklin Gothic Book" panose="020B0503020102020204"/>
              <a:ea typeface="+mn-ea"/>
              <a:cs typeface="+mn-cs"/>
              <a:sym typeface="Arial"/>
            </a:endParaRPr>
          </a:p>
        </p:txBody>
      </p:sp>
      <p:sp>
        <p:nvSpPr>
          <p:cNvPr id="392" name="Google Shape;392;g6574cc142b_1_14"/>
          <p:cNvSpPr txBox="1">
            <a:spLocks noGrp="1"/>
          </p:cNvSpPr>
          <p:nvPr>
            <p:ph type="sldNum" sz="quarter" idx="12"/>
          </p:nvPr>
        </p:nvSpPr>
        <p:spPr>
          <a:xfrm>
            <a:off x="7104552" y="6453386"/>
            <a:ext cx="1197219" cy="40461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100000"/>
              </a:lnSpc>
              <a:spcBef>
                <a:spcPts val="0"/>
              </a:spcBef>
              <a:spcAft>
                <a:spcPts val="600"/>
              </a:spcAft>
              <a:buClrTx/>
              <a:buSzPts val="450"/>
              <a:buFontTx/>
              <a:buNone/>
              <a:tabLst/>
              <a:defRPr/>
            </a:pPr>
            <a:fld id="{00000000-1234-1234-1234-123412341234}" type="slidenum">
              <a:rPr kumimoji="0" lang="en-US" sz="1200" b="0" i="0" u="none" strike="noStrike" kern="1200" cap="none" spc="0" normalizeH="0" baseline="0" noProof="0">
                <a:ln>
                  <a:noFill/>
                </a:ln>
                <a:solidFill>
                  <a:srgbClr val="1A2E40"/>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600"/>
                </a:spcAft>
                <a:buClrTx/>
                <a:buSzPts val="450"/>
                <a:buFontTx/>
                <a:buNone/>
                <a:tabLst/>
                <a:defRPr/>
              </a:pPr>
              <a:t>25</a:t>
            </a:fld>
            <a:endParaRPr kumimoji="0" lang="en-US" sz="1200" b="0" i="0" u="none" strike="noStrike" kern="1200" cap="none" spc="0" normalizeH="0" baseline="0" noProof="0" dirty="0">
              <a:ln>
                <a:noFill/>
              </a:ln>
              <a:solidFill>
                <a:srgbClr val="1A2E4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8867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490721" y="1327355"/>
            <a:ext cx="5156014" cy="4903763"/>
          </a:xfrm>
          <a:prstGeom prst="rect">
            <a:avLst/>
          </a:prstGeom>
        </p:spPr>
        <p:txBody>
          <a:bodyPr vert="horz" lIns="91440" tIns="45720" rIns="91440" bIns="45720" rtlCol="0" anchor="b">
            <a:normAutofit/>
          </a:bodyPr>
          <a:lstStyle/>
          <a:p>
            <a:pPr algn="r" defTabSz="914400">
              <a:lnSpc>
                <a:spcPct val="89000"/>
              </a:lnSpc>
              <a:spcBef>
                <a:spcPct val="0"/>
              </a:spcBef>
              <a:spcAft>
                <a:spcPts val="600"/>
              </a:spcAft>
            </a:pPr>
            <a:r>
              <a:rPr lang="en-US" sz="6100" cap="all" dirty="0">
                <a:solidFill>
                  <a:schemeClr val="tx2"/>
                </a:solidFill>
                <a:latin typeface="+mj-lt"/>
                <a:ea typeface="+mj-ea"/>
                <a:cs typeface="+mj-cs"/>
              </a:rPr>
              <a:t>Section 2:</a:t>
            </a:r>
          </a:p>
          <a:p>
            <a:pPr marL="228600" lvl="0" algn="r" defTabSz="914400">
              <a:lnSpc>
                <a:spcPct val="89000"/>
              </a:lnSpc>
              <a:spcBef>
                <a:spcPct val="0"/>
              </a:spcBef>
              <a:buClr>
                <a:schemeClr val="dk1"/>
              </a:buClr>
              <a:buSzPct val="90000"/>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r>
              <a:rPr lang="en-US" sz="6100" cap="all" dirty="0">
                <a:solidFill>
                  <a:schemeClr val="tx2"/>
                </a:solidFill>
                <a:latin typeface="+mj-lt"/>
                <a:ea typeface="+mj-ea"/>
                <a:cs typeface="+mj-cs"/>
              </a:rPr>
              <a:t> </a:t>
            </a: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a:p>
            <a:pPr algn="r" defTabSz="914400">
              <a:lnSpc>
                <a:spcPct val="89000"/>
              </a:lnSpc>
              <a:spcBef>
                <a:spcPct val="0"/>
              </a:spcBef>
              <a:spcAft>
                <a:spcPts val="600"/>
              </a:spcAft>
            </a:pPr>
            <a:endParaRPr lang="en-US" sz="6100" cap="all" dirty="0">
              <a:solidFill>
                <a:schemeClr val="tx2"/>
              </a:solidFill>
              <a:latin typeface="+mj-lt"/>
              <a:ea typeface="+mj-ea"/>
              <a:cs typeface="+mj-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R="0" lvl="0" indent="0">
              <a:spcBef>
                <a:spcPts val="0"/>
              </a:spcBef>
              <a:spcAft>
                <a:spcPts val="600"/>
              </a:spcAft>
              <a:buClr>
                <a:srgbClr val="888888"/>
              </a:buClr>
              <a:buSzPts val="300"/>
              <a:buFont typeface="Arial"/>
              <a:buNone/>
            </a:pPr>
            <a:fld id="{00000000-1234-1234-1234-123412341234}" type="slidenum">
              <a:rPr lang="en-US" sz="1200" b="0" i="0" u="none" strike="noStrike" cap="none">
                <a:solidFill>
                  <a:srgbClr val="191B0E"/>
                </a:solidFill>
                <a:sym typeface="Arial"/>
              </a:rPr>
              <a:pPr marR="0" lvl="0" indent="0">
                <a:spcBef>
                  <a:spcPts val="0"/>
                </a:spcBef>
                <a:spcAft>
                  <a:spcPts val="600"/>
                </a:spcAft>
                <a:buClr>
                  <a:srgbClr val="888888"/>
                </a:buClr>
                <a:buSzPts val="300"/>
                <a:buFont typeface="Arial"/>
                <a:buNone/>
              </a:pPr>
              <a:t>26</a:t>
            </a:fld>
            <a:endParaRPr lang="en-US" sz="1200" b="0" i="0" u="none" strike="noStrike" cap="none">
              <a:solidFill>
                <a:srgbClr val="191B0E"/>
              </a:solidFill>
              <a:sym typeface="Arial"/>
            </a:endParaRPr>
          </a:p>
        </p:txBody>
      </p:sp>
      <p:sp>
        <p:nvSpPr>
          <p:cNvPr id="7" name="TextBox 6">
            <a:extLst>
              <a:ext uri="{FF2B5EF4-FFF2-40B4-BE49-F238E27FC236}">
                <a16:creationId xmlns:a16="http://schemas.microsoft.com/office/drawing/2014/main" id="{61E479EE-B62C-4A79-BC7A-C8F5C90FA807}"/>
              </a:ext>
            </a:extLst>
          </p:cNvPr>
          <p:cNvSpPr txBox="1"/>
          <p:nvPr/>
        </p:nvSpPr>
        <p:spPr>
          <a:xfrm>
            <a:off x="1368532" y="1577187"/>
            <a:ext cx="4303614" cy="2585323"/>
          </a:xfrm>
          <a:prstGeom prst="rect">
            <a:avLst/>
          </a:prstGeom>
          <a:noFill/>
        </p:spPr>
        <p:txBody>
          <a:bodyPr wrap="none" rtlCol="0">
            <a:spAutoFit/>
          </a:bodyPr>
          <a:lstStyle/>
          <a:p>
            <a:pPr marL="342900" indent="-342900">
              <a:buFont typeface="Arial" panose="020B0604020202020204" pitchFamily="34" charset="0"/>
              <a:buChar char="•"/>
            </a:pPr>
            <a:r>
              <a:rPr lang="en-US" sz="2400" dirty="0"/>
              <a:t>Annual Income</a:t>
            </a:r>
          </a:p>
          <a:p>
            <a:pPr marL="800100" lvl="1" indent="-342900">
              <a:buFont typeface="Arial" panose="020B0604020202020204" pitchFamily="34" charset="0"/>
              <a:buChar char="•"/>
            </a:pPr>
            <a:r>
              <a:rPr lang="en-US" sz="2400" dirty="0"/>
              <a:t>Definition</a:t>
            </a:r>
          </a:p>
          <a:p>
            <a:pPr marL="800100" lvl="1" indent="-342900">
              <a:buFont typeface="Arial" panose="020B0604020202020204" pitchFamily="34" charset="0"/>
              <a:buChar char="•"/>
            </a:pPr>
            <a:r>
              <a:rPr lang="en-US" sz="2400" dirty="0"/>
              <a:t>Types of income included</a:t>
            </a:r>
          </a:p>
          <a:p>
            <a:pPr marL="1257300" lvl="2" indent="-342900">
              <a:buFont typeface="Arial" panose="020B0604020202020204" pitchFamily="34" charset="0"/>
              <a:buChar char="•"/>
            </a:pPr>
            <a:r>
              <a:rPr lang="en-US" sz="2400" dirty="0"/>
              <a:t>Examples</a:t>
            </a:r>
          </a:p>
          <a:p>
            <a:pPr marL="800100" lvl="1" indent="-342900">
              <a:buFont typeface="Arial" panose="020B0604020202020204" pitchFamily="34" charset="0"/>
              <a:buChar char="•"/>
            </a:pPr>
            <a:r>
              <a:rPr lang="en-US" sz="2400" dirty="0"/>
              <a:t>Types of income excluded</a:t>
            </a:r>
          </a:p>
          <a:p>
            <a:pPr marL="1257300" lvl="2" indent="-342900">
              <a:buFont typeface="Arial" panose="020B0604020202020204" pitchFamily="34" charset="0"/>
              <a:buChar char="•"/>
            </a:pPr>
            <a:r>
              <a:rPr lang="en-US" sz="2400" dirty="0"/>
              <a:t>Examples</a:t>
            </a:r>
          </a:p>
          <a:p>
            <a:endParaRPr lang="en-US" dirty="0"/>
          </a:p>
        </p:txBody>
      </p:sp>
    </p:spTree>
    <p:extLst>
      <p:ext uri="{BB962C8B-B14F-4D97-AF65-F5344CB8AC3E}">
        <p14:creationId xmlns:p14="http://schemas.microsoft.com/office/powerpoint/2010/main" val="2735730170"/>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14"/>
        <p:cNvGrpSpPr/>
        <p:nvPr/>
      </p:nvGrpSpPr>
      <p:grpSpPr>
        <a:xfrm>
          <a:off x="0" y="0"/>
          <a:ext cx="0" cy="0"/>
          <a:chOff x="0" y="0"/>
          <a:chExt cx="0" cy="0"/>
        </a:xfrm>
      </p:grpSpPr>
      <p:sp>
        <p:nvSpPr>
          <p:cNvPr id="166" name="Rectangle 165">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8" name="Rectangle 16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Google Shape;415;g6574cc142b_1_22"/>
          <p:cNvSpPr txBox="1">
            <a:spLocks noGrp="1"/>
          </p:cNvSpPr>
          <p:nvPr>
            <p:ph type="title"/>
          </p:nvPr>
        </p:nvSpPr>
        <p:spPr>
          <a:xfrm>
            <a:off x="2522898" y="685800"/>
            <a:ext cx="5778873" cy="1485900"/>
          </a:xfrm>
          <a:prstGeom prst="rect">
            <a:avLst/>
          </a:prstGeom>
        </p:spPr>
        <p:txBody>
          <a:bodyPr spcFirstLastPara="1" vert="horz" lIns="91440" tIns="45720" rIns="91440" bIns="45720" rtlCol="0" anchor="t" anchorCtr="0">
            <a:normAutofit/>
          </a:bodyPr>
          <a:lstStyle/>
          <a:p>
            <a:pPr marL="0" lvl="0" indent="0" defTabSz="914400">
              <a:spcAft>
                <a:spcPts val="0"/>
              </a:spcAft>
              <a:buSzPts val="4400"/>
            </a:pPr>
            <a:r>
              <a:rPr lang="en-US"/>
              <a:t>Annual Income</a:t>
            </a:r>
            <a:endParaRPr lang="en-US" b="0" i="0" u="none" strike="noStrike" cap="none">
              <a:sym typeface="Calibri"/>
            </a:endParaRPr>
          </a:p>
        </p:txBody>
      </p:sp>
      <p:sp>
        <p:nvSpPr>
          <p:cNvPr id="170" name="Rectangle 16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Rectangle 17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0AA6C91C-6ACB-46FA-A6EC-DDFF42C39FCE}"/>
              </a:ext>
            </a:extLst>
          </p:cNvPr>
          <p:cNvSpPr/>
          <p:nvPr/>
        </p:nvSpPr>
        <p:spPr>
          <a:xfrm>
            <a:off x="2544907" y="1973017"/>
            <a:ext cx="5778873" cy="3581400"/>
          </a:xfrm>
          <a:prstGeom prst="rect">
            <a:avLst/>
          </a:prstGeom>
        </p:spPr>
        <p:txBody>
          <a:bodyPr vert="horz" lIns="91440" tIns="45720" rIns="91440" bIns="45720" rtlCol="0">
            <a:normAutofit/>
          </a:bodyPr>
          <a:lstStyle/>
          <a:p>
            <a:pPr marL="0" indent="-384048" defTabSz="914400">
              <a:lnSpc>
                <a:spcPct val="94000"/>
              </a:lnSpc>
              <a:spcAft>
                <a:spcPts val="200"/>
              </a:spcAft>
              <a:buFont typeface="Franklin Gothic Book" panose="020B0503020102020204" pitchFamily="34" charset="0"/>
              <a:buNone/>
            </a:pPr>
            <a:r>
              <a:rPr lang="en-US" sz="2400" dirty="0">
                <a:solidFill>
                  <a:schemeClr val="tx2"/>
                </a:solidFill>
              </a:rPr>
              <a:t>The regulatory definition of annual income found in 24 CFR 5.609 includes:</a:t>
            </a:r>
          </a:p>
          <a:p>
            <a:pPr marL="0" indent="-384048" defTabSz="914400">
              <a:lnSpc>
                <a:spcPct val="94000"/>
              </a:lnSpc>
              <a:spcAft>
                <a:spcPts val="200"/>
              </a:spcAft>
              <a:buFont typeface="Franklin Gothic Book" panose="020B0503020102020204" pitchFamily="34" charset="0"/>
              <a:buNone/>
            </a:pPr>
            <a:endParaRPr lang="en-US" sz="2400" dirty="0">
              <a:solidFill>
                <a:schemeClr val="tx2"/>
              </a:solidFill>
            </a:endParaRPr>
          </a:p>
          <a:p>
            <a:pPr marL="342900" indent="-384048" defTabSz="914400">
              <a:lnSpc>
                <a:spcPct val="94000"/>
              </a:lnSpc>
              <a:spcAft>
                <a:spcPts val="200"/>
              </a:spcAft>
              <a:buFont typeface="Franklin Gothic Book" panose="020B0503020102020204" pitchFamily="34" charset="0"/>
              <a:buAutoNum type="arabicPeriod"/>
            </a:pPr>
            <a:r>
              <a:rPr lang="en-US" sz="2400" dirty="0">
                <a:solidFill>
                  <a:schemeClr val="tx2"/>
                </a:solidFill>
              </a:rPr>
              <a:t>Basic definition of annual income</a:t>
            </a:r>
          </a:p>
          <a:p>
            <a:pPr marL="342900" indent="-384048" defTabSz="914400">
              <a:lnSpc>
                <a:spcPct val="94000"/>
              </a:lnSpc>
              <a:spcAft>
                <a:spcPts val="200"/>
              </a:spcAft>
              <a:buFont typeface="Franklin Gothic Book" panose="020B0503020102020204" pitchFamily="34" charset="0"/>
              <a:buAutoNum type="arabicPeriod"/>
            </a:pPr>
            <a:r>
              <a:rPr lang="en-US" sz="2400" dirty="0">
                <a:solidFill>
                  <a:schemeClr val="tx2"/>
                </a:solidFill>
              </a:rPr>
              <a:t>Nine categories of income included in annual income</a:t>
            </a:r>
          </a:p>
          <a:p>
            <a:pPr marL="342900" indent="-384048" defTabSz="914400">
              <a:lnSpc>
                <a:spcPct val="94000"/>
              </a:lnSpc>
              <a:spcAft>
                <a:spcPts val="200"/>
              </a:spcAft>
              <a:buFont typeface="Franklin Gothic Book" panose="020B0503020102020204" pitchFamily="34" charset="0"/>
              <a:buAutoNum type="arabicPeriod"/>
            </a:pPr>
            <a:r>
              <a:rPr lang="en-US" sz="2400" dirty="0">
                <a:solidFill>
                  <a:schemeClr val="tx2"/>
                </a:solidFill>
              </a:rPr>
              <a:t>More than 20 types of income excluded from annual income</a:t>
            </a:r>
            <a:endParaRPr lang="en-US" sz="2400" i="1" dirty="0">
              <a:solidFill>
                <a:schemeClr val="tx2"/>
              </a:solidFill>
            </a:endParaRPr>
          </a:p>
          <a:p>
            <a:pPr marL="514350" indent="-384048" defTabSz="914400">
              <a:lnSpc>
                <a:spcPct val="94000"/>
              </a:lnSpc>
              <a:spcAft>
                <a:spcPts val="200"/>
              </a:spcAft>
              <a:buFont typeface="Franklin Gothic Book" panose="020B0503020102020204" pitchFamily="34" charset="0"/>
              <a:buChar char="ü"/>
            </a:pPr>
            <a:endParaRPr lang="en-US" sz="2400" i="1" dirty="0">
              <a:solidFill>
                <a:schemeClr val="tx2"/>
              </a:solidFill>
            </a:endParaRPr>
          </a:p>
          <a:p>
            <a:pPr marL="514350" indent="-384048" defTabSz="914400">
              <a:lnSpc>
                <a:spcPct val="94000"/>
              </a:lnSpc>
              <a:spcAft>
                <a:spcPts val="200"/>
              </a:spcAft>
              <a:buFont typeface="Franklin Gothic Book" panose="020B0503020102020204" pitchFamily="34" charset="0"/>
              <a:buChar char="ü"/>
            </a:pPr>
            <a:endParaRPr lang="en-US" i="1" dirty="0">
              <a:solidFill>
                <a:schemeClr val="tx2"/>
              </a:solidFill>
            </a:endParaRPr>
          </a:p>
          <a:p>
            <a:pPr indent="-384048" defTabSz="914400">
              <a:lnSpc>
                <a:spcPct val="94000"/>
              </a:lnSpc>
              <a:spcAft>
                <a:spcPts val="200"/>
              </a:spcAft>
              <a:buFont typeface="Franklin Gothic Book" panose="020B0503020102020204" pitchFamily="34" charset="0"/>
            </a:pPr>
            <a:endParaRPr lang="en-US" dirty="0">
              <a:solidFill>
                <a:schemeClr val="tx2"/>
              </a:solidFill>
            </a:endParaRPr>
          </a:p>
        </p:txBody>
      </p:sp>
      <p:sp>
        <p:nvSpPr>
          <p:cNvPr id="417" name="Google Shape;417;g6574cc142b_1_22"/>
          <p:cNvSpPr/>
          <p:nvPr/>
        </p:nvSpPr>
        <p:spPr>
          <a:xfrm>
            <a:off x="675861" y="2149431"/>
            <a:ext cx="6827700" cy="417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28"/>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14"/>
        <p:cNvGrpSpPr/>
        <p:nvPr/>
      </p:nvGrpSpPr>
      <p:grpSpPr>
        <a:xfrm>
          <a:off x="0" y="0"/>
          <a:ext cx="0" cy="0"/>
          <a:chOff x="0" y="0"/>
          <a:chExt cx="0" cy="0"/>
        </a:xfrm>
      </p:grpSpPr>
      <p:sp>
        <p:nvSpPr>
          <p:cNvPr id="421" name="Rectangle 101">
            <a:extLst>
              <a:ext uri="{FF2B5EF4-FFF2-40B4-BE49-F238E27FC236}">
                <a16:creationId xmlns:a16="http://schemas.microsoft.com/office/drawing/2014/main" id="{B3D4F919-9926-42A5-8EB4-1A29C4C9F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5" name="Google Shape;415;g6574cc142b_1_22"/>
          <p:cNvSpPr txBox="1">
            <a:spLocks noGrp="1"/>
          </p:cNvSpPr>
          <p:nvPr>
            <p:ph type="title"/>
          </p:nvPr>
        </p:nvSpPr>
        <p:spPr>
          <a:xfrm>
            <a:off x="971550" y="564197"/>
            <a:ext cx="7200900" cy="1011300"/>
          </a:xfrm>
          <a:prstGeom prst="rect">
            <a:avLst/>
          </a:prstGeom>
        </p:spPr>
        <p:txBody>
          <a:bodyPr spcFirstLastPara="1" vert="horz" lIns="91440" tIns="45720" rIns="91440" bIns="45720" rtlCol="0" anchor="t" anchorCtr="0">
            <a:normAutofit/>
          </a:bodyPr>
          <a:lstStyle/>
          <a:p>
            <a:pPr marL="0" lvl="0" indent="0" defTabSz="914400">
              <a:spcAft>
                <a:spcPts val="0"/>
              </a:spcAft>
              <a:buSzPts val="4400"/>
            </a:pPr>
            <a:r>
              <a:rPr lang="en-US" sz="4400" kern="1200" baseline="0" dirty="0">
                <a:solidFill>
                  <a:schemeClr val="tx2"/>
                </a:solidFill>
                <a:latin typeface="+mj-lt"/>
                <a:ea typeface="+mj-ea"/>
                <a:cs typeface="+mj-cs"/>
              </a:rPr>
              <a:t>Definition of Annual Income</a:t>
            </a:r>
            <a:endParaRPr lang="en-US" sz="4400" b="0" i="0" u="none" strike="noStrike" kern="1200" cap="none" baseline="0" dirty="0">
              <a:solidFill>
                <a:schemeClr val="tx2"/>
              </a:solidFill>
              <a:latin typeface="+mj-lt"/>
              <a:ea typeface="+mj-ea"/>
              <a:cs typeface="+mj-cs"/>
              <a:sym typeface="Calibri"/>
            </a:endParaRPr>
          </a:p>
        </p:txBody>
      </p:sp>
      <p:sp>
        <p:nvSpPr>
          <p:cNvPr id="417" name="Google Shape;417;g6574cc142b_1_22"/>
          <p:cNvSpPr/>
          <p:nvPr/>
        </p:nvSpPr>
        <p:spPr>
          <a:xfrm>
            <a:off x="1087843" y="1647013"/>
            <a:ext cx="7448232" cy="417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28"/>
              </a:spcBef>
              <a:spcAft>
                <a:spcPts val="0"/>
              </a:spcAft>
              <a:buNone/>
            </a:pPr>
            <a:endParaRPr sz="1400" b="0" i="0" u="none" strike="noStrike" cap="none" dirty="0">
              <a:solidFill>
                <a:srgbClr val="000000"/>
              </a:solidFill>
              <a:latin typeface="Arial"/>
              <a:ea typeface="Arial"/>
              <a:cs typeface="Arial"/>
              <a:sym typeface="Arial"/>
            </a:endParaRPr>
          </a:p>
        </p:txBody>
      </p:sp>
      <p:graphicFrame>
        <p:nvGraphicFramePr>
          <p:cNvPr id="3" name="Diagram 2">
            <a:extLst>
              <a:ext uri="{FF2B5EF4-FFF2-40B4-BE49-F238E27FC236}">
                <a16:creationId xmlns:a16="http://schemas.microsoft.com/office/drawing/2014/main" id="{EA93E5F3-681B-480A-93BA-E08E821E152C}"/>
              </a:ext>
            </a:extLst>
          </p:cNvPr>
          <p:cNvGraphicFramePr/>
          <p:nvPr>
            <p:extLst>
              <p:ext uri="{D42A27DB-BD31-4B8C-83A1-F6EECF244321}">
                <p14:modId xmlns:p14="http://schemas.microsoft.com/office/powerpoint/2010/main" val="1271858824"/>
              </p:ext>
            </p:extLst>
          </p:nvPr>
        </p:nvGraphicFramePr>
        <p:xfrm>
          <a:off x="1038747" y="1393137"/>
          <a:ext cx="7411915" cy="490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056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C9AAD81-1D79-4302-B7F6-8D332741BF26}"/>
              </a:ext>
            </a:extLst>
          </p:cNvPr>
          <p:cNvSpPr>
            <a:spLocks noGrp="1"/>
          </p:cNvSpPr>
          <p:nvPr>
            <p:ph type="title"/>
          </p:nvPr>
        </p:nvSpPr>
        <p:spPr>
          <a:xfrm>
            <a:off x="2612917" y="363628"/>
            <a:ext cx="5778873" cy="1485900"/>
          </a:xfrm>
        </p:spPr>
        <p:txBody>
          <a:bodyPr>
            <a:normAutofit fontScale="90000"/>
          </a:bodyPr>
          <a:lstStyle/>
          <a:p>
            <a:r>
              <a:rPr lang="en-US" sz="4400" dirty="0"/>
              <a:t>Annual Income –Nine Types of Income Included</a:t>
            </a:r>
          </a:p>
        </p:txBody>
      </p:sp>
      <p:sp>
        <p:nvSpPr>
          <p:cNvPr id="13" name="Rectangle 12">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B5D2D264-7E8F-430D-B1A7-4132EF3E2429}"/>
              </a:ext>
            </a:extLst>
          </p:cNvPr>
          <p:cNvSpPr>
            <a:spLocks noGrp="1"/>
          </p:cNvSpPr>
          <p:nvPr>
            <p:ph idx="1"/>
          </p:nvPr>
        </p:nvSpPr>
        <p:spPr>
          <a:xfrm>
            <a:off x="2522898" y="2286000"/>
            <a:ext cx="5778873" cy="3581400"/>
          </a:xfrm>
        </p:spPr>
        <p:txBody>
          <a:bodyPr>
            <a:normAutofit/>
          </a:bodyPr>
          <a:lstStyle/>
          <a:p>
            <a:pPr marL="514350" indent="-514350">
              <a:buAutoNum type="arabicPeriod"/>
            </a:pPr>
            <a:r>
              <a:rPr lang="en-US" sz="1900" dirty="0"/>
              <a:t>Wages, salaries, and other compensation for personal services such as commissions and bonuses</a:t>
            </a:r>
          </a:p>
          <a:p>
            <a:pPr marL="514350" indent="-514350">
              <a:buAutoNum type="arabicPeriod"/>
            </a:pPr>
            <a:r>
              <a:rPr lang="en-US" sz="1900" dirty="0"/>
              <a:t>Business income</a:t>
            </a:r>
          </a:p>
          <a:p>
            <a:pPr marL="514350" indent="-514350">
              <a:buAutoNum type="arabicPeriod"/>
            </a:pPr>
            <a:r>
              <a:rPr lang="en-US" sz="1900" dirty="0"/>
              <a:t>Asset income (such as interest on a savings accounts)</a:t>
            </a:r>
          </a:p>
          <a:p>
            <a:pPr marL="514350" indent="-514350">
              <a:buAutoNum type="arabicPeriod"/>
            </a:pPr>
            <a:r>
              <a:rPr lang="en-US" sz="1900" dirty="0"/>
              <a:t>Periodic amounts received from social security, retirement funds, etc.</a:t>
            </a:r>
          </a:p>
          <a:p>
            <a:pPr marL="514350" indent="-514350">
              <a:buAutoNum type="arabicPeriod"/>
            </a:pPr>
            <a:r>
              <a:rPr lang="en-US" sz="1900" dirty="0"/>
              <a:t>Income received in place of earnings, such as unemployment benefits</a:t>
            </a:r>
          </a:p>
          <a:p>
            <a:endParaRPr lang="en-US" sz="1900" dirty="0"/>
          </a:p>
        </p:txBody>
      </p:sp>
    </p:spTree>
    <p:extLst>
      <p:ext uri="{BB962C8B-B14F-4D97-AF65-F5344CB8AC3E}">
        <p14:creationId xmlns:p14="http://schemas.microsoft.com/office/powerpoint/2010/main" val="162050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4"/>
        <p:cNvGrpSpPr/>
        <p:nvPr/>
      </p:nvGrpSpPr>
      <p:grpSpPr>
        <a:xfrm>
          <a:off x="0" y="0"/>
          <a:ext cx="0" cy="0"/>
          <a:chOff x="0" y="0"/>
          <a:chExt cx="0" cy="0"/>
        </a:xfrm>
      </p:grpSpPr>
      <p:sp>
        <p:nvSpPr>
          <p:cNvPr id="146" name="Rectangle 145">
            <a:extLst>
              <a:ext uri="{FF2B5EF4-FFF2-40B4-BE49-F238E27FC236}">
                <a16:creationId xmlns:a16="http://schemas.microsoft.com/office/drawing/2014/main" id="{ECD4F02C-6F85-4E6E-A2F2-CCE228865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Rectangle 147">
            <a:extLst>
              <a:ext uri="{FF2B5EF4-FFF2-40B4-BE49-F238E27FC236}">
                <a16:creationId xmlns:a16="http://schemas.microsoft.com/office/drawing/2014/main" id="{3FF7DD9D-228D-4B97-A6AC-6D8FB2042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Google Shape;255;p6"/>
          <p:cNvSpPr txBox="1">
            <a:spLocks noGrp="1"/>
          </p:cNvSpPr>
          <p:nvPr>
            <p:ph type="title"/>
          </p:nvPr>
        </p:nvSpPr>
        <p:spPr>
          <a:xfrm>
            <a:off x="588557" y="685800"/>
            <a:ext cx="4345106"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a:t>HOPWA Program Eligibility </a:t>
            </a:r>
          </a:p>
        </p:txBody>
      </p:sp>
      <p:sp>
        <p:nvSpPr>
          <p:cNvPr id="257" name="Google Shape;257;p6"/>
          <p:cNvSpPr txBox="1">
            <a:spLocks noGrp="1"/>
          </p:cNvSpPr>
          <p:nvPr>
            <p:ph sz="half" idx="1"/>
          </p:nvPr>
        </p:nvSpPr>
        <p:spPr>
          <a:xfrm>
            <a:off x="588557" y="2286000"/>
            <a:ext cx="4345106" cy="3581400"/>
          </a:xfrm>
          <a:prstGeom prst="rect">
            <a:avLst/>
          </a:prstGeom>
        </p:spPr>
        <p:txBody>
          <a:bodyPr spcFirstLastPara="1" vert="horz" lIns="91440" tIns="45720" rIns="91440" bIns="45720" rtlCol="0" anchorCtr="0">
            <a:normAutofit/>
          </a:bodyPr>
          <a:lstStyle/>
          <a:p>
            <a:pPr lvl="0" defTabSz="914400">
              <a:spcBef>
                <a:spcPts val="1000"/>
              </a:spcBef>
              <a:buSzPts val="2800"/>
              <a:buFont typeface="Franklin Gothic Book" panose="020B0503020102020204" pitchFamily="34" charset="0"/>
              <a:buNone/>
            </a:pPr>
            <a:r>
              <a:rPr lang="en-US" b="1"/>
              <a:t>What are the two basic eligibility criteria for the HOPWA Program?</a:t>
            </a:r>
          </a:p>
          <a:p>
            <a:pPr lvl="0" defTabSz="914400">
              <a:spcBef>
                <a:spcPts val="1000"/>
              </a:spcBef>
              <a:buSzPts val="2800"/>
              <a:buFont typeface="Franklin Gothic Book" panose="020B0503020102020204" pitchFamily="34" charset="0"/>
              <a:buNone/>
            </a:pPr>
            <a:endParaRPr lang="en-US"/>
          </a:p>
          <a:p>
            <a:pPr lvl="0" defTabSz="914400">
              <a:spcBef>
                <a:spcPts val="600"/>
              </a:spcBef>
              <a:buSzPts val="2800"/>
              <a:buFont typeface="Franklin Gothic Book" panose="020B0503020102020204" pitchFamily="34" charset="0"/>
              <a:buChar char="•"/>
            </a:pPr>
            <a:r>
              <a:rPr lang="en-US"/>
              <a:t>Low Income</a:t>
            </a:r>
          </a:p>
          <a:p>
            <a:pPr lvl="0" defTabSz="914400">
              <a:spcBef>
                <a:spcPts val="600"/>
              </a:spcBef>
              <a:buSzPts val="2800"/>
              <a:buFont typeface="Franklin Gothic Book" panose="020B0503020102020204" pitchFamily="34" charset="0"/>
              <a:buChar char="•"/>
            </a:pPr>
            <a:r>
              <a:rPr lang="en-US"/>
              <a:t>HIV Positive </a:t>
            </a:r>
          </a:p>
        </p:txBody>
      </p:sp>
      <p:sp>
        <p:nvSpPr>
          <p:cNvPr id="150" name="Rectangle 149">
            <a:extLst>
              <a:ext uri="{FF2B5EF4-FFF2-40B4-BE49-F238E27FC236}">
                <a16:creationId xmlns:a16="http://schemas.microsoft.com/office/drawing/2014/main" id="{2AE37DBE-5576-4E27-97C0-75925347A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Google Shape;256;p6"/>
          <p:cNvSpPr txBox="1">
            <a:spLocks noGrp="1"/>
          </p:cNvSpPr>
          <p:nvPr>
            <p:ph type="sldNum" sz="quarter" idx="12"/>
          </p:nvPr>
        </p:nvSpPr>
        <p:spPr>
          <a:xfrm>
            <a:off x="7104552" y="6453386"/>
            <a:ext cx="1197219" cy="404614"/>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450"/>
              <a:buNone/>
            </a:pPr>
            <a:fld id="{00000000-1234-1234-1234-123412341234}" type="slidenum">
              <a:rPr lang="en-US" sz="1200">
                <a:solidFill>
                  <a:srgbClr val="FFFFFF"/>
                </a:solidFill>
              </a:rPr>
              <a:pPr lvl="0" indent="0">
                <a:spcBef>
                  <a:spcPts val="0"/>
                </a:spcBef>
                <a:spcAft>
                  <a:spcPts val="600"/>
                </a:spcAft>
                <a:buSzPts val="450"/>
                <a:buNone/>
              </a:pPr>
              <a:t>3</a:t>
            </a:fld>
            <a:endParaRPr lang="en-US" sz="1200">
              <a:solidFill>
                <a:srgbClr val="FFFFFF"/>
              </a:solidFill>
            </a:endParaRPr>
          </a:p>
        </p:txBody>
      </p:sp>
      <p:pic>
        <p:nvPicPr>
          <p:cNvPr id="259" name="Google Shape;259;p6" descr="A picture containing drawing&#10;&#10;Description automatically generated"/>
          <p:cNvPicPr preferRelativeResize="0"/>
          <p:nvPr/>
        </p:nvPicPr>
        <p:blipFill rotWithShape="1">
          <a:blip r:embed="rId3"/>
          <a:srcRect l="23902" r="25768"/>
          <a:stretch/>
        </p:blipFill>
        <p:spPr>
          <a:xfrm>
            <a:off x="5692390" y="10"/>
            <a:ext cx="3451610" cy="685799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C9AAD81-1D79-4302-B7F6-8D332741BF26}"/>
              </a:ext>
            </a:extLst>
          </p:cNvPr>
          <p:cNvSpPr>
            <a:spLocks noGrp="1"/>
          </p:cNvSpPr>
          <p:nvPr>
            <p:ph type="title"/>
          </p:nvPr>
        </p:nvSpPr>
        <p:spPr>
          <a:xfrm>
            <a:off x="2522898" y="685800"/>
            <a:ext cx="5778873" cy="1485900"/>
          </a:xfrm>
        </p:spPr>
        <p:txBody>
          <a:bodyPr>
            <a:normAutofit fontScale="90000"/>
          </a:bodyPr>
          <a:lstStyle/>
          <a:p>
            <a:r>
              <a:rPr lang="en-US" dirty="0"/>
              <a:t>Annual Income –Nine Types of Income Included</a:t>
            </a:r>
            <a:endParaRPr lang="en-US" sz="4400" dirty="0"/>
          </a:p>
        </p:txBody>
      </p:sp>
      <p:sp>
        <p:nvSpPr>
          <p:cNvPr id="13" name="Rectangle 12">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B5D2D264-7E8F-430D-B1A7-4132EF3E2429}"/>
              </a:ext>
            </a:extLst>
          </p:cNvPr>
          <p:cNvSpPr>
            <a:spLocks noGrp="1"/>
          </p:cNvSpPr>
          <p:nvPr>
            <p:ph idx="1"/>
          </p:nvPr>
        </p:nvSpPr>
        <p:spPr>
          <a:xfrm>
            <a:off x="2522898" y="2286000"/>
            <a:ext cx="5778873" cy="3581400"/>
          </a:xfrm>
        </p:spPr>
        <p:txBody>
          <a:bodyPr>
            <a:normAutofit/>
          </a:bodyPr>
          <a:lstStyle/>
          <a:p>
            <a:pPr marL="0" indent="0">
              <a:buNone/>
            </a:pPr>
            <a:r>
              <a:rPr lang="en-US" sz="2000" dirty="0"/>
              <a:t>6. Welfare assistance payments (i.e., TANF, general assistance)</a:t>
            </a:r>
          </a:p>
          <a:p>
            <a:pPr marL="0" indent="0">
              <a:buNone/>
            </a:pPr>
            <a:r>
              <a:rPr lang="en-US" sz="2000" dirty="0"/>
              <a:t>7. Periodic allowances like alimony, child support, regularly reoccurring gifts/contributions</a:t>
            </a:r>
          </a:p>
          <a:p>
            <a:pPr marL="0" indent="0">
              <a:buNone/>
            </a:pPr>
            <a:r>
              <a:rPr lang="en-US" sz="2000" dirty="0"/>
              <a:t>8. Military pay</a:t>
            </a:r>
          </a:p>
          <a:p>
            <a:pPr marL="0" indent="0">
              <a:buNone/>
            </a:pPr>
            <a:r>
              <a:rPr lang="en-US" sz="2000" dirty="0"/>
              <a:t>9. Student financial assistance (under certain conditions)</a:t>
            </a:r>
            <a:r>
              <a:rPr lang="en-US" sz="2000" b="1" dirty="0"/>
              <a:t>***</a:t>
            </a:r>
          </a:p>
          <a:p>
            <a:endParaRPr lang="en-US" sz="2000" dirty="0"/>
          </a:p>
        </p:txBody>
      </p:sp>
    </p:spTree>
    <p:extLst>
      <p:ext uri="{BB962C8B-B14F-4D97-AF65-F5344CB8AC3E}">
        <p14:creationId xmlns:p14="http://schemas.microsoft.com/office/powerpoint/2010/main" val="280402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DDDB0C-C591-4174-83FD-7BDFEFECB6AF}"/>
              </a:ext>
            </a:extLst>
          </p:cNvPr>
          <p:cNvSpPr>
            <a:spLocks noGrp="1"/>
          </p:cNvSpPr>
          <p:nvPr>
            <p:ph type="title"/>
          </p:nvPr>
        </p:nvSpPr>
        <p:spPr>
          <a:xfrm>
            <a:off x="661308" y="631372"/>
            <a:ext cx="2351314" cy="5606142"/>
          </a:xfrm>
        </p:spPr>
        <p:txBody>
          <a:bodyPr>
            <a:normAutofit/>
          </a:bodyPr>
          <a:lstStyle/>
          <a:p>
            <a:r>
              <a:rPr lang="en-US" sz="3100" dirty="0"/>
              <a:t>#1: What is employment income?</a:t>
            </a:r>
          </a:p>
        </p:txBody>
      </p:sp>
      <p:sp>
        <p:nvSpPr>
          <p:cNvPr id="11" name="Rectangle 10">
            <a:extLst>
              <a:ext uri="{FF2B5EF4-FFF2-40B4-BE49-F238E27FC236}">
                <a16:creationId xmlns:a16="http://schemas.microsoft.com/office/drawing/2014/main" id="{A032AF67-9361-4696-893D-E91665A60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8C053D-6F15-49E5-A418-919A26D244A7}"/>
              </a:ext>
            </a:extLst>
          </p:cNvPr>
          <p:cNvSpPr>
            <a:spLocks noGrp="1"/>
          </p:cNvSpPr>
          <p:nvPr>
            <p:ph idx="1"/>
          </p:nvPr>
        </p:nvSpPr>
        <p:spPr>
          <a:xfrm>
            <a:off x="3556196" y="631371"/>
            <a:ext cx="5097946" cy="3744685"/>
          </a:xfrm>
        </p:spPr>
        <p:txBody>
          <a:bodyPr>
            <a:normAutofit/>
          </a:bodyPr>
          <a:lstStyle/>
          <a:p>
            <a:pPr marL="0" indent="0">
              <a:buNone/>
            </a:pPr>
            <a:r>
              <a:rPr lang="en-US" sz="2000" dirty="0"/>
              <a:t>Employment, or earned income refers to:</a:t>
            </a:r>
          </a:p>
          <a:p>
            <a:r>
              <a:rPr lang="en-US" sz="2000" dirty="0"/>
              <a:t>Regular wages/salaries</a:t>
            </a:r>
          </a:p>
          <a:p>
            <a:r>
              <a:rPr lang="en-US" sz="2000" dirty="0"/>
              <a:t>Overtime pay</a:t>
            </a:r>
          </a:p>
          <a:p>
            <a:r>
              <a:rPr lang="en-US" sz="2000" dirty="0"/>
              <a:t>Commissions, Fees, Tips and Bonuses</a:t>
            </a:r>
          </a:p>
          <a:p>
            <a:pPr marL="0" indent="0">
              <a:buNone/>
            </a:pPr>
            <a:endParaRPr lang="en-US" sz="2000" dirty="0"/>
          </a:p>
          <a:p>
            <a:pPr marL="0" indent="0">
              <a:buNone/>
            </a:pPr>
            <a:r>
              <a:rPr lang="en-US" sz="2000" b="1" dirty="0"/>
              <a:t>Key element: </a:t>
            </a:r>
          </a:p>
          <a:p>
            <a:pPr marL="0" indent="0">
              <a:buNone/>
            </a:pPr>
            <a:r>
              <a:rPr lang="en-US" sz="2000" dirty="0"/>
              <a:t>Gross income is used to determine annual income</a:t>
            </a:r>
          </a:p>
        </p:txBody>
      </p:sp>
      <p:pic>
        <p:nvPicPr>
          <p:cNvPr id="2" name="Picture 1">
            <a:extLst>
              <a:ext uri="{FF2B5EF4-FFF2-40B4-BE49-F238E27FC236}">
                <a16:creationId xmlns:a16="http://schemas.microsoft.com/office/drawing/2014/main" id="{E83A7BFD-7614-4F38-98CB-EBF44497201B}"/>
              </a:ext>
            </a:extLst>
          </p:cNvPr>
          <p:cNvPicPr>
            <a:picLocks noChangeAspect="1"/>
          </p:cNvPicPr>
          <p:nvPr/>
        </p:nvPicPr>
        <p:blipFill>
          <a:blip r:embed="rId3"/>
          <a:stretch>
            <a:fillRect/>
          </a:stretch>
        </p:blipFill>
        <p:spPr>
          <a:xfrm>
            <a:off x="3220922" y="4620568"/>
            <a:ext cx="2884247" cy="1687285"/>
          </a:xfrm>
          <a:prstGeom prst="rect">
            <a:avLst/>
          </a:prstGeom>
        </p:spPr>
      </p:pic>
    </p:spTree>
    <p:extLst>
      <p:ext uri="{BB962C8B-B14F-4D97-AF65-F5344CB8AC3E}">
        <p14:creationId xmlns:p14="http://schemas.microsoft.com/office/powerpoint/2010/main" val="70213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66BD3B-EADC-4B00-8EB6-5B6E2F07AF8F}"/>
              </a:ext>
            </a:extLst>
          </p:cNvPr>
          <p:cNvSpPr>
            <a:spLocks noGrp="1"/>
          </p:cNvSpPr>
          <p:nvPr>
            <p:ph type="title"/>
          </p:nvPr>
        </p:nvSpPr>
        <p:spPr>
          <a:xfrm>
            <a:off x="725926" y="1194180"/>
            <a:ext cx="2642954" cy="5020353"/>
          </a:xfrm>
        </p:spPr>
        <p:txBody>
          <a:bodyPr>
            <a:normAutofit/>
          </a:bodyPr>
          <a:lstStyle/>
          <a:p>
            <a:r>
              <a:rPr lang="en-US" sz="4400" dirty="0"/>
              <a:t>#2: What is Business Income?</a:t>
            </a:r>
            <a:br>
              <a:rPr lang="en-US" sz="4400" dirty="0"/>
            </a:br>
            <a:endParaRPr lang="en-US" sz="4400" dirty="0"/>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8C053D-6F15-49E5-A418-919A26D244A7}"/>
              </a:ext>
            </a:extLst>
          </p:cNvPr>
          <p:cNvSpPr>
            <a:spLocks noGrp="1"/>
          </p:cNvSpPr>
          <p:nvPr>
            <p:ph idx="1"/>
          </p:nvPr>
        </p:nvSpPr>
        <p:spPr>
          <a:xfrm>
            <a:off x="3792405" y="1194179"/>
            <a:ext cx="4586136" cy="5020353"/>
          </a:xfrm>
        </p:spPr>
        <p:txBody>
          <a:bodyPr>
            <a:normAutofit/>
          </a:bodyPr>
          <a:lstStyle/>
          <a:p>
            <a:pPr marL="0" indent="0">
              <a:buNone/>
            </a:pPr>
            <a:r>
              <a:rPr lang="en-US" sz="1700" dirty="0"/>
              <a:t>Business income refers the operation of a business or profession including self-employment. </a:t>
            </a:r>
          </a:p>
          <a:p>
            <a:pPr marL="0" indent="0">
              <a:buNone/>
            </a:pPr>
            <a:endParaRPr lang="en-US" sz="1700" b="1" dirty="0"/>
          </a:p>
          <a:p>
            <a:pPr marL="0" indent="0">
              <a:buNone/>
            </a:pPr>
            <a:r>
              <a:rPr lang="en-US" sz="1700" b="1" dirty="0"/>
              <a:t>Key Elements: </a:t>
            </a:r>
          </a:p>
          <a:p>
            <a:r>
              <a:rPr lang="en-US" sz="1700" dirty="0"/>
              <a:t>Net income is included, not gross income</a:t>
            </a:r>
          </a:p>
          <a:p>
            <a:pPr lvl="1"/>
            <a:r>
              <a:rPr lang="en-US" sz="1700" dirty="0"/>
              <a:t>Net income is gross minus business expenses (e.g., loan interest, depreciation)</a:t>
            </a:r>
          </a:p>
          <a:p>
            <a:pPr marL="533400" lvl="1" indent="0">
              <a:buNone/>
            </a:pPr>
            <a:r>
              <a:rPr lang="en-US" sz="1700" dirty="0"/>
              <a:t> </a:t>
            </a:r>
          </a:p>
          <a:p>
            <a:r>
              <a:rPr lang="en-US" sz="1700" dirty="0"/>
              <a:t>Income also includes:</a:t>
            </a:r>
          </a:p>
          <a:p>
            <a:pPr lvl="1"/>
            <a:r>
              <a:rPr lang="en-US" sz="1700" dirty="0"/>
              <a:t>Salaries or other amounts distributed to family members by the business</a:t>
            </a:r>
          </a:p>
          <a:p>
            <a:pPr lvl="1"/>
            <a:r>
              <a:rPr lang="en-US" sz="1700" dirty="0"/>
              <a:t>Cash or assets withdrawn from the business (except for cash/assets invested in the business</a:t>
            </a:r>
          </a:p>
        </p:txBody>
      </p:sp>
    </p:spTree>
    <p:extLst>
      <p:ext uri="{BB962C8B-B14F-4D97-AF65-F5344CB8AC3E}">
        <p14:creationId xmlns:p14="http://schemas.microsoft.com/office/powerpoint/2010/main" val="3856627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0BC91-F182-4DB3-8A36-61EFED96B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73A68-2A9D-470F-A099-934569814AC8}"/>
              </a:ext>
            </a:extLst>
          </p:cNvPr>
          <p:cNvSpPr>
            <a:spLocks noGrp="1"/>
          </p:cNvSpPr>
          <p:nvPr>
            <p:ph type="title"/>
          </p:nvPr>
        </p:nvSpPr>
        <p:spPr>
          <a:xfrm>
            <a:off x="3858164" y="428050"/>
            <a:ext cx="4632582" cy="805470"/>
          </a:xfrm>
        </p:spPr>
        <p:txBody>
          <a:bodyPr>
            <a:normAutofit fontScale="90000"/>
          </a:bodyPr>
          <a:lstStyle/>
          <a:p>
            <a:r>
              <a:rPr lang="en-US"/>
              <a:t>#3: Assets</a:t>
            </a:r>
            <a:br>
              <a:rPr lang="en-US"/>
            </a:br>
            <a:endParaRPr lang="en-US"/>
          </a:p>
        </p:txBody>
      </p:sp>
      <p:pic>
        <p:nvPicPr>
          <p:cNvPr id="3" name="Picture 2">
            <a:extLst>
              <a:ext uri="{FF2B5EF4-FFF2-40B4-BE49-F238E27FC236}">
                <a16:creationId xmlns:a16="http://schemas.microsoft.com/office/drawing/2014/main" id="{9142B01C-CF61-44F7-9C87-E2C6A4F926AC}"/>
              </a:ext>
            </a:extLst>
          </p:cNvPr>
          <p:cNvPicPr>
            <a:picLocks noChangeAspect="1"/>
          </p:cNvPicPr>
          <p:nvPr/>
        </p:nvPicPr>
        <p:blipFill rotWithShape="1">
          <a:blip r:embed="rId3"/>
          <a:srcRect l="25346" r="11758"/>
          <a:stretch/>
        </p:blipFill>
        <p:spPr>
          <a:xfrm>
            <a:off x="888592" y="933450"/>
            <a:ext cx="2766611" cy="2892159"/>
          </a:xfrm>
          <a:prstGeom prst="rect">
            <a:avLst/>
          </a:prstGeom>
        </p:spPr>
      </p:pic>
      <p:pic>
        <p:nvPicPr>
          <p:cNvPr id="5" name="Picture 4">
            <a:extLst>
              <a:ext uri="{FF2B5EF4-FFF2-40B4-BE49-F238E27FC236}">
                <a16:creationId xmlns:a16="http://schemas.microsoft.com/office/drawing/2014/main" id="{12337462-741D-4C2D-8FDE-A1553B4D8313}"/>
              </a:ext>
            </a:extLst>
          </p:cNvPr>
          <p:cNvPicPr>
            <a:picLocks noChangeAspect="1"/>
          </p:cNvPicPr>
          <p:nvPr/>
        </p:nvPicPr>
        <p:blipFill rotWithShape="1">
          <a:blip r:embed="rId4"/>
          <a:srcRect l="10485" r="10725" b="-1"/>
          <a:stretch/>
        </p:blipFill>
        <p:spPr>
          <a:xfrm>
            <a:off x="1170039" y="4170969"/>
            <a:ext cx="2015561" cy="2112844"/>
          </a:xfrm>
          <a:prstGeom prst="rect">
            <a:avLst/>
          </a:prstGeom>
        </p:spPr>
      </p:pic>
      <p:sp>
        <p:nvSpPr>
          <p:cNvPr id="21" name="Rectangle 20">
            <a:extLst>
              <a:ext uri="{FF2B5EF4-FFF2-40B4-BE49-F238E27FC236}">
                <a16:creationId xmlns:a16="http://schemas.microsoft.com/office/drawing/2014/main" id="{59232EB7-EA09-4F65-886A-F5E93EBCC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2">
            <a:extLst>
              <a:ext uri="{FF2B5EF4-FFF2-40B4-BE49-F238E27FC236}">
                <a16:creationId xmlns:a16="http://schemas.microsoft.com/office/drawing/2014/main" id="{CC3A82D5-DCFF-4014-9340-05491042673B}"/>
              </a:ext>
            </a:extLst>
          </p:cNvPr>
          <p:cNvSpPr>
            <a:spLocks noGrp="1"/>
          </p:cNvSpPr>
          <p:nvPr>
            <p:ph idx="1"/>
          </p:nvPr>
        </p:nvSpPr>
        <p:spPr>
          <a:xfrm>
            <a:off x="3858164" y="933450"/>
            <a:ext cx="4632582" cy="5238750"/>
          </a:xfrm>
        </p:spPr>
        <p:txBody>
          <a:bodyPr>
            <a:normAutofit fontScale="92500" lnSpcReduction="20000"/>
          </a:bodyPr>
          <a:lstStyle/>
          <a:p>
            <a:pPr marL="0" indent="0">
              <a:buNone/>
            </a:pPr>
            <a:endParaRPr lang="en-US" sz="1300" b="1" dirty="0"/>
          </a:p>
          <a:p>
            <a:pPr marL="0" indent="0">
              <a:buNone/>
            </a:pPr>
            <a:endParaRPr lang="en-US" sz="1300" b="1" dirty="0"/>
          </a:p>
          <a:p>
            <a:pPr marL="0" indent="0">
              <a:buNone/>
            </a:pPr>
            <a:r>
              <a:rPr lang="en-US" b="1" dirty="0"/>
              <a:t>What is an asset?</a:t>
            </a:r>
            <a:endParaRPr lang="en-US" dirty="0"/>
          </a:p>
          <a:p>
            <a:pPr marL="0" indent="0">
              <a:buNone/>
            </a:pPr>
            <a:r>
              <a:rPr lang="en-US" dirty="0"/>
              <a:t>An asset is something of monetary value to which any family member has </a:t>
            </a:r>
            <a:r>
              <a:rPr lang="en-US" u="sng" dirty="0"/>
              <a:t>access</a:t>
            </a:r>
            <a:r>
              <a:rPr lang="en-US" dirty="0"/>
              <a:t>. </a:t>
            </a:r>
          </a:p>
          <a:p>
            <a:pPr marL="0" indent="0">
              <a:buNone/>
            </a:pPr>
            <a:r>
              <a:rPr lang="en-US" dirty="0"/>
              <a:t>Examples include:</a:t>
            </a:r>
          </a:p>
          <a:p>
            <a:pPr>
              <a:spcBef>
                <a:spcPts val="0"/>
              </a:spcBef>
              <a:spcAft>
                <a:spcPts val="0"/>
              </a:spcAft>
            </a:pPr>
            <a:r>
              <a:rPr lang="en-US" dirty="0"/>
              <a:t>Savings and checking accounts</a:t>
            </a:r>
          </a:p>
          <a:p>
            <a:pPr>
              <a:spcBef>
                <a:spcPts val="0"/>
              </a:spcBef>
              <a:spcAft>
                <a:spcPts val="0"/>
              </a:spcAft>
            </a:pPr>
            <a:r>
              <a:rPr lang="en-US" dirty="0"/>
              <a:t>Certificates of deposit (CDs)</a:t>
            </a:r>
          </a:p>
          <a:p>
            <a:pPr>
              <a:spcBef>
                <a:spcPts val="0"/>
              </a:spcBef>
              <a:spcAft>
                <a:spcPts val="0"/>
              </a:spcAft>
            </a:pPr>
            <a:r>
              <a:rPr lang="en-US" dirty="0"/>
              <a:t>Stocks, bonds, mutual funds, and other investment accounts</a:t>
            </a:r>
          </a:p>
          <a:p>
            <a:pPr>
              <a:spcBef>
                <a:spcPts val="0"/>
              </a:spcBef>
              <a:spcAft>
                <a:spcPts val="0"/>
              </a:spcAft>
            </a:pPr>
            <a:r>
              <a:rPr lang="en-US" dirty="0"/>
              <a:t>Life insurance policies that have a cash value</a:t>
            </a:r>
          </a:p>
          <a:p>
            <a:pPr>
              <a:spcBef>
                <a:spcPts val="0"/>
              </a:spcBef>
              <a:spcAft>
                <a:spcPts val="0"/>
              </a:spcAft>
            </a:pPr>
            <a:r>
              <a:rPr lang="en-US" dirty="0"/>
              <a:t>Personal property held as an investment, such as gems, coin collections, etc. </a:t>
            </a:r>
          </a:p>
          <a:p>
            <a:pPr>
              <a:spcBef>
                <a:spcPts val="0"/>
              </a:spcBef>
              <a:spcAft>
                <a:spcPts val="0"/>
              </a:spcAft>
            </a:pPr>
            <a:r>
              <a:rPr lang="en-US" dirty="0"/>
              <a:t>Employer pension and retirement funds</a:t>
            </a:r>
          </a:p>
          <a:p>
            <a:pPr>
              <a:spcBef>
                <a:spcPts val="0"/>
              </a:spcBef>
              <a:spcAft>
                <a:spcPts val="0"/>
              </a:spcAft>
            </a:pPr>
            <a:r>
              <a:rPr lang="en-US" dirty="0"/>
              <a:t>Individual retirement accounts (IRAs), Keogh accounts, similar retirement savings accounts</a:t>
            </a:r>
          </a:p>
          <a:p>
            <a:pPr>
              <a:spcBef>
                <a:spcPts val="0"/>
              </a:spcBef>
              <a:spcAft>
                <a:spcPts val="0"/>
              </a:spcAft>
            </a:pPr>
            <a:r>
              <a:rPr lang="en-US" dirty="0"/>
              <a:t>Annuities</a:t>
            </a:r>
          </a:p>
          <a:p>
            <a:pPr>
              <a:spcBef>
                <a:spcPts val="0"/>
              </a:spcBef>
              <a:spcAft>
                <a:spcPts val="0"/>
              </a:spcAft>
            </a:pPr>
            <a:r>
              <a:rPr lang="en-US" dirty="0"/>
              <a:t>Trusts</a:t>
            </a:r>
          </a:p>
        </p:txBody>
      </p:sp>
    </p:spTree>
    <p:extLst>
      <p:ext uri="{BB962C8B-B14F-4D97-AF65-F5344CB8AC3E}">
        <p14:creationId xmlns:p14="http://schemas.microsoft.com/office/powerpoint/2010/main" val="22665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9824-4379-4915-BE82-028E63B17661}"/>
              </a:ext>
            </a:extLst>
          </p:cNvPr>
          <p:cNvSpPr>
            <a:spLocks noGrp="1"/>
          </p:cNvSpPr>
          <p:nvPr>
            <p:ph type="title"/>
          </p:nvPr>
        </p:nvSpPr>
        <p:spPr>
          <a:xfrm>
            <a:off x="1042987" y="685800"/>
            <a:ext cx="7415213" cy="1485900"/>
          </a:xfrm>
        </p:spPr>
        <p:txBody>
          <a:bodyPr>
            <a:normAutofit/>
          </a:bodyPr>
          <a:lstStyle/>
          <a:p>
            <a:r>
              <a:rPr lang="en-US" sz="4400" dirty="0"/>
              <a:t>#3: Assets</a:t>
            </a:r>
            <a:br>
              <a:rPr lang="en-US" sz="4400" dirty="0"/>
            </a:br>
            <a:endParaRPr lang="en-US" sz="4400" b="1" dirty="0"/>
          </a:p>
        </p:txBody>
      </p:sp>
      <p:sp>
        <p:nvSpPr>
          <p:cNvPr id="3" name="Content Placeholder 2">
            <a:extLst>
              <a:ext uri="{FF2B5EF4-FFF2-40B4-BE49-F238E27FC236}">
                <a16:creationId xmlns:a16="http://schemas.microsoft.com/office/drawing/2014/main" id="{813BE742-6968-470F-85FB-592BE66D5ED5}"/>
              </a:ext>
            </a:extLst>
          </p:cNvPr>
          <p:cNvSpPr>
            <a:spLocks noGrp="1"/>
          </p:cNvSpPr>
          <p:nvPr>
            <p:ph idx="1"/>
          </p:nvPr>
        </p:nvSpPr>
        <p:spPr>
          <a:xfrm>
            <a:off x="1042987" y="1783790"/>
            <a:ext cx="4632582" cy="3581400"/>
          </a:xfrm>
        </p:spPr>
        <p:txBody>
          <a:bodyPr>
            <a:normAutofit/>
          </a:bodyPr>
          <a:lstStyle/>
          <a:p>
            <a:pPr marL="0" indent="0">
              <a:buNone/>
            </a:pPr>
            <a:r>
              <a:rPr lang="en-US" sz="1900" b="1" dirty="0"/>
              <a:t>What is not an asset? </a:t>
            </a:r>
          </a:p>
          <a:p>
            <a:pPr marL="0" indent="0">
              <a:buNone/>
            </a:pPr>
            <a:endParaRPr lang="en-US" sz="1900" dirty="0"/>
          </a:p>
          <a:p>
            <a:pPr marL="0" indent="0">
              <a:buNone/>
            </a:pPr>
            <a:r>
              <a:rPr lang="en-US" sz="1900" dirty="0"/>
              <a:t>Assets do not include necessary items of personal property, such as:</a:t>
            </a:r>
          </a:p>
          <a:p>
            <a:r>
              <a:rPr lang="en-US" sz="1900" dirty="0"/>
              <a:t>Furniture</a:t>
            </a:r>
          </a:p>
          <a:p>
            <a:r>
              <a:rPr lang="en-US" sz="1900" dirty="0"/>
              <a:t>Clothing</a:t>
            </a:r>
          </a:p>
          <a:p>
            <a:r>
              <a:rPr lang="en-US" sz="1900" dirty="0"/>
              <a:t>Automobiles</a:t>
            </a:r>
          </a:p>
          <a:p>
            <a:r>
              <a:rPr lang="en-US" sz="1900" dirty="0"/>
              <a:t>Assets part of an active business or farming operation </a:t>
            </a:r>
          </a:p>
        </p:txBody>
      </p:sp>
      <p:pic>
        <p:nvPicPr>
          <p:cNvPr id="4" name="Picture 3">
            <a:extLst>
              <a:ext uri="{FF2B5EF4-FFF2-40B4-BE49-F238E27FC236}">
                <a16:creationId xmlns:a16="http://schemas.microsoft.com/office/drawing/2014/main" id="{82E7204F-1486-453C-8AAA-E5BF1C6773AF}"/>
              </a:ext>
            </a:extLst>
          </p:cNvPr>
          <p:cNvPicPr>
            <a:picLocks noChangeAspect="1"/>
          </p:cNvPicPr>
          <p:nvPr/>
        </p:nvPicPr>
        <p:blipFill rotWithShape="1">
          <a:blip r:embed="rId2"/>
          <a:srcRect l="3096" r="1" b="1"/>
          <a:stretch/>
        </p:blipFill>
        <p:spPr>
          <a:xfrm>
            <a:off x="6046077" y="2401556"/>
            <a:ext cx="2408622" cy="1652907"/>
          </a:xfrm>
          <a:prstGeom prst="rect">
            <a:avLst/>
          </a:prstGeom>
        </p:spPr>
      </p:pic>
      <p:pic>
        <p:nvPicPr>
          <p:cNvPr id="5" name="Picture 4">
            <a:extLst>
              <a:ext uri="{FF2B5EF4-FFF2-40B4-BE49-F238E27FC236}">
                <a16:creationId xmlns:a16="http://schemas.microsoft.com/office/drawing/2014/main" id="{DEB1E513-7892-4E17-9C89-89EF31B14077}"/>
              </a:ext>
            </a:extLst>
          </p:cNvPr>
          <p:cNvPicPr>
            <a:picLocks noChangeAspect="1"/>
          </p:cNvPicPr>
          <p:nvPr/>
        </p:nvPicPr>
        <p:blipFill rotWithShape="1">
          <a:blip r:embed="rId3"/>
          <a:srcRect t="9172" b="27211"/>
          <a:stretch/>
        </p:blipFill>
        <p:spPr>
          <a:xfrm>
            <a:off x="6046077" y="4215330"/>
            <a:ext cx="2408622" cy="1652907"/>
          </a:xfrm>
          <a:prstGeom prst="rect">
            <a:avLst/>
          </a:prstGeom>
        </p:spPr>
      </p:pic>
    </p:spTree>
    <p:extLst>
      <p:ext uri="{BB962C8B-B14F-4D97-AF65-F5344CB8AC3E}">
        <p14:creationId xmlns:p14="http://schemas.microsoft.com/office/powerpoint/2010/main" val="4050139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3A68-2A9D-470F-A099-934569814AC8}"/>
              </a:ext>
            </a:extLst>
          </p:cNvPr>
          <p:cNvSpPr>
            <a:spLocks noGrp="1"/>
          </p:cNvSpPr>
          <p:nvPr>
            <p:ph type="title"/>
          </p:nvPr>
        </p:nvSpPr>
        <p:spPr>
          <a:xfrm>
            <a:off x="628650" y="704691"/>
            <a:ext cx="7886700" cy="743650"/>
          </a:xfrm>
        </p:spPr>
        <p:txBody>
          <a:bodyPr>
            <a:normAutofit/>
          </a:bodyPr>
          <a:lstStyle/>
          <a:p>
            <a:r>
              <a:rPr lang="en-US" dirty="0"/>
              <a:t>#3: Assets</a:t>
            </a:r>
          </a:p>
        </p:txBody>
      </p:sp>
      <p:sp>
        <p:nvSpPr>
          <p:cNvPr id="3" name="Content Placeholder 2">
            <a:extLst>
              <a:ext uri="{FF2B5EF4-FFF2-40B4-BE49-F238E27FC236}">
                <a16:creationId xmlns:a16="http://schemas.microsoft.com/office/drawing/2014/main" id="{CC3A82D5-DCFF-4014-9340-05491042673B}"/>
              </a:ext>
            </a:extLst>
          </p:cNvPr>
          <p:cNvSpPr>
            <a:spLocks noGrp="1"/>
          </p:cNvSpPr>
          <p:nvPr>
            <p:ph idx="1"/>
          </p:nvPr>
        </p:nvSpPr>
        <p:spPr>
          <a:xfrm>
            <a:off x="628650" y="1539793"/>
            <a:ext cx="7886700" cy="4707584"/>
          </a:xfrm>
        </p:spPr>
        <p:txBody>
          <a:bodyPr>
            <a:normAutofit/>
          </a:bodyPr>
          <a:lstStyle/>
          <a:p>
            <a:pPr marL="0" indent="0">
              <a:buNone/>
            </a:pPr>
            <a:r>
              <a:rPr lang="en-US" b="1" dirty="0"/>
              <a:t>Key Elements:</a:t>
            </a:r>
          </a:p>
          <a:p>
            <a:r>
              <a:rPr lang="en-US" i="1" dirty="0"/>
              <a:t>Access</a:t>
            </a:r>
            <a:r>
              <a:rPr lang="en-US" dirty="0"/>
              <a:t> to the asset is a key element in determining if an asset/asset income will be included in or excluded from annual income</a:t>
            </a:r>
          </a:p>
          <a:p>
            <a:r>
              <a:rPr lang="en-US" dirty="0"/>
              <a:t>Consider the following when determining access to an asset</a:t>
            </a:r>
          </a:p>
          <a:p>
            <a:pPr lvl="1"/>
            <a:r>
              <a:rPr lang="en-US" dirty="0"/>
              <a:t>Is the asset in a family member’s name?</a:t>
            </a:r>
          </a:p>
          <a:p>
            <a:pPr lvl="1"/>
            <a:r>
              <a:rPr lang="en-US" dirty="0"/>
              <a:t>Can any family member withdraw funds or sell the asset?</a:t>
            </a:r>
          </a:p>
          <a:p>
            <a:pPr lvl="1"/>
            <a:r>
              <a:rPr lang="en-US" dirty="0"/>
              <a:t>Is income generated from the assets benefiting any family member?</a:t>
            </a:r>
          </a:p>
          <a:p>
            <a:pPr lvl="1"/>
            <a:r>
              <a:rPr lang="en-US" dirty="0"/>
              <a:t>Is the asset held in a joint account with any family member?</a:t>
            </a:r>
          </a:p>
          <a:p>
            <a:pPr marL="0" indent="0">
              <a:buNone/>
            </a:pPr>
            <a:endParaRPr lang="en-US" dirty="0"/>
          </a:p>
        </p:txBody>
      </p:sp>
    </p:spTree>
    <p:extLst>
      <p:ext uri="{BB962C8B-B14F-4D97-AF65-F5344CB8AC3E}">
        <p14:creationId xmlns:p14="http://schemas.microsoft.com/office/powerpoint/2010/main" val="30726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3A68-2A9D-470F-A099-934569814AC8}"/>
              </a:ext>
            </a:extLst>
          </p:cNvPr>
          <p:cNvSpPr>
            <a:spLocks noGrp="1"/>
          </p:cNvSpPr>
          <p:nvPr>
            <p:ph type="title"/>
          </p:nvPr>
        </p:nvSpPr>
        <p:spPr>
          <a:xfrm>
            <a:off x="661308" y="631372"/>
            <a:ext cx="2351314" cy="5606142"/>
          </a:xfrm>
        </p:spPr>
        <p:txBody>
          <a:bodyPr>
            <a:normAutofit/>
          </a:bodyPr>
          <a:lstStyle/>
          <a:p>
            <a:r>
              <a:rPr lang="en-US" sz="4400" dirty="0"/>
              <a:t>#3: Asset Income</a:t>
            </a:r>
            <a:br>
              <a:rPr lang="en-US" sz="4400" dirty="0"/>
            </a:br>
            <a:r>
              <a:rPr lang="en-US" sz="4400" i="1" dirty="0"/>
              <a:t>What is Asset Income?</a:t>
            </a:r>
          </a:p>
        </p:txBody>
      </p:sp>
      <p:sp>
        <p:nvSpPr>
          <p:cNvPr id="20" name="Rectangle 19">
            <a:extLst>
              <a:ext uri="{FF2B5EF4-FFF2-40B4-BE49-F238E27FC236}">
                <a16:creationId xmlns:a16="http://schemas.microsoft.com/office/drawing/2014/main" id="{A032AF67-9361-4696-893D-E91665A60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CC3A82D5-DCFF-4014-9340-05491042673B}"/>
              </a:ext>
            </a:extLst>
          </p:cNvPr>
          <p:cNvSpPr>
            <a:spLocks noGrp="1"/>
          </p:cNvSpPr>
          <p:nvPr>
            <p:ph idx="1"/>
          </p:nvPr>
        </p:nvSpPr>
        <p:spPr>
          <a:xfrm>
            <a:off x="3012622" y="631371"/>
            <a:ext cx="5641520" cy="4247475"/>
          </a:xfrm>
        </p:spPr>
        <p:txBody>
          <a:bodyPr>
            <a:normAutofit/>
          </a:bodyPr>
          <a:lstStyle/>
          <a:p>
            <a:pPr marL="0" indent="0">
              <a:buNone/>
            </a:pPr>
            <a:r>
              <a:rPr lang="en-US" sz="2000" dirty="0"/>
              <a:t>Asset income is often generated from interest rates, for example: </a:t>
            </a:r>
          </a:p>
          <a:p>
            <a:pPr marL="0" indent="0">
              <a:buNone/>
            </a:pPr>
            <a:endParaRPr lang="en-US" sz="2000" dirty="0"/>
          </a:p>
          <a:p>
            <a:pPr marL="0" indent="0">
              <a:buNone/>
            </a:pPr>
            <a:r>
              <a:rPr lang="en-US" sz="2000" dirty="0"/>
              <a:t>A savings account with a 3.5% interest rate.  This interest rate generates income on the asset. </a:t>
            </a:r>
          </a:p>
          <a:p>
            <a:pPr marL="0" indent="0">
              <a:buNone/>
            </a:pPr>
            <a:endParaRPr lang="en-US" sz="2000" dirty="0"/>
          </a:p>
          <a:p>
            <a:pPr marL="0" indent="0">
              <a:buNone/>
            </a:pPr>
            <a:r>
              <a:rPr lang="en-US" sz="2000" dirty="0"/>
              <a:t>Other assets don’t generate income through an interest rate and if total assets are over $5,000; an amount of income must be assigned to the asset. This is called imputed asset income.</a:t>
            </a:r>
          </a:p>
          <a:p>
            <a:pPr marL="0" indent="0">
              <a:buNone/>
            </a:pPr>
            <a:endParaRPr lang="en-US" sz="2000" dirty="0"/>
          </a:p>
        </p:txBody>
      </p:sp>
      <p:pic>
        <p:nvPicPr>
          <p:cNvPr id="3" name="Picture 2">
            <a:extLst>
              <a:ext uri="{FF2B5EF4-FFF2-40B4-BE49-F238E27FC236}">
                <a16:creationId xmlns:a16="http://schemas.microsoft.com/office/drawing/2014/main" id="{BAE275BE-C2AD-4522-BADD-1D779F9D573F}"/>
              </a:ext>
            </a:extLst>
          </p:cNvPr>
          <p:cNvPicPr>
            <a:picLocks noChangeAspect="1"/>
          </p:cNvPicPr>
          <p:nvPr/>
        </p:nvPicPr>
        <p:blipFill>
          <a:blip r:embed="rId2"/>
          <a:stretch>
            <a:fillRect/>
          </a:stretch>
        </p:blipFill>
        <p:spPr>
          <a:xfrm>
            <a:off x="4234125" y="5041182"/>
            <a:ext cx="2232407" cy="1687285"/>
          </a:xfrm>
          <a:prstGeom prst="rect">
            <a:avLst/>
          </a:prstGeom>
        </p:spPr>
      </p:pic>
    </p:spTree>
    <p:extLst>
      <p:ext uri="{BB962C8B-B14F-4D97-AF65-F5344CB8AC3E}">
        <p14:creationId xmlns:p14="http://schemas.microsoft.com/office/powerpoint/2010/main" val="1809007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AF95-290A-4CE0-BF18-4A373961C6C1}"/>
              </a:ext>
            </a:extLst>
          </p:cNvPr>
          <p:cNvSpPr>
            <a:spLocks noGrp="1"/>
          </p:cNvSpPr>
          <p:nvPr>
            <p:ph type="title"/>
          </p:nvPr>
        </p:nvSpPr>
        <p:spPr>
          <a:xfrm>
            <a:off x="628650" y="1131095"/>
            <a:ext cx="7886700" cy="685380"/>
          </a:xfrm>
        </p:spPr>
        <p:txBody>
          <a:bodyPr>
            <a:normAutofit fontScale="90000"/>
          </a:bodyPr>
          <a:lstStyle/>
          <a:p>
            <a:r>
              <a:rPr lang="en-US" dirty="0"/>
              <a:t>#3: Asset Income</a:t>
            </a:r>
          </a:p>
        </p:txBody>
      </p:sp>
      <p:sp>
        <p:nvSpPr>
          <p:cNvPr id="3" name="Content Placeholder 2">
            <a:extLst>
              <a:ext uri="{FF2B5EF4-FFF2-40B4-BE49-F238E27FC236}">
                <a16:creationId xmlns:a16="http://schemas.microsoft.com/office/drawing/2014/main" id="{AC2AFF00-4F14-4FD8-94CE-2537E22882DC}"/>
              </a:ext>
            </a:extLst>
          </p:cNvPr>
          <p:cNvSpPr>
            <a:spLocks noGrp="1"/>
          </p:cNvSpPr>
          <p:nvPr>
            <p:ph idx="1"/>
          </p:nvPr>
        </p:nvSpPr>
        <p:spPr>
          <a:xfrm>
            <a:off x="628650" y="2255227"/>
            <a:ext cx="7886700" cy="2858228"/>
          </a:xfrm>
        </p:spPr>
        <p:txBody>
          <a:bodyPr>
            <a:normAutofit/>
          </a:bodyPr>
          <a:lstStyle/>
          <a:p>
            <a:pPr marL="0" indent="0">
              <a:buNone/>
            </a:pPr>
            <a:endParaRPr lang="en-US" dirty="0"/>
          </a:p>
          <a:p>
            <a:pPr marL="0" indent="0">
              <a:buNone/>
            </a:pPr>
            <a:endParaRPr lang="en-US" dirty="0"/>
          </a:p>
        </p:txBody>
      </p:sp>
      <p:graphicFrame>
        <p:nvGraphicFramePr>
          <p:cNvPr id="4" name="Diagram 3">
            <a:extLst>
              <a:ext uri="{FF2B5EF4-FFF2-40B4-BE49-F238E27FC236}">
                <a16:creationId xmlns:a16="http://schemas.microsoft.com/office/drawing/2014/main" id="{C2554831-D3C3-4F32-960E-D85789BE3A8C}"/>
              </a:ext>
            </a:extLst>
          </p:cNvPr>
          <p:cNvGraphicFramePr/>
          <p:nvPr/>
        </p:nvGraphicFramePr>
        <p:xfrm>
          <a:off x="900112" y="2255226"/>
          <a:ext cx="7447360" cy="3205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391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AF95-290A-4CE0-BF18-4A373961C6C1}"/>
              </a:ext>
            </a:extLst>
          </p:cNvPr>
          <p:cNvSpPr>
            <a:spLocks noGrp="1"/>
          </p:cNvSpPr>
          <p:nvPr>
            <p:ph type="title"/>
          </p:nvPr>
        </p:nvSpPr>
        <p:spPr>
          <a:xfrm>
            <a:off x="1028700" y="528484"/>
            <a:ext cx="7200900" cy="1485900"/>
          </a:xfrm>
        </p:spPr>
        <p:txBody>
          <a:bodyPr>
            <a:normAutofit/>
          </a:bodyPr>
          <a:lstStyle/>
          <a:p>
            <a:r>
              <a:rPr lang="en-US" sz="3400" dirty="0"/>
              <a:t>#3: Asset Income</a:t>
            </a:r>
            <a:br>
              <a:rPr lang="en-US" sz="3400" dirty="0"/>
            </a:br>
            <a:r>
              <a:rPr lang="en-US" sz="2600" dirty="0"/>
              <a:t>What amount of asset income is included in annual income?</a:t>
            </a:r>
          </a:p>
        </p:txBody>
      </p:sp>
      <p:graphicFrame>
        <p:nvGraphicFramePr>
          <p:cNvPr id="16" name="Content Placeholder 2">
            <a:extLst>
              <a:ext uri="{FF2B5EF4-FFF2-40B4-BE49-F238E27FC236}">
                <a16:creationId xmlns:a16="http://schemas.microsoft.com/office/drawing/2014/main" id="{4EF8B80A-5A85-4694-9A1A-3A0D76883195}"/>
              </a:ext>
            </a:extLst>
          </p:cNvPr>
          <p:cNvGraphicFramePr>
            <a:graphicFrameLocks noGrp="1"/>
          </p:cNvGraphicFramePr>
          <p:nvPr>
            <p:ph idx="1"/>
            <p:extLst>
              <p:ext uri="{D42A27DB-BD31-4B8C-83A1-F6EECF244321}">
                <p14:modId xmlns:p14="http://schemas.microsoft.com/office/powerpoint/2010/main" val="1816364634"/>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61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Google Shape;587;p37"/>
          <p:cNvSpPr txBox="1">
            <a:spLocks noGrp="1"/>
          </p:cNvSpPr>
          <p:nvPr>
            <p:ph type="title"/>
          </p:nvPr>
        </p:nvSpPr>
        <p:spPr>
          <a:xfrm>
            <a:off x="628650" y="352201"/>
            <a:ext cx="7886700" cy="546327"/>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solidFill>
                  <a:schemeClr val="dk2"/>
                </a:solidFill>
              </a:rPr>
              <a:t>Asset Income - Example</a:t>
            </a:r>
          </a:p>
        </p:txBody>
      </p:sp>
      <p:sp>
        <p:nvSpPr>
          <p:cNvPr id="589" name="Google Shape;589;p37"/>
          <p:cNvSpPr txBox="1">
            <a:spLocks noGrp="1"/>
          </p:cNvSpPr>
          <p:nvPr>
            <p:ph idx="1"/>
          </p:nvPr>
        </p:nvSpPr>
        <p:spPr>
          <a:xfrm>
            <a:off x="628650" y="1120391"/>
            <a:ext cx="7886700" cy="5235961"/>
          </a:xfrm>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0"/>
              </a:spcBef>
              <a:spcAft>
                <a:spcPts val="0"/>
              </a:spcAft>
              <a:buSzPts val="2800"/>
              <a:buNone/>
            </a:pPr>
            <a:r>
              <a:rPr lang="en-US" sz="2400" dirty="0"/>
              <a:t>The cash value of Lulu </a:t>
            </a:r>
            <a:r>
              <a:rPr lang="en-US" sz="2400" dirty="0" err="1"/>
              <a:t>McGiggle’s</a:t>
            </a:r>
            <a:r>
              <a:rPr lang="en-US" sz="2400" dirty="0"/>
              <a:t> assets is $7,900 earning 1.5% interest. </a:t>
            </a:r>
          </a:p>
          <a:p>
            <a:pPr marL="50800" lvl="0" indent="0" algn="l" rtl="0">
              <a:lnSpc>
                <a:spcPct val="90000"/>
              </a:lnSpc>
              <a:spcBef>
                <a:spcPts val="0"/>
              </a:spcBef>
              <a:spcAft>
                <a:spcPts val="0"/>
              </a:spcAft>
              <a:buSzPts val="2800"/>
              <a:buNone/>
            </a:pPr>
            <a:endParaRPr lang="en-US" sz="2400" dirty="0"/>
          </a:p>
          <a:p>
            <a:pPr marL="393700" lvl="0" indent="-342900" algn="l" rtl="0">
              <a:lnSpc>
                <a:spcPct val="90000"/>
              </a:lnSpc>
              <a:spcBef>
                <a:spcPts val="0"/>
              </a:spcBef>
              <a:spcAft>
                <a:spcPts val="0"/>
              </a:spcAft>
              <a:buSzPts val="2800"/>
              <a:buFont typeface="Arial" panose="020B0604020202020204" pitchFamily="34" charset="0"/>
              <a:buChar char="•"/>
            </a:pPr>
            <a:r>
              <a:rPr lang="en-US" sz="2400" dirty="0"/>
              <a:t>Actual income generated from assets is $119.</a:t>
            </a:r>
          </a:p>
          <a:p>
            <a:pPr marL="50800" lvl="0" indent="0" algn="l" rtl="0">
              <a:lnSpc>
                <a:spcPct val="90000"/>
              </a:lnSpc>
              <a:spcBef>
                <a:spcPts val="0"/>
              </a:spcBef>
              <a:spcAft>
                <a:spcPts val="0"/>
              </a:spcAft>
              <a:buSzPts val="2800"/>
              <a:buNone/>
            </a:pPr>
            <a:endParaRPr lang="en-US" sz="2400" dirty="0"/>
          </a:p>
          <a:p>
            <a:pPr marL="50800" lvl="0" indent="0" algn="l" rtl="0">
              <a:lnSpc>
                <a:spcPct val="90000"/>
              </a:lnSpc>
              <a:spcBef>
                <a:spcPts val="0"/>
              </a:spcBef>
              <a:spcAft>
                <a:spcPts val="0"/>
              </a:spcAft>
              <a:buSzPts val="2800"/>
              <a:buNone/>
            </a:pPr>
            <a:r>
              <a:rPr lang="en-US" sz="2400" b="1" dirty="0"/>
              <a:t>What is the amount of asset income to include in annual income?</a:t>
            </a:r>
          </a:p>
          <a:p>
            <a:pPr marL="50800" lvl="0" indent="0" algn="l" rtl="0">
              <a:lnSpc>
                <a:spcPct val="90000"/>
              </a:lnSpc>
              <a:spcBef>
                <a:spcPts val="0"/>
              </a:spcBef>
              <a:spcAft>
                <a:spcPts val="0"/>
              </a:spcAft>
              <a:buSzPts val="2800"/>
              <a:buNone/>
            </a:pPr>
            <a:endParaRPr lang="en-US" sz="2400" b="1" dirty="0"/>
          </a:p>
          <a:p>
            <a:pPr marL="393700" lvl="0" indent="-342900" algn="l" rtl="0">
              <a:lnSpc>
                <a:spcPct val="90000"/>
              </a:lnSpc>
              <a:spcBef>
                <a:spcPts val="0"/>
              </a:spcBef>
              <a:spcAft>
                <a:spcPts val="0"/>
              </a:spcAft>
              <a:buSzPts val="2800"/>
              <a:buFont typeface="Arial" panose="020B0604020202020204" pitchFamily="34" charset="0"/>
              <a:buChar char="•"/>
            </a:pPr>
            <a:r>
              <a:rPr lang="en-US" sz="2400" dirty="0"/>
              <a:t>Not sure yet. </a:t>
            </a:r>
          </a:p>
          <a:p>
            <a:pPr marL="393700" lvl="0" indent="-342900" algn="l" rtl="0">
              <a:lnSpc>
                <a:spcPct val="90000"/>
              </a:lnSpc>
              <a:spcBef>
                <a:spcPts val="0"/>
              </a:spcBef>
              <a:spcAft>
                <a:spcPts val="0"/>
              </a:spcAft>
              <a:buSzPts val="2800"/>
              <a:buFont typeface="Arial" panose="020B0604020202020204" pitchFamily="34" charset="0"/>
              <a:buChar char="•"/>
            </a:pPr>
            <a:r>
              <a:rPr lang="en-US" sz="2400" dirty="0"/>
              <a:t>We need to calculate imputed asset income because assets are over $5,000</a:t>
            </a:r>
          </a:p>
          <a:p>
            <a:pPr marL="50800" lvl="0" indent="0" algn="l" rtl="0">
              <a:lnSpc>
                <a:spcPct val="90000"/>
              </a:lnSpc>
              <a:spcBef>
                <a:spcPts val="0"/>
              </a:spcBef>
              <a:spcAft>
                <a:spcPts val="0"/>
              </a:spcAft>
              <a:buSzPts val="2800"/>
              <a:buNone/>
            </a:pPr>
            <a:endParaRPr lang="en-US" sz="2400" dirty="0"/>
          </a:p>
        </p:txBody>
      </p:sp>
      <p:sp>
        <p:nvSpPr>
          <p:cNvPr id="586" name="Google Shape;586;p37"/>
          <p:cNvSpPr txBox="1">
            <a:spLocks noGrp="1"/>
          </p:cNvSpPr>
          <p:nvPr>
            <p:ph type="sldNum" sz="quarter" idx="12"/>
          </p:nvPr>
        </p:nvSpPr>
        <p:spPr>
          <a:xfrm>
            <a:off x="7104552" y="6453386"/>
            <a:ext cx="1197219" cy="40461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50"/>
              <a:buNone/>
            </a:pPr>
            <a:fld id="{00000000-1234-1234-1234-123412341234}" type="slidenum">
              <a:rPr lang="en-US" smtClean="0"/>
              <a:t>39</a:t>
            </a:fld>
            <a:endParaRPr lang="en-US"/>
          </a:p>
        </p:txBody>
      </p:sp>
    </p:spTree>
    <p:extLst>
      <p:ext uri="{BB962C8B-B14F-4D97-AF65-F5344CB8AC3E}">
        <p14:creationId xmlns:p14="http://schemas.microsoft.com/office/powerpoint/2010/main" val="408234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6B16-42A5-4F6A-9838-9961DF51BAA8}"/>
              </a:ext>
            </a:extLst>
          </p:cNvPr>
          <p:cNvSpPr>
            <a:spLocks noGrp="1"/>
          </p:cNvSpPr>
          <p:nvPr>
            <p:ph type="title"/>
          </p:nvPr>
        </p:nvSpPr>
        <p:spPr>
          <a:xfrm>
            <a:off x="857250" y="521133"/>
            <a:ext cx="7543800" cy="938933"/>
          </a:xfrm>
        </p:spPr>
        <p:txBody>
          <a:bodyPr/>
          <a:lstStyle/>
          <a:p>
            <a:r>
              <a:rPr lang="en-US" dirty="0"/>
              <a:t>Household Composition</a:t>
            </a:r>
          </a:p>
        </p:txBody>
      </p:sp>
      <p:sp>
        <p:nvSpPr>
          <p:cNvPr id="3" name="Content Placeholder 2">
            <a:extLst>
              <a:ext uri="{FF2B5EF4-FFF2-40B4-BE49-F238E27FC236}">
                <a16:creationId xmlns:a16="http://schemas.microsoft.com/office/drawing/2014/main" id="{FA666B28-F053-4DFE-958A-C01CAFD4AA62}"/>
              </a:ext>
            </a:extLst>
          </p:cNvPr>
          <p:cNvSpPr>
            <a:spLocks noGrp="1"/>
          </p:cNvSpPr>
          <p:nvPr>
            <p:ph idx="1"/>
          </p:nvPr>
        </p:nvSpPr>
        <p:spPr>
          <a:xfrm>
            <a:off x="1028700" y="1898725"/>
            <a:ext cx="7200900" cy="3968675"/>
          </a:xfrm>
        </p:spPr>
        <p:txBody>
          <a:bodyPr>
            <a:normAutofit/>
          </a:bodyPr>
          <a:lstStyle/>
          <a:p>
            <a:pPr>
              <a:buFont typeface="Arial" panose="020B0604020202020204" pitchFamily="34" charset="0"/>
              <a:buChar char="•"/>
            </a:pPr>
            <a:r>
              <a:rPr lang="en-US" sz="2250" dirty="0"/>
              <a:t>Household composition is determined by the people who are or will be living together, characteristics and relationship to one another. </a:t>
            </a:r>
          </a:p>
          <a:p>
            <a:pPr>
              <a:buFont typeface="Arial" panose="020B0604020202020204" pitchFamily="34" charset="0"/>
              <a:buChar char="•"/>
            </a:pPr>
            <a:r>
              <a:rPr lang="en-US" sz="2250" dirty="0"/>
              <a:t>This information then affects: </a:t>
            </a:r>
          </a:p>
          <a:p>
            <a:pPr lvl="1">
              <a:buClrTx/>
              <a:buFont typeface="Arial" panose="020B0604020202020204" pitchFamily="34" charset="0"/>
              <a:buChar char="•"/>
            </a:pPr>
            <a:r>
              <a:rPr lang="en-US" sz="2250" dirty="0"/>
              <a:t>Whose income and assets to count for HOPWA income eligibility and rent calculations; and </a:t>
            </a:r>
          </a:p>
          <a:p>
            <a:pPr lvl="1">
              <a:buClrTx/>
              <a:buFont typeface="Arial" panose="020B0604020202020204" pitchFamily="34" charset="0"/>
              <a:buChar char="•"/>
            </a:pPr>
            <a:r>
              <a:rPr lang="en-US" sz="2250" dirty="0"/>
              <a:t>What size unit (number of bedrooms) a household can qualify</a:t>
            </a:r>
          </a:p>
          <a:p>
            <a:pPr marL="0" indent="0">
              <a:buNone/>
            </a:pPr>
            <a:endParaRPr lang="en-US" dirty="0"/>
          </a:p>
        </p:txBody>
      </p:sp>
    </p:spTree>
    <p:extLst>
      <p:ext uri="{BB962C8B-B14F-4D97-AF65-F5344CB8AC3E}">
        <p14:creationId xmlns:p14="http://schemas.microsoft.com/office/powerpoint/2010/main" val="3607312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36919-48B0-4A97-BF54-AE1A1E3B0C89}"/>
              </a:ext>
            </a:extLst>
          </p:cNvPr>
          <p:cNvSpPr>
            <a:spLocks noGrp="1"/>
          </p:cNvSpPr>
          <p:nvPr>
            <p:ph type="title"/>
          </p:nvPr>
        </p:nvSpPr>
        <p:spPr>
          <a:xfrm>
            <a:off x="725926" y="1194180"/>
            <a:ext cx="2642954" cy="5020353"/>
          </a:xfrm>
        </p:spPr>
        <p:txBody>
          <a:bodyPr>
            <a:normAutofit/>
          </a:bodyPr>
          <a:lstStyle/>
          <a:p>
            <a:r>
              <a:rPr lang="en-US" sz="4400" dirty="0"/>
              <a:t>#3 Asset Income</a:t>
            </a:r>
          </a:p>
        </p:txBody>
      </p:sp>
      <p:sp>
        <p:nvSpPr>
          <p:cNvPr id="21" name="Rectangle 20">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2">
            <a:extLst>
              <a:ext uri="{FF2B5EF4-FFF2-40B4-BE49-F238E27FC236}">
                <a16:creationId xmlns:a16="http://schemas.microsoft.com/office/drawing/2014/main" id="{4E10C809-D550-423F-8D7C-091D43A38BD9}"/>
              </a:ext>
            </a:extLst>
          </p:cNvPr>
          <p:cNvSpPr>
            <a:spLocks noGrp="1"/>
          </p:cNvSpPr>
          <p:nvPr>
            <p:ph idx="1"/>
          </p:nvPr>
        </p:nvSpPr>
        <p:spPr>
          <a:xfrm>
            <a:off x="3792405" y="1194179"/>
            <a:ext cx="4586136" cy="3647845"/>
          </a:xfrm>
        </p:spPr>
        <p:txBody>
          <a:bodyPr>
            <a:noAutofit/>
          </a:bodyPr>
          <a:lstStyle/>
          <a:p>
            <a:pPr marL="50800" lvl="0" indent="0">
              <a:spcBef>
                <a:spcPts val="0"/>
              </a:spcBef>
              <a:spcAft>
                <a:spcPts val="600"/>
              </a:spcAft>
              <a:buSzPts val="2800"/>
              <a:buNone/>
            </a:pPr>
            <a:r>
              <a:rPr lang="en-US" sz="2400" b="1" dirty="0"/>
              <a:t>Imputed income from assets:</a:t>
            </a:r>
          </a:p>
          <a:p>
            <a:pPr marL="50800" lvl="0" indent="0">
              <a:spcBef>
                <a:spcPts val="0"/>
              </a:spcBef>
              <a:spcAft>
                <a:spcPts val="600"/>
              </a:spcAft>
              <a:buSzPts val="2800"/>
              <a:buNone/>
            </a:pPr>
            <a:endParaRPr lang="en-US" sz="2400" dirty="0"/>
          </a:p>
          <a:p>
            <a:pPr marL="50800" lvl="0" indent="0">
              <a:spcBef>
                <a:spcPts val="0"/>
              </a:spcBef>
              <a:spcAft>
                <a:spcPts val="600"/>
              </a:spcAft>
              <a:buSzPts val="2800"/>
              <a:buNone/>
            </a:pPr>
            <a:r>
              <a:rPr lang="en-US" sz="2400" dirty="0"/>
              <a:t>$7, 900 x .06% = </a:t>
            </a:r>
            <a:r>
              <a:rPr lang="en-US" sz="2400" b="1" dirty="0"/>
              <a:t>$5</a:t>
            </a:r>
            <a:r>
              <a:rPr lang="en-US" sz="2400" dirty="0"/>
              <a:t> </a:t>
            </a:r>
          </a:p>
          <a:p>
            <a:pPr marL="50800" lvl="0" indent="0">
              <a:spcBef>
                <a:spcPts val="0"/>
              </a:spcBef>
              <a:spcAft>
                <a:spcPts val="600"/>
              </a:spcAft>
              <a:buSzPts val="2800"/>
              <a:buNone/>
            </a:pPr>
            <a:endParaRPr lang="en-US" sz="2400" dirty="0"/>
          </a:p>
          <a:p>
            <a:pPr marL="50800" lvl="0" indent="0">
              <a:spcBef>
                <a:spcPts val="0"/>
              </a:spcBef>
              <a:spcAft>
                <a:spcPts val="600"/>
              </a:spcAft>
              <a:buSzPts val="2800"/>
              <a:buNone/>
            </a:pPr>
            <a:r>
              <a:rPr lang="en-US" sz="2400" dirty="0"/>
              <a:t>Actual income from asset = $119</a:t>
            </a:r>
          </a:p>
          <a:p>
            <a:pPr marL="50800" lvl="0" indent="0">
              <a:spcBef>
                <a:spcPts val="0"/>
              </a:spcBef>
              <a:spcAft>
                <a:spcPts val="600"/>
              </a:spcAft>
              <a:buSzPts val="2800"/>
              <a:buNone/>
            </a:pPr>
            <a:r>
              <a:rPr lang="en-US" sz="2400" dirty="0"/>
              <a:t>Imputed income from asset = $5</a:t>
            </a:r>
          </a:p>
          <a:p>
            <a:pPr marL="50800" lvl="0" indent="0">
              <a:spcBef>
                <a:spcPts val="0"/>
              </a:spcBef>
              <a:spcAft>
                <a:spcPts val="600"/>
              </a:spcAft>
              <a:buSzPts val="2800"/>
              <a:buNone/>
            </a:pPr>
            <a:endParaRPr lang="en-US" sz="2400" dirty="0"/>
          </a:p>
          <a:p>
            <a:pPr marL="50800" lvl="0" indent="0">
              <a:spcBef>
                <a:spcPts val="0"/>
              </a:spcBef>
              <a:spcAft>
                <a:spcPts val="600"/>
              </a:spcAft>
              <a:buSzPts val="2800"/>
              <a:buNone/>
            </a:pPr>
            <a:r>
              <a:rPr lang="en-US" sz="2400" b="1" dirty="0"/>
              <a:t>What amount should be included in annual income?</a:t>
            </a:r>
          </a:p>
        </p:txBody>
      </p:sp>
    </p:spTree>
    <p:extLst>
      <p:ext uri="{BB962C8B-B14F-4D97-AF65-F5344CB8AC3E}">
        <p14:creationId xmlns:p14="http://schemas.microsoft.com/office/powerpoint/2010/main" val="31008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033748-C91D-430F-B1F3-55E5C2E254DE}"/>
              </a:ext>
            </a:extLst>
          </p:cNvPr>
          <p:cNvSpPr>
            <a:spLocks noGrp="1"/>
          </p:cNvSpPr>
          <p:nvPr>
            <p:ph type="title"/>
          </p:nvPr>
        </p:nvSpPr>
        <p:spPr>
          <a:xfrm>
            <a:off x="725926" y="1194180"/>
            <a:ext cx="2642954" cy="5020353"/>
          </a:xfrm>
        </p:spPr>
        <p:txBody>
          <a:bodyPr>
            <a:normAutofit/>
          </a:bodyPr>
          <a:lstStyle/>
          <a:p>
            <a:r>
              <a:rPr lang="en-US" sz="4400" dirty="0"/>
              <a:t>#4: Periodic Payments</a:t>
            </a:r>
            <a:br>
              <a:rPr lang="en-US" sz="4400" dirty="0"/>
            </a:br>
            <a:br>
              <a:rPr lang="en-US" sz="4400" dirty="0"/>
            </a:br>
            <a:r>
              <a:rPr lang="en-US" sz="3200" b="1" i="1" dirty="0"/>
              <a:t>What is a periodic payment?</a:t>
            </a:r>
            <a:br>
              <a:rPr lang="en-US" sz="3200" b="1" i="1" dirty="0"/>
            </a:br>
            <a:endParaRPr lang="en-US" sz="3200" b="1" i="1" dirty="0"/>
          </a:p>
        </p:txBody>
      </p:sp>
      <p:sp>
        <p:nvSpPr>
          <p:cNvPr id="11" name="Rectangle 10">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EE8C053D-6F15-49E5-A418-919A26D244A7}"/>
              </a:ext>
            </a:extLst>
          </p:cNvPr>
          <p:cNvSpPr>
            <a:spLocks noGrp="1"/>
          </p:cNvSpPr>
          <p:nvPr>
            <p:ph idx="1"/>
          </p:nvPr>
        </p:nvSpPr>
        <p:spPr>
          <a:xfrm>
            <a:off x="3564784" y="877656"/>
            <a:ext cx="4941145" cy="5462854"/>
          </a:xfrm>
        </p:spPr>
        <p:txBody>
          <a:bodyPr>
            <a:normAutofit lnSpcReduction="10000"/>
          </a:bodyPr>
          <a:lstStyle/>
          <a:p>
            <a:pPr marL="0" indent="0">
              <a:buNone/>
            </a:pPr>
            <a:endParaRPr lang="en-US" sz="1400" dirty="0"/>
          </a:p>
          <a:p>
            <a:pPr marL="0" indent="0">
              <a:buNone/>
            </a:pPr>
            <a:r>
              <a:rPr lang="en-US" sz="1800" dirty="0"/>
              <a:t>A period payment (also known as fixed income) is primarily received by people who are retired or disabled.  Periodic payments include: </a:t>
            </a:r>
          </a:p>
          <a:p>
            <a:pPr>
              <a:buFont typeface="Arial" panose="020B0604020202020204" pitchFamily="34" charset="0"/>
              <a:buChar char="•"/>
            </a:pPr>
            <a:r>
              <a:rPr lang="en-US" sz="1800" dirty="0"/>
              <a:t>Social Security or Supplement Security Income</a:t>
            </a:r>
          </a:p>
          <a:p>
            <a:pPr>
              <a:buFont typeface="Arial" panose="020B0604020202020204" pitchFamily="34" charset="0"/>
              <a:buChar char="•"/>
            </a:pPr>
            <a:r>
              <a:rPr lang="en-US" sz="1800" dirty="0"/>
              <a:t>Annuities</a:t>
            </a:r>
          </a:p>
          <a:p>
            <a:pPr lvl="1">
              <a:buFont typeface="Arial" panose="020B0604020202020204" pitchFamily="34" charset="0"/>
              <a:buChar char="•"/>
            </a:pPr>
            <a:r>
              <a:rPr lang="en-US" sz="1800" dirty="0"/>
              <a:t>An </a:t>
            </a:r>
            <a:r>
              <a:rPr lang="en-US" sz="1800" i="1" dirty="0"/>
              <a:t>annuity </a:t>
            </a:r>
            <a:r>
              <a:rPr lang="en-US" sz="1800" dirty="0"/>
              <a:t>is a contract sold by an insurance company designed to provide payments, usually to a retired person, at specified intervals. </a:t>
            </a:r>
          </a:p>
          <a:p>
            <a:pPr>
              <a:buFont typeface="Arial" panose="020B0604020202020204" pitchFamily="34" charset="0"/>
              <a:buChar char="•"/>
            </a:pPr>
            <a:r>
              <a:rPr lang="en-US" sz="1800" dirty="0"/>
              <a:t>Insurance policies</a:t>
            </a:r>
          </a:p>
          <a:p>
            <a:pPr>
              <a:buFont typeface="Arial" panose="020B0604020202020204" pitchFamily="34" charset="0"/>
              <a:buChar char="•"/>
            </a:pPr>
            <a:r>
              <a:rPr lang="en-US" sz="1800" dirty="0"/>
              <a:t>Retirement funds</a:t>
            </a:r>
          </a:p>
          <a:p>
            <a:pPr>
              <a:buFont typeface="Arial" panose="020B0604020202020204" pitchFamily="34" charset="0"/>
              <a:buChar char="•"/>
            </a:pPr>
            <a:r>
              <a:rPr lang="en-US" sz="1800" dirty="0"/>
              <a:t>Pensions</a:t>
            </a:r>
          </a:p>
          <a:p>
            <a:pPr>
              <a:buFont typeface="Arial" panose="020B0604020202020204" pitchFamily="34" charset="0"/>
              <a:buChar char="•"/>
            </a:pPr>
            <a:r>
              <a:rPr lang="en-US" sz="1800" dirty="0"/>
              <a:t>Disability or death benefits</a:t>
            </a:r>
          </a:p>
          <a:p>
            <a:pPr>
              <a:buFont typeface="Arial" panose="020B0604020202020204" pitchFamily="34" charset="0"/>
              <a:buChar char="•"/>
            </a:pPr>
            <a:r>
              <a:rPr lang="en-US" sz="1800" dirty="0"/>
              <a:t>Other income sources subject to a verifiable COLA or current rate of interest</a:t>
            </a:r>
          </a:p>
          <a:p>
            <a:pPr>
              <a:buFont typeface="Arial" panose="020B0604020202020204" pitchFamily="34" charset="0"/>
              <a:buChar char="•"/>
            </a:pPr>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1852879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7DA762-B5C5-43E7-AF44-7F60B1E40966}"/>
              </a:ext>
            </a:extLst>
          </p:cNvPr>
          <p:cNvSpPr>
            <a:spLocks noGrp="1"/>
          </p:cNvSpPr>
          <p:nvPr>
            <p:ph type="title"/>
          </p:nvPr>
        </p:nvSpPr>
        <p:spPr>
          <a:xfrm>
            <a:off x="725926" y="1194180"/>
            <a:ext cx="2642954" cy="5020353"/>
          </a:xfrm>
        </p:spPr>
        <p:txBody>
          <a:bodyPr>
            <a:normAutofit/>
          </a:bodyPr>
          <a:lstStyle/>
          <a:p>
            <a:r>
              <a:rPr lang="en-US" sz="4400"/>
              <a:t>#4: Periodic Payments</a:t>
            </a:r>
            <a:endParaRPr lang="en-US" sz="4400" dirty="0"/>
          </a:p>
        </p:txBody>
      </p:sp>
      <p:sp>
        <p:nvSpPr>
          <p:cNvPr id="30" name="Rectangle 2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8C053D-6F15-49E5-A418-919A26D244A7}"/>
              </a:ext>
            </a:extLst>
          </p:cNvPr>
          <p:cNvSpPr>
            <a:spLocks noGrp="1"/>
          </p:cNvSpPr>
          <p:nvPr>
            <p:ph idx="1"/>
          </p:nvPr>
        </p:nvSpPr>
        <p:spPr>
          <a:xfrm>
            <a:off x="3792405" y="1194179"/>
            <a:ext cx="4586136" cy="5020353"/>
          </a:xfrm>
        </p:spPr>
        <p:txBody>
          <a:bodyPr>
            <a:normAutofit/>
          </a:bodyPr>
          <a:lstStyle/>
          <a:p>
            <a:pPr marL="0" indent="0">
              <a:buNone/>
            </a:pPr>
            <a:r>
              <a:rPr lang="en-US" sz="1900" b="1" dirty="0"/>
              <a:t>Key Elements:</a:t>
            </a:r>
          </a:p>
          <a:p>
            <a:pPr marL="0" indent="0">
              <a:buNone/>
            </a:pPr>
            <a:r>
              <a:rPr lang="en-US" sz="1900" dirty="0"/>
              <a:t>The gross amount of the period payment is included in annual income, regardless if amounts are deducted for:</a:t>
            </a:r>
          </a:p>
          <a:p>
            <a:pPr lvl="1"/>
            <a:r>
              <a:rPr lang="en-US" sz="1900" dirty="0"/>
              <a:t>Medical insurance, Medicare Part B</a:t>
            </a:r>
          </a:p>
          <a:p>
            <a:pPr lvl="1"/>
            <a:r>
              <a:rPr lang="en-US" sz="1900" dirty="0"/>
              <a:t>Past due debt (e.g., taxes, alimony, child support, student loans, etc.</a:t>
            </a:r>
          </a:p>
          <a:p>
            <a:endParaRPr lang="en-US" sz="1900" dirty="0"/>
          </a:p>
          <a:p>
            <a:pPr marL="0" indent="0">
              <a:buNone/>
            </a:pPr>
            <a:r>
              <a:rPr lang="en-US" sz="1900" dirty="0"/>
              <a:t>The net amount of the period payment is included in annual income when amounts are deducted due to a prior </a:t>
            </a:r>
            <a:r>
              <a:rPr lang="en-US" sz="1900" u="sng" dirty="0"/>
              <a:t>overpayment</a:t>
            </a:r>
          </a:p>
          <a:p>
            <a:pPr marL="0" indent="0">
              <a:buNone/>
            </a:pPr>
            <a:endParaRPr lang="en-US" sz="1900" dirty="0"/>
          </a:p>
          <a:p>
            <a:pPr marL="0" indent="0">
              <a:buNone/>
            </a:pPr>
            <a:endParaRPr lang="en-US" sz="1900" dirty="0"/>
          </a:p>
          <a:p>
            <a:pPr marL="0" indent="0">
              <a:buNone/>
            </a:pPr>
            <a:endParaRPr lang="en-US" sz="1900" dirty="0"/>
          </a:p>
        </p:txBody>
      </p:sp>
    </p:spTree>
    <p:extLst>
      <p:ext uri="{BB962C8B-B14F-4D97-AF65-F5344CB8AC3E}">
        <p14:creationId xmlns:p14="http://schemas.microsoft.com/office/powerpoint/2010/main" val="2391666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8" name="Rectangle 27">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6BD3B-EADC-4B00-8EB6-5B6E2F07AF8F}"/>
              </a:ext>
            </a:extLst>
          </p:cNvPr>
          <p:cNvSpPr>
            <a:spLocks noGrp="1"/>
          </p:cNvSpPr>
          <p:nvPr>
            <p:ph type="title"/>
          </p:nvPr>
        </p:nvSpPr>
        <p:spPr>
          <a:xfrm>
            <a:off x="1120822" y="1398896"/>
            <a:ext cx="6994478" cy="1160059"/>
          </a:xfrm>
        </p:spPr>
        <p:txBody>
          <a:bodyPr>
            <a:normAutofit/>
          </a:bodyPr>
          <a:lstStyle/>
          <a:p>
            <a:r>
              <a:rPr lang="en-US"/>
              <a:t>#4: Periodic Payments</a:t>
            </a:r>
          </a:p>
        </p:txBody>
      </p:sp>
      <p:sp>
        <p:nvSpPr>
          <p:cNvPr id="5" name="Content Placeholder 4">
            <a:extLst>
              <a:ext uri="{FF2B5EF4-FFF2-40B4-BE49-F238E27FC236}">
                <a16:creationId xmlns:a16="http://schemas.microsoft.com/office/drawing/2014/main" id="{9F51402C-7987-479D-B1E0-8918E6FA7491}"/>
              </a:ext>
            </a:extLst>
          </p:cNvPr>
          <p:cNvSpPr>
            <a:spLocks noGrp="1"/>
          </p:cNvSpPr>
          <p:nvPr>
            <p:ph idx="1"/>
          </p:nvPr>
        </p:nvSpPr>
        <p:spPr/>
        <p:txBody>
          <a:bodyPr>
            <a:normAutofit fontScale="92500" lnSpcReduction="10000"/>
          </a:bodyPr>
          <a:lstStyle/>
          <a:p>
            <a:pPr marL="0" indent="0">
              <a:buNone/>
            </a:pPr>
            <a:r>
              <a:rPr lang="en-US" b="1" dirty="0"/>
              <a:t>Example: Medical/Medicare Premium deduction</a:t>
            </a:r>
          </a:p>
          <a:p>
            <a:pPr marL="0" indent="0">
              <a:buNone/>
            </a:pPr>
            <a:endParaRPr lang="en-US" dirty="0"/>
          </a:p>
          <a:p>
            <a:pPr marL="0" indent="0">
              <a:buNone/>
            </a:pPr>
            <a:r>
              <a:rPr lang="en-US" dirty="0"/>
              <a:t>Gladys Swank’s gross amount of SSI is $1,035 per month. A Medicare Part B premium in the amount of $85 is deducted from her SSI each month. </a:t>
            </a:r>
          </a:p>
          <a:p>
            <a:pPr marL="0" indent="0">
              <a:buNone/>
            </a:pPr>
            <a:endParaRPr lang="en-US" dirty="0"/>
          </a:p>
          <a:p>
            <a:pPr marL="0" indent="0">
              <a:buNone/>
            </a:pPr>
            <a:r>
              <a:rPr lang="en-US" dirty="0"/>
              <a:t>The net amount received is $950. </a:t>
            </a:r>
          </a:p>
          <a:p>
            <a:pPr marL="0" indent="0">
              <a:buNone/>
            </a:pPr>
            <a:endParaRPr lang="en-US" dirty="0"/>
          </a:p>
          <a:p>
            <a:pPr marL="0" indent="0">
              <a:buNone/>
            </a:pPr>
            <a:r>
              <a:rPr lang="en-US" dirty="0"/>
              <a:t>Regardless of this deduction, the gross amount of $1,035 must be used to determine annual income. </a:t>
            </a:r>
          </a:p>
          <a:p>
            <a:pPr marL="0" indent="0">
              <a:buNone/>
            </a:pPr>
            <a:endParaRPr lang="en-US" dirty="0"/>
          </a:p>
        </p:txBody>
      </p:sp>
    </p:spTree>
    <p:extLst>
      <p:ext uri="{BB962C8B-B14F-4D97-AF65-F5344CB8AC3E}">
        <p14:creationId xmlns:p14="http://schemas.microsoft.com/office/powerpoint/2010/main" val="914569235"/>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8" name="Rectangle 27">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6BD3B-EADC-4B00-8EB6-5B6E2F07AF8F}"/>
              </a:ext>
            </a:extLst>
          </p:cNvPr>
          <p:cNvSpPr>
            <a:spLocks noGrp="1"/>
          </p:cNvSpPr>
          <p:nvPr>
            <p:ph type="title"/>
          </p:nvPr>
        </p:nvSpPr>
        <p:spPr>
          <a:xfrm>
            <a:off x="1120822" y="1398896"/>
            <a:ext cx="6994478" cy="1160059"/>
          </a:xfrm>
        </p:spPr>
        <p:txBody>
          <a:bodyPr>
            <a:normAutofit/>
          </a:bodyPr>
          <a:lstStyle/>
          <a:p>
            <a:r>
              <a:rPr lang="en-US"/>
              <a:t>#4: Periodic Payments</a:t>
            </a:r>
          </a:p>
        </p:txBody>
      </p:sp>
      <p:sp>
        <p:nvSpPr>
          <p:cNvPr id="3" name="Content Placeholder 2">
            <a:extLst>
              <a:ext uri="{FF2B5EF4-FFF2-40B4-BE49-F238E27FC236}">
                <a16:creationId xmlns:a16="http://schemas.microsoft.com/office/drawing/2014/main" id="{EE8C053D-6F15-49E5-A418-919A26D244A7}"/>
              </a:ext>
            </a:extLst>
          </p:cNvPr>
          <p:cNvSpPr>
            <a:spLocks noGrp="1"/>
          </p:cNvSpPr>
          <p:nvPr>
            <p:ph idx="1"/>
          </p:nvPr>
        </p:nvSpPr>
        <p:spPr>
          <a:xfrm>
            <a:off x="1120822" y="2058955"/>
            <a:ext cx="6994478" cy="3627611"/>
          </a:xfrm>
        </p:spPr>
        <p:txBody>
          <a:bodyPr>
            <a:noAutofit/>
          </a:bodyPr>
          <a:lstStyle/>
          <a:p>
            <a:pPr marL="0" indent="0">
              <a:buNone/>
            </a:pPr>
            <a:r>
              <a:rPr lang="en-US" b="1" dirty="0"/>
              <a:t>Example: Garnishments</a:t>
            </a:r>
          </a:p>
          <a:p>
            <a:pPr marL="0" indent="0">
              <a:buNone/>
            </a:pPr>
            <a:r>
              <a:rPr lang="en-US" dirty="0"/>
              <a:t>Hildegard Hightower receives an SSI benefit of $900 each month. She received a notice from SSI stating that due to unpaid student loans, SSI is garnishing $100 of her benefit each month. </a:t>
            </a:r>
          </a:p>
          <a:p>
            <a:pPr marL="0" indent="0">
              <a:buNone/>
            </a:pPr>
            <a:r>
              <a:rPr lang="en-US" b="1" dirty="0"/>
              <a:t>What amount is included in annual income?</a:t>
            </a:r>
          </a:p>
          <a:p>
            <a:pPr marL="0" indent="0">
              <a:buNone/>
            </a:pPr>
            <a:r>
              <a:rPr lang="en-US" dirty="0"/>
              <a:t>The gross amount of $900 per month must be included in annual income.  </a:t>
            </a:r>
          </a:p>
          <a:p>
            <a:pPr marL="0" indent="0">
              <a:buNone/>
            </a:pPr>
            <a:r>
              <a:rPr lang="en-US" b="1" dirty="0"/>
              <a:t>Why?</a:t>
            </a:r>
          </a:p>
          <a:p>
            <a:pPr marL="0" indent="0">
              <a:buNone/>
            </a:pPr>
            <a:r>
              <a:rPr lang="en-US" dirty="0"/>
              <a:t>Because an amount is being garnished due to an unpaid debt. </a:t>
            </a:r>
          </a:p>
        </p:txBody>
      </p:sp>
    </p:spTree>
    <p:extLst>
      <p:ext uri="{BB962C8B-B14F-4D97-AF65-F5344CB8AC3E}">
        <p14:creationId xmlns:p14="http://schemas.microsoft.com/office/powerpoint/2010/main" val="2513590191"/>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7"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9" name="Rectangle 28">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EC88073-1CEE-446B-8E88-F607874B1788}"/>
              </a:ext>
            </a:extLst>
          </p:cNvPr>
          <p:cNvSpPr>
            <a:spLocks noGrp="1"/>
          </p:cNvSpPr>
          <p:nvPr>
            <p:ph type="title"/>
          </p:nvPr>
        </p:nvSpPr>
        <p:spPr>
          <a:xfrm>
            <a:off x="1120822" y="1398896"/>
            <a:ext cx="6994478" cy="1160059"/>
          </a:xfrm>
        </p:spPr>
        <p:txBody>
          <a:bodyPr>
            <a:normAutofit/>
          </a:bodyPr>
          <a:lstStyle/>
          <a:p>
            <a:r>
              <a:rPr lang="en-US"/>
              <a:t>#4: Periodic Payment</a:t>
            </a:r>
          </a:p>
        </p:txBody>
      </p:sp>
      <p:sp>
        <p:nvSpPr>
          <p:cNvPr id="3" name="Content Placeholder 2">
            <a:extLst>
              <a:ext uri="{FF2B5EF4-FFF2-40B4-BE49-F238E27FC236}">
                <a16:creationId xmlns:a16="http://schemas.microsoft.com/office/drawing/2014/main" id="{EE8C053D-6F15-49E5-A418-919A26D244A7}"/>
              </a:ext>
            </a:extLst>
          </p:cNvPr>
          <p:cNvSpPr>
            <a:spLocks noGrp="1"/>
          </p:cNvSpPr>
          <p:nvPr>
            <p:ph idx="1"/>
          </p:nvPr>
        </p:nvSpPr>
        <p:spPr>
          <a:xfrm>
            <a:off x="1120822" y="2096279"/>
            <a:ext cx="6994478" cy="3590288"/>
          </a:xfrm>
        </p:spPr>
        <p:txBody>
          <a:bodyPr>
            <a:normAutofit/>
          </a:bodyPr>
          <a:lstStyle/>
          <a:p>
            <a:pPr marL="0" indent="0">
              <a:buNone/>
            </a:pPr>
            <a:r>
              <a:rPr lang="en-US" b="1" dirty="0"/>
              <a:t>Example: Prior Overpayment </a:t>
            </a:r>
          </a:p>
          <a:p>
            <a:pPr marL="0" indent="0">
              <a:buNone/>
            </a:pPr>
            <a:endParaRPr lang="en-US" dirty="0"/>
          </a:p>
          <a:p>
            <a:pPr marL="0" indent="0">
              <a:buNone/>
            </a:pPr>
            <a:r>
              <a:rPr lang="en-US" dirty="0"/>
              <a:t>Benny </a:t>
            </a:r>
            <a:r>
              <a:rPr lang="en-US" dirty="0" err="1"/>
              <a:t>Shimmersmith</a:t>
            </a:r>
            <a:r>
              <a:rPr lang="en-US" dirty="0"/>
              <a:t> SSI monthly benefit is $850. He received a notice from SSI indicating this amount will be reduced by $75 each month due to a prior overpayment.  </a:t>
            </a:r>
          </a:p>
          <a:p>
            <a:pPr marL="0" indent="0">
              <a:buNone/>
            </a:pPr>
            <a:endParaRPr lang="en-US" dirty="0"/>
          </a:p>
          <a:p>
            <a:pPr marL="0" indent="0">
              <a:buNone/>
            </a:pPr>
            <a:endParaRPr lang="en-US" dirty="0"/>
          </a:p>
          <a:p>
            <a:pPr marL="0" indent="0">
              <a:buNone/>
            </a:pPr>
            <a:r>
              <a:rPr lang="en-US" b="1" dirty="0"/>
              <a:t>What amount is used to determine annual income?</a:t>
            </a:r>
          </a:p>
          <a:p>
            <a:pPr marL="0" indent="0">
              <a:buNone/>
            </a:pPr>
            <a:r>
              <a:rPr lang="en-US" dirty="0"/>
              <a:t>The net amount of $775. </a:t>
            </a:r>
          </a:p>
        </p:txBody>
      </p:sp>
    </p:spTree>
    <p:extLst>
      <p:ext uri="{BB962C8B-B14F-4D97-AF65-F5344CB8AC3E}">
        <p14:creationId xmlns:p14="http://schemas.microsoft.com/office/powerpoint/2010/main" val="275281944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BD3B-EADC-4B00-8EB6-5B6E2F07AF8F}"/>
              </a:ext>
            </a:extLst>
          </p:cNvPr>
          <p:cNvSpPr>
            <a:spLocks noGrp="1"/>
          </p:cNvSpPr>
          <p:nvPr>
            <p:ph type="title"/>
          </p:nvPr>
        </p:nvSpPr>
        <p:spPr>
          <a:xfrm>
            <a:off x="661308" y="631372"/>
            <a:ext cx="2351314" cy="5606142"/>
          </a:xfrm>
        </p:spPr>
        <p:txBody>
          <a:bodyPr>
            <a:normAutofit/>
          </a:bodyPr>
          <a:lstStyle/>
          <a:p>
            <a:r>
              <a:rPr lang="en-US" sz="4400" dirty="0"/>
              <a:t>#4: Periodic Payment</a:t>
            </a:r>
          </a:p>
        </p:txBody>
      </p:sp>
      <p:sp>
        <p:nvSpPr>
          <p:cNvPr id="32" name="Rectangle 31">
            <a:extLst>
              <a:ext uri="{FF2B5EF4-FFF2-40B4-BE49-F238E27FC236}">
                <a16:creationId xmlns:a16="http://schemas.microsoft.com/office/drawing/2014/main" id="{A032AF67-9361-4696-893D-E91665A60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8C053D-6F15-49E5-A418-919A26D244A7}"/>
              </a:ext>
            </a:extLst>
          </p:cNvPr>
          <p:cNvSpPr>
            <a:spLocks noGrp="1"/>
          </p:cNvSpPr>
          <p:nvPr>
            <p:ph idx="1"/>
          </p:nvPr>
        </p:nvSpPr>
        <p:spPr>
          <a:xfrm>
            <a:off x="3556196" y="631371"/>
            <a:ext cx="5097946" cy="3744685"/>
          </a:xfrm>
        </p:spPr>
        <p:txBody>
          <a:bodyPr>
            <a:normAutofit/>
          </a:bodyPr>
          <a:lstStyle/>
          <a:p>
            <a:pPr marL="0" indent="0">
              <a:buNone/>
            </a:pPr>
            <a:r>
              <a:rPr lang="en-US" sz="2000" b="1" dirty="0">
                <a:latin typeface="+mj-lt"/>
              </a:rPr>
              <a:t>What amount of a periodic payment received from an investment is included in annual income?</a:t>
            </a:r>
          </a:p>
          <a:p>
            <a:pPr marL="0" indent="0">
              <a:buNone/>
            </a:pPr>
            <a:endParaRPr lang="en-US" sz="2000" dirty="0">
              <a:latin typeface="+mj-lt"/>
            </a:endParaRPr>
          </a:p>
          <a:p>
            <a:pPr marL="0" indent="0">
              <a:buNone/>
            </a:pPr>
            <a:r>
              <a:rPr lang="en-US" sz="2000" dirty="0">
                <a:latin typeface="+mj-lt"/>
              </a:rPr>
              <a:t>It depends! </a:t>
            </a:r>
          </a:p>
          <a:p>
            <a:pPr marL="0" indent="0">
              <a:buNone/>
            </a:pPr>
            <a:endParaRPr lang="en-US" sz="2000" dirty="0">
              <a:latin typeface="+mj-lt"/>
            </a:endParaRPr>
          </a:p>
          <a:p>
            <a:pPr marL="0" indent="0">
              <a:buNone/>
            </a:pPr>
            <a:r>
              <a:rPr lang="en-US" sz="2000" dirty="0">
                <a:latin typeface="+mj-lt"/>
              </a:rPr>
              <a:t>Only amounts received that are over and above what was invested is included in annual income. </a:t>
            </a:r>
          </a:p>
          <a:p>
            <a:pPr marL="0" indent="0">
              <a:buNone/>
            </a:pPr>
            <a:endParaRPr lang="en-US" sz="2000" dirty="0"/>
          </a:p>
        </p:txBody>
      </p:sp>
      <p:pic>
        <p:nvPicPr>
          <p:cNvPr id="5" name="Picture 4">
            <a:extLst>
              <a:ext uri="{FF2B5EF4-FFF2-40B4-BE49-F238E27FC236}">
                <a16:creationId xmlns:a16="http://schemas.microsoft.com/office/drawing/2014/main" id="{4ADF6665-CE27-4B5E-AF49-141B92780593}"/>
              </a:ext>
            </a:extLst>
          </p:cNvPr>
          <p:cNvPicPr>
            <a:picLocks noChangeAspect="1"/>
          </p:cNvPicPr>
          <p:nvPr/>
        </p:nvPicPr>
        <p:blipFill>
          <a:blip r:embed="rId3"/>
          <a:stretch>
            <a:fillRect/>
          </a:stretch>
        </p:blipFill>
        <p:spPr>
          <a:xfrm>
            <a:off x="4572000" y="4376056"/>
            <a:ext cx="2535537" cy="1687285"/>
          </a:xfrm>
          <a:prstGeom prst="rect">
            <a:avLst/>
          </a:prstGeom>
        </p:spPr>
      </p:pic>
    </p:spTree>
    <p:extLst>
      <p:ext uri="{BB962C8B-B14F-4D97-AF65-F5344CB8AC3E}">
        <p14:creationId xmlns:p14="http://schemas.microsoft.com/office/powerpoint/2010/main" val="1471778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8" name="Rectangle 27">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AD09C-DE08-497D-B310-FD27A7F79F03}"/>
              </a:ext>
            </a:extLst>
          </p:cNvPr>
          <p:cNvSpPr>
            <a:spLocks noGrp="1"/>
          </p:cNvSpPr>
          <p:nvPr>
            <p:ph type="title"/>
          </p:nvPr>
        </p:nvSpPr>
        <p:spPr>
          <a:xfrm>
            <a:off x="1120822" y="1398896"/>
            <a:ext cx="6994478" cy="1160059"/>
          </a:xfrm>
        </p:spPr>
        <p:txBody>
          <a:bodyPr>
            <a:normAutofit/>
          </a:bodyPr>
          <a:lstStyle/>
          <a:p>
            <a:r>
              <a:rPr lang="en-US"/>
              <a:t>#4: Periodic Payment</a:t>
            </a:r>
          </a:p>
        </p:txBody>
      </p:sp>
      <p:sp>
        <p:nvSpPr>
          <p:cNvPr id="3" name="Content Placeholder 2">
            <a:extLst>
              <a:ext uri="{FF2B5EF4-FFF2-40B4-BE49-F238E27FC236}">
                <a16:creationId xmlns:a16="http://schemas.microsoft.com/office/drawing/2014/main" id="{07D59415-97A0-40C2-A02D-5298467E8EE1}"/>
              </a:ext>
            </a:extLst>
          </p:cNvPr>
          <p:cNvSpPr>
            <a:spLocks noGrp="1"/>
          </p:cNvSpPr>
          <p:nvPr>
            <p:ph idx="1"/>
          </p:nvPr>
        </p:nvSpPr>
        <p:spPr>
          <a:xfrm>
            <a:off x="1120822" y="1994497"/>
            <a:ext cx="6994478" cy="3692069"/>
          </a:xfrm>
        </p:spPr>
        <p:txBody>
          <a:bodyPr>
            <a:normAutofit/>
          </a:bodyPr>
          <a:lstStyle/>
          <a:p>
            <a:pPr marL="0" indent="0">
              <a:buNone/>
            </a:pPr>
            <a:r>
              <a:rPr lang="en-US" dirty="0"/>
              <a:t>Example: Annuity </a:t>
            </a:r>
          </a:p>
          <a:p>
            <a:pPr marL="0" indent="0">
              <a:buNone/>
            </a:pPr>
            <a:endParaRPr lang="en-US" dirty="0"/>
          </a:p>
          <a:p>
            <a:pPr marL="0" indent="0">
              <a:buNone/>
            </a:pPr>
            <a:r>
              <a:rPr lang="en-US" dirty="0"/>
              <a:t>Vance Vanguard purchased an annuity over twenty years ago.  He is retired and receives $800 per month for the past 5 years. Go Vance!</a:t>
            </a:r>
          </a:p>
          <a:p>
            <a:pPr marL="0" indent="0">
              <a:buNone/>
            </a:pPr>
            <a:endParaRPr lang="en-US" dirty="0"/>
          </a:p>
          <a:p>
            <a:pPr marL="0" indent="0">
              <a:buNone/>
            </a:pPr>
            <a:r>
              <a:rPr lang="en-US" dirty="0"/>
              <a:t>The annuity verification states that he purchased the annuity for $80,000 and over the last 5 years has received a total of $48,000. </a:t>
            </a:r>
          </a:p>
          <a:p>
            <a:pPr marL="0" indent="0">
              <a:buNone/>
            </a:pPr>
            <a:endParaRPr lang="en-US" sz="1400" dirty="0"/>
          </a:p>
        </p:txBody>
      </p:sp>
    </p:spTree>
    <p:extLst>
      <p:ext uri="{BB962C8B-B14F-4D97-AF65-F5344CB8AC3E}">
        <p14:creationId xmlns:p14="http://schemas.microsoft.com/office/powerpoint/2010/main" val="222565422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8" name="Rectangle 27">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AD09C-DE08-497D-B310-FD27A7F79F03}"/>
              </a:ext>
            </a:extLst>
          </p:cNvPr>
          <p:cNvSpPr>
            <a:spLocks noGrp="1"/>
          </p:cNvSpPr>
          <p:nvPr>
            <p:ph type="title"/>
          </p:nvPr>
        </p:nvSpPr>
        <p:spPr>
          <a:xfrm>
            <a:off x="1120822" y="1398896"/>
            <a:ext cx="6994478" cy="1160059"/>
          </a:xfrm>
        </p:spPr>
        <p:txBody>
          <a:bodyPr>
            <a:normAutofit/>
          </a:bodyPr>
          <a:lstStyle/>
          <a:p>
            <a:r>
              <a:rPr lang="en-US"/>
              <a:t>#4: Periodic Payment</a:t>
            </a:r>
          </a:p>
        </p:txBody>
      </p:sp>
      <p:sp>
        <p:nvSpPr>
          <p:cNvPr id="3" name="Content Placeholder 2">
            <a:extLst>
              <a:ext uri="{FF2B5EF4-FFF2-40B4-BE49-F238E27FC236}">
                <a16:creationId xmlns:a16="http://schemas.microsoft.com/office/drawing/2014/main" id="{07D59415-97A0-40C2-A02D-5298467E8EE1}"/>
              </a:ext>
            </a:extLst>
          </p:cNvPr>
          <p:cNvSpPr>
            <a:spLocks noGrp="1"/>
          </p:cNvSpPr>
          <p:nvPr>
            <p:ph idx="1"/>
          </p:nvPr>
        </p:nvSpPr>
        <p:spPr>
          <a:xfrm>
            <a:off x="1120822" y="2307479"/>
            <a:ext cx="6994478" cy="3379087"/>
          </a:xfrm>
        </p:spPr>
        <p:txBody>
          <a:bodyPr>
            <a:noAutofit/>
          </a:bodyPr>
          <a:lstStyle/>
          <a:p>
            <a:pPr marL="0" indent="0">
              <a:buNone/>
            </a:pPr>
            <a:r>
              <a:rPr lang="en-US" b="1" dirty="0"/>
              <a:t>Should the periodic payment of $800 per month be included in annual income? </a:t>
            </a:r>
          </a:p>
          <a:p>
            <a:pPr marL="0" indent="0">
              <a:buNone/>
            </a:pPr>
            <a:endParaRPr lang="en-US" dirty="0"/>
          </a:p>
          <a:p>
            <a:pPr marL="0" indent="0">
              <a:buNone/>
            </a:pPr>
            <a:r>
              <a:rPr lang="en-US" dirty="0"/>
              <a:t>No. </a:t>
            </a:r>
          </a:p>
          <a:p>
            <a:pPr marL="0" indent="0">
              <a:buNone/>
            </a:pPr>
            <a:endParaRPr lang="en-US" dirty="0"/>
          </a:p>
          <a:p>
            <a:pPr marL="0" indent="0">
              <a:buNone/>
            </a:pPr>
            <a:r>
              <a:rPr lang="en-US" b="1" dirty="0"/>
              <a:t>Why not?</a:t>
            </a:r>
          </a:p>
          <a:p>
            <a:pPr marL="0" indent="0">
              <a:buNone/>
            </a:pPr>
            <a:r>
              <a:rPr lang="en-US" dirty="0"/>
              <a:t>Vance invested $80,000 and he’s only received a total of $48,000 of the $80,000 he invested. </a:t>
            </a:r>
          </a:p>
        </p:txBody>
      </p:sp>
    </p:spTree>
    <p:extLst>
      <p:ext uri="{BB962C8B-B14F-4D97-AF65-F5344CB8AC3E}">
        <p14:creationId xmlns:p14="http://schemas.microsoft.com/office/powerpoint/2010/main" val="2171914321"/>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8"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30" name="Rectangle 29">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AD09C-DE08-497D-B310-FD27A7F79F03}"/>
              </a:ext>
            </a:extLst>
          </p:cNvPr>
          <p:cNvSpPr>
            <a:spLocks noGrp="1"/>
          </p:cNvSpPr>
          <p:nvPr>
            <p:ph type="title"/>
          </p:nvPr>
        </p:nvSpPr>
        <p:spPr>
          <a:xfrm>
            <a:off x="1120822" y="1398896"/>
            <a:ext cx="6994478" cy="1160059"/>
          </a:xfrm>
        </p:spPr>
        <p:txBody>
          <a:bodyPr>
            <a:normAutofit/>
          </a:bodyPr>
          <a:lstStyle/>
          <a:p>
            <a:r>
              <a:rPr lang="en-US"/>
              <a:t>#4: Periodic Payment</a:t>
            </a:r>
          </a:p>
        </p:txBody>
      </p:sp>
      <p:sp>
        <p:nvSpPr>
          <p:cNvPr id="3" name="Content Placeholder 2">
            <a:extLst>
              <a:ext uri="{FF2B5EF4-FFF2-40B4-BE49-F238E27FC236}">
                <a16:creationId xmlns:a16="http://schemas.microsoft.com/office/drawing/2014/main" id="{07D59415-97A0-40C2-A02D-5298467E8EE1}"/>
              </a:ext>
            </a:extLst>
          </p:cNvPr>
          <p:cNvSpPr>
            <a:spLocks noGrp="1"/>
          </p:cNvSpPr>
          <p:nvPr>
            <p:ph idx="1"/>
          </p:nvPr>
        </p:nvSpPr>
        <p:spPr>
          <a:xfrm>
            <a:off x="1120822" y="2108719"/>
            <a:ext cx="6994478" cy="3577848"/>
          </a:xfrm>
        </p:spPr>
        <p:txBody>
          <a:bodyPr>
            <a:normAutofit fontScale="92500" lnSpcReduction="20000"/>
          </a:bodyPr>
          <a:lstStyle/>
          <a:p>
            <a:pPr marL="0" indent="0">
              <a:buNone/>
            </a:pPr>
            <a:r>
              <a:rPr lang="en-US" b="1" dirty="0"/>
              <a:t>Example: Investment </a:t>
            </a:r>
          </a:p>
          <a:p>
            <a:pPr marL="0" indent="0">
              <a:buNone/>
            </a:pPr>
            <a:endParaRPr lang="en-US" dirty="0"/>
          </a:p>
          <a:p>
            <a:pPr marL="0" indent="0">
              <a:buNone/>
            </a:pPr>
            <a:r>
              <a:rPr lang="en-US" dirty="0"/>
              <a:t>Polly Esther-</a:t>
            </a:r>
            <a:r>
              <a:rPr lang="en-US" dirty="0" err="1"/>
              <a:t>Pantts</a:t>
            </a:r>
            <a:r>
              <a:rPr lang="en-US" dirty="0"/>
              <a:t> is receiving $200 per month from an annuity.  She purchased the annuity by making payments of $30 a month for 20 years. </a:t>
            </a:r>
          </a:p>
          <a:p>
            <a:pPr marL="0" indent="0">
              <a:buNone/>
            </a:pPr>
            <a:endParaRPr lang="en-US" dirty="0"/>
          </a:p>
          <a:p>
            <a:pPr marL="0" indent="0">
              <a:buNone/>
            </a:pPr>
            <a:r>
              <a:rPr lang="en-US" dirty="0"/>
              <a:t>Annuity verification received indicates the total amount Polly paid (invested) during that time was $7,200.  </a:t>
            </a:r>
          </a:p>
          <a:p>
            <a:pPr marL="0" indent="0">
              <a:buNone/>
            </a:pPr>
            <a:endParaRPr lang="en-US" dirty="0"/>
          </a:p>
          <a:p>
            <a:pPr marL="0" indent="0">
              <a:buNone/>
            </a:pPr>
            <a:r>
              <a:rPr lang="en-US" dirty="0"/>
              <a:t>She began receiving payments 4 years ago and has received $9,600 in annuity payments.  </a:t>
            </a:r>
          </a:p>
          <a:p>
            <a:pPr marL="0" indent="0">
              <a:buNone/>
            </a:pPr>
            <a:endParaRPr lang="en-US" dirty="0"/>
          </a:p>
          <a:p>
            <a:pPr marL="0" indent="0">
              <a:buNone/>
            </a:pPr>
            <a:endParaRPr lang="en-US" sz="1400" dirty="0"/>
          </a:p>
        </p:txBody>
      </p:sp>
    </p:spTree>
    <p:extLst>
      <p:ext uri="{BB962C8B-B14F-4D97-AF65-F5344CB8AC3E}">
        <p14:creationId xmlns:p14="http://schemas.microsoft.com/office/powerpoint/2010/main" val="24610491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C11D-5BB9-45D1-8C7A-23409AA9A64B}"/>
              </a:ext>
            </a:extLst>
          </p:cNvPr>
          <p:cNvSpPr>
            <a:spLocks noGrp="1"/>
          </p:cNvSpPr>
          <p:nvPr>
            <p:ph type="title"/>
          </p:nvPr>
        </p:nvSpPr>
        <p:spPr/>
        <p:txBody>
          <a:bodyPr/>
          <a:lstStyle/>
          <a:p>
            <a:r>
              <a:rPr lang="en-US" dirty="0"/>
              <a:t>Household Composition</a:t>
            </a:r>
          </a:p>
        </p:txBody>
      </p:sp>
      <p:sp>
        <p:nvSpPr>
          <p:cNvPr id="3" name="Content Placeholder 2">
            <a:extLst>
              <a:ext uri="{FF2B5EF4-FFF2-40B4-BE49-F238E27FC236}">
                <a16:creationId xmlns:a16="http://schemas.microsoft.com/office/drawing/2014/main" id="{82D3ACCE-10DD-4E64-AAB7-3408D6E03212}"/>
              </a:ext>
            </a:extLst>
          </p:cNvPr>
          <p:cNvSpPr>
            <a:spLocks noGrp="1"/>
          </p:cNvSpPr>
          <p:nvPr>
            <p:ph idx="1"/>
          </p:nvPr>
        </p:nvSpPr>
        <p:spPr>
          <a:xfrm>
            <a:off x="1028700" y="1679825"/>
            <a:ext cx="7200900" cy="4187575"/>
          </a:xfrm>
        </p:spPr>
        <p:txBody>
          <a:bodyPr>
            <a:normAutofit/>
          </a:bodyPr>
          <a:lstStyle/>
          <a:p>
            <a:pPr>
              <a:buFont typeface="Arial" panose="020B0604020202020204" pitchFamily="34" charset="0"/>
              <a:buChar char="•"/>
            </a:pPr>
            <a:r>
              <a:rPr lang="en-US" sz="2175" dirty="0"/>
              <a:t>Application and intake documents that collect information about: </a:t>
            </a:r>
          </a:p>
          <a:p>
            <a:pPr lvl="1">
              <a:lnSpc>
                <a:spcPct val="100000"/>
              </a:lnSpc>
              <a:spcBef>
                <a:spcPts val="0"/>
              </a:spcBef>
              <a:spcAft>
                <a:spcPts val="0"/>
              </a:spcAft>
              <a:buFont typeface="Arial" panose="020B0604020202020204" pitchFamily="34" charset="0"/>
              <a:buChar char="•"/>
            </a:pPr>
            <a:r>
              <a:rPr lang="en-US" sz="1950" dirty="0"/>
              <a:t>Head of household, spouse, co-head</a:t>
            </a:r>
          </a:p>
          <a:p>
            <a:pPr lvl="1">
              <a:lnSpc>
                <a:spcPct val="100000"/>
              </a:lnSpc>
              <a:spcBef>
                <a:spcPts val="0"/>
              </a:spcBef>
              <a:spcAft>
                <a:spcPts val="0"/>
              </a:spcAft>
              <a:buFont typeface="Arial" panose="020B0604020202020204" pitchFamily="34" charset="0"/>
              <a:buChar char="•"/>
            </a:pPr>
            <a:r>
              <a:rPr lang="en-US" sz="1950" dirty="0"/>
              <a:t>Adult full-time students</a:t>
            </a:r>
          </a:p>
          <a:p>
            <a:pPr lvl="1">
              <a:lnSpc>
                <a:spcPct val="100000"/>
              </a:lnSpc>
              <a:spcBef>
                <a:spcPts val="0"/>
              </a:spcBef>
              <a:spcAft>
                <a:spcPts val="0"/>
              </a:spcAft>
              <a:buFont typeface="Arial" panose="020B0604020202020204" pitchFamily="34" charset="0"/>
              <a:buChar char="•"/>
            </a:pPr>
            <a:r>
              <a:rPr lang="en-US" sz="1950" dirty="0"/>
              <a:t>Minors (under the age of 18)</a:t>
            </a:r>
          </a:p>
          <a:p>
            <a:pPr lvl="1">
              <a:lnSpc>
                <a:spcPct val="100000"/>
              </a:lnSpc>
              <a:spcBef>
                <a:spcPts val="0"/>
              </a:spcBef>
              <a:spcAft>
                <a:spcPts val="0"/>
              </a:spcAft>
              <a:buFont typeface="Arial" panose="020B0604020202020204" pitchFamily="34" charset="0"/>
              <a:buChar char="•"/>
            </a:pPr>
            <a:r>
              <a:rPr lang="en-US" sz="1950" dirty="0"/>
              <a:t>Live-in Aide</a:t>
            </a:r>
          </a:p>
          <a:p>
            <a:pPr lvl="1">
              <a:lnSpc>
                <a:spcPct val="100000"/>
              </a:lnSpc>
              <a:spcBef>
                <a:spcPts val="0"/>
              </a:spcBef>
              <a:spcAft>
                <a:spcPts val="0"/>
              </a:spcAft>
              <a:buFont typeface="Arial" panose="020B0604020202020204" pitchFamily="34" charset="0"/>
              <a:buChar char="•"/>
            </a:pPr>
            <a:r>
              <a:rPr lang="en-US" sz="1950" dirty="0"/>
              <a:t>Roommates</a:t>
            </a:r>
          </a:p>
          <a:p>
            <a:pPr lvl="1">
              <a:lnSpc>
                <a:spcPct val="100000"/>
              </a:lnSpc>
              <a:spcBef>
                <a:spcPts val="0"/>
              </a:spcBef>
              <a:spcAft>
                <a:spcPts val="0"/>
              </a:spcAft>
              <a:buFont typeface="Arial" panose="020B0604020202020204" pitchFamily="34" charset="0"/>
              <a:buChar char="•"/>
            </a:pPr>
            <a:r>
              <a:rPr lang="en-US" sz="1950" dirty="0"/>
              <a:t>Temporarily absent family members</a:t>
            </a:r>
          </a:p>
          <a:p>
            <a:pPr lvl="1">
              <a:lnSpc>
                <a:spcPct val="100000"/>
              </a:lnSpc>
              <a:spcBef>
                <a:spcPts val="0"/>
              </a:spcBef>
              <a:spcAft>
                <a:spcPts val="0"/>
              </a:spcAft>
              <a:buFont typeface="Arial" panose="020B0604020202020204" pitchFamily="34" charset="0"/>
              <a:buChar char="•"/>
            </a:pPr>
            <a:r>
              <a:rPr lang="en-US" sz="1950" dirty="0"/>
              <a:t>Sources and amount of income and assets for all people who are/will be residing in the unit</a:t>
            </a:r>
          </a:p>
          <a:p>
            <a:pPr>
              <a:lnSpc>
                <a:spcPct val="100000"/>
              </a:lnSpc>
              <a:spcBef>
                <a:spcPts val="0"/>
              </a:spcBef>
              <a:spcAft>
                <a:spcPts val="0"/>
              </a:spcAft>
              <a:buFont typeface="Arial" panose="020B0604020202020204" pitchFamily="34" charset="0"/>
              <a:buChar char="•"/>
            </a:pPr>
            <a:endParaRPr lang="en-US" sz="1950" dirty="0"/>
          </a:p>
          <a:p>
            <a:endParaRPr lang="en-US" dirty="0"/>
          </a:p>
        </p:txBody>
      </p:sp>
    </p:spTree>
    <p:extLst>
      <p:ext uri="{BB962C8B-B14F-4D97-AF65-F5344CB8AC3E}">
        <p14:creationId xmlns:p14="http://schemas.microsoft.com/office/powerpoint/2010/main" val="2968326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31" name="Rectangle 30">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7E4E05-8918-4831-9D6C-2EC742EBFB62}"/>
              </a:ext>
            </a:extLst>
          </p:cNvPr>
          <p:cNvSpPr>
            <a:spLocks noGrp="1"/>
          </p:cNvSpPr>
          <p:nvPr>
            <p:ph type="title"/>
          </p:nvPr>
        </p:nvSpPr>
        <p:spPr>
          <a:xfrm>
            <a:off x="1120822" y="1398896"/>
            <a:ext cx="6994478" cy="1160059"/>
          </a:xfrm>
        </p:spPr>
        <p:txBody>
          <a:bodyPr>
            <a:normAutofit/>
          </a:bodyPr>
          <a:lstStyle/>
          <a:p>
            <a:r>
              <a:rPr lang="en-US"/>
              <a:t>#4: Periodic Payment</a:t>
            </a:r>
          </a:p>
        </p:txBody>
      </p:sp>
      <p:sp>
        <p:nvSpPr>
          <p:cNvPr id="6" name="Text Placeholder 5">
            <a:extLst>
              <a:ext uri="{FF2B5EF4-FFF2-40B4-BE49-F238E27FC236}">
                <a16:creationId xmlns:a16="http://schemas.microsoft.com/office/drawing/2014/main" id="{F36E2D4C-1864-4696-A72C-95FCB6E684FF}"/>
              </a:ext>
            </a:extLst>
          </p:cNvPr>
          <p:cNvSpPr>
            <a:spLocks noGrp="1"/>
          </p:cNvSpPr>
          <p:nvPr>
            <p:ph idx="1"/>
          </p:nvPr>
        </p:nvSpPr>
        <p:spPr>
          <a:xfrm>
            <a:off x="1120822" y="2102499"/>
            <a:ext cx="6994478" cy="3584068"/>
          </a:xfrm>
        </p:spPr>
        <p:txBody>
          <a:bodyPr>
            <a:normAutofit/>
          </a:bodyPr>
          <a:lstStyle/>
          <a:p>
            <a:pPr marL="0" indent="0">
              <a:buNone/>
            </a:pPr>
            <a:r>
              <a:rPr lang="en-US" b="1" dirty="0"/>
              <a:t>Should the periodic payment of $200 per month be included in annual income? </a:t>
            </a:r>
          </a:p>
          <a:p>
            <a:pPr marL="0" indent="0">
              <a:buNone/>
            </a:pPr>
            <a:endParaRPr lang="en-US" dirty="0"/>
          </a:p>
          <a:p>
            <a:pPr marL="0" indent="0">
              <a:buNone/>
            </a:pPr>
            <a:r>
              <a:rPr lang="en-US" dirty="0"/>
              <a:t>Yes.   </a:t>
            </a:r>
          </a:p>
          <a:p>
            <a:pPr marL="0" indent="0">
              <a:buNone/>
            </a:pPr>
            <a:endParaRPr lang="en-US" dirty="0"/>
          </a:p>
          <a:p>
            <a:pPr marL="0" indent="0">
              <a:buNone/>
            </a:pPr>
            <a:r>
              <a:rPr lang="en-US" b="1" dirty="0"/>
              <a:t>Why?</a:t>
            </a:r>
          </a:p>
          <a:p>
            <a:pPr marL="0" indent="0">
              <a:buNone/>
            </a:pPr>
            <a:r>
              <a:rPr lang="en-US" dirty="0"/>
              <a:t>Polly invested $7,200 and the annuity verification states that he has received at total of $9,600.  He has received an amount over and above the $7,200 he initially invested. </a:t>
            </a:r>
          </a:p>
          <a:p>
            <a:pPr marL="50800" indent="0">
              <a:buNone/>
            </a:pPr>
            <a:endParaRPr lang="en-US" sz="1600" dirty="0"/>
          </a:p>
        </p:txBody>
      </p:sp>
    </p:spTree>
    <p:extLst>
      <p:ext uri="{BB962C8B-B14F-4D97-AF65-F5344CB8AC3E}">
        <p14:creationId xmlns:p14="http://schemas.microsoft.com/office/powerpoint/2010/main" val="772884502"/>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39D-103C-4A6C-A395-A18510189867}"/>
              </a:ext>
            </a:extLst>
          </p:cNvPr>
          <p:cNvSpPr>
            <a:spLocks noGrp="1"/>
          </p:cNvSpPr>
          <p:nvPr>
            <p:ph type="title"/>
          </p:nvPr>
        </p:nvSpPr>
        <p:spPr>
          <a:xfrm>
            <a:off x="725926" y="1194180"/>
            <a:ext cx="2642954" cy="5020353"/>
          </a:xfrm>
        </p:spPr>
        <p:txBody>
          <a:bodyPr>
            <a:normAutofit/>
          </a:bodyPr>
          <a:lstStyle/>
          <a:p>
            <a:r>
              <a:rPr lang="en-US" sz="4400" dirty="0"/>
              <a:t>#4: Periodic Payment</a:t>
            </a:r>
          </a:p>
        </p:txBody>
      </p:sp>
      <p:sp>
        <p:nvSpPr>
          <p:cNvPr id="21" name="Rectangle 20">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2">
            <a:extLst>
              <a:ext uri="{FF2B5EF4-FFF2-40B4-BE49-F238E27FC236}">
                <a16:creationId xmlns:a16="http://schemas.microsoft.com/office/drawing/2014/main" id="{42519A1E-89D4-4590-870A-ED42FBC092CF}"/>
              </a:ext>
            </a:extLst>
          </p:cNvPr>
          <p:cNvSpPr>
            <a:spLocks noGrp="1"/>
          </p:cNvSpPr>
          <p:nvPr>
            <p:ph idx="1"/>
          </p:nvPr>
        </p:nvSpPr>
        <p:spPr>
          <a:xfrm>
            <a:off x="3792405" y="1194179"/>
            <a:ext cx="4586136" cy="5020353"/>
          </a:xfrm>
        </p:spPr>
        <p:txBody>
          <a:bodyPr>
            <a:normAutofit/>
          </a:bodyPr>
          <a:lstStyle/>
          <a:p>
            <a:pPr marL="0" indent="0">
              <a:buNone/>
            </a:pPr>
            <a:r>
              <a:rPr lang="en-US" sz="2000" b="1" dirty="0"/>
              <a:t>Lump sum received – delayed start of a periodic payment</a:t>
            </a:r>
          </a:p>
          <a:p>
            <a:pPr marL="0" indent="0">
              <a:buNone/>
            </a:pPr>
            <a:endParaRPr lang="en-US" sz="2000" dirty="0"/>
          </a:p>
          <a:p>
            <a:pPr marL="0" indent="0">
              <a:buNone/>
            </a:pPr>
            <a:r>
              <a:rPr lang="en-US" sz="2000" dirty="0"/>
              <a:t>Have you ever worked with a client who received a lump sum amount for the delayed start a periodic payment?</a:t>
            </a:r>
          </a:p>
          <a:p>
            <a:pPr marL="0" indent="0">
              <a:buNone/>
            </a:pPr>
            <a:endParaRPr lang="en-US" sz="2000" dirty="0"/>
          </a:p>
          <a:p>
            <a:pPr marL="0" indent="0">
              <a:buNone/>
            </a:pPr>
            <a:r>
              <a:rPr lang="en-US" sz="2000" dirty="0"/>
              <a:t>HUD regulations specify that the lump sum or the prospective monthly amounts must be included in annual income. </a:t>
            </a:r>
          </a:p>
          <a:p>
            <a:pPr marL="0" indent="0">
              <a:buNone/>
            </a:pPr>
            <a:endParaRPr lang="en-US" sz="2000" dirty="0"/>
          </a:p>
          <a:p>
            <a:pPr marL="0" indent="0">
              <a:buNone/>
            </a:pPr>
            <a:r>
              <a:rPr lang="en-US" sz="2000" b="1" dirty="0"/>
              <a:t>EXCEPT…..</a:t>
            </a:r>
          </a:p>
          <a:p>
            <a:pPr marL="0" indent="0">
              <a:buNone/>
            </a:pPr>
            <a:endParaRPr lang="en-US" sz="2000" b="1" dirty="0"/>
          </a:p>
          <a:p>
            <a:endParaRPr lang="en-US" sz="2000" b="1" dirty="0"/>
          </a:p>
          <a:p>
            <a:endParaRPr lang="en-US" sz="2000" b="1" dirty="0"/>
          </a:p>
          <a:p>
            <a:endParaRPr lang="en-US" sz="2000" dirty="0"/>
          </a:p>
        </p:txBody>
      </p:sp>
    </p:spTree>
    <p:extLst>
      <p:ext uri="{BB962C8B-B14F-4D97-AF65-F5344CB8AC3E}">
        <p14:creationId xmlns:p14="http://schemas.microsoft.com/office/powerpoint/2010/main" val="2285672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39D-103C-4A6C-A395-A18510189867}"/>
              </a:ext>
            </a:extLst>
          </p:cNvPr>
          <p:cNvSpPr>
            <a:spLocks noGrp="1"/>
          </p:cNvSpPr>
          <p:nvPr>
            <p:ph type="title"/>
          </p:nvPr>
        </p:nvSpPr>
        <p:spPr>
          <a:xfrm>
            <a:off x="725926" y="1194180"/>
            <a:ext cx="2642954" cy="5020353"/>
          </a:xfrm>
        </p:spPr>
        <p:txBody>
          <a:bodyPr>
            <a:normAutofit/>
          </a:bodyPr>
          <a:lstStyle/>
          <a:p>
            <a:r>
              <a:rPr lang="en-US" sz="4400" dirty="0"/>
              <a:t>#4: Periodic Payment</a:t>
            </a:r>
          </a:p>
        </p:txBody>
      </p:sp>
      <p:sp>
        <p:nvSpPr>
          <p:cNvPr id="19" name="Rectangle 1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2519A1E-89D4-4590-870A-ED42FBC092CF}"/>
              </a:ext>
            </a:extLst>
          </p:cNvPr>
          <p:cNvSpPr>
            <a:spLocks noGrp="1"/>
          </p:cNvSpPr>
          <p:nvPr>
            <p:ph idx="1"/>
          </p:nvPr>
        </p:nvSpPr>
        <p:spPr>
          <a:xfrm>
            <a:off x="3792405" y="1194179"/>
            <a:ext cx="4586136" cy="5020353"/>
          </a:xfrm>
        </p:spPr>
        <p:txBody>
          <a:bodyPr>
            <a:normAutofit/>
          </a:bodyPr>
          <a:lstStyle/>
          <a:p>
            <a:pPr marL="0" indent="0">
              <a:buNone/>
            </a:pPr>
            <a:r>
              <a:rPr lang="en-US" sz="2000" dirty="0"/>
              <a:t>This rule does not apply to Social Security, Supplemental Security Income or VA disability benefits. </a:t>
            </a:r>
          </a:p>
          <a:p>
            <a:pPr marL="0" indent="0">
              <a:buNone/>
            </a:pPr>
            <a:endParaRPr lang="en-US" sz="2000" u="sng" dirty="0"/>
          </a:p>
          <a:p>
            <a:pPr marL="0" indent="0">
              <a:buNone/>
            </a:pPr>
            <a:r>
              <a:rPr lang="en-US" sz="2000" u="sng" dirty="0"/>
              <a:t>Do not</a:t>
            </a:r>
            <a:r>
              <a:rPr lang="en-US" sz="2000" dirty="0"/>
              <a:t> include in annual income amounts received from SSI, SS and VA disability benefits that are received as a lump sum or prospective monthly amounts. </a:t>
            </a:r>
            <a:endParaRPr lang="en-US" sz="2000" b="1" dirty="0"/>
          </a:p>
          <a:p>
            <a:endParaRPr lang="en-US" sz="2000" b="1" dirty="0"/>
          </a:p>
          <a:p>
            <a:endParaRPr lang="en-US" sz="2000" b="1" dirty="0"/>
          </a:p>
          <a:p>
            <a:endParaRPr lang="en-US" sz="2000" dirty="0"/>
          </a:p>
        </p:txBody>
      </p:sp>
    </p:spTree>
    <p:extLst>
      <p:ext uri="{BB962C8B-B14F-4D97-AF65-F5344CB8AC3E}">
        <p14:creationId xmlns:p14="http://schemas.microsoft.com/office/powerpoint/2010/main" val="1787080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DAAF5-7627-4CE9-B0AE-FC11DAB9CB6D}"/>
              </a:ext>
            </a:extLst>
          </p:cNvPr>
          <p:cNvSpPr>
            <a:spLocks noGrp="1"/>
          </p:cNvSpPr>
          <p:nvPr>
            <p:ph type="title"/>
          </p:nvPr>
        </p:nvSpPr>
        <p:spPr>
          <a:xfrm>
            <a:off x="725926" y="1194180"/>
            <a:ext cx="2642954" cy="5020353"/>
          </a:xfrm>
        </p:spPr>
        <p:txBody>
          <a:bodyPr>
            <a:normAutofit/>
          </a:bodyPr>
          <a:lstStyle/>
          <a:p>
            <a:r>
              <a:rPr lang="en-US" sz="4400"/>
              <a:t>#5: Payment in lieu of earnings</a:t>
            </a:r>
          </a:p>
        </p:txBody>
      </p:sp>
      <p:sp>
        <p:nvSpPr>
          <p:cNvPr id="24" name="Rectangle 2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BC4C54C-8195-4293-A41B-C95A3EE818E7}"/>
              </a:ext>
            </a:extLst>
          </p:cNvPr>
          <p:cNvSpPr>
            <a:spLocks noGrp="1"/>
          </p:cNvSpPr>
          <p:nvPr>
            <p:ph idx="1"/>
          </p:nvPr>
        </p:nvSpPr>
        <p:spPr>
          <a:xfrm>
            <a:off x="3792405" y="1194179"/>
            <a:ext cx="4586136" cy="5020353"/>
          </a:xfrm>
        </p:spPr>
        <p:txBody>
          <a:bodyPr>
            <a:normAutofit/>
          </a:bodyPr>
          <a:lstStyle/>
          <a:p>
            <a:pPr marL="0" indent="0">
              <a:buNone/>
            </a:pPr>
            <a:r>
              <a:rPr lang="en-US" sz="2000"/>
              <a:t>Payment in lieu of earnings refers to payments to individuals who are not working due to losing a job or from being injured on the job, such as:</a:t>
            </a:r>
          </a:p>
          <a:p>
            <a:r>
              <a:rPr lang="en-US" sz="2000"/>
              <a:t>Unemployment benefits</a:t>
            </a:r>
          </a:p>
          <a:p>
            <a:r>
              <a:rPr lang="en-US" sz="2000"/>
              <a:t>Worker’s compensation</a:t>
            </a:r>
          </a:p>
          <a:p>
            <a:r>
              <a:rPr lang="en-US" sz="2000"/>
              <a:t>Severance pay</a:t>
            </a:r>
          </a:p>
          <a:p>
            <a:pPr marL="0" indent="0">
              <a:buNone/>
            </a:pPr>
            <a:endParaRPr lang="en-US" sz="2000"/>
          </a:p>
          <a:p>
            <a:pPr marL="0" indent="0">
              <a:buNone/>
            </a:pPr>
            <a:endParaRPr lang="en-US" sz="2000"/>
          </a:p>
          <a:p>
            <a:pPr marL="0" indent="0">
              <a:buNone/>
            </a:pPr>
            <a:endParaRPr lang="en-US" sz="2000"/>
          </a:p>
        </p:txBody>
      </p:sp>
    </p:spTree>
    <p:extLst>
      <p:ext uri="{BB962C8B-B14F-4D97-AF65-F5344CB8AC3E}">
        <p14:creationId xmlns:p14="http://schemas.microsoft.com/office/powerpoint/2010/main" val="144576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DAAF5-7627-4CE9-B0AE-FC11DAB9CB6D}"/>
              </a:ext>
            </a:extLst>
          </p:cNvPr>
          <p:cNvSpPr>
            <a:spLocks noGrp="1"/>
          </p:cNvSpPr>
          <p:nvPr>
            <p:ph type="title"/>
          </p:nvPr>
        </p:nvSpPr>
        <p:spPr>
          <a:xfrm>
            <a:off x="725926" y="1194180"/>
            <a:ext cx="2642954" cy="5020353"/>
          </a:xfrm>
        </p:spPr>
        <p:txBody>
          <a:bodyPr>
            <a:normAutofit/>
          </a:bodyPr>
          <a:lstStyle/>
          <a:p>
            <a:r>
              <a:rPr lang="en-US" sz="4400"/>
              <a:t>#5: Payment in lieu of earnings</a:t>
            </a:r>
          </a:p>
        </p:txBody>
      </p:sp>
      <p:sp>
        <p:nvSpPr>
          <p:cNvPr id="17" name="Rectangle 16">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BC4C54C-8195-4293-A41B-C95A3EE818E7}"/>
              </a:ext>
            </a:extLst>
          </p:cNvPr>
          <p:cNvSpPr>
            <a:spLocks noGrp="1"/>
          </p:cNvSpPr>
          <p:nvPr>
            <p:ph idx="1"/>
          </p:nvPr>
        </p:nvSpPr>
        <p:spPr>
          <a:xfrm>
            <a:off x="3792405" y="1194179"/>
            <a:ext cx="4586136" cy="5020353"/>
          </a:xfrm>
        </p:spPr>
        <p:txBody>
          <a:bodyPr>
            <a:normAutofit/>
          </a:bodyPr>
          <a:lstStyle/>
          <a:p>
            <a:pPr marL="0" indent="0">
              <a:buNone/>
            </a:pPr>
            <a:r>
              <a:rPr lang="en-US" sz="2000" b="1" dirty="0"/>
              <a:t>Key Elements:</a:t>
            </a:r>
            <a:r>
              <a:rPr lang="en-US" sz="2000" dirty="0"/>
              <a:t> </a:t>
            </a:r>
          </a:p>
          <a:p>
            <a:pPr marL="0" indent="0">
              <a:buNone/>
            </a:pPr>
            <a:r>
              <a:rPr lang="en-US" sz="2000" dirty="0"/>
              <a:t>Unemployment benefits, worker’s compensation and severance pay </a:t>
            </a:r>
            <a:r>
              <a:rPr lang="en-US" sz="2000" b="1" dirty="0"/>
              <a:t>are</a:t>
            </a:r>
            <a:r>
              <a:rPr lang="en-US" sz="2000" dirty="0"/>
              <a:t> all included in annual income if received as a lump sum or prospective monthly payments. </a:t>
            </a:r>
          </a:p>
          <a:p>
            <a:pPr indent="-457200"/>
            <a:endParaRPr lang="en-US" sz="2000" dirty="0"/>
          </a:p>
          <a:p>
            <a:pPr marL="0" indent="0">
              <a:buNone/>
            </a:pPr>
            <a:r>
              <a:rPr lang="en-US" sz="2000" b="1" dirty="0"/>
              <a:t>Except…..</a:t>
            </a:r>
          </a:p>
          <a:p>
            <a:pPr marL="0" indent="0">
              <a:buNone/>
            </a:pPr>
            <a:endParaRPr lang="en-US" sz="2000" dirty="0"/>
          </a:p>
          <a:p>
            <a:pPr marL="0" indent="0">
              <a:buNone/>
            </a:pPr>
            <a:r>
              <a:rPr lang="en-US" sz="2000" dirty="0"/>
              <a:t>Do </a:t>
            </a:r>
            <a:r>
              <a:rPr lang="en-US" sz="2000" u="sng" dirty="0"/>
              <a:t>not</a:t>
            </a:r>
            <a:r>
              <a:rPr lang="en-US" sz="2000" dirty="0"/>
              <a:t> include in annual income a lump some received as one-time lump settlement for a claim dispute or work-related injury</a:t>
            </a:r>
          </a:p>
          <a:p>
            <a:pPr marL="0" indent="0">
              <a:buNone/>
            </a:pPr>
            <a:endParaRPr lang="en-US" sz="2000" b="1" dirty="0"/>
          </a:p>
        </p:txBody>
      </p:sp>
    </p:spTree>
    <p:extLst>
      <p:ext uri="{BB962C8B-B14F-4D97-AF65-F5344CB8AC3E}">
        <p14:creationId xmlns:p14="http://schemas.microsoft.com/office/powerpoint/2010/main" val="4120200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A43E8-CFEC-4749-BBFA-98B09C4375EA}"/>
              </a:ext>
            </a:extLst>
          </p:cNvPr>
          <p:cNvSpPr>
            <a:spLocks noGrp="1"/>
          </p:cNvSpPr>
          <p:nvPr>
            <p:ph type="title"/>
          </p:nvPr>
        </p:nvSpPr>
        <p:spPr>
          <a:xfrm>
            <a:off x="725926" y="1194180"/>
            <a:ext cx="2642954" cy="5020353"/>
          </a:xfrm>
        </p:spPr>
        <p:txBody>
          <a:bodyPr>
            <a:normAutofit/>
          </a:bodyPr>
          <a:lstStyle/>
          <a:p>
            <a:r>
              <a:rPr lang="en-US" sz="4100"/>
              <a:t>#6: Welfare assistance payments</a:t>
            </a:r>
          </a:p>
        </p:txBody>
      </p:sp>
      <p:sp>
        <p:nvSpPr>
          <p:cNvPr id="19" name="Rectangle 1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5D14807-78EC-4DEF-9644-689BB6CCF824}"/>
              </a:ext>
            </a:extLst>
          </p:cNvPr>
          <p:cNvSpPr>
            <a:spLocks noGrp="1"/>
          </p:cNvSpPr>
          <p:nvPr>
            <p:ph idx="1"/>
          </p:nvPr>
        </p:nvSpPr>
        <p:spPr>
          <a:xfrm>
            <a:off x="3792405" y="1194179"/>
            <a:ext cx="4586136" cy="5020353"/>
          </a:xfrm>
        </p:spPr>
        <p:txBody>
          <a:bodyPr>
            <a:normAutofit/>
          </a:bodyPr>
          <a:lstStyle/>
          <a:p>
            <a:pPr marL="0" indent="0">
              <a:buNone/>
            </a:pPr>
            <a:r>
              <a:rPr lang="en-US" sz="2000" dirty="0"/>
              <a:t>HUD defines </a:t>
            </a:r>
            <a:r>
              <a:rPr lang="en-US" sz="2000" i="1" dirty="0"/>
              <a:t>welfare assistance </a:t>
            </a:r>
            <a:r>
              <a:rPr lang="en-US" sz="2000" dirty="0"/>
              <a:t>to mean:</a:t>
            </a:r>
          </a:p>
          <a:p>
            <a:pPr marL="0" indent="0">
              <a:buNone/>
            </a:pPr>
            <a:r>
              <a:rPr lang="en-US" sz="2000" dirty="0"/>
              <a:t>Payments to families or individuals, based on need received from federal, state or local governments, including the Temporary Assistance for Needy Families (TANF) program.</a:t>
            </a:r>
          </a:p>
          <a:p>
            <a:pPr marL="0" indent="0">
              <a:buNone/>
            </a:pPr>
            <a:endParaRPr lang="en-US" sz="2000" dirty="0"/>
          </a:p>
          <a:p>
            <a:pPr marL="0" indent="0">
              <a:buNone/>
            </a:pPr>
            <a:r>
              <a:rPr lang="en-US" sz="2000" dirty="0"/>
              <a:t>HUD regulations stipulate that only TANF assistance that </a:t>
            </a:r>
            <a:r>
              <a:rPr lang="en-US" sz="2000" u="sng" dirty="0"/>
              <a:t>qualifies</a:t>
            </a:r>
            <a:r>
              <a:rPr lang="en-US" sz="2000" dirty="0"/>
              <a:t> as assistance under the HHS definition is to be included in annual income</a:t>
            </a:r>
          </a:p>
        </p:txBody>
      </p:sp>
    </p:spTree>
    <p:extLst>
      <p:ext uri="{BB962C8B-B14F-4D97-AF65-F5344CB8AC3E}">
        <p14:creationId xmlns:p14="http://schemas.microsoft.com/office/powerpoint/2010/main" val="2327385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DAAF5-7627-4CE9-B0AE-FC11DAB9CB6D}"/>
              </a:ext>
            </a:extLst>
          </p:cNvPr>
          <p:cNvSpPr>
            <a:spLocks noGrp="1"/>
          </p:cNvSpPr>
          <p:nvPr>
            <p:ph type="title"/>
          </p:nvPr>
        </p:nvSpPr>
        <p:spPr>
          <a:xfrm>
            <a:off x="725926" y="1194180"/>
            <a:ext cx="2642954" cy="5020353"/>
          </a:xfrm>
        </p:spPr>
        <p:txBody>
          <a:bodyPr>
            <a:normAutofit/>
          </a:bodyPr>
          <a:lstStyle/>
          <a:p>
            <a:r>
              <a:rPr lang="en-US" sz="3100"/>
              <a:t>#7: Periodic and Determinable Allowances</a:t>
            </a:r>
            <a:br>
              <a:rPr lang="en-US" sz="3100"/>
            </a:br>
            <a:endParaRPr lang="en-US" sz="3100"/>
          </a:p>
        </p:txBody>
      </p:sp>
      <p:sp>
        <p:nvSpPr>
          <p:cNvPr id="20" name="Rectangle 1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BC4C54C-8195-4293-A41B-C95A3EE818E7}"/>
              </a:ext>
            </a:extLst>
          </p:cNvPr>
          <p:cNvSpPr>
            <a:spLocks noGrp="1"/>
          </p:cNvSpPr>
          <p:nvPr>
            <p:ph idx="1"/>
          </p:nvPr>
        </p:nvSpPr>
        <p:spPr>
          <a:xfrm>
            <a:off x="3792405" y="1194179"/>
            <a:ext cx="4586136" cy="5020353"/>
          </a:xfrm>
        </p:spPr>
        <p:txBody>
          <a:bodyPr>
            <a:normAutofit/>
          </a:bodyPr>
          <a:lstStyle/>
          <a:p>
            <a:pPr marL="0" indent="0">
              <a:buNone/>
            </a:pPr>
            <a:r>
              <a:rPr lang="en-US" sz="2000" b="1"/>
              <a:t>What is a periodic and determinable allowance? </a:t>
            </a:r>
          </a:p>
          <a:p>
            <a:pPr marL="0" indent="0">
              <a:buNone/>
            </a:pPr>
            <a:endParaRPr lang="en-US" sz="2000"/>
          </a:p>
          <a:p>
            <a:pPr marL="0" indent="0">
              <a:buNone/>
            </a:pPr>
            <a:r>
              <a:rPr lang="en-US" sz="2000"/>
              <a:t>Periodic and determinable allowances include types of income such as: </a:t>
            </a:r>
          </a:p>
          <a:p>
            <a:r>
              <a:rPr lang="en-US" sz="2000"/>
              <a:t>Alimony</a:t>
            </a:r>
          </a:p>
          <a:p>
            <a:r>
              <a:rPr lang="en-US" sz="2000"/>
              <a:t>Child support</a:t>
            </a:r>
          </a:p>
          <a:p>
            <a:r>
              <a:rPr lang="en-US" sz="2000"/>
              <a:t>Regular contributions and gifts</a:t>
            </a:r>
          </a:p>
          <a:p>
            <a:endParaRPr lang="en-US" sz="2000"/>
          </a:p>
          <a:p>
            <a:pPr marL="0" indent="0">
              <a:buNone/>
            </a:pPr>
            <a:endParaRPr lang="en-US" sz="2000"/>
          </a:p>
          <a:p>
            <a:pPr marL="0" indent="0">
              <a:buNone/>
            </a:pPr>
            <a:endParaRPr lang="en-US" sz="2000"/>
          </a:p>
        </p:txBody>
      </p:sp>
    </p:spTree>
    <p:extLst>
      <p:ext uri="{BB962C8B-B14F-4D97-AF65-F5344CB8AC3E}">
        <p14:creationId xmlns:p14="http://schemas.microsoft.com/office/powerpoint/2010/main" val="549951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8AB8B-7E1E-48C1-94E4-55E3FDE46A4A}"/>
              </a:ext>
            </a:extLst>
          </p:cNvPr>
          <p:cNvSpPr>
            <a:spLocks noGrp="1"/>
          </p:cNvSpPr>
          <p:nvPr>
            <p:ph type="title"/>
          </p:nvPr>
        </p:nvSpPr>
        <p:spPr>
          <a:xfrm>
            <a:off x="725926" y="1194180"/>
            <a:ext cx="2642954" cy="5020353"/>
          </a:xfrm>
        </p:spPr>
        <p:txBody>
          <a:bodyPr>
            <a:normAutofit/>
          </a:bodyPr>
          <a:lstStyle/>
          <a:p>
            <a:r>
              <a:rPr lang="en-US" sz="3100"/>
              <a:t>#7: Periodic and Determinable Allowances</a:t>
            </a:r>
          </a:p>
        </p:txBody>
      </p:sp>
      <p:sp>
        <p:nvSpPr>
          <p:cNvPr id="15"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3631E05-B1ED-48A6-9768-6B6407C4D9D3}"/>
              </a:ext>
            </a:extLst>
          </p:cNvPr>
          <p:cNvSpPr>
            <a:spLocks noGrp="1"/>
          </p:cNvSpPr>
          <p:nvPr>
            <p:ph idx="1"/>
          </p:nvPr>
        </p:nvSpPr>
        <p:spPr>
          <a:xfrm>
            <a:off x="3792405" y="1194179"/>
            <a:ext cx="4586136" cy="5020353"/>
          </a:xfrm>
        </p:spPr>
        <p:txBody>
          <a:bodyPr>
            <a:normAutofit/>
          </a:bodyPr>
          <a:lstStyle/>
          <a:p>
            <a:pPr marL="0" indent="0">
              <a:buNone/>
            </a:pPr>
            <a:r>
              <a:rPr lang="en-US" sz="1900" b="1" dirty="0"/>
              <a:t>Example: Alimony and child support</a:t>
            </a:r>
          </a:p>
          <a:p>
            <a:pPr marL="0" indent="0">
              <a:buNone/>
            </a:pPr>
            <a:endParaRPr lang="en-US" sz="1900" dirty="0"/>
          </a:p>
          <a:p>
            <a:pPr marL="0" indent="0">
              <a:buNone/>
            </a:pPr>
            <a:r>
              <a:rPr lang="en-US" sz="1900" dirty="0"/>
              <a:t>Amounts awarded by the court are included in annual income. </a:t>
            </a:r>
          </a:p>
          <a:p>
            <a:pPr marL="0" indent="0">
              <a:buNone/>
            </a:pPr>
            <a:endParaRPr lang="en-US" sz="1900" dirty="0"/>
          </a:p>
          <a:p>
            <a:pPr marL="0" indent="0">
              <a:buNone/>
            </a:pPr>
            <a:r>
              <a:rPr lang="en-US" sz="1900" b="1" dirty="0"/>
              <a:t>Except…</a:t>
            </a:r>
          </a:p>
          <a:p>
            <a:r>
              <a:rPr lang="en-US" sz="1900" dirty="0"/>
              <a:t>The applicant or program participant certifies</a:t>
            </a:r>
          </a:p>
          <a:p>
            <a:pPr lvl="1"/>
            <a:r>
              <a:rPr lang="en-US" sz="1900" dirty="0"/>
              <a:t>Payment are not being made</a:t>
            </a:r>
          </a:p>
          <a:p>
            <a:pPr lvl="1"/>
            <a:r>
              <a:rPr lang="en-US" sz="1900" dirty="0"/>
              <a:t>All reasonable actions to collect amounts due have been pursued</a:t>
            </a:r>
          </a:p>
          <a:p>
            <a:r>
              <a:rPr lang="en-US" sz="1900" dirty="0"/>
              <a:t>Documentation of another amount actually received, other than the court awarded amount, is acceptable </a:t>
            </a:r>
          </a:p>
          <a:p>
            <a:pPr marL="0" indent="0">
              <a:buNone/>
            </a:pPr>
            <a:endParaRPr lang="en-US" sz="1900" dirty="0"/>
          </a:p>
        </p:txBody>
      </p:sp>
    </p:spTree>
    <p:extLst>
      <p:ext uri="{BB962C8B-B14F-4D97-AF65-F5344CB8AC3E}">
        <p14:creationId xmlns:p14="http://schemas.microsoft.com/office/powerpoint/2010/main" val="385281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DAAF5-7627-4CE9-B0AE-FC11DAB9CB6D}"/>
              </a:ext>
            </a:extLst>
          </p:cNvPr>
          <p:cNvSpPr>
            <a:spLocks noGrp="1"/>
          </p:cNvSpPr>
          <p:nvPr>
            <p:ph type="title"/>
          </p:nvPr>
        </p:nvSpPr>
        <p:spPr>
          <a:xfrm>
            <a:off x="725926" y="1194180"/>
            <a:ext cx="2642954" cy="5020353"/>
          </a:xfrm>
        </p:spPr>
        <p:txBody>
          <a:bodyPr>
            <a:normAutofit/>
          </a:bodyPr>
          <a:lstStyle/>
          <a:p>
            <a:r>
              <a:rPr lang="en-US" sz="3100"/>
              <a:t>#7: Periodic and Determinable Allowances</a:t>
            </a:r>
          </a:p>
        </p:txBody>
      </p:sp>
      <p:sp>
        <p:nvSpPr>
          <p:cNvPr id="19" name="Rectangle 1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BC4C54C-8195-4293-A41B-C95A3EE818E7}"/>
              </a:ext>
            </a:extLst>
          </p:cNvPr>
          <p:cNvSpPr>
            <a:spLocks noGrp="1"/>
          </p:cNvSpPr>
          <p:nvPr>
            <p:ph idx="1"/>
          </p:nvPr>
        </p:nvSpPr>
        <p:spPr>
          <a:xfrm>
            <a:off x="3792405" y="1194179"/>
            <a:ext cx="4586136" cy="5020353"/>
          </a:xfrm>
        </p:spPr>
        <p:txBody>
          <a:bodyPr>
            <a:normAutofit/>
          </a:bodyPr>
          <a:lstStyle/>
          <a:p>
            <a:pPr marL="0" indent="0">
              <a:buNone/>
            </a:pPr>
            <a:r>
              <a:rPr lang="en-US" sz="2000" b="1"/>
              <a:t>Key Elements:</a:t>
            </a:r>
            <a:r>
              <a:rPr lang="en-US" sz="2000"/>
              <a:t> </a:t>
            </a:r>
          </a:p>
          <a:p>
            <a:r>
              <a:rPr lang="en-US" sz="2000"/>
              <a:t>Child support may sometimes be paid through a State enforcement agency and the child support amount might not be clearly identified. </a:t>
            </a:r>
          </a:p>
          <a:p>
            <a:pPr lvl="1"/>
            <a:r>
              <a:rPr lang="en-US" sz="2000"/>
              <a:t>Be careful and don’t count child support amounts twice</a:t>
            </a:r>
          </a:p>
        </p:txBody>
      </p:sp>
    </p:spTree>
    <p:extLst>
      <p:ext uri="{BB962C8B-B14F-4D97-AF65-F5344CB8AC3E}">
        <p14:creationId xmlns:p14="http://schemas.microsoft.com/office/powerpoint/2010/main" val="3895449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DAAF5-7627-4CE9-B0AE-FC11DAB9CB6D}"/>
              </a:ext>
            </a:extLst>
          </p:cNvPr>
          <p:cNvSpPr>
            <a:spLocks noGrp="1"/>
          </p:cNvSpPr>
          <p:nvPr>
            <p:ph type="title"/>
          </p:nvPr>
        </p:nvSpPr>
        <p:spPr>
          <a:xfrm>
            <a:off x="725926" y="1194180"/>
            <a:ext cx="2642954" cy="5020353"/>
          </a:xfrm>
        </p:spPr>
        <p:txBody>
          <a:bodyPr>
            <a:normAutofit/>
          </a:bodyPr>
          <a:lstStyle/>
          <a:p>
            <a:r>
              <a:rPr lang="en-US" sz="3100" dirty="0"/>
              <a:t>#7: Periodic and Determinable Allowances</a:t>
            </a:r>
            <a:br>
              <a:rPr lang="en-US" sz="3100" dirty="0"/>
            </a:br>
            <a:br>
              <a:rPr lang="en-US" sz="3100" dirty="0"/>
            </a:br>
            <a:r>
              <a:rPr lang="en-US" sz="3100" i="1" dirty="0"/>
              <a:t>Contributions and Gifts</a:t>
            </a:r>
          </a:p>
        </p:txBody>
      </p:sp>
      <p:sp>
        <p:nvSpPr>
          <p:cNvPr id="24" name="Rectangle 1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BC4C54C-8195-4293-A41B-C95A3EE818E7}"/>
              </a:ext>
            </a:extLst>
          </p:cNvPr>
          <p:cNvSpPr>
            <a:spLocks noGrp="1"/>
          </p:cNvSpPr>
          <p:nvPr>
            <p:ph idx="1"/>
          </p:nvPr>
        </p:nvSpPr>
        <p:spPr>
          <a:xfrm>
            <a:off x="3792405" y="1194179"/>
            <a:ext cx="4586136" cy="5020353"/>
          </a:xfrm>
        </p:spPr>
        <p:txBody>
          <a:bodyPr>
            <a:normAutofit/>
          </a:bodyPr>
          <a:lstStyle/>
          <a:p>
            <a:pPr marL="0" indent="0">
              <a:buNone/>
            </a:pPr>
            <a:r>
              <a:rPr lang="en-US" sz="2000" b="1" dirty="0"/>
              <a:t>What does regular contributions and gifts mean?</a:t>
            </a:r>
            <a:endParaRPr lang="en-US" sz="2000" dirty="0"/>
          </a:p>
          <a:p>
            <a:pPr marL="0" indent="0">
              <a:buNone/>
            </a:pPr>
            <a:r>
              <a:rPr lang="en-US" sz="2000" dirty="0"/>
              <a:t>Regular contributions and gifts refers to cash or noncash contributions provided on a regular basis. </a:t>
            </a:r>
            <a:endParaRPr lang="en-US" sz="2000" i="1" dirty="0"/>
          </a:p>
          <a:p>
            <a:pPr marL="0" indent="0">
              <a:buNone/>
            </a:pPr>
            <a:r>
              <a:rPr lang="en-US" sz="2000" b="1" dirty="0"/>
              <a:t>Key Elements: </a:t>
            </a:r>
          </a:p>
          <a:p>
            <a:r>
              <a:rPr lang="en-US" sz="2000" i="1" dirty="0"/>
              <a:t>Regular </a:t>
            </a:r>
            <a:r>
              <a:rPr lang="en-US" sz="2000" dirty="0"/>
              <a:t>is a key word here. </a:t>
            </a:r>
          </a:p>
          <a:p>
            <a:r>
              <a:rPr lang="en-US" sz="2000" dirty="0"/>
              <a:t>Contributions or gifts not received on a regular basis - sporadically or infrequently (such as birthday presents) are not included in annual income.</a:t>
            </a:r>
          </a:p>
        </p:txBody>
      </p:sp>
    </p:spTree>
    <p:extLst>
      <p:ext uri="{BB962C8B-B14F-4D97-AF65-F5344CB8AC3E}">
        <p14:creationId xmlns:p14="http://schemas.microsoft.com/office/powerpoint/2010/main" val="179181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1CD1-3F83-4282-B59D-877601804DC6}"/>
              </a:ext>
            </a:extLst>
          </p:cNvPr>
          <p:cNvSpPr>
            <a:spLocks noGrp="1"/>
          </p:cNvSpPr>
          <p:nvPr>
            <p:ph type="title"/>
          </p:nvPr>
        </p:nvSpPr>
        <p:spPr>
          <a:xfrm>
            <a:off x="1028700" y="339938"/>
            <a:ext cx="7200900" cy="1062458"/>
          </a:xfrm>
        </p:spPr>
        <p:txBody>
          <a:bodyPr>
            <a:normAutofit fontScale="90000"/>
          </a:bodyPr>
          <a:lstStyle/>
          <a:p>
            <a:r>
              <a:rPr lang="en-US" dirty="0"/>
              <a:t>Do they count?</a:t>
            </a:r>
            <a:br>
              <a:rPr lang="en-US" dirty="0"/>
            </a:br>
            <a:r>
              <a:rPr lang="en-US" sz="3300" dirty="0"/>
              <a:t>Household members vs. Family members</a:t>
            </a:r>
          </a:p>
        </p:txBody>
      </p:sp>
      <p:sp>
        <p:nvSpPr>
          <p:cNvPr id="3" name="Content Placeholder 2">
            <a:extLst>
              <a:ext uri="{FF2B5EF4-FFF2-40B4-BE49-F238E27FC236}">
                <a16:creationId xmlns:a16="http://schemas.microsoft.com/office/drawing/2014/main" id="{0F540A86-4A03-40CF-9AB1-F4C3FF236029}"/>
              </a:ext>
            </a:extLst>
          </p:cNvPr>
          <p:cNvSpPr>
            <a:spLocks noGrp="1"/>
          </p:cNvSpPr>
          <p:nvPr>
            <p:ph idx="1"/>
          </p:nvPr>
        </p:nvSpPr>
        <p:spPr>
          <a:xfrm>
            <a:off x="1028700" y="1458930"/>
            <a:ext cx="7200900" cy="5098218"/>
          </a:xfrm>
        </p:spPr>
        <p:txBody>
          <a:bodyPr>
            <a:normAutofit/>
          </a:bodyPr>
          <a:lstStyle/>
          <a:p>
            <a:pPr marL="0" indent="0">
              <a:buNone/>
            </a:pPr>
            <a:r>
              <a:rPr lang="en-US" b="1" dirty="0"/>
              <a:t>Who is a household member?</a:t>
            </a:r>
          </a:p>
          <a:p>
            <a:pPr marL="0" indent="0">
              <a:buNone/>
            </a:pPr>
            <a:r>
              <a:rPr lang="en-US" dirty="0"/>
              <a:t>A household member is a person who is or will be residing in the unit but is not identified as a family member.  Specific examples of a household member includes:</a:t>
            </a:r>
          </a:p>
          <a:p>
            <a:pPr>
              <a:lnSpc>
                <a:spcPct val="100000"/>
              </a:lnSpc>
              <a:spcBef>
                <a:spcPts val="0"/>
              </a:spcBef>
              <a:spcAft>
                <a:spcPts val="0"/>
              </a:spcAft>
              <a:buFont typeface="Arial" panose="020B0604020202020204" pitchFamily="34" charset="0"/>
              <a:buChar char="•"/>
            </a:pPr>
            <a:r>
              <a:rPr lang="en-US" dirty="0"/>
              <a:t>A live-in aide</a:t>
            </a:r>
          </a:p>
          <a:p>
            <a:pPr>
              <a:lnSpc>
                <a:spcPct val="100000"/>
              </a:lnSpc>
              <a:spcBef>
                <a:spcPts val="0"/>
              </a:spcBef>
              <a:spcAft>
                <a:spcPts val="0"/>
              </a:spcAft>
              <a:buFont typeface="Arial" panose="020B0604020202020204" pitchFamily="34" charset="0"/>
              <a:buChar char="•"/>
            </a:pPr>
            <a:r>
              <a:rPr lang="en-US" dirty="0"/>
              <a:t>Foster children and foster adults</a:t>
            </a:r>
          </a:p>
          <a:p>
            <a:pPr marL="0" indent="0">
              <a:buNone/>
            </a:pPr>
            <a:endParaRPr lang="en-US" dirty="0"/>
          </a:p>
          <a:p>
            <a:pPr marL="0" indent="0">
              <a:buNone/>
            </a:pPr>
            <a:r>
              <a:rPr lang="en-US" b="1" dirty="0"/>
              <a:t>Key Elements:</a:t>
            </a:r>
          </a:p>
          <a:p>
            <a:pPr>
              <a:buFont typeface="Arial" panose="020B0604020202020204" pitchFamily="34" charset="0"/>
              <a:buChar char="•"/>
            </a:pPr>
            <a:r>
              <a:rPr lang="en-US" dirty="0"/>
              <a:t>Income of a household member is not included in annual income. </a:t>
            </a:r>
          </a:p>
          <a:p>
            <a:pPr>
              <a:buFont typeface="Arial" panose="020B0604020202020204" pitchFamily="34" charset="0"/>
              <a:buChar char="•"/>
            </a:pPr>
            <a:r>
              <a:rPr lang="en-US" dirty="0"/>
              <a:t>Household members are included in other factors such as unit size, habitability, etc.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073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31" name="Rectangle 30">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7E4E05-8918-4831-9D6C-2EC742EBFB62}"/>
              </a:ext>
            </a:extLst>
          </p:cNvPr>
          <p:cNvSpPr>
            <a:spLocks noGrp="1"/>
          </p:cNvSpPr>
          <p:nvPr>
            <p:ph type="title"/>
          </p:nvPr>
        </p:nvSpPr>
        <p:spPr>
          <a:xfrm>
            <a:off x="1120822" y="1398896"/>
            <a:ext cx="6994478" cy="1160059"/>
          </a:xfrm>
        </p:spPr>
        <p:txBody>
          <a:bodyPr>
            <a:normAutofit fontScale="90000"/>
          </a:bodyPr>
          <a:lstStyle/>
          <a:p>
            <a:r>
              <a:rPr lang="en-US" dirty="0"/>
              <a:t>#7: Periodic and Determinable Allowances</a:t>
            </a:r>
            <a:br>
              <a:rPr lang="en-US" dirty="0"/>
            </a:br>
            <a:endParaRPr lang="en-US" dirty="0"/>
          </a:p>
        </p:txBody>
      </p:sp>
      <p:sp>
        <p:nvSpPr>
          <p:cNvPr id="6" name="Text Placeholder 5">
            <a:extLst>
              <a:ext uri="{FF2B5EF4-FFF2-40B4-BE49-F238E27FC236}">
                <a16:creationId xmlns:a16="http://schemas.microsoft.com/office/drawing/2014/main" id="{F36E2D4C-1864-4696-A72C-95FCB6E684FF}"/>
              </a:ext>
            </a:extLst>
          </p:cNvPr>
          <p:cNvSpPr>
            <a:spLocks noGrp="1"/>
          </p:cNvSpPr>
          <p:nvPr>
            <p:ph idx="1"/>
          </p:nvPr>
        </p:nvSpPr>
        <p:spPr>
          <a:xfrm>
            <a:off x="1120822" y="2558955"/>
            <a:ext cx="6994478" cy="3127612"/>
          </a:xfrm>
        </p:spPr>
        <p:txBody>
          <a:bodyPr>
            <a:noAutofit/>
          </a:bodyPr>
          <a:lstStyle/>
          <a:p>
            <a:pPr marL="0" indent="0" defTabSz="914400">
              <a:buNone/>
            </a:pPr>
            <a:r>
              <a:rPr lang="en-US" b="1" dirty="0"/>
              <a:t>Example: Gifts and Contributions</a:t>
            </a:r>
          </a:p>
          <a:p>
            <a:pPr marL="0" indent="0" defTabSz="914400">
              <a:buNone/>
            </a:pPr>
            <a:r>
              <a:rPr lang="en-US" dirty="0"/>
              <a:t>Sherise Barker receives HOPWA TBRA.  Her son, who doesn’t live with her, pays $100 toward her rent and utility bill each month.  The amount received has been verified by her son in writing and he anticipates providing ongoing assistance. </a:t>
            </a:r>
          </a:p>
          <a:p>
            <a:pPr marL="0" indent="0" defTabSz="914400">
              <a:buNone/>
            </a:pPr>
            <a:r>
              <a:rPr lang="en-US" b="1" dirty="0"/>
              <a:t>Should the regular contribution of $100 per month be included in annual income?</a:t>
            </a:r>
          </a:p>
          <a:p>
            <a:pPr marL="0" indent="0" defTabSz="914400">
              <a:buNone/>
            </a:pPr>
            <a:r>
              <a:rPr lang="en-US" dirty="0"/>
              <a:t>Yes.  The money is provided on a regular basis and the source or type of income is not listed as an income exclusion. </a:t>
            </a:r>
          </a:p>
        </p:txBody>
      </p:sp>
    </p:spTree>
    <p:extLst>
      <p:ext uri="{BB962C8B-B14F-4D97-AF65-F5344CB8AC3E}">
        <p14:creationId xmlns:p14="http://schemas.microsoft.com/office/powerpoint/2010/main" val="2515364993"/>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BD3B-EADC-4B00-8EB6-5B6E2F07AF8F}"/>
              </a:ext>
            </a:extLst>
          </p:cNvPr>
          <p:cNvSpPr>
            <a:spLocks noGrp="1"/>
          </p:cNvSpPr>
          <p:nvPr>
            <p:ph type="title"/>
          </p:nvPr>
        </p:nvSpPr>
        <p:spPr>
          <a:xfrm>
            <a:off x="661308" y="631372"/>
            <a:ext cx="2351314" cy="5606142"/>
          </a:xfrm>
        </p:spPr>
        <p:txBody>
          <a:bodyPr>
            <a:normAutofit/>
          </a:bodyPr>
          <a:lstStyle/>
          <a:p>
            <a:r>
              <a:rPr lang="en-US" sz="4400"/>
              <a:t>#8: Military pay</a:t>
            </a:r>
            <a:br>
              <a:rPr lang="en-US" sz="4400"/>
            </a:br>
            <a:endParaRPr lang="en-US" sz="4400"/>
          </a:p>
        </p:txBody>
      </p:sp>
      <p:sp>
        <p:nvSpPr>
          <p:cNvPr id="9" name="Rectangle 8">
            <a:extLst>
              <a:ext uri="{FF2B5EF4-FFF2-40B4-BE49-F238E27FC236}">
                <a16:creationId xmlns:a16="http://schemas.microsoft.com/office/drawing/2014/main" id="{A032AF67-9361-4696-893D-E91665A60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8C053D-6F15-49E5-A418-919A26D244A7}"/>
              </a:ext>
            </a:extLst>
          </p:cNvPr>
          <p:cNvSpPr>
            <a:spLocks noGrp="1"/>
          </p:cNvSpPr>
          <p:nvPr>
            <p:ph idx="1"/>
          </p:nvPr>
        </p:nvSpPr>
        <p:spPr>
          <a:xfrm>
            <a:off x="3556196" y="631371"/>
            <a:ext cx="5097946" cy="3744685"/>
          </a:xfrm>
        </p:spPr>
        <p:txBody>
          <a:bodyPr>
            <a:noAutofit/>
          </a:bodyPr>
          <a:lstStyle/>
          <a:p>
            <a:pPr marL="0" indent="0">
              <a:buNone/>
            </a:pPr>
            <a:r>
              <a:rPr lang="en-US" sz="2400" dirty="0"/>
              <a:t>Military pay refers to:</a:t>
            </a:r>
          </a:p>
          <a:p>
            <a:r>
              <a:rPr lang="en-US" sz="2400" dirty="0"/>
              <a:t>Regular pay</a:t>
            </a:r>
          </a:p>
          <a:p>
            <a:r>
              <a:rPr lang="en-US" sz="2400" dirty="0"/>
              <a:t>Special pay</a:t>
            </a:r>
          </a:p>
          <a:p>
            <a:r>
              <a:rPr lang="en-US" sz="2400" dirty="0"/>
              <a:t>Allowances for housing, uniforms</a:t>
            </a:r>
          </a:p>
          <a:p>
            <a:endParaRPr lang="en-US" sz="2400" dirty="0"/>
          </a:p>
          <a:p>
            <a:pPr marL="50800" indent="0">
              <a:buNone/>
            </a:pPr>
            <a:r>
              <a:rPr lang="en-US" sz="2400" dirty="0"/>
              <a:t>All amounts are included in annual income. </a:t>
            </a:r>
          </a:p>
          <a:p>
            <a:pPr marL="0" indent="0">
              <a:buNone/>
            </a:pPr>
            <a:endParaRPr lang="en-US" sz="2400" dirty="0"/>
          </a:p>
          <a:p>
            <a:pPr marL="0" indent="0">
              <a:buNone/>
            </a:pPr>
            <a:r>
              <a:rPr lang="en-US" sz="2400" b="1" dirty="0"/>
              <a:t>Except</a:t>
            </a:r>
            <a:r>
              <a:rPr lang="en-US" sz="2400" dirty="0"/>
              <a:t>….</a:t>
            </a:r>
          </a:p>
          <a:p>
            <a:pPr indent="-457200"/>
            <a:r>
              <a:rPr lang="en-US" sz="2400" dirty="0"/>
              <a:t>Special pay for exposure to hostile fire; hostile fire/imminent danger pay is excluded from annual income. </a:t>
            </a:r>
          </a:p>
        </p:txBody>
      </p:sp>
      <p:pic>
        <p:nvPicPr>
          <p:cNvPr id="4" name="Picture 3">
            <a:extLst>
              <a:ext uri="{FF2B5EF4-FFF2-40B4-BE49-F238E27FC236}">
                <a16:creationId xmlns:a16="http://schemas.microsoft.com/office/drawing/2014/main" id="{DD0B1C1D-8A66-4785-82C4-A50C7AA763A4}"/>
              </a:ext>
            </a:extLst>
          </p:cNvPr>
          <p:cNvPicPr>
            <a:picLocks noChangeAspect="1"/>
          </p:cNvPicPr>
          <p:nvPr/>
        </p:nvPicPr>
        <p:blipFill>
          <a:blip r:embed="rId3"/>
          <a:stretch>
            <a:fillRect/>
          </a:stretch>
        </p:blipFill>
        <p:spPr>
          <a:xfrm>
            <a:off x="596314" y="2966905"/>
            <a:ext cx="2481301" cy="1687285"/>
          </a:xfrm>
          <a:prstGeom prst="rect">
            <a:avLst/>
          </a:prstGeom>
        </p:spPr>
      </p:pic>
    </p:spTree>
    <p:extLst>
      <p:ext uri="{BB962C8B-B14F-4D97-AF65-F5344CB8AC3E}">
        <p14:creationId xmlns:p14="http://schemas.microsoft.com/office/powerpoint/2010/main" val="1105342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E808D-B17E-4771-869F-10169B9831E2}"/>
              </a:ext>
            </a:extLst>
          </p:cNvPr>
          <p:cNvSpPr>
            <a:spLocks noGrp="1"/>
          </p:cNvSpPr>
          <p:nvPr>
            <p:ph type="title"/>
          </p:nvPr>
        </p:nvSpPr>
        <p:spPr>
          <a:xfrm>
            <a:off x="2522898" y="685800"/>
            <a:ext cx="5778873" cy="1485900"/>
          </a:xfrm>
        </p:spPr>
        <p:txBody>
          <a:bodyPr>
            <a:normAutofit/>
          </a:bodyPr>
          <a:lstStyle/>
          <a:p>
            <a:r>
              <a:rPr lang="en-US"/>
              <a:t>Income Exclusions</a:t>
            </a:r>
            <a:br>
              <a:rPr lang="en-US"/>
            </a:br>
            <a:endParaRPr lang="en-US"/>
          </a:p>
        </p:txBody>
      </p:sp>
      <p:sp>
        <p:nvSpPr>
          <p:cNvPr id="19" name="Rectangle 18">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C65B222-7BDE-4962-BA6B-C8B35D5CADD7}"/>
              </a:ext>
            </a:extLst>
          </p:cNvPr>
          <p:cNvSpPr>
            <a:spLocks noGrp="1"/>
          </p:cNvSpPr>
          <p:nvPr>
            <p:ph idx="1"/>
          </p:nvPr>
        </p:nvSpPr>
        <p:spPr>
          <a:xfrm>
            <a:off x="2522898" y="2286000"/>
            <a:ext cx="5778873" cy="3581400"/>
          </a:xfrm>
        </p:spPr>
        <p:txBody>
          <a:bodyPr>
            <a:normAutofit/>
          </a:bodyPr>
          <a:lstStyle/>
          <a:p>
            <a:pPr marL="0" indent="0">
              <a:buNone/>
            </a:pPr>
            <a:r>
              <a:rPr lang="en-US" sz="2600" dirty="0"/>
              <a:t>HUD regulations specifically exclude certain types of income from annual income. </a:t>
            </a:r>
          </a:p>
          <a:p>
            <a:pPr marL="0" indent="0">
              <a:buNone/>
            </a:pPr>
            <a:endParaRPr lang="en-US" sz="2600" dirty="0"/>
          </a:p>
          <a:p>
            <a:pPr marL="0" indent="0">
              <a:buNone/>
            </a:pPr>
            <a:r>
              <a:rPr lang="en-US" sz="2600" dirty="0">
                <a:hlinkClick r:id="rId3"/>
              </a:rPr>
              <a:t>Exhibit 1 Income inclusions and exclusions</a:t>
            </a:r>
            <a:endParaRPr lang="en-US" sz="2600" dirty="0"/>
          </a:p>
          <a:p>
            <a:pPr marL="0" indent="0">
              <a:buNone/>
            </a:pPr>
            <a:endParaRPr lang="en-US" dirty="0"/>
          </a:p>
        </p:txBody>
      </p:sp>
    </p:spTree>
    <p:extLst>
      <p:ext uri="{BB962C8B-B14F-4D97-AF65-F5344CB8AC3E}">
        <p14:creationId xmlns:p14="http://schemas.microsoft.com/office/powerpoint/2010/main" val="257405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808D-B17E-4771-869F-10169B9831E2}"/>
              </a:ext>
            </a:extLst>
          </p:cNvPr>
          <p:cNvSpPr>
            <a:spLocks noGrp="1"/>
          </p:cNvSpPr>
          <p:nvPr>
            <p:ph type="title"/>
          </p:nvPr>
        </p:nvSpPr>
        <p:spPr>
          <a:xfrm>
            <a:off x="737620" y="496225"/>
            <a:ext cx="7886700" cy="728879"/>
          </a:xfrm>
        </p:spPr>
        <p:txBody>
          <a:bodyPr>
            <a:normAutofit fontScale="90000"/>
          </a:bodyPr>
          <a:lstStyle/>
          <a:p>
            <a:r>
              <a:rPr lang="en-US" dirty="0"/>
              <a:t>Common Income Exclusions</a:t>
            </a:r>
            <a:br>
              <a:rPr lang="en-US" dirty="0"/>
            </a:br>
            <a:endParaRPr lang="en-US" sz="1500" dirty="0"/>
          </a:p>
        </p:txBody>
      </p:sp>
      <p:sp>
        <p:nvSpPr>
          <p:cNvPr id="3" name="Content Placeholder 2">
            <a:extLst>
              <a:ext uri="{FF2B5EF4-FFF2-40B4-BE49-F238E27FC236}">
                <a16:creationId xmlns:a16="http://schemas.microsoft.com/office/drawing/2014/main" id="{CC65B222-7BDE-4962-BA6B-C8B35D5CADD7}"/>
              </a:ext>
            </a:extLst>
          </p:cNvPr>
          <p:cNvSpPr>
            <a:spLocks noGrp="1"/>
          </p:cNvSpPr>
          <p:nvPr>
            <p:ph idx="1"/>
          </p:nvPr>
        </p:nvSpPr>
        <p:spPr>
          <a:xfrm>
            <a:off x="628650" y="1454513"/>
            <a:ext cx="7886700" cy="4103002"/>
          </a:xfrm>
        </p:spPr>
        <p:txBody>
          <a:bodyPr>
            <a:normAutofit fontScale="92500" lnSpcReduction="10000"/>
          </a:bodyPr>
          <a:lstStyle/>
          <a:p>
            <a:pPr>
              <a:buFont typeface="Arial" panose="020B0604020202020204" pitchFamily="34" charset="0"/>
              <a:buChar char="•"/>
            </a:pPr>
            <a:r>
              <a:rPr lang="en-US" dirty="0"/>
              <a:t>Employment income of minors under 18 years of age (including foster children)</a:t>
            </a:r>
          </a:p>
          <a:p>
            <a:pPr>
              <a:buFont typeface="Arial" panose="020B0604020202020204" pitchFamily="34" charset="0"/>
              <a:buChar char="•"/>
            </a:pPr>
            <a:r>
              <a:rPr lang="en-US" dirty="0"/>
              <a:t>Income of a live-in aide</a:t>
            </a:r>
          </a:p>
          <a:p>
            <a:pPr>
              <a:buFont typeface="Arial" panose="020B0604020202020204" pitchFamily="34" charset="0"/>
              <a:buChar char="•"/>
            </a:pPr>
            <a:r>
              <a:rPr lang="en-US" dirty="0"/>
              <a:t>Payments received for the care of foster children or foster adults</a:t>
            </a:r>
          </a:p>
          <a:p>
            <a:pPr>
              <a:buFont typeface="Arial" panose="020B0604020202020204" pitchFamily="34" charset="0"/>
              <a:buChar char="•"/>
            </a:pPr>
            <a:r>
              <a:rPr lang="en-US" dirty="0"/>
              <a:t>The special pay to a family member serving in the armed forces who is exposed to hostile fire</a:t>
            </a:r>
          </a:p>
          <a:p>
            <a:pPr>
              <a:buFont typeface="Arial" panose="020B0604020202020204" pitchFamily="34" charset="0"/>
              <a:buChar char="•"/>
            </a:pPr>
            <a:r>
              <a:rPr lang="en-US" dirty="0"/>
              <a:t>Deferred periodic amounts from supplemental security income (SSI), social security (SS), and Department of Veterans Affairs (VA) disability benefits that are received in a lump sum amount or in prospective monthly amounts</a:t>
            </a:r>
          </a:p>
          <a:p>
            <a:pPr>
              <a:buFont typeface="Arial" panose="020B0604020202020204" pitchFamily="34" charset="0"/>
              <a:buChar char="•"/>
            </a:pPr>
            <a:r>
              <a:rPr lang="en-US" dirty="0"/>
              <a:t>Any earnings from employment in excess of $480 for each full-time student 18 years of age or older other than the head, spouse, or cohead.</a:t>
            </a:r>
          </a:p>
          <a:p>
            <a:endParaRPr lang="en-US" dirty="0"/>
          </a:p>
        </p:txBody>
      </p:sp>
    </p:spTree>
    <p:extLst>
      <p:ext uri="{BB962C8B-B14F-4D97-AF65-F5344CB8AC3E}">
        <p14:creationId xmlns:p14="http://schemas.microsoft.com/office/powerpoint/2010/main" val="1175792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808D-B17E-4771-869F-10169B9831E2}"/>
              </a:ext>
            </a:extLst>
          </p:cNvPr>
          <p:cNvSpPr>
            <a:spLocks noGrp="1"/>
          </p:cNvSpPr>
          <p:nvPr>
            <p:ph type="title"/>
          </p:nvPr>
        </p:nvSpPr>
        <p:spPr>
          <a:xfrm>
            <a:off x="676029" y="595720"/>
            <a:ext cx="7886700" cy="728879"/>
          </a:xfrm>
        </p:spPr>
        <p:txBody>
          <a:bodyPr>
            <a:normAutofit fontScale="90000"/>
          </a:bodyPr>
          <a:lstStyle/>
          <a:p>
            <a:r>
              <a:rPr lang="en-US" dirty="0"/>
              <a:t>Common Income Exclusions</a:t>
            </a:r>
            <a:br>
              <a:rPr lang="en-US" dirty="0"/>
            </a:br>
            <a:endParaRPr lang="en-US" sz="1500" dirty="0"/>
          </a:p>
        </p:txBody>
      </p:sp>
      <p:sp>
        <p:nvSpPr>
          <p:cNvPr id="3" name="Content Placeholder 2">
            <a:extLst>
              <a:ext uri="{FF2B5EF4-FFF2-40B4-BE49-F238E27FC236}">
                <a16:creationId xmlns:a16="http://schemas.microsoft.com/office/drawing/2014/main" id="{CC65B222-7BDE-4962-BA6B-C8B35D5CADD7}"/>
              </a:ext>
            </a:extLst>
          </p:cNvPr>
          <p:cNvSpPr>
            <a:spLocks noGrp="1"/>
          </p:cNvSpPr>
          <p:nvPr>
            <p:ph idx="1"/>
          </p:nvPr>
        </p:nvSpPr>
        <p:spPr>
          <a:xfrm>
            <a:off x="628650" y="1324600"/>
            <a:ext cx="7886700" cy="4342020"/>
          </a:xfrm>
        </p:spPr>
        <p:txBody>
          <a:bodyPr>
            <a:normAutofit/>
          </a:bodyPr>
          <a:lstStyle/>
          <a:p>
            <a:pPr marL="0" indent="0">
              <a:buNone/>
            </a:pPr>
            <a:endParaRPr lang="en-US" dirty="0"/>
          </a:p>
          <a:p>
            <a:pPr>
              <a:buFont typeface="Arial" panose="020B0604020202020204" pitchFamily="34" charset="0"/>
              <a:buChar char="•"/>
            </a:pPr>
            <a:r>
              <a:rPr lang="en-US" dirty="0"/>
              <a:t>The value of food stamps provided under the Food Stamp Act of 1977 are excluded from annual income.</a:t>
            </a:r>
          </a:p>
          <a:p>
            <a:pPr>
              <a:buFont typeface="Arial" panose="020B0604020202020204" pitchFamily="34" charset="0"/>
              <a:buChar char="•"/>
            </a:pPr>
            <a:r>
              <a:rPr lang="en-US" dirty="0"/>
              <a:t>Benefits under Section 1780 of the School Lunch Act and Child Nutrition Act of 1966; this includes WIC</a:t>
            </a:r>
          </a:p>
          <a:p>
            <a:pPr>
              <a:buFont typeface="Arial" panose="020B0604020202020204" pitchFamily="34" charset="0"/>
              <a:buChar char="•"/>
            </a:pPr>
            <a:r>
              <a:rPr lang="en-US" dirty="0"/>
              <a:t>Adoption assistance payments in excess of $480 per adopted child</a:t>
            </a:r>
          </a:p>
          <a:p>
            <a:pPr>
              <a:buFont typeface="Arial" panose="020B0604020202020204" pitchFamily="34" charset="0"/>
              <a:buChar char="•"/>
            </a:pPr>
            <a:r>
              <a:rPr lang="en-US" dirty="0"/>
              <a:t>Payments or allowances made under the Department of Health and Human Services’ Low-Income Home Energy Assistance Program (LIHEAP)</a:t>
            </a:r>
          </a:p>
        </p:txBody>
      </p:sp>
    </p:spTree>
    <p:extLst>
      <p:ext uri="{BB962C8B-B14F-4D97-AF65-F5344CB8AC3E}">
        <p14:creationId xmlns:p14="http://schemas.microsoft.com/office/powerpoint/2010/main" val="30879751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808D-B17E-4771-869F-10169B9831E2}"/>
              </a:ext>
            </a:extLst>
          </p:cNvPr>
          <p:cNvSpPr>
            <a:spLocks noGrp="1"/>
          </p:cNvSpPr>
          <p:nvPr>
            <p:ph type="title"/>
          </p:nvPr>
        </p:nvSpPr>
        <p:spPr>
          <a:xfrm>
            <a:off x="1028700" y="685800"/>
            <a:ext cx="7200900" cy="1071081"/>
          </a:xfrm>
        </p:spPr>
        <p:txBody>
          <a:bodyPr>
            <a:normAutofit/>
          </a:bodyPr>
          <a:lstStyle/>
          <a:p>
            <a:r>
              <a:rPr lang="en-US" sz="3400" dirty="0"/>
              <a:t>Temporary or Sporadic Income</a:t>
            </a:r>
            <a:br>
              <a:rPr lang="en-US" sz="3400" dirty="0"/>
            </a:br>
            <a:endParaRPr lang="en-US" sz="3400" dirty="0"/>
          </a:p>
        </p:txBody>
      </p:sp>
      <p:graphicFrame>
        <p:nvGraphicFramePr>
          <p:cNvPr id="14" name="Content Placeholder 2">
            <a:extLst>
              <a:ext uri="{FF2B5EF4-FFF2-40B4-BE49-F238E27FC236}">
                <a16:creationId xmlns:a16="http://schemas.microsoft.com/office/drawing/2014/main" id="{27F0B4DA-82E4-44AB-94D0-B4A7DBF7043B}"/>
              </a:ext>
            </a:extLst>
          </p:cNvPr>
          <p:cNvGraphicFramePr>
            <a:graphicFrameLocks noGrp="1"/>
          </p:cNvGraphicFramePr>
          <p:nvPr>
            <p:ph idx="1"/>
            <p:extLst>
              <p:ext uri="{D42A27DB-BD31-4B8C-83A1-F6EECF244321}">
                <p14:modId xmlns:p14="http://schemas.microsoft.com/office/powerpoint/2010/main" val="98124528"/>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672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14902AA-4E7E-4D93-A756-AC2EF9AAF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9143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Freeform 6">
            <a:extLst>
              <a:ext uri="{FF2B5EF4-FFF2-40B4-BE49-F238E27FC236}">
                <a16:creationId xmlns:a16="http://schemas.microsoft.com/office/drawing/2014/main" id="{AE0AE5A0-0098-4DC4-82DC-CCE4071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6224730" y="626654"/>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28" name="Rectangle 27">
            <a:extLst>
              <a:ext uri="{FF2B5EF4-FFF2-40B4-BE49-F238E27FC236}">
                <a16:creationId xmlns:a16="http://schemas.microsoft.com/office/drawing/2014/main" id="{B6D28670-6E3D-4F4B-AD22-EFA33BF3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99" y="1010266"/>
            <a:ext cx="7628600" cy="4857133"/>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F4F7B-60D4-4AE5-92B2-F2FAB9E60D06}"/>
              </a:ext>
            </a:extLst>
          </p:cNvPr>
          <p:cNvSpPr>
            <a:spLocks noGrp="1"/>
          </p:cNvSpPr>
          <p:nvPr>
            <p:ph type="title"/>
          </p:nvPr>
        </p:nvSpPr>
        <p:spPr>
          <a:xfrm>
            <a:off x="1120822" y="1398896"/>
            <a:ext cx="6994478" cy="1160059"/>
          </a:xfrm>
        </p:spPr>
        <p:txBody>
          <a:bodyPr>
            <a:normAutofit/>
          </a:bodyPr>
          <a:lstStyle/>
          <a:p>
            <a:r>
              <a:rPr lang="en-US" sz="3700"/>
              <a:t>Temporary or Sporadic Income</a:t>
            </a:r>
            <a:br>
              <a:rPr lang="en-US" sz="3700"/>
            </a:br>
            <a:r>
              <a:rPr lang="en-US" sz="3700" i="1"/>
              <a:t>Example</a:t>
            </a:r>
          </a:p>
        </p:txBody>
      </p:sp>
      <p:sp>
        <p:nvSpPr>
          <p:cNvPr id="3" name="Content Placeholder 2">
            <a:extLst>
              <a:ext uri="{FF2B5EF4-FFF2-40B4-BE49-F238E27FC236}">
                <a16:creationId xmlns:a16="http://schemas.microsoft.com/office/drawing/2014/main" id="{67141539-85B4-409D-AB40-2B05AB89BC76}"/>
              </a:ext>
            </a:extLst>
          </p:cNvPr>
          <p:cNvSpPr>
            <a:spLocks noGrp="1"/>
          </p:cNvSpPr>
          <p:nvPr>
            <p:ph idx="1"/>
          </p:nvPr>
        </p:nvSpPr>
        <p:spPr>
          <a:xfrm>
            <a:off x="1120822" y="2739787"/>
            <a:ext cx="6994478" cy="2946779"/>
          </a:xfrm>
        </p:spPr>
        <p:txBody>
          <a:bodyPr>
            <a:normAutofit/>
          </a:bodyPr>
          <a:lstStyle/>
          <a:p>
            <a:pPr marL="0" indent="0">
              <a:buNone/>
            </a:pPr>
            <a:r>
              <a:rPr lang="en-US" dirty="0"/>
              <a:t>Johnson Perdue occasionally works as a handy man for his elderly neighbor. In the last 12 months, he has worked about 4 times with no pattern or regularity.  Johnson has no idea when and/or if his neighbor will have any work for him in the next few months or even at all.  </a:t>
            </a:r>
          </a:p>
          <a:p>
            <a:pPr marL="0" indent="0">
              <a:buNone/>
            </a:pPr>
            <a:r>
              <a:rPr lang="en-US" b="1" dirty="0"/>
              <a:t>Include or exclude this type of income? </a:t>
            </a:r>
          </a:p>
          <a:p>
            <a:pPr marL="0" indent="0">
              <a:buNone/>
            </a:pPr>
            <a:r>
              <a:rPr lang="en-US" dirty="0"/>
              <a:t>Exclude.  It’s not reliable, there is no stable nor historic pattern of income that can be anticipated. </a:t>
            </a:r>
          </a:p>
        </p:txBody>
      </p:sp>
    </p:spTree>
    <p:extLst>
      <p:ext uri="{BB962C8B-B14F-4D97-AF65-F5344CB8AC3E}">
        <p14:creationId xmlns:p14="http://schemas.microsoft.com/office/powerpoint/2010/main" val="2620540730"/>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6FD3-2507-4D66-AC11-F34A69F2EC26}"/>
              </a:ext>
            </a:extLst>
          </p:cNvPr>
          <p:cNvSpPr>
            <a:spLocks noGrp="1"/>
          </p:cNvSpPr>
          <p:nvPr>
            <p:ph type="title"/>
          </p:nvPr>
        </p:nvSpPr>
        <p:spPr>
          <a:xfrm>
            <a:off x="1028700" y="405036"/>
            <a:ext cx="7200900" cy="969632"/>
          </a:xfrm>
        </p:spPr>
        <p:txBody>
          <a:bodyPr>
            <a:normAutofit fontScale="90000"/>
          </a:bodyPr>
          <a:lstStyle/>
          <a:p>
            <a:r>
              <a:rPr lang="en-US" dirty="0"/>
              <a:t>Summary….what did you learn? </a:t>
            </a:r>
          </a:p>
        </p:txBody>
      </p:sp>
      <p:sp>
        <p:nvSpPr>
          <p:cNvPr id="3" name="Content Placeholder 2">
            <a:extLst>
              <a:ext uri="{FF2B5EF4-FFF2-40B4-BE49-F238E27FC236}">
                <a16:creationId xmlns:a16="http://schemas.microsoft.com/office/drawing/2014/main" id="{EC265716-39E4-4D71-9B0D-F244C3662041}"/>
              </a:ext>
            </a:extLst>
          </p:cNvPr>
          <p:cNvSpPr>
            <a:spLocks noGrp="1"/>
          </p:cNvSpPr>
          <p:nvPr>
            <p:ph idx="1"/>
          </p:nvPr>
        </p:nvSpPr>
        <p:spPr>
          <a:xfrm>
            <a:off x="1028700" y="1607870"/>
            <a:ext cx="7200900" cy="4707013"/>
          </a:xfrm>
        </p:spPr>
        <p:txBody>
          <a:bodyPr>
            <a:noAutofit/>
          </a:bodyPr>
          <a:lstStyle/>
          <a:p>
            <a:pPr>
              <a:buFont typeface="Arial" panose="020B0604020202020204" pitchFamily="34" charset="0"/>
              <a:buChar char="•"/>
            </a:pPr>
            <a:r>
              <a:rPr lang="en-US" sz="2400" dirty="0"/>
              <a:t>Why annual income is relevant to the HOPWA program</a:t>
            </a:r>
          </a:p>
          <a:p>
            <a:pPr>
              <a:buFont typeface="Arial" panose="020B0604020202020204" pitchFamily="34" charset="0"/>
              <a:buChar char="•"/>
            </a:pPr>
            <a:r>
              <a:rPr lang="en-US" sz="2400" dirty="0"/>
              <a:t>What types of income is included in annual income</a:t>
            </a:r>
          </a:p>
          <a:p>
            <a:pPr>
              <a:buFont typeface="Arial" panose="020B0604020202020204" pitchFamily="34" charset="0"/>
              <a:buChar char="•"/>
            </a:pPr>
            <a:r>
              <a:rPr lang="en-US" sz="2400" dirty="0"/>
              <a:t>What types of income are not included in annual income</a:t>
            </a:r>
          </a:p>
          <a:p>
            <a:pPr marL="0" indent="0">
              <a:buNone/>
            </a:pPr>
            <a:endParaRPr lang="en-US" sz="2400" dirty="0"/>
          </a:p>
          <a:p>
            <a:pPr marL="0" indent="0">
              <a:buNone/>
            </a:pPr>
            <a:r>
              <a:rPr lang="en-US" sz="2400" dirty="0"/>
              <a:t>Next up….Whose income is counted</a:t>
            </a:r>
          </a:p>
        </p:txBody>
      </p:sp>
    </p:spTree>
    <p:extLst>
      <p:ext uri="{BB962C8B-B14F-4D97-AF65-F5344CB8AC3E}">
        <p14:creationId xmlns:p14="http://schemas.microsoft.com/office/powerpoint/2010/main" val="3619086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318201" y="1115036"/>
            <a:ext cx="5156014" cy="4903763"/>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Section </a:t>
            </a:r>
            <a:r>
              <a:rPr lang="en-US" sz="6100" cap="all" dirty="0">
                <a:solidFill>
                  <a:srgbClr val="EBE7DD"/>
                </a:solidFill>
                <a:latin typeface="Franklin Gothic Book" panose="020B0503020102020204"/>
              </a:rPr>
              <a:t>3</a:t>
            </a: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a:t>
            </a:r>
          </a:p>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 </a:t>
            </a: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fld id="{00000000-1234-1234-1234-123412341234}" type="slidenum">
              <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rPr>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t>68</a:t>
            </a:fld>
            <a:endPar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endParaRPr>
          </a:p>
        </p:txBody>
      </p:sp>
      <p:sp>
        <p:nvSpPr>
          <p:cNvPr id="2" name="Rectangle 1">
            <a:extLst>
              <a:ext uri="{FF2B5EF4-FFF2-40B4-BE49-F238E27FC236}">
                <a16:creationId xmlns:a16="http://schemas.microsoft.com/office/drawing/2014/main" id="{7D1F2AEB-806F-4585-8CEB-BAF29E920518}"/>
              </a:ext>
            </a:extLst>
          </p:cNvPr>
          <p:cNvSpPr/>
          <p:nvPr/>
        </p:nvSpPr>
        <p:spPr>
          <a:xfrm>
            <a:off x="1039023" y="1465572"/>
            <a:ext cx="5760219" cy="3693319"/>
          </a:xfrm>
          <a:prstGeom prst="rect">
            <a:avLst/>
          </a:prstGeom>
        </p:spPr>
        <p:txBody>
          <a:bodyPr wrap="square">
            <a:spAutoFit/>
          </a:bodyPr>
          <a:lstStyle/>
          <a:p>
            <a:r>
              <a:rPr lang="en-US" sz="2600" b="1" dirty="0"/>
              <a:t>Verification and Documentation</a:t>
            </a:r>
          </a:p>
          <a:p>
            <a:endParaRPr lang="en-US" sz="2600" b="1" dirty="0"/>
          </a:p>
          <a:p>
            <a:r>
              <a:rPr lang="en-US" sz="2600" b="1" dirty="0"/>
              <a:t>How do you properly document income and assets?</a:t>
            </a:r>
          </a:p>
          <a:p>
            <a:endParaRPr lang="en-US" sz="2600" b="1" dirty="0"/>
          </a:p>
          <a:p>
            <a:pPr marL="342900" indent="-342900">
              <a:buFont typeface="Arial" panose="020B0604020202020204" pitchFamily="34" charset="0"/>
              <a:buChar char="•"/>
            </a:pPr>
            <a:r>
              <a:rPr lang="en-US" sz="2600" b="1" dirty="0"/>
              <a:t>Order of Priority</a:t>
            </a:r>
          </a:p>
          <a:p>
            <a:pPr marL="800100" lvl="1" indent="-342900">
              <a:buFont typeface="Arial" panose="020B0604020202020204" pitchFamily="34" charset="0"/>
              <a:buChar char="•"/>
            </a:pPr>
            <a:r>
              <a:rPr lang="en-US" sz="2600" b="1" dirty="0"/>
              <a:t>Third Party Written or Oral</a:t>
            </a:r>
          </a:p>
          <a:p>
            <a:pPr marL="800100" lvl="1" indent="-342900">
              <a:buFont typeface="Arial" panose="020B0604020202020204" pitchFamily="34" charset="0"/>
              <a:buChar char="•"/>
            </a:pPr>
            <a:r>
              <a:rPr lang="en-US" sz="2600" b="1" dirty="0"/>
              <a:t>Review of Documents</a:t>
            </a:r>
          </a:p>
          <a:p>
            <a:pPr marL="800100" lvl="1" indent="-342900">
              <a:buFont typeface="Arial" panose="020B0604020202020204" pitchFamily="34" charset="0"/>
              <a:buChar char="•"/>
            </a:pPr>
            <a:r>
              <a:rPr lang="en-US" sz="2600" b="1" dirty="0"/>
              <a:t>Self-Certification</a:t>
            </a:r>
            <a:endParaRPr kumimoji="0" lang="en-US" sz="2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522996486"/>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0"/>
          <p:cNvSpPr txBox="1">
            <a:spLocks noGrp="1"/>
          </p:cNvSpPr>
          <p:nvPr>
            <p:ph type="title"/>
          </p:nvPr>
        </p:nvSpPr>
        <p:spPr>
          <a:xfrm>
            <a:off x="628649" y="266474"/>
            <a:ext cx="8097479" cy="108054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solidFill>
                  <a:srgbClr val="1F497D"/>
                </a:solidFill>
              </a:rPr>
              <a:t>Preferred Form – Order of Priority</a:t>
            </a:r>
            <a:endParaRPr dirty="0">
              <a:solidFill>
                <a:srgbClr val="1F497D"/>
              </a:solidFill>
            </a:endParaRPr>
          </a:p>
        </p:txBody>
      </p:sp>
      <p:sp>
        <p:nvSpPr>
          <p:cNvPr id="610" name="Google Shape;610;p4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50"/>
              <a:buNone/>
            </a:pPr>
            <a:fld id="{00000000-1234-1234-1234-123412341234}" type="slidenum">
              <a:rPr lang="en-US"/>
              <a:t>69</a:t>
            </a:fld>
            <a:endParaRPr dirty="0"/>
          </a:p>
        </p:txBody>
      </p:sp>
      <p:grpSp>
        <p:nvGrpSpPr>
          <p:cNvPr id="611" name="Google Shape;611;p40"/>
          <p:cNvGrpSpPr/>
          <p:nvPr/>
        </p:nvGrpSpPr>
        <p:grpSpPr>
          <a:xfrm>
            <a:off x="1032934" y="2001137"/>
            <a:ext cx="7358623" cy="3115733"/>
            <a:chOff x="7921" y="0"/>
            <a:chExt cx="7358623" cy="3115733"/>
          </a:xfrm>
        </p:grpSpPr>
        <p:sp>
          <p:nvSpPr>
            <p:cNvPr id="612" name="Google Shape;612;p40"/>
            <p:cNvSpPr/>
            <p:nvPr/>
          </p:nvSpPr>
          <p:spPr>
            <a:xfrm>
              <a:off x="553085" y="0"/>
              <a:ext cx="6268296" cy="3115733"/>
            </a:xfrm>
            <a:prstGeom prst="rightArrow">
              <a:avLst>
                <a:gd name="adj1" fmla="val 50000"/>
                <a:gd name="adj2" fmla="val 50000"/>
              </a:avLst>
            </a:prstGeom>
            <a:solidFill>
              <a:srgbClr val="CBCED6"/>
            </a:soli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3" name="Google Shape;613;p40"/>
            <p:cNvSpPr/>
            <p:nvPr/>
          </p:nvSpPr>
          <p:spPr>
            <a:xfrm>
              <a:off x="7921" y="934720"/>
              <a:ext cx="2373656" cy="1246293"/>
            </a:xfrm>
            <a:prstGeom prst="roundRect">
              <a:avLst>
                <a:gd name="adj" fmla="val 16667"/>
              </a:avLst>
            </a:prstGeom>
            <a:gradFill>
              <a:gsLst>
                <a:gs pos="0">
                  <a:schemeClr val="lt1"/>
                </a:gs>
                <a:gs pos="100000">
                  <a:schemeClr val="lt1"/>
                </a:gs>
              </a:gsLst>
              <a:lin ang="1620000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4" name="Google Shape;614;p40"/>
            <p:cNvSpPr txBox="1"/>
            <p:nvPr/>
          </p:nvSpPr>
          <p:spPr>
            <a:xfrm>
              <a:off x="68760" y="995559"/>
              <a:ext cx="2251978" cy="112461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Third Party: Written or Oral</a:t>
              </a:r>
              <a:endParaRPr sz="1800" b="0" i="0" u="none" strike="noStrike" cap="none" dirty="0">
                <a:solidFill>
                  <a:srgbClr val="000000"/>
                </a:solidFill>
                <a:latin typeface="Arial"/>
                <a:ea typeface="Arial"/>
                <a:cs typeface="Arial"/>
                <a:sym typeface="Arial"/>
              </a:endParaRPr>
            </a:p>
          </p:txBody>
        </p:sp>
        <p:sp>
          <p:nvSpPr>
            <p:cNvPr id="615" name="Google Shape;615;p40"/>
            <p:cNvSpPr/>
            <p:nvPr/>
          </p:nvSpPr>
          <p:spPr>
            <a:xfrm>
              <a:off x="2500405" y="934720"/>
              <a:ext cx="2373656" cy="1246293"/>
            </a:xfrm>
            <a:prstGeom prst="roundRect">
              <a:avLst>
                <a:gd name="adj" fmla="val 16667"/>
              </a:avLst>
            </a:prstGeom>
            <a:gradFill>
              <a:gsLst>
                <a:gs pos="0">
                  <a:schemeClr val="lt1"/>
                </a:gs>
                <a:gs pos="100000">
                  <a:schemeClr val="lt1"/>
                </a:gs>
              </a:gsLst>
              <a:lin ang="1620000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6" name="Google Shape;616;p40"/>
            <p:cNvSpPr txBox="1"/>
            <p:nvPr/>
          </p:nvSpPr>
          <p:spPr>
            <a:xfrm>
              <a:off x="2561244" y="995559"/>
              <a:ext cx="2251978" cy="112461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Review of Documents</a:t>
              </a:r>
              <a:endParaRPr sz="1800" b="0" i="0" u="none" strike="noStrike" cap="none" dirty="0">
                <a:solidFill>
                  <a:srgbClr val="000000"/>
                </a:solidFill>
                <a:latin typeface="Arial"/>
                <a:ea typeface="Arial"/>
                <a:cs typeface="Arial"/>
                <a:sym typeface="Arial"/>
              </a:endParaRPr>
            </a:p>
          </p:txBody>
        </p:sp>
        <p:sp>
          <p:nvSpPr>
            <p:cNvPr id="617" name="Google Shape;617;p40"/>
            <p:cNvSpPr/>
            <p:nvPr/>
          </p:nvSpPr>
          <p:spPr>
            <a:xfrm>
              <a:off x="4992888" y="934720"/>
              <a:ext cx="2373656" cy="1246293"/>
            </a:xfrm>
            <a:prstGeom prst="roundRect">
              <a:avLst>
                <a:gd name="adj" fmla="val 16667"/>
              </a:avLst>
            </a:prstGeom>
            <a:gradFill>
              <a:gsLst>
                <a:gs pos="0">
                  <a:schemeClr val="lt1"/>
                </a:gs>
                <a:gs pos="100000">
                  <a:schemeClr val="lt1"/>
                </a:gs>
              </a:gsLst>
              <a:lin ang="1620000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18" name="Google Shape;618;p40"/>
            <p:cNvSpPr txBox="1"/>
            <p:nvPr/>
          </p:nvSpPr>
          <p:spPr>
            <a:xfrm>
              <a:off x="5053727" y="995559"/>
              <a:ext cx="2251978" cy="112461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Household certification or notarized statement</a:t>
              </a:r>
              <a:endParaRPr sz="1800" b="0" i="0" u="none" strike="noStrike" cap="none" dirty="0">
                <a:solidFill>
                  <a:srgbClr val="000000"/>
                </a:solidFill>
                <a:latin typeface="Arial"/>
                <a:ea typeface="Arial"/>
                <a:cs typeface="Arial"/>
                <a:sym typeface="Arial"/>
              </a:endParaRPr>
            </a:p>
          </p:txBody>
        </p:sp>
      </p:grpSp>
      <p:sp>
        <p:nvSpPr>
          <p:cNvPr id="620" name="Google Shape;620;p40"/>
          <p:cNvSpPr/>
          <p:nvPr/>
        </p:nvSpPr>
        <p:spPr>
          <a:xfrm>
            <a:off x="846666" y="5468891"/>
            <a:ext cx="7408333"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**Staff should document in program participant files efforts to obtain preferred forms of verification and the reason an alternative method was used.**</a:t>
            </a: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6015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1CD1-3F83-4282-B59D-877601804DC6}"/>
              </a:ext>
            </a:extLst>
          </p:cNvPr>
          <p:cNvSpPr>
            <a:spLocks noGrp="1"/>
          </p:cNvSpPr>
          <p:nvPr>
            <p:ph type="title"/>
          </p:nvPr>
        </p:nvSpPr>
        <p:spPr>
          <a:xfrm>
            <a:off x="1028700" y="339938"/>
            <a:ext cx="7200900" cy="1062458"/>
          </a:xfrm>
        </p:spPr>
        <p:txBody>
          <a:bodyPr>
            <a:normAutofit fontScale="90000"/>
          </a:bodyPr>
          <a:lstStyle/>
          <a:p>
            <a:r>
              <a:rPr lang="en-US" dirty="0"/>
              <a:t>Do they count?</a:t>
            </a:r>
            <a:br>
              <a:rPr lang="en-US" dirty="0"/>
            </a:br>
            <a:r>
              <a:rPr lang="en-US" sz="3300" dirty="0"/>
              <a:t>Household members vs. Family members</a:t>
            </a:r>
          </a:p>
        </p:txBody>
      </p:sp>
      <p:sp>
        <p:nvSpPr>
          <p:cNvPr id="3" name="Content Placeholder 2">
            <a:extLst>
              <a:ext uri="{FF2B5EF4-FFF2-40B4-BE49-F238E27FC236}">
                <a16:creationId xmlns:a16="http://schemas.microsoft.com/office/drawing/2014/main" id="{0F540A86-4A03-40CF-9AB1-F4C3FF236029}"/>
              </a:ext>
            </a:extLst>
          </p:cNvPr>
          <p:cNvSpPr>
            <a:spLocks noGrp="1"/>
          </p:cNvSpPr>
          <p:nvPr>
            <p:ph idx="1"/>
          </p:nvPr>
        </p:nvSpPr>
        <p:spPr>
          <a:xfrm>
            <a:off x="1028700" y="1458930"/>
            <a:ext cx="7200900" cy="5098218"/>
          </a:xfrm>
        </p:spPr>
        <p:txBody>
          <a:bodyPr>
            <a:normAutofit/>
          </a:bodyPr>
          <a:lstStyle/>
          <a:p>
            <a:pPr marL="0" indent="0">
              <a:buNone/>
            </a:pPr>
            <a:r>
              <a:rPr lang="en-US" b="1" dirty="0"/>
              <a:t>Who is a Live-In Aide?</a:t>
            </a:r>
            <a:endParaRPr lang="en-US" dirty="0"/>
          </a:p>
          <a:p>
            <a:pPr marL="0" indent="0">
              <a:buNone/>
            </a:pPr>
            <a:r>
              <a:rPr lang="en-US" dirty="0"/>
              <a:t>A person who resides with one or more elderly persons or near-elderly persons or persons with disabilities and who:</a:t>
            </a:r>
          </a:p>
          <a:p>
            <a:pPr marL="0" indent="0">
              <a:buNone/>
            </a:pPr>
            <a:r>
              <a:rPr lang="en-US" dirty="0"/>
              <a:t>1) Is determined to be essential to the care and wellbeing of the persons; -AND-</a:t>
            </a:r>
          </a:p>
          <a:p>
            <a:pPr marL="0" indent="0">
              <a:buNone/>
            </a:pPr>
            <a:r>
              <a:rPr lang="en-US" dirty="0"/>
              <a:t>2) Is not obligated for the support of the persons; -AND-</a:t>
            </a:r>
          </a:p>
          <a:p>
            <a:pPr marL="0" indent="0">
              <a:buNone/>
            </a:pPr>
            <a:r>
              <a:rPr lang="en-US" dirty="0"/>
              <a:t>3) Would not be living in the unit except to provide</a:t>
            </a:r>
          </a:p>
          <a:p>
            <a:pPr marL="0" indent="0">
              <a:buNone/>
            </a:pPr>
            <a:r>
              <a:rPr lang="en-US" dirty="0"/>
              <a:t>the necessary supportive services.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3494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1"/>
          <p:cNvSpPr txBox="1">
            <a:spLocks noGrp="1"/>
          </p:cNvSpPr>
          <p:nvPr>
            <p:ph type="title"/>
          </p:nvPr>
        </p:nvSpPr>
        <p:spPr>
          <a:xfrm>
            <a:off x="1028700" y="685800"/>
            <a:ext cx="7200900" cy="1485900"/>
          </a:xfrm>
          <a:prstGeom prst="rect">
            <a:avLst/>
          </a:prstGeom>
        </p:spPr>
        <p:txBody>
          <a:bodyPr spcFirstLastPara="1" lIns="91425" tIns="91425" rIns="91425" bIns="91425" anchorCtr="0">
            <a:normAutofit/>
          </a:bodyPr>
          <a:lstStyle/>
          <a:p>
            <a:pPr marL="0" lvl="0" indent="0" rtl="0">
              <a:spcBef>
                <a:spcPts val="0"/>
              </a:spcBef>
              <a:spcAft>
                <a:spcPts val="0"/>
              </a:spcAft>
              <a:buSzPts val="4400"/>
              <a:buNone/>
            </a:pPr>
            <a:r>
              <a:rPr lang="en-US"/>
              <a:t>Third Party: Written or Oral</a:t>
            </a:r>
          </a:p>
        </p:txBody>
      </p:sp>
      <p:sp>
        <p:nvSpPr>
          <p:cNvPr id="628" name="Google Shape;628;p41"/>
          <p:cNvSpPr txBox="1">
            <a:spLocks noGrp="1"/>
          </p:cNvSpPr>
          <p:nvPr>
            <p:ph type="sldNum" sz="quarter" idx="12"/>
          </p:nvPr>
        </p:nvSpPr>
        <p:spPr>
          <a:xfrm>
            <a:off x="7104552" y="6453386"/>
            <a:ext cx="1197219" cy="404614"/>
          </a:xfrm>
          <a:prstGeom prst="rect">
            <a:avLst/>
          </a:prstGeom>
        </p:spPr>
        <p:txBody>
          <a:bodyPr spcFirstLastPara="1" lIns="91425" tIns="45700" rIns="91425" bIns="45700" anchorCtr="0">
            <a:normAutofit/>
          </a:bodyPr>
          <a:lstStyle/>
          <a:p>
            <a:pPr marL="0" lvl="0" indent="0" rtl="0">
              <a:spcBef>
                <a:spcPts val="0"/>
              </a:spcBef>
              <a:spcAft>
                <a:spcPts val="600"/>
              </a:spcAft>
              <a:buClr>
                <a:srgbClr val="FFFFFF"/>
              </a:buClr>
              <a:buSzPts val="450"/>
              <a:buFont typeface="Trebuchet MS"/>
              <a:buNone/>
            </a:pPr>
            <a:fld id="{00000000-1234-1234-1234-123412341234}" type="slidenum">
              <a:rPr lang="en-US"/>
              <a:pPr marL="0" lvl="0" indent="0" rtl="0">
                <a:spcBef>
                  <a:spcPts val="0"/>
                </a:spcBef>
                <a:spcAft>
                  <a:spcPts val="600"/>
                </a:spcAft>
                <a:buClr>
                  <a:srgbClr val="FFFFFF"/>
                </a:buClr>
                <a:buSzPts val="450"/>
                <a:buFont typeface="Trebuchet MS"/>
                <a:buNone/>
              </a:pPr>
              <a:t>70</a:t>
            </a:fld>
            <a:endParaRPr lang="en-US"/>
          </a:p>
        </p:txBody>
      </p:sp>
      <p:graphicFrame>
        <p:nvGraphicFramePr>
          <p:cNvPr id="630" name="Google Shape;627;p41">
            <a:extLst>
              <a:ext uri="{FF2B5EF4-FFF2-40B4-BE49-F238E27FC236}">
                <a16:creationId xmlns:a16="http://schemas.microsoft.com/office/drawing/2014/main" id="{2E7594D1-A856-43D6-8FB9-C7352619C1ED}"/>
              </a:ext>
            </a:extLst>
          </p:cNvPr>
          <p:cNvGraphicFramePr>
            <a:graphicFrameLocks noGrp="1"/>
          </p:cNvGraphicFramePr>
          <p:nvPr>
            <p:ph idx="1"/>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734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2"/>
          <p:cNvSpPr txBox="1">
            <a:spLocks noGrp="1"/>
          </p:cNvSpPr>
          <p:nvPr>
            <p:ph type="title"/>
          </p:nvPr>
        </p:nvSpPr>
        <p:spPr>
          <a:xfrm>
            <a:off x="3715635" y="685800"/>
            <a:ext cx="4922179" cy="1485900"/>
          </a:xfrm>
          <a:prstGeom prst="rect">
            <a:avLst/>
          </a:prstGeom>
        </p:spPr>
        <p:txBody>
          <a:bodyPr spcFirstLastPara="1" lIns="91425" tIns="91425" rIns="91425" bIns="91425" anchorCtr="0">
            <a:normAutofit/>
          </a:bodyPr>
          <a:lstStyle/>
          <a:p>
            <a:pPr marL="0" lvl="0" indent="0" rtl="0">
              <a:spcBef>
                <a:spcPts val="0"/>
              </a:spcBef>
              <a:spcAft>
                <a:spcPts val="0"/>
              </a:spcAft>
              <a:buSzPts val="4400"/>
              <a:buNone/>
            </a:pPr>
            <a:r>
              <a:rPr lang="en-US"/>
              <a:t>Review of Documents</a:t>
            </a:r>
          </a:p>
        </p:txBody>
      </p:sp>
      <p:pic>
        <p:nvPicPr>
          <p:cNvPr id="638" name="Google Shape;638;p42"/>
          <p:cNvPicPr preferRelativeResize="0"/>
          <p:nvPr/>
        </p:nvPicPr>
        <p:blipFill rotWithShape="1">
          <a:blip r:embed="rId3"/>
          <a:stretch/>
        </p:blipFill>
        <p:spPr>
          <a:xfrm>
            <a:off x="767671" y="2078256"/>
            <a:ext cx="2710314" cy="2381447"/>
          </a:xfrm>
          <a:prstGeom prst="rect">
            <a:avLst/>
          </a:prstGeom>
          <a:noFill/>
        </p:spPr>
      </p:pic>
      <p:sp>
        <p:nvSpPr>
          <p:cNvPr id="635" name="Google Shape;635;p42"/>
          <p:cNvSpPr txBox="1">
            <a:spLocks noGrp="1"/>
          </p:cNvSpPr>
          <p:nvPr>
            <p:ph idx="1"/>
          </p:nvPr>
        </p:nvSpPr>
        <p:spPr>
          <a:xfrm>
            <a:off x="3715635" y="2286000"/>
            <a:ext cx="4922179" cy="3581400"/>
          </a:xfrm>
          <a:prstGeom prst="rect">
            <a:avLst/>
          </a:prstGeom>
        </p:spPr>
        <p:txBody>
          <a:bodyPr spcFirstLastPara="1" lIns="91425" tIns="91425" rIns="91425" bIns="91425" anchorCtr="0">
            <a:normAutofit/>
          </a:bodyPr>
          <a:lstStyle/>
          <a:p>
            <a:pPr marL="50800" lvl="0" indent="0" rtl="0">
              <a:spcBef>
                <a:spcPts val="0"/>
              </a:spcBef>
              <a:spcAft>
                <a:spcPts val="0"/>
              </a:spcAft>
              <a:buSzPts val="2800"/>
              <a:buNone/>
            </a:pPr>
            <a:endParaRPr lang="en-US" dirty="0"/>
          </a:p>
          <a:p>
            <a:pPr marL="0" lvl="0" indent="0" rtl="0">
              <a:spcBef>
                <a:spcPts val="600"/>
              </a:spcBef>
              <a:spcAft>
                <a:spcPts val="0"/>
              </a:spcAft>
              <a:buSzPts val="2800"/>
              <a:buNone/>
            </a:pPr>
            <a:r>
              <a:rPr lang="en-US" sz="2400" dirty="0"/>
              <a:t>Review of original documents provided by the household</a:t>
            </a:r>
          </a:p>
          <a:p>
            <a:pPr marL="50800" lvl="0" indent="-50800" rtl="0">
              <a:spcBef>
                <a:spcPts val="600"/>
              </a:spcBef>
              <a:spcAft>
                <a:spcPts val="0"/>
              </a:spcAft>
              <a:buSzPts val="2800"/>
              <a:buNone/>
            </a:pPr>
            <a:endParaRPr lang="en-US" sz="2400" dirty="0"/>
          </a:p>
          <a:p>
            <a:pPr marL="0" lvl="0" indent="0" rtl="0">
              <a:spcBef>
                <a:spcPts val="600"/>
              </a:spcBef>
              <a:spcAft>
                <a:spcPts val="0"/>
              </a:spcAft>
              <a:buSzPts val="2800"/>
              <a:buNone/>
            </a:pPr>
            <a:r>
              <a:rPr lang="en-US" sz="2400" dirty="0"/>
              <a:t>Review by program staff – copied and placed in the program participant file</a:t>
            </a:r>
          </a:p>
        </p:txBody>
      </p:sp>
      <p:sp>
        <p:nvSpPr>
          <p:cNvPr id="636" name="Google Shape;636;p42"/>
          <p:cNvSpPr txBox="1">
            <a:spLocks noGrp="1"/>
          </p:cNvSpPr>
          <p:nvPr>
            <p:ph type="sldNum" sz="quarter" idx="12"/>
          </p:nvPr>
        </p:nvSpPr>
        <p:spPr>
          <a:xfrm>
            <a:off x="7104552" y="6453386"/>
            <a:ext cx="1197219" cy="404614"/>
          </a:xfrm>
          <a:prstGeom prst="rect">
            <a:avLst/>
          </a:prstGeom>
        </p:spPr>
        <p:txBody>
          <a:bodyPr spcFirstLastPara="1" lIns="91425" tIns="45700" rIns="91425" bIns="45700" anchorCtr="0">
            <a:normAutofit/>
          </a:bodyPr>
          <a:lstStyle/>
          <a:p>
            <a:pPr marL="0" lvl="0" indent="0" rtl="0">
              <a:spcBef>
                <a:spcPts val="0"/>
              </a:spcBef>
              <a:spcAft>
                <a:spcPts val="600"/>
              </a:spcAft>
              <a:buSzPts val="450"/>
              <a:buNone/>
            </a:pPr>
            <a:fld id="{00000000-1234-1234-1234-123412341234}" type="slidenum">
              <a:rPr lang="en-US"/>
              <a:pPr marL="0" lvl="0" indent="0" rtl="0">
                <a:spcBef>
                  <a:spcPts val="0"/>
                </a:spcBef>
                <a:spcAft>
                  <a:spcPts val="600"/>
                </a:spcAft>
                <a:buSzPts val="450"/>
                <a:buNone/>
              </a:pPr>
              <a:t>71</a:t>
            </a:fld>
            <a:endParaRPr lang="en-US"/>
          </a:p>
        </p:txBody>
      </p:sp>
    </p:spTree>
    <p:extLst>
      <p:ext uri="{BB962C8B-B14F-4D97-AF65-F5344CB8AC3E}">
        <p14:creationId xmlns:p14="http://schemas.microsoft.com/office/powerpoint/2010/main" val="3619294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3"/>
          <p:cNvSpPr txBox="1">
            <a:spLocks noGrp="1"/>
          </p:cNvSpPr>
          <p:nvPr>
            <p:ph type="title"/>
          </p:nvPr>
        </p:nvSpPr>
        <p:spPr>
          <a:xfrm>
            <a:off x="1028700" y="685800"/>
            <a:ext cx="7200900" cy="1485900"/>
          </a:xfrm>
          <a:prstGeom prst="rect">
            <a:avLst/>
          </a:prstGeom>
        </p:spPr>
        <p:txBody>
          <a:bodyPr spcFirstLastPara="1" lIns="91425" tIns="91425" rIns="91425" bIns="91425" anchorCtr="0">
            <a:normAutofit/>
          </a:bodyPr>
          <a:lstStyle/>
          <a:p>
            <a:pPr marL="0" lvl="0" indent="0" rtl="0">
              <a:spcBef>
                <a:spcPts val="0"/>
              </a:spcBef>
              <a:spcAft>
                <a:spcPts val="0"/>
              </a:spcAft>
              <a:buSzPts val="4400"/>
              <a:buNone/>
            </a:pPr>
            <a:r>
              <a:rPr lang="en-US" sz="4400" dirty="0"/>
              <a:t>Self-Certification/Notarized Statement</a:t>
            </a:r>
          </a:p>
        </p:txBody>
      </p:sp>
      <p:sp>
        <p:nvSpPr>
          <p:cNvPr id="645" name="Google Shape;645;p43"/>
          <p:cNvSpPr txBox="1">
            <a:spLocks noGrp="1"/>
          </p:cNvSpPr>
          <p:nvPr>
            <p:ph type="sldNum" sz="quarter" idx="12"/>
          </p:nvPr>
        </p:nvSpPr>
        <p:spPr>
          <a:xfrm>
            <a:off x="7104552" y="6453386"/>
            <a:ext cx="1197219" cy="404614"/>
          </a:xfrm>
          <a:prstGeom prst="rect">
            <a:avLst/>
          </a:prstGeom>
        </p:spPr>
        <p:txBody>
          <a:bodyPr spcFirstLastPara="1" lIns="91425" tIns="45700" rIns="91425" bIns="45700" anchorCtr="0">
            <a:normAutofit/>
          </a:bodyPr>
          <a:lstStyle/>
          <a:p>
            <a:pPr marL="0" lvl="0" indent="0" rtl="0">
              <a:spcBef>
                <a:spcPts val="0"/>
              </a:spcBef>
              <a:spcAft>
                <a:spcPts val="600"/>
              </a:spcAft>
              <a:buSzPts val="450"/>
              <a:buNone/>
            </a:pPr>
            <a:fld id="{00000000-1234-1234-1234-123412341234}" type="slidenum">
              <a:rPr lang="en-US" sz="1000"/>
              <a:pPr marL="0" lvl="0" indent="0" rtl="0">
                <a:spcBef>
                  <a:spcPts val="0"/>
                </a:spcBef>
                <a:spcAft>
                  <a:spcPts val="600"/>
                </a:spcAft>
                <a:buSzPts val="450"/>
                <a:buNone/>
              </a:pPr>
              <a:t>72</a:t>
            </a:fld>
            <a:endParaRPr lang="en-US" sz="1000" dirty="0"/>
          </a:p>
        </p:txBody>
      </p:sp>
      <p:graphicFrame>
        <p:nvGraphicFramePr>
          <p:cNvPr id="647" name="Google Shape;644;p43">
            <a:extLst>
              <a:ext uri="{FF2B5EF4-FFF2-40B4-BE49-F238E27FC236}">
                <a16:creationId xmlns:a16="http://schemas.microsoft.com/office/drawing/2014/main" id="{51C7869E-9C26-45D6-9AAF-EB510A5E9D49}"/>
              </a:ext>
            </a:extLst>
          </p:cNvPr>
          <p:cNvGraphicFramePr>
            <a:graphicFrameLocks noGrp="1"/>
          </p:cNvGraphicFramePr>
          <p:nvPr>
            <p:ph idx="1"/>
          </p:nvPr>
        </p:nvGraphicFramePr>
        <p:xfrm>
          <a:off x="1028699" y="2286000"/>
          <a:ext cx="7530281"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657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318201" y="1115036"/>
            <a:ext cx="5156014" cy="4903763"/>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Section 4:</a:t>
            </a:r>
          </a:p>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 </a:t>
            </a: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fld id="{00000000-1234-1234-1234-123412341234}" type="slidenum">
              <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rPr>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t>73</a:t>
            </a:fld>
            <a:endPar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endParaRPr>
          </a:p>
        </p:txBody>
      </p:sp>
      <p:sp>
        <p:nvSpPr>
          <p:cNvPr id="2" name="Rectangle 1">
            <a:extLst>
              <a:ext uri="{FF2B5EF4-FFF2-40B4-BE49-F238E27FC236}">
                <a16:creationId xmlns:a16="http://schemas.microsoft.com/office/drawing/2014/main" id="{7D1F2AEB-806F-4585-8CEB-BAF29E920518}"/>
              </a:ext>
            </a:extLst>
          </p:cNvPr>
          <p:cNvSpPr/>
          <p:nvPr/>
        </p:nvSpPr>
        <p:spPr>
          <a:xfrm>
            <a:off x="1039023" y="1465572"/>
            <a:ext cx="5760219" cy="2462213"/>
          </a:xfrm>
          <a:prstGeom prst="rect">
            <a:avLst/>
          </a:prstGeom>
        </p:spPr>
        <p:txBody>
          <a:bodyPr wrap="square">
            <a:spAutoFit/>
          </a:bodyPr>
          <a:lstStyle/>
          <a:p>
            <a:r>
              <a:rPr lang="en-US" sz="2600" b="1" dirty="0"/>
              <a:t>Whose Income is Included</a:t>
            </a:r>
          </a:p>
          <a:p>
            <a:pPr marL="342900" indent="-342900">
              <a:buFont typeface="Arial" panose="020B0604020202020204" pitchFamily="34" charset="0"/>
              <a:buChar char="•"/>
            </a:pPr>
            <a:r>
              <a:rPr lang="en-US" sz="2600" b="1" dirty="0"/>
              <a:t>Household members vs. Family members</a:t>
            </a:r>
          </a:p>
          <a:p>
            <a:pPr marL="342900" indent="-342900">
              <a:buFont typeface="Arial" panose="020B0604020202020204" pitchFamily="34" charset="0"/>
              <a:buChar char="•"/>
            </a:pPr>
            <a:r>
              <a:rPr lang="en-US" sz="2600" b="1" dirty="0"/>
              <a:t>Income of Family Members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21013379"/>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AECD-FB93-4388-A47A-CAE61A73DF64}"/>
              </a:ext>
            </a:extLst>
          </p:cNvPr>
          <p:cNvSpPr>
            <a:spLocks noGrp="1"/>
          </p:cNvSpPr>
          <p:nvPr>
            <p:ph type="title"/>
          </p:nvPr>
        </p:nvSpPr>
        <p:spPr>
          <a:xfrm>
            <a:off x="2522898" y="685800"/>
            <a:ext cx="5778873" cy="1485900"/>
          </a:xfrm>
        </p:spPr>
        <p:txBody>
          <a:bodyPr>
            <a:normAutofit/>
          </a:bodyPr>
          <a:lstStyle/>
          <a:p>
            <a:r>
              <a:rPr lang="en-US"/>
              <a:t>Whose income is counted?</a:t>
            </a:r>
          </a:p>
        </p:txBody>
      </p:sp>
      <p:sp>
        <p:nvSpPr>
          <p:cNvPr id="3" name="Content Placeholder 2">
            <a:extLst>
              <a:ext uri="{FF2B5EF4-FFF2-40B4-BE49-F238E27FC236}">
                <a16:creationId xmlns:a16="http://schemas.microsoft.com/office/drawing/2014/main" id="{597D759C-0BCC-43E6-9137-3B31533451BE}"/>
              </a:ext>
            </a:extLst>
          </p:cNvPr>
          <p:cNvSpPr>
            <a:spLocks noGrp="1"/>
          </p:cNvSpPr>
          <p:nvPr>
            <p:ph idx="1"/>
          </p:nvPr>
        </p:nvSpPr>
        <p:spPr>
          <a:xfrm>
            <a:off x="2522898" y="2286000"/>
            <a:ext cx="5778873" cy="3581400"/>
          </a:xfrm>
        </p:spPr>
        <p:txBody>
          <a:bodyPr>
            <a:normAutofit/>
          </a:bodyPr>
          <a:lstStyle/>
          <a:p>
            <a:pPr marL="0" indent="0">
              <a:buNone/>
            </a:pPr>
            <a:r>
              <a:rPr lang="en-US" dirty="0"/>
              <a:t>The type of income included or excluded from annual income depends on:</a:t>
            </a:r>
          </a:p>
          <a:p>
            <a:pPr>
              <a:buFont typeface="Arial" panose="020B0604020202020204" pitchFamily="34" charset="0"/>
              <a:buChar char="•"/>
            </a:pPr>
            <a:r>
              <a:rPr lang="en-US" dirty="0"/>
              <a:t>If the type is listed as an income inclusion</a:t>
            </a:r>
          </a:p>
          <a:p>
            <a:pPr>
              <a:buFont typeface="Arial" panose="020B0604020202020204" pitchFamily="34" charset="0"/>
              <a:buChar char="•"/>
            </a:pPr>
            <a:r>
              <a:rPr lang="en-US" dirty="0"/>
              <a:t>If the type is listed as an exclusion</a:t>
            </a:r>
          </a:p>
          <a:p>
            <a:pPr>
              <a:buFont typeface="Arial" panose="020B0604020202020204" pitchFamily="34" charset="0"/>
              <a:buChar char="•"/>
            </a:pPr>
            <a:r>
              <a:rPr lang="en-US" b="1" u="sng" dirty="0"/>
              <a:t>Who</a:t>
            </a:r>
            <a:r>
              <a:rPr lang="en-US" dirty="0"/>
              <a:t> is who in the family and what income types are they receiving</a:t>
            </a:r>
          </a:p>
          <a:p>
            <a:pPr lvl="1">
              <a:buFont typeface="Arial" panose="020B0604020202020204" pitchFamily="34" charset="0"/>
              <a:buChar char="•"/>
            </a:pPr>
            <a:endParaRPr lang="en-US" dirty="0"/>
          </a:p>
          <a:p>
            <a:pPr marL="530352" lvl="1"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976671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810C-A1F0-4C7B-945C-F4C30660CD0A}"/>
              </a:ext>
            </a:extLst>
          </p:cNvPr>
          <p:cNvSpPr>
            <a:spLocks noGrp="1"/>
          </p:cNvSpPr>
          <p:nvPr>
            <p:ph type="title"/>
          </p:nvPr>
        </p:nvSpPr>
        <p:spPr/>
        <p:txBody>
          <a:bodyPr/>
          <a:lstStyle/>
          <a:p>
            <a:r>
              <a:rPr lang="en-US" dirty="0"/>
              <a:t>Whose income is counted?</a:t>
            </a:r>
          </a:p>
        </p:txBody>
      </p:sp>
      <p:sp>
        <p:nvSpPr>
          <p:cNvPr id="3" name="Content Placeholder 2">
            <a:extLst>
              <a:ext uri="{FF2B5EF4-FFF2-40B4-BE49-F238E27FC236}">
                <a16:creationId xmlns:a16="http://schemas.microsoft.com/office/drawing/2014/main" id="{B99C7196-6021-45CE-8AA6-D51BC8888576}"/>
              </a:ext>
            </a:extLst>
          </p:cNvPr>
          <p:cNvSpPr>
            <a:spLocks noGrp="1"/>
          </p:cNvSpPr>
          <p:nvPr>
            <p:ph idx="1"/>
          </p:nvPr>
        </p:nvSpPr>
        <p:spPr>
          <a:xfrm>
            <a:off x="1028700" y="1520575"/>
            <a:ext cx="7200900" cy="4346825"/>
          </a:xfrm>
        </p:spPr>
        <p:txBody>
          <a:bodyPr>
            <a:normAutofit fontScale="92500"/>
          </a:bodyPr>
          <a:lstStyle/>
          <a:p>
            <a:pPr marL="0" indent="0">
              <a:buNone/>
            </a:pPr>
            <a:r>
              <a:rPr lang="en-US" b="1" dirty="0"/>
              <a:t>Who, </a:t>
            </a:r>
            <a:r>
              <a:rPr lang="en-US" dirty="0"/>
              <a:t>refers to: </a:t>
            </a:r>
          </a:p>
          <a:p>
            <a:pPr>
              <a:buFont typeface="Arial" panose="020B0604020202020204" pitchFamily="34" charset="0"/>
              <a:buChar char="•"/>
            </a:pPr>
            <a:r>
              <a:rPr lang="en-US" dirty="0"/>
              <a:t>Identifying household members vs. family members residing in the unit</a:t>
            </a:r>
          </a:p>
          <a:p>
            <a:pPr lvl="1">
              <a:buFont typeface="Arial" panose="020B0604020202020204" pitchFamily="34" charset="0"/>
              <a:buChar char="•"/>
            </a:pPr>
            <a:r>
              <a:rPr lang="en-US" dirty="0"/>
              <a:t>Remember, you do not count the income of household members; you may include the income of family members</a:t>
            </a:r>
          </a:p>
          <a:p>
            <a:pPr>
              <a:buFont typeface="Arial" panose="020B0604020202020204" pitchFamily="34" charset="0"/>
              <a:buChar char="•"/>
            </a:pPr>
            <a:r>
              <a:rPr lang="en-US" dirty="0"/>
              <a:t>Identifying Accounting for how income is treated differently for family members who are:</a:t>
            </a:r>
          </a:p>
          <a:p>
            <a:pPr lvl="1">
              <a:buFont typeface="Arial" panose="020B0604020202020204" pitchFamily="34" charset="0"/>
              <a:buChar char="•"/>
            </a:pPr>
            <a:r>
              <a:rPr lang="en-US" dirty="0"/>
              <a:t>Adults vs. Children</a:t>
            </a:r>
          </a:p>
          <a:p>
            <a:pPr lvl="1">
              <a:buFont typeface="Arial" panose="020B0604020202020204" pitchFamily="34" charset="0"/>
              <a:buChar char="•"/>
            </a:pPr>
            <a:r>
              <a:rPr lang="en-US" dirty="0"/>
              <a:t>Adult Full –Time Students</a:t>
            </a:r>
          </a:p>
          <a:p>
            <a:pPr lvl="1">
              <a:buFont typeface="Arial" panose="020B0604020202020204" pitchFamily="34" charset="0"/>
              <a:buChar char="•"/>
            </a:pPr>
            <a:r>
              <a:rPr lang="en-US" dirty="0"/>
              <a:t>Temporarily Absent </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37031700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8DF2-8BF4-4A87-B939-9FC897DD7442}"/>
              </a:ext>
            </a:extLst>
          </p:cNvPr>
          <p:cNvSpPr>
            <a:spLocks noGrp="1"/>
          </p:cNvSpPr>
          <p:nvPr>
            <p:ph type="title"/>
          </p:nvPr>
        </p:nvSpPr>
        <p:spPr>
          <a:xfrm>
            <a:off x="1028700" y="182573"/>
            <a:ext cx="7200900" cy="1198232"/>
          </a:xfrm>
        </p:spPr>
        <p:txBody>
          <a:bodyPr/>
          <a:lstStyle/>
          <a:p>
            <a:r>
              <a:rPr lang="en-US" dirty="0"/>
              <a:t>Whose income is counted?</a:t>
            </a:r>
            <a:br>
              <a:rPr lang="en-US" dirty="0"/>
            </a:br>
            <a:r>
              <a:rPr lang="en-US" sz="2400" dirty="0"/>
              <a:t>Adults vs. Children</a:t>
            </a:r>
          </a:p>
        </p:txBody>
      </p:sp>
      <p:sp>
        <p:nvSpPr>
          <p:cNvPr id="3" name="Content Placeholder 2">
            <a:extLst>
              <a:ext uri="{FF2B5EF4-FFF2-40B4-BE49-F238E27FC236}">
                <a16:creationId xmlns:a16="http://schemas.microsoft.com/office/drawing/2014/main" id="{6AC72D7A-05E1-4745-8C34-94670B182595}"/>
              </a:ext>
            </a:extLst>
          </p:cNvPr>
          <p:cNvSpPr>
            <a:spLocks noGrp="1"/>
          </p:cNvSpPr>
          <p:nvPr>
            <p:ph idx="1"/>
          </p:nvPr>
        </p:nvSpPr>
        <p:spPr>
          <a:xfrm>
            <a:off x="1028700" y="1288752"/>
            <a:ext cx="7200900" cy="5283882"/>
          </a:xfrm>
        </p:spPr>
        <p:txBody>
          <a:bodyPr>
            <a:noAutofit/>
          </a:bodyPr>
          <a:lstStyle/>
          <a:p>
            <a:pPr marL="0" indent="0">
              <a:buNone/>
            </a:pPr>
            <a:r>
              <a:rPr lang="en-US" sz="2400" dirty="0"/>
              <a:t>The term children is defined as a family member other than the head, spouse or cohead who is under 18 years of age. </a:t>
            </a:r>
          </a:p>
          <a:p>
            <a:pPr>
              <a:buFont typeface="Arial" panose="020B0604020202020204" pitchFamily="34" charset="0"/>
              <a:buChar char="•"/>
            </a:pPr>
            <a:r>
              <a:rPr lang="en-US" sz="2400" dirty="0"/>
              <a:t>If the head, spouse, or cohead of a family is under the age of 18, he or she may be considered an emancipated minor under state law and treated as an adult.</a:t>
            </a:r>
            <a:endParaRPr lang="en-US" sz="2400" i="1" dirty="0"/>
          </a:p>
          <a:p>
            <a:pPr marL="0" indent="0">
              <a:buNone/>
            </a:pPr>
            <a:endParaRPr lang="en-US" sz="2400" dirty="0"/>
          </a:p>
        </p:txBody>
      </p:sp>
    </p:spTree>
    <p:extLst>
      <p:ext uri="{BB962C8B-B14F-4D97-AF65-F5344CB8AC3E}">
        <p14:creationId xmlns:p14="http://schemas.microsoft.com/office/powerpoint/2010/main" val="11638852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8DF2-8BF4-4A87-B939-9FC897DD7442}"/>
              </a:ext>
            </a:extLst>
          </p:cNvPr>
          <p:cNvSpPr>
            <a:spLocks noGrp="1"/>
          </p:cNvSpPr>
          <p:nvPr>
            <p:ph type="title"/>
          </p:nvPr>
        </p:nvSpPr>
        <p:spPr>
          <a:xfrm>
            <a:off x="1028700" y="182573"/>
            <a:ext cx="7200900" cy="1198232"/>
          </a:xfrm>
        </p:spPr>
        <p:txBody>
          <a:bodyPr/>
          <a:lstStyle/>
          <a:p>
            <a:r>
              <a:rPr lang="en-US" dirty="0"/>
              <a:t>Whose income is counted?</a:t>
            </a:r>
            <a:br>
              <a:rPr lang="en-US" dirty="0"/>
            </a:br>
            <a:r>
              <a:rPr lang="en-US" sz="2400" dirty="0"/>
              <a:t>Adults vs. Children</a:t>
            </a:r>
          </a:p>
        </p:txBody>
      </p:sp>
      <p:sp>
        <p:nvSpPr>
          <p:cNvPr id="3" name="Content Placeholder 2">
            <a:extLst>
              <a:ext uri="{FF2B5EF4-FFF2-40B4-BE49-F238E27FC236}">
                <a16:creationId xmlns:a16="http://schemas.microsoft.com/office/drawing/2014/main" id="{6AC72D7A-05E1-4745-8C34-94670B182595}"/>
              </a:ext>
            </a:extLst>
          </p:cNvPr>
          <p:cNvSpPr>
            <a:spLocks noGrp="1"/>
          </p:cNvSpPr>
          <p:nvPr>
            <p:ph idx="1"/>
          </p:nvPr>
        </p:nvSpPr>
        <p:spPr>
          <a:xfrm>
            <a:off x="1028700" y="1288752"/>
            <a:ext cx="7200900" cy="5283882"/>
          </a:xfrm>
        </p:spPr>
        <p:txBody>
          <a:bodyPr>
            <a:noAutofit/>
          </a:bodyPr>
          <a:lstStyle/>
          <a:p>
            <a:pPr marL="0" indent="0">
              <a:buNone/>
            </a:pPr>
            <a:r>
              <a:rPr lang="en-US" sz="2400" dirty="0"/>
              <a:t>Key Elements: </a:t>
            </a:r>
          </a:p>
          <a:p>
            <a:pPr>
              <a:buFont typeface="Arial" panose="020B0604020202020204" pitchFamily="34" charset="0"/>
              <a:buChar char="•"/>
            </a:pPr>
            <a:r>
              <a:rPr lang="en-US" sz="2400" dirty="0"/>
              <a:t>Earned (employment) income of adult family members (including the head and spouse or cohead, regardless of age) </a:t>
            </a:r>
            <a:r>
              <a:rPr lang="en-US" sz="2400" b="1" dirty="0"/>
              <a:t>is </a:t>
            </a:r>
            <a:r>
              <a:rPr lang="en-US" sz="2400" dirty="0"/>
              <a:t>counted</a:t>
            </a:r>
          </a:p>
          <a:p>
            <a:pPr>
              <a:buFont typeface="Arial" panose="020B0604020202020204" pitchFamily="34" charset="0"/>
              <a:buChar char="•"/>
            </a:pPr>
            <a:r>
              <a:rPr lang="en-US" sz="2400" dirty="0"/>
              <a:t>Earned (employment) income of children is </a:t>
            </a:r>
            <a:r>
              <a:rPr lang="en-US" sz="2400" b="1" dirty="0"/>
              <a:t>not </a:t>
            </a:r>
            <a:r>
              <a:rPr lang="en-US" sz="2400" dirty="0"/>
              <a:t>counted.</a:t>
            </a:r>
          </a:p>
          <a:p>
            <a:pPr>
              <a:buFont typeface="Arial" panose="020B0604020202020204" pitchFamily="34" charset="0"/>
              <a:buChar char="•"/>
            </a:pPr>
            <a:r>
              <a:rPr lang="en-US" sz="2400" dirty="0"/>
              <a:t>Other types of income of both children and adults is counted.</a:t>
            </a:r>
          </a:p>
        </p:txBody>
      </p:sp>
      <p:pic>
        <p:nvPicPr>
          <p:cNvPr id="4" name="Picture 3">
            <a:extLst>
              <a:ext uri="{FF2B5EF4-FFF2-40B4-BE49-F238E27FC236}">
                <a16:creationId xmlns:a16="http://schemas.microsoft.com/office/drawing/2014/main" id="{70A12F55-5B59-44D8-9724-007BB47F0C2A}"/>
              </a:ext>
            </a:extLst>
          </p:cNvPr>
          <p:cNvPicPr>
            <a:picLocks noChangeAspect="1"/>
          </p:cNvPicPr>
          <p:nvPr/>
        </p:nvPicPr>
        <p:blipFill>
          <a:blip r:embed="rId2"/>
          <a:stretch>
            <a:fillRect/>
          </a:stretch>
        </p:blipFill>
        <p:spPr>
          <a:xfrm>
            <a:off x="1540045" y="4827289"/>
            <a:ext cx="2762250" cy="1657350"/>
          </a:xfrm>
          <a:prstGeom prst="rect">
            <a:avLst/>
          </a:prstGeom>
        </p:spPr>
      </p:pic>
      <p:pic>
        <p:nvPicPr>
          <p:cNvPr id="5" name="Picture 4">
            <a:extLst>
              <a:ext uri="{FF2B5EF4-FFF2-40B4-BE49-F238E27FC236}">
                <a16:creationId xmlns:a16="http://schemas.microsoft.com/office/drawing/2014/main" id="{BC6F4757-40B6-4BBA-8FA4-785670971C25}"/>
              </a:ext>
            </a:extLst>
          </p:cNvPr>
          <p:cNvPicPr>
            <a:picLocks noChangeAspect="1"/>
          </p:cNvPicPr>
          <p:nvPr/>
        </p:nvPicPr>
        <p:blipFill>
          <a:blip r:embed="rId3"/>
          <a:stretch>
            <a:fillRect/>
          </a:stretch>
        </p:blipFill>
        <p:spPr>
          <a:xfrm>
            <a:off x="5171819" y="4827289"/>
            <a:ext cx="2838450" cy="1609725"/>
          </a:xfrm>
          <a:prstGeom prst="rect">
            <a:avLst/>
          </a:prstGeom>
        </p:spPr>
      </p:pic>
    </p:spTree>
    <p:extLst>
      <p:ext uri="{BB962C8B-B14F-4D97-AF65-F5344CB8AC3E}">
        <p14:creationId xmlns:p14="http://schemas.microsoft.com/office/powerpoint/2010/main" val="717243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30A1-0312-461A-9E14-1A0C65A3F077}"/>
              </a:ext>
            </a:extLst>
          </p:cNvPr>
          <p:cNvSpPr>
            <a:spLocks noGrp="1"/>
          </p:cNvSpPr>
          <p:nvPr>
            <p:ph type="title"/>
          </p:nvPr>
        </p:nvSpPr>
        <p:spPr>
          <a:xfrm>
            <a:off x="961262" y="1169157"/>
            <a:ext cx="6994478" cy="768408"/>
          </a:xfrm>
        </p:spPr>
        <p:txBody>
          <a:bodyPr>
            <a:normAutofit/>
          </a:bodyPr>
          <a:lstStyle/>
          <a:p>
            <a:r>
              <a:rPr lang="en-US" sz="2400" dirty="0"/>
              <a:t>Adults vs. Children – Income Example </a:t>
            </a:r>
          </a:p>
        </p:txBody>
      </p:sp>
      <p:sp>
        <p:nvSpPr>
          <p:cNvPr id="3" name="Content Placeholder 2">
            <a:extLst>
              <a:ext uri="{FF2B5EF4-FFF2-40B4-BE49-F238E27FC236}">
                <a16:creationId xmlns:a16="http://schemas.microsoft.com/office/drawing/2014/main" id="{2AB717FA-A82D-44C2-9EFE-AA0773C9FAB1}"/>
              </a:ext>
            </a:extLst>
          </p:cNvPr>
          <p:cNvSpPr>
            <a:spLocks noGrp="1"/>
          </p:cNvSpPr>
          <p:nvPr>
            <p:ph idx="1"/>
          </p:nvPr>
        </p:nvSpPr>
        <p:spPr>
          <a:xfrm>
            <a:off x="961262" y="1686096"/>
            <a:ext cx="6994478" cy="4201979"/>
          </a:xfrm>
        </p:spPr>
        <p:txBody>
          <a:bodyPr>
            <a:noAutofit/>
          </a:bodyPr>
          <a:lstStyle/>
          <a:p>
            <a:pPr marL="0" indent="0">
              <a:buNone/>
            </a:pPr>
            <a:r>
              <a:rPr lang="en-US" dirty="0"/>
              <a:t>Frances, age 45 just completed a HOPWA application and intake paperwork at Creative Works, a local HOPWA project sponsor. Frances works part time. She currently rents an apartment with her friend Marge, age 52. Marge receives SSDI each month in the amount of $852. </a:t>
            </a:r>
          </a:p>
          <a:p>
            <a:pPr marL="0" indent="0">
              <a:buNone/>
            </a:pPr>
            <a:r>
              <a:rPr lang="en-US" dirty="0"/>
              <a:t>Frances also has three children, all boys ages 10, 13 and 16.  Frances’ oldest son, age 16, has a part time job. Her middle son, age 13, receives SSDI in the amount of $351 each month. </a:t>
            </a:r>
          </a:p>
          <a:p>
            <a:pPr marL="0" indent="0">
              <a:buNone/>
            </a:pPr>
            <a:endParaRPr lang="en-US" dirty="0"/>
          </a:p>
          <a:p>
            <a:pPr marL="0" indent="0">
              <a:buNone/>
            </a:pPr>
            <a:r>
              <a:rPr lang="en-US" dirty="0"/>
              <a:t>Frances’ family members include her three sons and friend Marge.  </a:t>
            </a:r>
          </a:p>
          <a:p>
            <a:pPr marL="0" indent="0">
              <a:buNone/>
            </a:pPr>
            <a:r>
              <a:rPr lang="en-US" u="sng" dirty="0"/>
              <a:t>Whose</a:t>
            </a:r>
            <a:r>
              <a:rPr lang="en-US" dirty="0"/>
              <a:t> income is counted?</a:t>
            </a:r>
          </a:p>
        </p:txBody>
      </p:sp>
    </p:spTree>
    <p:extLst>
      <p:ext uri="{BB962C8B-B14F-4D97-AF65-F5344CB8AC3E}">
        <p14:creationId xmlns:p14="http://schemas.microsoft.com/office/powerpoint/2010/main" val="21331978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386F-A303-47F3-8EAE-FABD5366A2F1}"/>
              </a:ext>
            </a:extLst>
          </p:cNvPr>
          <p:cNvSpPr>
            <a:spLocks noGrp="1"/>
          </p:cNvSpPr>
          <p:nvPr>
            <p:ph type="title"/>
          </p:nvPr>
        </p:nvSpPr>
        <p:spPr>
          <a:xfrm>
            <a:off x="826182" y="446461"/>
            <a:ext cx="7200900" cy="971551"/>
          </a:xfrm>
        </p:spPr>
        <p:txBody>
          <a:bodyPr>
            <a:normAutofit/>
          </a:bodyPr>
          <a:lstStyle/>
          <a:p>
            <a:r>
              <a:rPr lang="en-US" sz="3000" dirty="0"/>
              <a:t>Adults vs. Children – Income Example </a:t>
            </a:r>
          </a:p>
        </p:txBody>
      </p:sp>
      <p:graphicFrame>
        <p:nvGraphicFramePr>
          <p:cNvPr id="4" name="Table 4">
            <a:extLst>
              <a:ext uri="{FF2B5EF4-FFF2-40B4-BE49-F238E27FC236}">
                <a16:creationId xmlns:a16="http://schemas.microsoft.com/office/drawing/2014/main" id="{A1D2B216-6EA5-4D1A-A61E-CB8C8B0344AF}"/>
              </a:ext>
            </a:extLst>
          </p:cNvPr>
          <p:cNvGraphicFramePr>
            <a:graphicFrameLocks noGrp="1"/>
          </p:cNvGraphicFramePr>
          <p:nvPr/>
        </p:nvGraphicFramePr>
        <p:xfrm>
          <a:off x="628649" y="1485133"/>
          <a:ext cx="7821879" cy="4117870"/>
        </p:xfrm>
        <a:graphic>
          <a:graphicData uri="http://schemas.openxmlformats.org/drawingml/2006/table">
            <a:tbl>
              <a:tblPr firstRow="1" bandRow="1">
                <a:tableStyleId>{5C22544A-7EE6-4342-B048-85BDC9FD1C3A}</a:tableStyleId>
              </a:tblPr>
              <a:tblGrid>
                <a:gridCol w="2607293">
                  <a:extLst>
                    <a:ext uri="{9D8B030D-6E8A-4147-A177-3AD203B41FA5}">
                      <a16:colId xmlns:a16="http://schemas.microsoft.com/office/drawing/2014/main" val="4012902127"/>
                    </a:ext>
                  </a:extLst>
                </a:gridCol>
                <a:gridCol w="2607293">
                  <a:extLst>
                    <a:ext uri="{9D8B030D-6E8A-4147-A177-3AD203B41FA5}">
                      <a16:colId xmlns:a16="http://schemas.microsoft.com/office/drawing/2014/main" val="1455328017"/>
                    </a:ext>
                  </a:extLst>
                </a:gridCol>
                <a:gridCol w="2607293">
                  <a:extLst>
                    <a:ext uri="{9D8B030D-6E8A-4147-A177-3AD203B41FA5}">
                      <a16:colId xmlns:a16="http://schemas.microsoft.com/office/drawing/2014/main" val="2348962884"/>
                    </a:ext>
                  </a:extLst>
                </a:gridCol>
              </a:tblGrid>
              <a:tr h="823574">
                <a:tc>
                  <a:txBody>
                    <a:bodyPr/>
                    <a:lstStyle/>
                    <a:p>
                      <a:pPr algn="ctr"/>
                      <a:r>
                        <a:rPr lang="en-US" sz="2000" dirty="0"/>
                        <a:t>Family Member</a:t>
                      </a:r>
                    </a:p>
                  </a:txBody>
                  <a:tcPr marL="68580" marR="68580" marT="34290" marB="34290"/>
                </a:tc>
                <a:tc>
                  <a:txBody>
                    <a:bodyPr/>
                    <a:lstStyle/>
                    <a:p>
                      <a:pPr algn="ctr"/>
                      <a:r>
                        <a:rPr lang="en-US" sz="2000" dirty="0"/>
                        <a:t>Income Type</a:t>
                      </a:r>
                    </a:p>
                  </a:txBody>
                  <a:tcPr marL="68580" marR="68580" marT="34290" marB="34290"/>
                </a:tc>
                <a:tc>
                  <a:txBody>
                    <a:bodyPr/>
                    <a:lstStyle/>
                    <a:p>
                      <a:pPr algn="ctr"/>
                      <a:r>
                        <a:rPr lang="en-US" sz="2000" dirty="0"/>
                        <a:t>Is the income counted?</a:t>
                      </a:r>
                    </a:p>
                  </a:txBody>
                  <a:tcPr marL="68580" marR="68580" marT="34290" marB="34290"/>
                </a:tc>
                <a:extLst>
                  <a:ext uri="{0D108BD9-81ED-4DB2-BD59-A6C34878D82A}">
                    <a16:rowId xmlns:a16="http://schemas.microsoft.com/office/drawing/2014/main" val="2348221031"/>
                  </a:ext>
                </a:extLst>
              </a:tr>
              <a:tr h="823574">
                <a:tc>
                  <a:txBody>
                    <a:bodyPr/>
                    <a:lstStyle/>
                    <a:p>
                      <a:r>
                        <a:rPr lang="en-US" sz="2000" dirty="0"/>
                        <a:t>Frances</a:t>
                      </a:r>
                    </a:p>
                  </a:txBody>
                  <a:tcPr marL="68580" marR="68580" marT="34290" marB="34290"/>
                </a:tc>
                <a:tc>
                  <a:txBody>
                    <a:bodyPr/>
                    <a:lstStyle/>
                    <a:p>
                      <a:r>
                        <a:rPr lang="en-US" sz="2000" dirty="0"/>
                        <a:t>Part-time employment </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3639594045"/>
                  </a:ext>
                </a:extLst>
              </a:tr>
              <a:tr h="823574">
                <a:tc>
                  <a:txBody>
                    <a:bodyPr/>
                    <a:lstStyle/>
                    <a:p>
                      <a:r>
                        <a:rPr lang="en-US" sz="2000" dirty="0"/>
                        <a:t>Son, age 13</a:t>
                      </a:r>
                    </a:p>
                  </a:txBody>
                  <a:tcPr marL="68580" marR="68580" marT="34290" marB="34290"/>
                </a:tc>
                <a:tc>
                  <a:txBody>
                    <a:bodyPr/>
                    <a:lstStyle/>
                    <a:p>
                      <a:r>
                        <a:rPr lang="en-US" sz="2000" dirty="0"/>
                        <a:t>SSDI </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1799595112"/>
                  </a:ext>
                </a:extLst>
              </a:tr>
              <a:tr h="823574">
                <a:tc>
                  <a:txBody>
                    <a:bodyPr/>
                    <a:lstStyle/>
                    <a:p>
                      <a:r>
                        <a:rPr lang="en-US" sz="2000" dirty="0"/>
                        <a:t>Son, age 16</a:t>
                      </a:r>
                    </a:p>
                  </a:txBody>
                  <a:tcPr marL="68580" marR="68580" marT="34290" marB="34290"/>
                </a:tc>
                <a:tc>
                  <a:txBody>
                    <a:bodyPr/>
                    <a:lstStyle/>
                    <a:p>
                      <a:r>
                        <a:rPr lang="en-US" sz="2000" dirty="0"/>
                        <a:t>Part-time employment</a:t>
                      </a:r>
                    </a:p>
                  </a:txBody>
                  <a:tcPr marL="68580" marR="68580" marT="34290" marB="34290"/>
                </a:tc>
                <a:tc>
                  <a:txBody>
                    <a:bodyPr/>
                    <a:lstStyle/>
                    <a:p>
                      <a:r>
                        <a:rPr lang="en-US" sz="2000" dirty="0"/>
                        <a:t>No</a:t>
                      </a:r>
                    </a:p>
                  </a:txBody>
                  <a:tcPr marL="68580" marR="68580" marT="34290" marB="34290"/>
                </a:tc>
                <a:extLst>
                  <a:ext uri="{0D108BD9-81ED-4DB2-BD59-A6C34878D82A}">
                    <a16:rowId xmlns:a16="http://schemas.microsoft.com/office/drawing/2014/main" val="4138142400"/>
                  </a:ext>
                </a:extLst>
              </a:tr>
              <a:tr h="823574">
                <a:tc>
                  <a:txBody>
                    <a:bodyPr/>
                    <a:lstStyle/>
                    <a:p>
                      <a:r>
                        <a:rPr lang="en-US" sz="2000" dirty="0"/>
                        <a:t>Marge</a:t>
                      </a:r>
                    </a:p>
                  </a:txBody>
                  <a:tcPr marL="68580" marR="68580" marT="34290" marB="34290"/>
                </a:tc>
                <a:tc>
                  <a:txBody>
                    <a:bodyPr/>
                    <a:lstStyle/>
                    <a:p>
                      <a:r>
                        <a:rPr lang="en-US" sz="2000" dirty="0"/>
                        <a:t>SSDI</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659361268"/>
                  </a:ext>
                </a:extLst>
              </a:tr>
            </a:tbl>
          </a:graphicData>
        </a:graphic>
      </p:graphicFrame>
    </p:spTree>
    <p:extLst>
      <p:ext uri="{BB962C8B-B14F-4D97-AF65-F5344CB8AC3E}">
        <p14:creationId xmlns:p14="http://schemas.microsoft.com/office/powerpoint/2010/main" val="114375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1CD1-3F83-4282-B59D-877601804DC6}"/>
              </a:ext>
            </a:extLst>
          </p:cNvPr>
          <p:cNvSpPr>
            <a:spLocks noGrp="1"/>
          </p:cNvSpPr>
          <p:nvPr>
            <p:ph type="title"/>
          </p:nvPr>
        </p:nvSpPr>
        <p:spPr>
          <a:xfrm>
            <a:off x="1028700" y="339938"/>
            <a:ext cx="7200900" cy="1062458"/>
          </a:xfrm>
        </p:spPr>
        <p:txBody>
          <a:bodyPr>
            <a:normAutofit fontScale="90000"/>
          </a:bodyPr>
          <a:lstStyle/>
          <a:p>
            <a:r>
              <a:rPr lang="en-US" dirty="0"/>
              <a:t>Do they count?</a:t>
            </a:r>
            <a:br>
              <a:rPr lang="en-US" dirty="0"/>
            </a:br>
            <a:r>
              <a:rPr lang="en-US" sz="3300" dirty="0"/>
              <a:t>Household members vs. Family members</a:t>
            </a:r>
          </a:p>
        </p:txBody>
      </p:sp>
      <p:sp>
        <p:nvSpPr>
          <p:cNvPr id="3" name="Content Placeholder 2">
            <a:extLst>
              <a:ext uri="{FF2B5EF4-FFF2-40B4-BE49-F238E27FC236}">
                <a16:creationId xmlns:a16="http://schemas.microsoft.com/office/drawing/2014/main" id="{0F540A86-4A03-40CF-9AB1-F4C3FF236029}"/>
              </a:ext>
            </a:extLst>
          </p:cNvPr>
          <p:cNvSpPr>
            <a:spLocks noGrp="1"/>
          </p:cNvSpPr>
          <p:nvPr>
            <p:ph idx="1"/>
          </p:nvPr>
        </p:nvSpPr>
        <p:spPr>
          <a:xfrm>
            <a:off x="1028700" y="1458930"/>
            <a:ext cx="7200900" cy="5098218"/>
          </a:xfrm>
        </p:spPr>
        <p:txBody>
          <a:bodyPr>
            <a:normAutofit/>
          </a:bodyPr>
          <a:lstStyle/>
          <a:p>
            <a:pPr marL="0" indent="0">
              <a:buNone/>
            </a:pPr>
            <a:r>
              <a:rPr lang="en-US" b="1" dirty="0"/>
              <a:t>Who is a family member?</a:t>
            </a:r>
          </a:p>
          <a:p>
            <a:pPr marL="0" indent="0">
              <a:buNone/>
            </a:pPr>
            <a:r>
              <a:rPr lang="en-US" dirty="0"/>
              <a:t>A family member is a person who is not identified as a household member.  In most cases, other persons residing with a HOPWA –eligible individuals will be considered family members. </a:t>
            </a:r>
          </a:p>
          <a:p>
            <a:pPr marL="0" indent="0">
              <a:buNone/>
            </a:pPr>
            <a:r>
              <a:rPr lang="en-US" dirty="0"/>
              <a:t>Key Elements:</a:t>
            </a:r>
          </a:p>
          <a:p>
            <a:pPr>
              <a:buFont typeface="Arial" panose="020B0604020202020204" pitchFamily="34" charset="0"/>
              <a:buChar char="•"/>
            </a:pPr>
            <a:r>
              <a:rPr lang="en-US" dirty="0"/>
              <a:t>Income of some family members is treated differently than other family members. </a:t>
            </a:r>
          </a:p>
          <a:p>
            <a:pPr lvl="1">
              <a:buFont typeface="Arial" panose="020B0604020202020204" pitchFamily="34" charset="0"/>
              <a:buChar char="•"/>
            </a:pPr>
            <a:r>
              <a:rPr lang="en-US" dirty="0"/>
              <a:t>Adults vs. Children</a:t>
            </a:r>
          </a:p>
          <a:p>
            <a:pPr lvl="1">
              <a:buFont typeface="Arial" panose="020B0604020202020204" pitchFamily="34" charset="0"/>
              <a:buChar char="•"/>
            </a:pPr>
            <a:r>
              <a:rPr lang="en-US" dirty="0"/>
              <a:t>Full-Time Students vs. Other Adults</a:t>
            </a:r>
          </a:p>
          <a:p>
            <a:pPr>
              <a:buFont typeface="Arial" panose="020B0604020202020204" pitchFamily="34" charset="0"/>
              <a:buChar char="•"/>
            </a:pPr>
            <a:r>
              <a:rPr lang="en-US" dirty="0"/>
              <a:t>Family members are entitled to certain benefits under the HOPWA program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104868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DCA6-3AA2-44E7-B7D3-704A4178D07D}"/>
              </a:ext>
            </a:extLst>
          </p:cNvPr>
          <p:cNvSpPr>
            <a:spLocks noGrp="1"/>
          </p:cNvSpPr>
          <p:nvPr>
            <p:ph type="title"/>
          </p:nvPr>
        </p:nvSpPr>
        <p:spPr>
          <a:xfrm>
            <a:off x="902127" y="423447"/>
            <a:ext cx="7560676" cy="1748253"/>
          </a:xfrm>
        </p:spPr>
        <p:txBody>
          <a:bodyPr>
            <a:normAutofit/>
          </a:bodyPr>
          <a:lstStyle/>
          <a:p>
            <a:r>
              <a:rPr lang="en-US" dirty="0"/>
              <a:t>Whose income is counted?</a:t>
            </a:r>
            <a:br>
              <a:rPr lang="en-US" dirty="0"/>
            </a:br>
            <a:r>
              <a:rPr lang="en-US" sz="3000" dirty="0"/>
              <a:t>Full-Time Students vs. Other Adult Family Members</a:t>
            </a:r>
          </a:p>
        </p:txBody>
      </p:sp>
      <p:sp>
        <p:nvSpPr>
          <p:cNvPr id="3" name="Content Placeholder 2">
            <a:extLst>
              <a:ext uri="{FF2B5EF4-FFF2-40B4-BE49-F238E27FC236}">
                <a16:creationId xmlns:a16="http://schemas.microsoft.com/office/drawing/2014/main" id="{C42793A6-F156-4CAB-A275-BA4A0B2065AC}"/>
              </a:ext>
            </a:extLst>
          </p:cNvPr>
          <p:cNvSpPr>
            <a:spLocks noGrp="1"/>
          </p:cNvSpPr>
          <p:nvPr>
            <p:ph idx="1"/>
          </p:nvPr>
        </p:nvSpPr>
        <p:spPr>
          <a:xfrm>
            <a:off x="963495" y="1945401"/>
            <a:ext cx="7266105" cy="3768065"/>
          </a:xfrm>
        </p:spPr>
        <p:txBody>
          <a:bodyPr>
            <a:noAutofit/>
          </a:bodyPr>
          <a:lstStyle/>
          <a:p>
            <a:pPr marL="0" indent="0">
              <a:buNone/>
            </a:pPr>
            <a:r>
              <a:rPr lang="en-US" sz="2200" dirty="0"/>
              <a:t>HUD regulations treat </a:t>
            </a:r>
            <a:r>
              <a:rPr lang="en-US" sz="2200" u="sng" dirty="0"/>
              <a:t>employment</a:t>
            </a:r>
            <a:r>
              <a:rPr lang="en-US" sz="2200" dirty="0"/>
              <a:t> income of adult full-time students, who are the not the head, spouse or cohead differently than earned income of other adult family members. </a:t>
            </a:r>
          </a:p>
          <a:p>
            <a:pPr marL="0" indent="0">
              <a:buNone/>
            </a:pPr>
            <a:endParaRPr lang="en-US" sz="2200" dirty="0"/>
          </a:p>
          <a:p>
            <a:pPr marL="0" indent="0">
              <a:buNone/>
            </a:pPr>
            <a:r>
              <a:rPr lang="en-US" sz="2200" dirty="0"/>
              <a:t>If an adult full-time student who is not the head, spouse or cohead has any income from employment, only include up to $480 of the employment income; any amounts over $480 is excluded.</a:t>
            </a:r>
          </a:p>
        </p:txBody>
      </p:sp>
      <p:pic>
        <p:nvPicPr>
          <p:cNvPr id="4" name="Picture 3">
            <a:extLst>
              <a:ext uri="{FF2B5EF4-FFF2-40B4-BE49-F238E27FC236}">
                <a16:creationId xmlns:a16="http://schemas.microsoft.com/office/drawing/2014/main" id="{F15EC447-C933-4197-8173-6661C5ABF9CE}"/>
              </a:ext>
            </a:extLst>
          </p:cNvPr>
          <p:cNvPicPr>
            <a:picLocks noChangeAspect="1"/>
          </p:cNvPicPr>
          <p:nvPr/>
        </p:nvPicPr>
        <p:blipFill>
          <a:blip r:embed="rId3"/>
          <a:stretch>
            <a:fillRect/>
          </a:stretch>
        </p:blipFill>
        <p:spPr>
          <a:xfrm>
            <a:off x="4682465" y="5174791"/>
            <a:ext cx="3314700" cy="1381125"/>
          </a:xfrm>
          <a:prstGeom prst="rect">
            <a:avLst/>
          </a:prstGeom>
        </p:spPr>
      </p:pic>
    </p:spTree>
    <p:extLst>
      <p:ext uri="{BB962C8B-B14F-4D97-AF65-F5344CB8AC3E}">
        <p14:creationId xmlns:p14="http://schemas.microsoft.com/office/powerpoint/2010/main" val="35591901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030F-89D3-48B5-B84A-48437B2B9314}"/>
              </a:ext>
            </a:extLst>
          </p:cNvPr>
          <p:cNvSpPr>
            <a:spLocks noGrp="1"/>
          </p:cNvSpPr>
          <p:nvPr>
            <p:ph type="title"/>
          </p:nvPr>
        </p:nvSpPr>
        <p:spPr>
          <a:xfrm>
            <a:off x="1028700" y="685800"/>
            <a:ext cx="7200900" cy="922071"/>
          </a:xfrm>
        </p:spPr>
        <p:txBody>
          <a:bodyPr>
            <a:normAutofit fontScale="90000"/>
          </a:bodyPr>
          <a:lstStyle/>
          <a:p>
            <a:r>
              <a:rPr lang="en-US" dirty="0"/>
              <a:t>Whose income is counted?</a:t>
            </a:r>
            <a:br>
              <a:rPr lang="en-US" dirty="0"/>
            </a:br>
            <a:endParaRPr lang="en-US" sz="3000" dirty="0"/>
          </a:p>
        </p:txBody>
      </p:sp>
      <p:sp>
        <p:nvSpPr>
          <p:cNvPr id="3" name="Content Placeholder 2">
            <a:extLst>
              <a:ext uri="{FF2B5EF4-FFF2-40B4-BE49-F238E27FC236}">
                <a16:creationId xmlns:a16="http://schemas.microsoft.com/office/drawing/2014/main" id="{D3A3AFD3-D3F6-43DF-9C18-9C60B6A57E69}"/>
              </a:ext>
            </a:extLst>
          </p:cNvPr>
          <p:cNvSpPr>
            <a:spLocks noGrp="1"/>
          </p:cNvSpPr>
          <p:nvPr>
            <p:ph idx="1"/>
          </p:nvPr>
        </p:nvSpPr>
        <p:spPr>
          <a:xfrm>
            <a:off x="1028700" y="1494338"/>
            <a:ext cx="7200900" cy="3581400"/>
          </a:xfrm>
        </p:spPr>
        <p:txBody>
          <a:bodyPr>
            <a:normAutofit/>
          </a:bodyPr>
          <a:lstStyle/>
          <a:p>
            <a:pPr marL="0" indent="0">
              <a:buNone/>
            </a:pPr>
            <a:r>
              <a:rPr lang="en-US" sz="2400" b="1" dirty="0"/>
              <a:t>What is a full-time student?</a:t>
            </a:r>
          </a:p>
          <a:p>
            <a:pPr>
              <a:buFont typeface="Arial" panose="020B0604020202020204" pitchFamily="34" charset="0"/>
              <a:buChar char="•"/>
            </a:pPr>
            <a:r>
              <a:rPr lang="en-US" sz="2400" dirty="0"/>
              <a:t>Is a person who is </a:t>
            </a:r>
            <a:r>
              <a:rPr lang="en-US" sz="2400" i="1" dirty="0">
                <a:solidFill>
                  <a:schemeClr val="tx1"/>
                </a:solidFill>
              </a:rPr>
              <a:t>attending school or vocational training on a full-time basis as defined by the school or vocational training center. </a:t>
            </a:r>
          </a:p>
          <a:p>
            <a:pPr lvl="1">
              <a:buFont typeface="Arial" panose="020B0604020202020204" pitchFamily="34" charset="0"/>
              <a:buChar char="•"/>
            </a:pPr>
            <a:r>
              <a:rPr lang="en-US" sz="2400" i="1" dirty="0">
                <a:solidFill>
                  <a:schemeClr val="tx1"/>
                </a:solidFill>
              </a:rPr>
              <a:t>The school itself must verify student status</a:t>
            </a:r>
          </a:p>
          <a:p>
            <a:pPr>
              <a:buFont typeface="Arial" panose="020B0604020202020204" pitchFamily="34" charset="0"/>
              <a:buChar char="•"/>
            </a:pPr>
            <a:r>
              <a:rPr lang="en-US" sz="2400" dirty="0">
                <a:solidFill>
                  <a:schemeClr val="tx1"/>
                </a:solidFill>
              </a:rPr>
              <a:t>Generally, full-time status consists of 12 </a:t>
            </a:r>
            <a:r>
              <a:rPr lang="en-US" sz="2400" dirty="0" err="1">
                <a:solidFill>
                  <a:schemeClr val="tx1"/>
                </a:solidFill>
              </a:rPr>
              <a:t>mor</a:t>
            </a:r>
            <a:r>
              <a:rPr lang="en-US" sz="2400" dirty="0">
                <a:solidFill>
                  <a:schemeClr val="tx1"/>
                </a:solidFill>
              </a:rPr>
              <a:t> more credit hours per semester/quarter</a:t>
            </a:r>
          </a:p>
          <a:p>
            <a:pPr marL="0" indent="0">
              <a:buNone/>
            </a:pPr>
            <a:endParaRPr lang="en-US" dirty="0"/>
          </a:p>
          <a:p>
            <a:endParaRPr lang="en-US" dirty="0"/>
          </a:p>
        </p:txBody>
      </p:sp>
    </p:spTree>
    <p:extLst>
      <p:ext uri="{BB962C8B-B14F-4D97-AF65-F5344CB8AC3E}">
        <p14:creationId xmlns:p14="http://schemas.microsoft.com/office/powerpoint/2010/main" val="21489265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30A1-0312-461A-9E14-1A0C65A3F077}"/>
              </a:ext>
            </a:extLst>
          </p:cNvPr>
          <p:cNvSpPr>
            <a:spLocks noGrp="1"/>
          </p:cNvSpPr>
          <p:nvPr>
            <p:ph type="title"/>
          </p:nvPr>
        </p:nvSpPr>
        <p:spPr>
          <a:xfrm>
            <a:off x="961262" y="1169157"/>
            <a:ext cx="6994478" cy="768408"/>
          </a:xfrm>
        </p:spPr>
        <p:txBody>
          <a:bodyPr>
            <a:normAutofit/>
          </a:bodyPr>
          <a:lstStyle/>
          <a:p>
            <a:r>
              <a:rPr lang="en-US" sz="2400" dirty="0"/>
              <a:t>Whose income is counted?</a:t>
            </a:r>
            <a:br>
              <a:rPr lang="en-US" sz="2400" dirty="0"/>
            </a:br>
            <a:r>
              <a:rPr lang="en-US" sz="2400" dirty="0"/>
              <a:t>Full-Time Students vs. Other Adult Family Members</a:t>
            </a:r>
          </a:p>
        </p:txBody>
      </p:sp>
      <p:sp>
        <p:nvSpPr>
          <p:cNvPr id="3" name="Content Placeholder 2">
            <a:extLst>
              <a:ext uri="{FF2B5EF4-FFF2-40B4-BE49-F238E27FC236}">
                <a16:creationId xmlns:a16="http://schemas.microsoft.com/office/drawing/2014/main" id="{2AB717FA-A82D-44C2-9EFE-AA0773C9FAB1}"/>
              </a:ext>
            </a:extLst>
          </p:cNvPr>
          <p:cNvSpPr>
            <a:spLocks noGrp="1"/>
          </p:cNvSpPr>
          <p:nvPr>
            <p:ph idx="1"/>
          </p:nvPr>
        </p:nvSpPr>
        <p:spPr>
          <a:xfrm>
            <a:off x="961262" y="1937564"/>
            <a:ext cx="6994478" cy="3831134"/>
          </a:xfrm>
        </p:spPr>
        <p:txBody>
          <a:bodyPr>
            <a:noAutofit/>
          </a:bodyPr>
          <a:lstStyle/>
          <a:p>
            <a:pPr marL="0" indent="0">
              <a:buNone/>
            </a:pPr>
            <a:r>
              <a:rPr lang="en-US" dirty="0"/>
              <a:t>George and Martha, both 55 completed a HOPWA application and intake paperwork at Port Landing, a local HOPWA project sponsor. George and Marth both receive SSDI in the amount of $865.  Their oldest son, Henry, age 20, lives at home, works part-time and attends the local vocational school part-time. </a:t>
            </a:r>
          </a:p>
          <a:p>
            <a:pPr marL="0" indent="0">
              <a:buNone/>
            </a:pPr>
            <a:r>
              <a:rPr lang="en-US" dirty="0"/>
              <a:t>George and Martha’s long-time friend, Franklin lives with them.  Franklin is 60, works part-time and attends the same vocational school as Henry, but Franklin attends full-time.</a:t>
            </a:r>
          </a:p>
          <a:p>
            <a:pPr marL="0" indent="0">
              <a:buNone/>
            </a:pPr>
            <a:r>
              <a:rPr lang="en-US" dirty="0"/>
              <a:t>George and Martha’s family members include Henry and Franklin. </a:t>
            </a:r>
          </a:p>
          <a:p>
            <a:pPr marL="0" indent="0">
              <a:buNone/>
            </a:pPr>
            <a:r>
              <a:rPr lang="en-US" dirty="0"/>
              <a:t>Whose income is counted?</a:t>
            </a:r>
          </a:p>
        </p:txBody>
      </p:sp>
    </p:spTree>
    <p:extLst>
      <p:ext uri="{BB962C8B-B14F-4D97-AF65-F5344CB8AC3E}">
        <p14:creationId xmlns:p14="http://schemas.microsoft.com/office/powerpoint/2010/main" val="7903729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386F-A303-47F3-8EAE-FABD5366A2F1}"/>
              </a:ext>
            </a:extLst>
          </p:cNvPr>
          <p:cNvSpPr>
            <a:spLocks noGrp="1"/>
          </p:cNvSpPr>
          <p:nvPr>
            <p:ph type="title"/>
          </p:nvPr>
        </p:nvSpPr>
        <p:spPr>
          <a:xfrm>
            <a:off x="628649" y="362079"/>
            <a:ext cx="7600951" cy="1061686"/>
          </a:xfrm>
        </p:spPr>
        <p:txBody>
          <a:bodyPr>
            <a:normAutofit/>
          </a:bodyPr>
          <a:lstStyle/>
          <a:p>
            <a:r>
              <a:rPr lang="en-US" sz="3000" dirty="0"/>
              <a:t>Full-Time Student</a:t>
            </a:r>
            <a:br>
              <a:rPr lang="en-US" sz="3000" dirty="0"/>
            </a:br>
            <a:r>
              <a:rPr lang="en-US" sz="3000" dirty="0"/>
              <a:t>Income Example </a:t>
            </a:r>
          </a:p>
        </p:txBody>
      </p:sp>
      <p:graphicFrame>
        <p:nvGraphicFramePr>
          <p:cNvPr id="4" name="Table 4">
            <a:extLst>
              <a:ext uri="{FF2B5EF4-FFF2-40B4-BE49-F238E27FC236}">
                <a16:creationId xmlns:a16="http://schemas.microsoft.com/office/drawing/2014/main" id="{A1D2B216-6EA5-4D1A-A61E-CB8C8B0344AF}"/>
              </a:ext>
            </a:extLst>
          </p:cNvPr>
          <p:cNvGraphicFramePr>
            <a:graphicFrameLocks noGrp="1"/>
          </p:cNvGraphicFramePr>
          <p:nvPr/>
        </p:nvGraphicFramePr>
        <p:xfrm>
          <a:off x="628649" y="1515816"/>
          <a:ext cx="8263737" cy="4404924"/>
        </p:xfrm>
        <a:graphic>
          <a:graphicData uri="http://schemas.openxmlformats.org/drawingml/2006/table">
            <a:tbl>
              <a:tblPr firstRow="1" bandRow="1">
                <a:tableStyleId>{5C22544A-7EE6-4342-B048-85BDC9FD1C3A}</a:tableStyleId>
              </a:tblPr>
              <a:tblGrid>
                <a:gridCol w="2754579">
                  <a:extLst>
                    <a:ext uri="{9D8B030D-6E8A-4147-A177-3AD203B41FA5}">
                      <a16:colId xmlns:a16="http://schemas.microsoft.com/office/drawing/2014/main" val="4012902127"/>
                    </a:ext>
                  </a:extLst>
                </a:gridCol>
                <a:gridCol w="2754579">
                  <a:extLst>
                    <a:ext uri="{9D8B030D-6E8A-4147-A177-3AD203B41FA5}">
                      <a16:colId xmlns:a16="http://schemas.microsoft.com/office/drawing/2014/main" val="1455328017"/>
                    </a:ext>
                  </a:extLst>
                </a:gridCol>
                <a:gridCol w="2754579">
                  <a:extLst>
                    <a:ext uri="{9D8B030D-6E8A-4147-A177-3AD203B41FA5}">
                      <a16:colId xmlns:a16="http://schemas.microsoft.com/office/drawing/2014/main" val="2348962884"/>
                    </a:ext>
                  </a:extLst>
                </a:gridCol>
              </a:tblGrid>
              <a:tr h="855486">
                <a:tc>
                  <a:txBody>
                    <a:bodyPr/>
                    <a:lstStyle/>
                    <a:p>
                      <a:pPr algn="ctr"/>
                      <a:r>
                        <a:rPr lang="en-US" sz="2000" dirty="0"/>
                        <a:t>Family Members</a:t>
                      </a:r>
                    </a:p>
                  </a:txBody>
                  <a:tcPr marL="68580" marR="68580" marT="34290" marB="34290"/>
                </a:tc>
                <a:tc>
                  <a:txBody>
                    <a:bodyPr/>
                    <a:lstStyle/>
                    <a:p>
                      <a:pPr algn="ctr"/>
                      <a:r>
                        <a:rPr lang="en-US" sz="2000" dirty="0"/>
                        <a:t>Income Source</a:t>
                      </a:r>
                    </a:p>
                  </a:txBody>
                  <a:tcPr marL="68580" marR="68580" marT="34290" marB="34290"/>
                </a:tc>
                <a:tc>
                  <a:txBody>
                    <a:bodyPr/>
                    <a:lstStyle/>
                    <a:p>
                      <a:pPr algn="ctr"/>
                      <a:r>
                        <a:rPr lang="en-US" sz="2000" dirty="0"/>
                        <a:t>Is the income counted?</a:t>
                      </a:r>
                    </a:p>
                  </a:txBody>
                  <a:tcPr marL="68580" marR="68580" marT="34290" marB="34290"/>
                </a:tc>
                <a:extLst>
                  <a:ext uri="{0D108BD9-81ED-4DB2-BD59-A6C34878D82A}">
                    <a16:rowId xmlns:a16="http://schemas.microsoft.com/office/drawing/2014/main" val="2348221031"/>
                  </a:ext>
                </a:extLst>
              </a:tr>
              <a:tr h="855486">
                <a:tc>
                  <a:txBody>
                    <a:bodyPr/>
                    <a:lstStyle/>
                    <a:p>
                      <a:r>
                        <a:rPr lang="en-US" sz="2000" dirty="0"/>
                        <a:t>George</a:t>
                      </a:r>
                    </a:p>
                  </a:txBody>
                  <a:tcPr marL="68580" marR="68580" marT="34290" marB="34290"/>
                </a:tc>
                <a:tc>
                  <a:txBody>
                    <a:bodyPr/>
                    <a:lstStyle/>
                    <a:p>
                      <a:r>
                        <a:rPr lang="en-US" sz="2000" dirty="0"/>
                        <a:t>SSDI</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3639594045"/>
                  </a:ext>
                </a:extLst>
              </a:tr>
              <a:tr h="855486">
                <a:tc>
                  <a:txBody>
                    <a:bodyPr/>
                    <a:lstStyle/>
                    <a:p>
                      <a:r>
                        <a:rPr lang="en-US" sz="2000" dirty="0"/>
                        <a:t>Martha</a:t>
                      </a:r>
                    </a:p>
                  </a:txBody>
                  <a:tcPr marL="68580" marR="68580" marT="34290" marB="34290"/>
                </a:tc>
                <a:tc>
                  <a:txBody>
                    <a:bodyPr/>
                    <a:lstStyle/>
                    <a:p>
                      <a:r>
                        <a:rPr lang="en-US" sz="2000" dirty="0"/>
                        <a:t>SSDI </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1799595112"/>
                  </a:ext>
                </a:extLst>
              </a:tr>
              <a:tr h="855486">
                <a:tc>
                  <a:txBody>
                    <a:bodyPr/>
                    <a:lstStyle/>
                    <a:p>
                      <a:r>
                        <a:rPr lang="en-US" sz="2000" dirty="0"/>
                        <a:t>Henry, son, age 20 (PT student)</a:t>
                      </a:r>
                    </a:p>
                  </a:txBody>
                  <a:tcPr marL="68580" marR="68580" marT="34290" marB="34290"/>
                </a:tc>
                <a:tc>
                  <a:txBody>
                    <a:bodyPr/>
                    <a:lstStyle/>
                    <a:p>
                      <a:r>
                        <a:rPr lang="en-US" sz="2000" dirty="0"/>
                        <a:t>Part-time employment</a:t>
                      </a:r>
                    </a:p>
                  </a:txBody>
                  <a:tcPr marL="68580" marR="68580" marT="34290" marB="34290"/>
                </a:tc>
                <a:tc>
                  <a:txBody>
                    <a:bodyPr/>
                    <a:lstStyle/>
                    <a:p>
                      <a:r>
                        <a:rPr lang="en-US" sz="2000" dirty="0"/>
                        <a:t>Yes – count all the PT employment income</a:t>
                      </a:r>
                    </a:p>
                  </a:txBody>
                  <a:tcPr marL="68580" marR="68580" marT="34290" marB="34290"/>
                </a:tc>
                <a:extLst>
                  <a:ext uri="{0D108BD9-81ED-4DB2-BD59-A6C34878D82A}">
                    <a16:rowId xmlns:a16="http://schemas.microsoft.com/office/drawing/2014/main" val="4138142400"/>
                  </a:ext>
                </a:extLst>
              </a:tr>
              <a:tr h="855486">
                <a:tc>
                  <a:txBody>
                    <a:bodyPr/>
                    <a:lstStyle/>
                    <a:p>
                      <a:r>
                        <a:rPr lang="en-US" sz="2000" dirty="0"/>
                        <a:t>Franklin, friend, age 60 (FT student)</a:t>
                      </a:r>
                    </a:p>
                  </a:txBody>
                  <a:tcPr marL="68580" marR="68580" marT="34290" marB="34290"/>
                </a:tc>
                <a:tc>
                  <a:txBody>
                    <a:bodyPr/>
                    <a:lstStyle/>
                    <a:p>
                      <a:r>
                        <a:rPr lang="en-US" sz="2000" dirty="0"/>
                        <a:t>Part-time employment</a:t>
                      </a:r>
                    </a:p>
                  </a:txBody>
                  <a:tcPr marL="68580" marR="68580" marT="34290" marB="34290"/>
                </a:tc>
                <a:tc>
                  <a:txBody>
                    <a:bodyPr/>
                    <a:lstStyle/>
                    <a:p>
                      <a:r>
                        <a:rPr lang="en-US" sz="2000" dirty="0"/>
                        <a:t>Yes – count only up to $480 of employment income</a:t>
                      </a:r>
                    </a:p>
                  </a:txBody>
                  <a:tcPr marL="68580" marR="68580" marT="34290" marB="34290"/>
                </a:tc>
                <a:extLst>
                  <a:ext uri="{0D108BD9-81ED-4DB2-BD59-A6C34878D82A}">
                    <a16:rowId xmlns:a16="http://schemas.microsoft.com/office/drawing/2014/main" val="659361268"/>
                  </a:ext>
                </a:extLst>
              </a:tr>
            </a:tbl>
          </a:graphicData>
        </a:graphic>
      </p:graphicFrame>
    </p:spTree>
    <p:extLst>
      <p:ext uri="{BB962C8B-B14F-4D97-AF65-F5344CB8AC3E}">
        <p14:creationId xmlns:p14="http://schemas.microsoft.com/office/powerpoint/2010/main" val="695069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16D5-448E-4CDC-803E-EEAC37DD8C7E}"/>
              </a:ext>
            </a:extLst>
          </p:cNvPr>
          <p:cNvSpPr>
            <a:spLocks noGrp="1"/>
          </p:cNvSpPr>
          <p:nvPr>
            <p:ph type="title"/>
          </p:nvPr>
        </p:nvSpPr>
        <p:spPr>
          <a:xfrm>
            <a:off x="672759" y="243942"/>
            <a:ext cx="7200900" cy="1485900"/>
          </a:xfrm>
        </p:spPr>
        <p:txBody>
          <a:bodyPr/>
          <a:lstStyle/>
          <a:p>
            <a:r>
              <a:rPr lang="en-US" dirty="0"/>
              <a:t>Whose income is counted?</a:t>
            </a:r>
            <a:br>
              <a:rPr lang="en-US" dirty="0"/>
            </a:br>
            <a:r>
              <a:rPr lang="en-US" sz="3000" dirty="0"/>
              <a:t>Temporarily absent family members</a:t>
            </a:r>
          </a:p>
        </p:txBody>
      </p:sp>
      <p:sp>
        <p:nvSpPr>
          <p:cNvPr id="3" name="Content Placeholder 2">
            <a:extLst>
              <a:ext uri="{FF2B5EF4-FFF2-40B4-BE49-F238E27FC236}">
                <a16:creationId xmlns:a16="http://schemas.microsoft.com/office/drawing/2014/main" id="{E5DA3B8A-E7E0-485F-903E-E31D0F773F99}"/>
              </a:ext>
            </a:extLst>
          </p:cNvPr>
          <p:cNvSpPr>
            <a:spLocks noGrp="1"/>
          </p:cNvSpPr>
          <p:nvPr>
            <p:ph idx="1"/>
          </p:nvPr>
        </p:nvSpPr>
        <p:spPr>
          <a:xfrm>
            <a:off x="745251" y="1556535"/>
            <a:ext cx="7886700" cy="4325419"/>
          </a:xfrm>
        </p:spPr>
        <p:txBody>
          <a:bodyPr>
            <a:noAutofit/>
          </a:bodyPr>
          <a:lstStyle/>
          <a:p>
            <a:pPr marL="0" indent="0">
              <a:buNone/>
            </a:pPr>
            <a:r>
              <a:rPr lang="en-US" sz="2700" dirty="0"/>
              <a:t>The income of temporarily absent family members must also be counted. </a:t>
            </a:r>
          </a:p>
          <a:p>
            <a:pPr marL="0" indent="0">
              <a:buNone/>
            </a:pPr>
            <a:r>
              <a:rPr lang="en-US" sz="2700" dirty="0"/>
              <a:t>Include in annual income, Income received by or on behalf of receive by or on behalf of: </a:t>
            </a:r>
          </a:p>
          <a:p>
            <a:pPr>
              <a:buFont typeface="Arial" panose="020B0604020202020204" pitchFamily="34" charset="0"/>
              <a:buChar char="•"/>
            </a:pPr>
            <a:r>
              <a:rPr lang="en-US" sz="2700" dirty="0"/>
              <a:t>C</a:t>
            </a:r>
            <a:r>
              <a:rPr lang="en-US" sz="2800" dirty="0"/>
              <a:t>hildren temporarily away from home because of placement in foster care</a:t>
            </a:r>
          </a:p>
          <a:p>
            <a:pPr>
              <a:buFont typeface="Arial" panose="020B0604020202020204" pitchFamily="34" charset="0"/>
              <a:buChar char="•"/>
            </a:pPr>
            <a:r>
              <a:rPr lang="en-US" sz="2800" dirty="0"/>
              <a:t>Children away at college (unless otherwise excluded)</a:t>
            </a:r>
          </a:p>
          <a:p>
            <a:pPr marL="0" indent="0">
              <a:buNone/>
            </a:pPr>
            <a:endParaRPr lang="en-US" sz="2700" dirty="0"/>
          </a:p>
          <a:p>
            <a:pPr marL="0" indent="0">
              <a:buNone/>
            </a:pPr>
            <a:endParaRPr lang="en-US" sz="2700" dirty="0"/>
          </a:p>
        </p:txBody>
      </p:sp>
    </p:spTree>
    <p:extLst>
      <p:ext uri="{BB962C8B-B14F-4D97-AF65-F5344CB8AC3E}">
        <p14:creationId xmlns:p14="http://schemas.microsoft.com/office/powerpoint/2010/main" val="529727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57F0-53CD-4407-9A3F-6B4C188254C4}"/>
              </a:ext>
            </a:extLst>
          </p:cNvPr>
          <p:cNvSpPr>
            <a:spLocks noGrp="1"/>
          </p:cNvSpPr>
          <p:nvPr>
            <p:ph type="title"/>
          </p:nvPr>
        </p:nvSpPr>
        <p:spPr>
          <a:xfrm>
            <a:off x="711264" y="212017"/>
            <a:ext cx="7902099" cy="602535"/>
          </a:xfrm>
        </p:spPr>
        <p:txBody>
          <a:bodyPr>
            <a:normAutofit fontScale="90000"/>
          </a:bodyPr>
          <a:lstStyle/>
          <a:p>
            <a:r>
              <a:rPr lang="en-US" dirty="0"/>
              <a:t>Whose income is counted?</a:t>
            </a:r>
          </a:p>
        </p:txBody>
      </p:sp>
      <p:graphicFrame>
        <p:nvGraphicFramePr>
          <p:cNvPr id="6" name="Table 6">
            <a:extLst>
              <a:ext uri="{FF2B5EF4-FFF2-40B4-BE49-F238E27FC236}">
                <a16:creationId xmlns:a16="http://schemas.microsoft.com/office/drawing/2014/main" id="{D9D914D7-956F-4E79-8B89-755674295885}"/>
              </a:ext>
            </a:extLst>
          </p:cNvPr>
          <p:cNvGraphicFramePr>
            <a:graphicFrameLocks noGrp="1"/>
          </p:cNvGraphicFramePr>
          <p:nvPr/>
        </p:nvGraphicFramePr>
        <p:xfrm>
          <a:off x="711264" y="893380"/>
          <a:ext cx="7745402" cy="5885217"/>
        </p:xfrm>
        <a:graphic>
          <a:graphicData uri="http://schemas.openxmlformats.org/drawingml/2006/table">
            <a:tbl>
              <a:tblPr bandRow="1">
                <a:tableStyleId>{5C22544A-7EE6-4342-B048-85BDC9FD1C3A}</a:tableStyleId>
              </a:tblPr>
              <a:tblGrid>
                <a:gridCol w="2730874">
                  <a:extLst>
                    <a:ext uri="{9D8B030D-6E8A-4147-A177-3AD203B41FA5}">
                      <a16:colId xmlns:a16="http://schemas.microsoft.com/office/drawing/2014/main" val="239725497"/>
                    </a:ext>
                  </a:extLst>
                </a:gridCol>
                <a:gridCol w="1805966">
                  <a:extLst>
                    <a:ext uri="{9D8B030D-6E8A-4147-A177-3AD203B41FA5}">
                      <a16:colId xmlns:a16="http://schemas.microsoft.com/office/drawing/2014/main" val="982517150"/>
                    </a:ext>
                  </a:extLst>
                </a:gridCol>
                <a:gridCol w="3208562">
                  <a:extLst>
                    <a:ext uri="{9D8B030D-6E8A-4147-A177-3AD203B41FA5}">
                      <a16:colId xmlns:a16="http://schemas.microsoft.com/office/drawing/2014/main" val="2395541130"/>
                    </a:ext>
                  </a:extLst>
                </a:gridCol>
              </a:tblGrid>
              <a:tr h="657141">
                <a:tc>
                  <a:txBody>
                    <a:bodyPr/>
                    <a:lstStyle/>
                    <a:p>
                      <a:pPr algn="ctr"/>
                      <a:r>
                        <a:rPr lang="en-US" sz="2000" b="1" dirty="0"/>
                        <a:t>Family Members</a:t>
                      </a:r>
                    </a:p>
                  </a:txBody>
                  <a:tcPr marL="68580" marR="68580" marT="34290" marB="34290"/>
                </a:tc>
                <a:tc>
                  <a:txBody>
                    <a:bodyPr/>
                    <a:lstStyle/>
                    <a:p>
                      <a:pPr algn="ctr"/>
                      <a:r>
                        <a:rPr lang="en-US" sz="2000" b="1" dirty="0"/>
                        <a:t>Employment Income</a:t>
                      </a:r>
                    </a:p>
                  </a:txBody>
                  <a:tcPr marL="68580" marR="68580" marT="34290" marB="34290"/>
                </a:tc>
                <a:tc>
                  <a:txBody>
                    <a:bodyPr/>
                    <a:lstStyle/>
                    <a:p>
                      <a:pPr algn="ctr"/>
                      <a:r>
                        <a:rPr lang="en-US" sz="2000" b="1" dirty="0"/>
                        <a:t>Other Income (including  income from assets)</a:t>
                      </a:r>
                    </a:p>
                  </a:txBody>
                  <a:tcPr marL="68580" marR="68580" marT="34290" marB="34290"/>
                </a:tc>
                <a:extLst>
                  <a:ext uri="{0D108BD9-81ED-4DB2-BD59-A6C34878D82A}">
                    <a16:rowId xmlns:a16="http://schemas.microsoft.com/office/drawing/2014/main" val="1666926675"/>
                  </a:ext>
                </a:extLst>
              </a:tr>
              <a:tr h="361797">
                <a:tc>
                  <a:txBody>
                    <a:bodyPr/>
                    <a:lstStyle/>
                    <a:p>
                      <a:r>
                        <a:rPr lang="en-US" sz="2000" dirty="0"/>
                        <a:t>Head</a:t>
                      </a:r>
                    </a:p>
                  </a:txBody>
                  <a:tcPr marL="68580" marR="68580" marT="34290" marB="34290"/>
                </a:tc>
                <a:tc>
                  <a:txBody>
                    <a:bodyPr/>
                    <a:lstStyle/>
                    <a:p>
                      <a:r>
                        <a:rPr lang="en-US" sz="2000" dirty="0"/>
                        <a:t>Yes</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874413311"/>
                  </a:ext>
                </a:extLst>
              </a:tr>
              <a:tr h="361797">
                <a:tc>
                  <a:txBody>
                    <a:bodyPr/>
                    <a:lstStyle/>
                    <a:p>
                      <a:r>
                        <a:rPr lang="en-US" sz="2000" dirty="0"/>
                        <a:t>Spouse</a:t>
                      </a:r>
                    </a:p>
                  </a:txBody>
                  <a:tcPr marL="68580" marR="68580" marT="34290" marB="34290"/>
                </a:tc>
                <a:tc>
                  <a:txBody>
                    <a:bodyPr/>
                    <a:lstStyle/>
                    <a:p>
                      <a:r>
                        <a:rPr lang="en-US" sz="2000" dirty="0"/>
                        <a:t>Yes</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1373019532"/>
                  </a:ext>
                </a:extLst>
              </a:tr>
              <a:tr h="361797">
                <a:tc>
                  <a:txBody>
                    <a:bodyPr/>
                    <a:lstStyle/>
                    <a:p>
                      <a:r>
                        <a:rPr lang="en-US" sz="2000" dirty="0"/>
                        <a:t>Cohead</a:t>
                      </a:r>
                    </a:p>
                  </a:txBody>
                  <a:tcPr marL="68580" marR="68580" marT="34290" marB="34290"/>
                </a:tc>
                <a:tc>
                  <a:txBody>
                    <a:bodyPr/>
                    <a:lstStyle/>
                    <a:p>
                      <a:r>
                        <a:rPr lang="en-US" sz="2000" dirty="0"/>
                        <a:t>Yes</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1976575013"/>
                  </a:ext>
                </a:extLst>
              </a:tr>
              <a:tr h="361797">
                <a:tc>
                  <a:txBody>
                    <a:bodyPr/>
                    <a:lstStyle/>
                    <a:p>
                      <a:r>
                        <a:rPr lang="en-US" sz="2000" dirty="0"/>
                        <a:t>Other adult</a:t>
                      </a:r>
                    </a:p>
                  </a:txBody>
                  <a:tcPr marL="68580" marR="68580" marT="34290" marB="34290"/>
                </a:tc>
                <a:tc>
                  <a:txBody>
                    <a:bodyPr/>
                    <a:lstStyle/>
                    <a:p>
                      <a:r>
                        <a:rPr lang="en-US" sz="2000" dirty="0"/>
                        <a:t>Yes</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4254394481"/>
                  </a:ext>
                </a:extLst>
              </a:tr>
              <a:tr h="361797">
                <a:tc>
                  <a:txBody>
                    <a:bodyPr/>
                    <a:lstStyle/>
                    <a:p>
                      <a:r>
                        <a:rPr lang="en-US" sz="2000" dirty="0"/>
                        <a:t>Children under 18</a:t>
                      </a:r>
                    </a:p>
                  </a:txBody>
                  <a:tcPr marL="68580" marR="68580" marT="34290" marB="34290"/>
                </a:tc>
                <a:tc>
                  <a:txBody>
                    <a:bodyPr/>
                    <a:lstStyle/>
                    <a:p>
                      <a:r>
                        <a:rPr lang="en-US" sz="2000" dirty="0"/>
                        <a:t>No</a:t>
                      </a:r>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566347188"/>
                  </a:ext>
                </a:extLst>
              </a:tr>
              <a:tr h="952486">
                <a:tc>
                  <a:txBody>
                    <a:bodyPr/>
                    <a:lstStyle/>
                    <a:p>
                      <a:r>
                        <a:rPr lang="en-US" sz="2000" dirty="0"/>
                        <a:t>Adult full-time student (not head, spouse or cohead)</a:t>
                      </a:r>
                    </a:p>
                  </a:txBody>
                  <a:tcPr marL="68580" marR="68580" marT="34290" marB="34290"/>
                </a:tc>
                <a:tc>
                  <a:txBody>
                    <a:bodyPr/>
                    <a:lstStyle/>
                    <a:p>
                      <a:r>
                        <a:rPr lang="en-US" sz="2000" dirty="0"/>
                        <a:t>Yes – only $480</a:t>
                      </a:r>
                    </a:p>
                  </a:txBody>
                  <a:tcPr marL="68580" marR="68580" marT="34290" marB="34290"/>
                </a:tc>
                <a:tc>
                  <a:txBody>
                    <a:bodyPr/>
                    <a:lstStyle/>
                    <a:p>
                      <a:r>
                        <a:rPr lang="en-US" sz="2000" dirty="0"/>
                        <a:t>Yes </a:t>
                      </a:r>
                    </a:p>
                  </a:txBody>
                  <a:tcPr marL="68580" marR="68580" marT="34290" marB="34290"/>
                </a:tc>
                <a:extLst>
                  <a:ext uri="{0D108BD9-81ED-4DB2-BD59-A6C34878D82A}">
                    <a16:rowId xmlns:a16="http://schemas.microsoft.com/office/drawing/2014/main" val="384183447"/>
                  </a:ext>
                </a:extLst>
              </a:tr>
              <a:tr h="727165">
                <a:tc>
                  <a:txBody>
                    <a:bodyPr/>
                    <a:lstStyle/>
                    <a:p>
                      <a:pPr algn="ctr"/>
                      <a:r>
                        <a:rPr lang="en-US" sz="2000" b="1" dirty="0"/>
                        <a:t>Household Members</a:t>
                      </a:r>
                    </a:p>
                  </a:txBody>
                  <a:tcPr marL="68580" marR="68580" marT="34290" marB="34290"/>
                </a:tc>
                <a:tc>
                  <a:txBody>
                    <a:bodyPr/>
                    <a:lstStyle/>
                    <a:p>
                      <a:pPr algn="ctr"/>
                      <a:r>
                        <a:rPr lang="en-US" sz="2000" b="1" dirty="0"/>
                        <a:t>Employment Income</a:t>
                      </a:r>
                    </a:p>
                  </a:txBody>
                  <a:tcPr marL="68580" marR="68580" marT="34290" marB="34290"/>
                </a:tc>
                <a:tc>
                  <a:txBody>
                    <a:bodyPr/>
                    <a:lstStyle/>
                    <a:p>
                      <a:pPr algn="ctr"/>
                      <a:r>
                        <a:rPr lang="en-US" sz="2000" b="1" dirty="0"/>
                        <a:t>Other Income (including income from assets)</a:t>
                      </a:r>
                    </a:p>
                  </a:txBody>
                  <a:tcPr marL="68580" marR="68580" marT="34290" marB="34290"/>
                </a:tc>
                <a:extLst>
                  <a:ext uri="{0D108BD9-81ED-4DB2-BD59-A6C34878D82A}">
                    <a16:rowId xmlns:a16="http://schemas.microsoft.com/office/drawing/2014/main" val="2307669473"/>
                  </a:ext>
                </a:extLst>
              </a:tr>
              <a:tr h="361797">
                <a:tc>
                  <a:txBody>
                    <a:bodyPr/>
                    <a:lstStyle/>
                    <a:p>
                      <a:r>
                        <a:rPr lang="en-US" sz="2000" dirty="0"/>
                        <a:t>Foster child</a:t>
                      </a:r>
                    </a:p>
                  </a:txBody>
                  <a:tcPr marL="68580" marR="68580" marT="34290" marB="34290"/>
                </a:tc>
                <a:tc>
                  <a:txBody>
                    <a:bodyPr/>
                    <a:lstStyle/>
                    <a:p>
                      <a:r>
                        <a:rPr lang="en-US" sz="2000" dirty="0"/>
                        <a:t>No</a:t>
                      </a:r>
                    </a:p>
                  </a:txBody>
                  <a:tcPr marL="68580" marR="68580" marT="34290" marB="34290"/>
                </a:tc>
                <a:tc>
                  <a:txBody>
                    <a:bodyPr/>
                    <a:lstStyle/>
                    <a:p>
                      <a:r>
                        <a:rPr lang="en-US" sz="2000" dirty="0"/>
                        <a:t>No</a:t>
                      </a:r>
                    </a:p>
                  </a:txBody>
                  <a:tcPr marL="68580" marR="68580" marT="34290" marB="34290"/>
                </a:tc>
                <a:extLst>
                  <a:ext uri="{0D108BD9-81ED-4DB2-BD59-A6C34878D82A}">
                    <a16:rowId xmlns:a16="http://schemas.microsoft.com/office/drawing/2014/main" val="736559148"/>
                  </a:ext>
                </a:extLst>
              </a:tr>
              <a:tr h="361797">
                <a:tc>
                  <a:txBody>
                    <a:bodyPr/>
                    <a:lstStyle/>
                    <a:p>
                      <a:r>
                        <a:rPr lang="en-US" sz="2000" dirty="0"/>
                        <a:t>Foster adult</a:t>
                      </a:r>
                    </a:p>
                  </a:txBody>
                  <a:tcPr marL="68580" marR="68580" marT="34290" marB="34290"/>
                </a:tc>
                <a:tc>
                  <a:txBody>
                    <a:bodyPr/>
                    <a:lstStyle/>
                    <a:p>
                      <a:r>
                        <a:rPr lang="en-US" sz="2000" dirty="0"/>
                        <a:t>No</a:t>
                      </a:r>
                    </a:p>
                  </a:txBody>
                  <a:tcPr marL="68580" marR="68580" marT="34290" marB="34290"/>
                </a:tc>
                <a:tc>
                  <a:txBody>
                    <a:bodyPr/>
                    <a:lstStyle/>
                    <a:p>
                      <a:r>
                        <a:rPr lang="en-US" sz="2000" dirty="0"/>
                        <a:t>No</a:t>
                      </a:r>
                    </a:p>
                  </a:txBody>
                  <a:tcPr marL="68580" marR="68580" marT="34290" marB="34290"/>
                </a:tc>
                <a:extLst>
                  <a:ext uri="{0D108BD9-81ED-4DB2-BD59-A6C34878D82A}">
                    <a16:rowId xmlns:a16="http://schemas.microsoft.com/office/drawing/2014/main" val="2636496253"/>
                  </a:ext>
                </a:extLst>
              </a:tr>
              <a:tr h="883232">
                <a:tc>
                  <a:txBody>
                    <a:bodyPr/>
                    <a:lstStyle/>
                    <a:p>
                      <a:r>
                        <a:rPr lang="en-US" sz="2000" dirty="0"/>
                        <a:t>Live-in aide</a:t>
                      </a:r>
                    </a:p>
                  </a:txBody>
                  <a:tcPr marL="68580" marR="68580" marT="34290" marB="34290"/>
                </a:tc>
                <a:tc>
                  <a:txBody>
                    <a:bodyPr/>
                    <a:lstStyle/>
                    <a:p>
                      <a:r>
                        <a:rPr lang="en-US" sz="2000" dirty="0"/>
                        <a:t>No</a:t>
                      </a:r>
                    </a:p>
                  </a:txBody>
                  <a:tcPr marL="68580" marR="68580" marT="34290" marB="34290"/>
                </a:tc>
                <a:tc>
                  <a:txBody>
                    <a:bodyPr/>
                    <a:lstStyle/>
                    <a:p>
                      <a:r>
                        <a:rPr lang="en-US" sz="2000" dirty="0"/>
                        <a:t>No</a:t>
                      </a:r>
                    </a:p>
                  </a:txBody>
                  <a:tcPr marL="68580" marR="68580" marT="34290" marB="34290"/>
                </a:tc>
                <a:extLst>
                  <a:ext uri="{0D108BD9-81ED-4DB2-BD59-A6C34878D82A}">
                    <a16:rowId xmlns:a16="http://schemas.microsoft.com/office/drawing/2014/main" val="403870117"/>
                  </a:ext>
                </a:extLst>
              </a:tr>
            </a:tbl>
          </a:graphicData>
        </a:graphic>
      </p:graphicFrame>
    </p:spTree>
    <p:extLst>
      <p:ext uri="{BB962C8B-B14F-4D97-AF65-F5344CB8AC3E}">
        <p14:creationId xmlns:p14="http://schemas.microsoft.com/office/powerpoint/2010/main" val="39032919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6FD3-2507-4D66-AC11-F34A69F2EC26}"/>
              </a:ext>
            </a:extLst>
          </p:cNvPr>
          <p:cNvSpPr>
            <a:spLocks noGrp="1"/>
          </p:cNvSpPr>
          <p:nvPr>
            <p:ph type="title"/>
          </p:nvPr>
        </p:nvSpPr>
        <p:spPr/>
        <p:txBody>
          <a:bodyPr/>
          <a:lstStyle/>
          <a:p>
            <a:r>
              <a:rPr lang="en-US" dirty="0"/>
              <a:t>Summary….you learned</a:t>
            </a:r>
          </a:p>
        </p:txBody>
      </p:sp>
      <p:sp>
        <p:nvSpPr>
          <p:cNvPr id="3" name="Content Placeholder 2">
            <a:extLst>
              <a:ext uri="{FF2B5EF4-FFF2-40B4-BE49-F238E27FC236}">
                <a16:creationId xmlns:a16="http://schemas.microsoft.com/office/drawing/2014/main" id="{EC265716-39E4-4D71-9B0D-F244C3662041}"/>
              </a:ext>
            </a:extLst>
          </p:cNvPr>
          <p:cNvSpPr>
            <a:spLocks noGrp="1"/>
          </p:cNvSpPr>
          <p:nvPr>
            <p:ph idx="1"/>
          </p:nvPr>
        </p:nvSpPr>
        <p:spPr/>
        <p:txBody>
          <a:bodyPr>
            <a:normAutofit/>
          </a:bodyPr>
          <a:lstStyle/>
          <a:p>
            <a:pPr>
              <a:buFont typeface="Arial" panose="020B0604020202020204" pitchFamily="34" charset="0"/>
              <a:buChar char="•"/>
            </a:pPr>
            <a:r>
              <a:rPr lang="en-US" dirty="0"/>
              <a:t>Whose income is and is not included in annual income</a:t>
            </a:r>
          </a:p>
          <a:p>
            <a:pPr>
              <a:buFont typeface="Arial" panose="020B0604020202020204" pitchFamily="34" charset="0"/>
              <a:buChar char="•"/>
            </a:pPr>
            <a:r>
              <a:rPr lang="en-US" dirty="0"/>
              <a:t>How HOPWA defines ‘family’</a:t>
            </a:r>
          </a:p>
          <a:p>
            <a:pPr>
              <a:buFont typeface="Arial" panose="020B0604020202020204" pitchFamily="34" charset="0"/>
              <a:buChar char="•"/>
            </a:pPr>
            <a:r>
              <a:rPr lang="en-US" dirty="0"/>
              <a:t>The ways in which HUD rules treat income differently for full time students, children under 18 years of age, etc.</a:t>
            </a:r>
          </a:p>
          <a:p>
            <a:pPr marL="0" indent="0">
              <a:buNone/>
            </a:pPr>
            <a:endParaRPr lang="en-US" dirty="0"/>
          </a:p>
        </p:txBody>
      </p:sp>
    </p:spTree>
    <p:extLst>
      <p:ext uri="{BB962C8B-B14F-4D97-AF65-F5344CB8AC3E}">
        <p14:creationId xmlns:p14="http://schemas.microsoft.com/office/powerpoint/2010/main" val="1294570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8592-5AD1-4BBF-8A39-BDAA2F49186B}"/>
              </a:ext>
            </a:extLst>
          </p:cNvPr>
          <p:cNvSpPr>
            <a:spLocks noGrp="1"/>
          </p:cNvSpPr>
          <p:nvPr>
            <p:ph type="ctrTitle"/>
          </p:nvPr>
        </p:nvSpPr>
        <p:spPr>
          <a:xfrm>
            <a:off x="1106632" y="2686105"/>
            <a:ext cx="6858000" cy="1485791"/>
          </a:xfrm>
        </p:spPr>
        <p:txBody>
          <a:bodyPr>
            <a:normAutofit fontScale="90000"/>
          </a:bodyPr>
          <a:lstStyle/>
          <a:p>
            <a:r>
              <a:rPr lang="en-US" dirty="0"/>
              <a:t>Knowledge Checks </a:t>
            </a:r>
            <a:br>
              <a:rPr lang="en-US" dirty="0"/>
            </a:br>
            <a:endParaRPr lang="en-US" dirty="0"/>
          </a:p>
        </p:txBody>
      </p:sp>
    </p:spTree>
    <p:extLst>
      <p:ext uri="{BB962C8B-B14F-4D97-AF65-F5344CB8AC3E}">
        <p14:creationId xmlns:p14="http://schemas.microsoft.com/office/powerpoint/2010/main" val="2387704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9BA7-B687-46F6-90E2-B589FDF63EDA}"/>
              </a:ext>
            </a:extLst>
          </p:cNvPr>
          <p:cNvSpPr>
            <a:spLocks noGrp="1"/>
          </p:cNvSpPr>
          <p:nvPr>
            <p:ph type="title"/>
          </p:nvPr>
        </p:nvSpPr>
        <p:spPr>
          <a:xfrm>
            <a:off x="918341" y="260131"/>
            <a:ext cx="7200900" cy="1111469"/>
          </a:xfrm>
        </p:spPr>
        <p:txBody>
          <a:bodyPr/>
          <a:lstStyle/>
          <a:p>
            <a:r>
              <a:rPr lang="en-US" dirty="0"/>
              <a:t>#1</a:t>
            </a:r>
          </a:p>
        </p:txBody>
      </p:sp>
      <p:sp>
        <p:nvSpPr>
          <p:cNvPr id="3" name="Content Placeholder 2">
            <a:extLst>
              <a:ext uri="{FF2B5EF4-FFF2-40B4-BE49-F238E27FC236}">
                <a16:creationId xmlns:a16="http://schemas.microsoft.com/office/drawing/2014/main" id="{3C540F19-403D-40E4-8625-B3831AF2EF8D}"/>
              </a:ext>
            </a:extLst>
          </p:cNvPr>
          <p:cNvSpPr>
            <a:spLocks noGrp="1"/>
          </p:cNvSpPr>
          <p:nvPr>
            <p:ph idx="1"/>
          </p:nvPr>
        </p:nvSpPr>
        <p:spPr>
          <a:xfrm>
            <a:off x="812581" y="1693992"/>
            <a:ext cx="7886700" cy="3470015"/>
          </a:xfrm>
        </p:spPr>
        <p:txBody>
          <a:bodyPr>
            <a:normAutofit/>
          </a:bodyPr>
          <a:lstStyle/>
          <a:p>
            <a:pPr marL="0" indent="0">
              <a:buNone/>
            </a:pPr>
            <a:r>
              <a:rPr lang="en-US" dirty="0"/>
              <a:t>HOPWA grantees and project sponsors must determine the amount of a family’s income before the family is admitted to the HOPWA program and at least _________ thereafter. </a:t>
            </a:r>
          </a:p>
          <a:p>
            <a:pPr marL="385763" indent="-385763">
              <a:buAutoNum type="alphaUcPeriod"/>
            </a:pPr>
            <a:r>
              <a:rPr lang="en-US" dirty="0"/>
              <a:t>Six-months </a:t>
            </a:r>
          </a:p>
          <a:p>
            <a:pPr marL="385763" indent="-385763">
              <a:buAutoNum type="alphaUcPeriod"/>
            </a:pPr>
            <a:r>
              <a:rPr lang="en-US" dirty="0"/>
              <a:t>Annually</a:t>
            </a:r>
          </a:p>
          <a:p>
            <a:pPr marL="385763" indent="-385763">
              <a:buAutoNum type="alphaUcPeriod"/>
            </a:pPr>
            <a:r>
              <a:rPr lang="en-US" dirty="0"/>
              <a:t>Quarterly</a:t>
            </a:r>
          </a:p>
          <a:p>
            <a:pPr marL="385763" indent="-385763">
              <a:buAutoNum type="alphaUcPeriod"/>
            </a:pPr>
            <a:r>
              <a:rPr lang="en-US" dirty="0"/>
              <a:t>Tri-annually </a:t>
            </a:r>
          </a:p>
          <a:p>
            <a:pPr marL="0" indent="0">
              <a:buNone/>
            </a:pPr>
            <a:endParaRPr lang="en-US" dirty="0"/>
          </a:p>
          <a:p>
            <a:pPr marL="385763" indent="-385763">
              <a:buAutoNum type="alphaUcPeriod"/>
            </a:pPr>
            <a:endParaRPr lang="en-US" dirty="0"/>
          </a:p>
          <a:p>
            <a:pPr marL="385763" indent="-385763">
              <a:buAutoNum type="alphaUcPeriod"/>
            </a:pPr>
            <a:endParaRPr lang="en-US" dirty="0"/>
          </a:p>
        </p:txBody>
      </p:sp>
    </p:spTree>
    <p:extLst>
      <p:ext uri="{BB962C8B-B14F-4D97-AF65-F5344CB8AC3E}">
        <p14:creationId xmlns:p14="http://schemas.microsoft.com/office/powerpoint/2010/main" val="33468461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57F0-53CD-4407-9A3F-6B4C188254C4}"/>
              </a:ext>
            </a:extLst>
          </p:cNvPr>
          <p:cNvSpPr>
            <a:spLocks noGrp="1"/>
          </p:cNvSpPr>
          <p:nvPr>
            <p:ph type="title"/>
          </p:nvPr>
        </p:nvSpPr>
        <p:spPr>
          <a:xfrm>
            <a:off x="784335" y="338958"/>
            <a:ext cx="7200900" cy="838200"/>
          </a:xfrm>
        </p:spPr>
        <p:txBody>
          <a:bodyPr/>
          <a:lstStyle/>
          <a:p>
            <a:r>
              <a:rPr lang="en-US" dirty="0"/>
              <a:t>#2</a:t>
            </a:r>
          </a:p>
        </p:txBody>
      </p:sp>
      <p:graphicFrame>
        <p:nvGraphicFramePr>
          <p:cNvPr id="6" name="Table 6">
            <a:extLst>
              <a:ext uri="{FF2B5EF4-FFF2-40B4-BE49-F238E27FC236}">
                <a16:creationId xmlns:a16="http://schemas.microsoft.com/office/drawing/2014/main" id="{D9D914D7-956F-4E79-8B89-755674295885}"/>
              </a:ext>
            </a:extLst>
          </p:cNvPr>
          <p:cNvGraphicFramePr>
            <a:graphicFrameLocks noGrp="1"/>
          </p:cNvGraphicFramePr>
          <p:nvPr>
            <p:extLst>
              <p:ext uri="{D42A27DB-BD31-4B8C-83A1-F6EECF244321}">
                <p14:modId xmlns:p14="http://schemas.microsoft.com/office/powerpoint/2010/main" val="498733691"/>
              </p:ext>
            </p:extLst>
          </p:nvPr>
        </p:nvGraphicFramePr>
        <p:xfrm>
          <a:off x="733096" y="1266497"/>
          <a:ext cx="7838089" cy="5326380"/>
        </p:xfrm>
        <a:graphic>
          <a:graphicData uri="http://schemas.openxmlformats.org/drawingml/2006/table">
            <a:tbl>
              <a:tblPr bandRow="1">
                <a:tableStyleId>{5C22544A-7EE6-4342-B048-85BDC9FD1C3A}</a:tableStyleId>
              </a:tblPr>
              <a:tblGrid>
                <a:gridCol w="2430369">
                  <a:extLst>
                    <a:ext uri="{9D8B030D-6E8A-4147-A177-3AD203B41FA5}">
                      <a16:colId xmlns:a16="http://schemas.microsoft.com/office/drawing/2014/main" val="239725497"/>
                    </a:ext>
                  </a:extLst>
                </a:gridCol>
                <a:gridCol w="2431941">
                  <a:extLst>
                    <a:ext uri="{9D8B030D-6E8A-4147-A177-3AD203B41FA5}">
                      <a16:colId xmlns:a16="http://schemas.microsoft.com/office/drawing/2014/main" val="982517150"/>
                    </a:ext>
                  </a:extLst>
                </a:gridCol>
                <a:gridCol w="2975779">
                  <a:extLst>
                    <a:ext uri="{9D8B030D-6E8A-4147-A177-3AD203B41FA5}">
                      <a16:colId xmlns:a16="http://schemas.microsoft.com/office/drawing/2014/main" val="2395541130"/>
                    </a:ext>
                  </a:extLst>
                </a:gridCol>
              </a:tblGrid>
              <a:tr h="351528">
                <a:tc>
                  <a:txBody>
                    <a:bodyPr/>
                    <a:lstStyle/>
                    <a:p>
                      <a:r>
                        <a:rPr lang="en-US" sz="2000" b="1" dirty="0"/>
                        <a:t>Family Members</a:t>
                      </a:r>
                    </a:p>
                  </a:txBody>
                  <a:tcPr marL="68580" marR="68580" marT="34290" marB="34290"/>
                </a:tc>
                <a:tc>
                  <a:txBody>
                    <a:bodyPr/>
                    <a:lstStyle/>
                    <a:p>
                      <a:r>
                        <a:rPr lang="en-US" sz="2000" b="1" dirty="0"/>
                        <a:t>Employment Income</a:t>
                      </a:r>
                    </a:p>
                  </a:txBody>
                  <a:tcPr marL="68580" marR="68580" marT="34290" marB="34290"/>
                </a:tc>
                <a:tc>
                  <a:txBody>
                    <a:bodyPr/>
                    <a:lstStyle/>
                    <a:p>
                      <a:r>
                        <a:rPr lang="en-US" sz="2000" b="1" dirty="0"/>
                        <a:t>Other Income (including  income from assets)</a:t>
                      </a:r>
                    </a:p>
                  </a:txBody>
                  <a:tcPr marL="68580" marR="68580" marT="34290" marB="34290"/>
                </a:tc>
                <a:extLst>
                  <a:ext uri="{0D108BD9-81ED-4DB2-BD59-A6C34878D82A}">
                    <a16:rowId xmlns:a16="http://schemas.microsoft.com/office/drawing/2014/main" val="1666926675"/>
                  </a:ext>
                </a:extLst>
              </a:tr>
              <a:tr h="351528">
                <a:tc>
                  <a:txBody>
                    <a:bodyPr/>
                    <a:lstStyle/>
                    <a:p>
                      <a:r>
                        <a:rPr lang="en-US" sz="2000" dirty="0"/>
                        <a:t>Head</a:t>
                      </a:r>
                    </a:p>
                  </a:txBody>
                  <a:tcPr marL="68580" marR="68580" marT="34290" marB="34290"/>
                </a:tc>
                <a:tc>
                  <a:txBody>
                    <a:bodyPr/>
                    <a:lstStyle/>
                    <a:p>
                      <a:r>
                        <a:rPr lang="en-US" sz="2000" dirty="0"/>
                        <a:t>Yes</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874413311"/>
                  </a:ext>
                </a:extLst>
              </a:tr>
              <a:tr h="351528">
                <a:tc>
                  <a:txBody>
                    <a:bodyPr/>
                    <a:lstStyle/>
                    <a:p>
                      <a:r>
                        <a:rPr lang="en-US" sz="2000" dirty="0"/>
                        <a:t>Spouse</a:t>
                      </a:r>
                    </a:p>
                  </a:txBody>
                  <a:tcPr marL="68580" marR="68580" marT="34290" marB="34290"/>
                </a:tc>
                <a:tc>
                  <a:txBody>
                    <a:bodyPr/>
                    <a:lstStyle/>
                    <a:p>
                      <a:endParaRPr lang="en-US" sz="2000" dirty="0"/>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1373019532"/>
                  </a:ext>
                </a:extLst>
              </a:tr>
              <a:tr h="351528">
                <a:tc>
                  <a:txBody>
                    <a:bodyPr/>
                    <a:lstStyle/>
                    <a:p>
                      <a:r>
                        <a:rPr lang="en-US" sz="2000" dirty="0"/>
                        <a:t>Cohead</a:t>
                      </a:r>
                    </a:p>
                  </a:txBody>
                  <a:tcPr marL="68580" marR="68580" marT="34290" marB="34290"/>
                </a:tc>
                <a:tc>
                  <a:txBody>
                    <a:bodyPr/>
                    <a:lstStyle/>
                    <a:p>
                      <a:endParaRPr lang="en-US" sz="2000" dirty="0"/>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1976575013"/>
                  </a:ext>
                </a:extLst>
              </a:tr>
              <a:tr h="351528">
                <a:tc>
                  <a:txBody>
                    <a:bodyPr/>
                    <a:lstStyle/>
                    <a:p>
                      <a:r>
                        <a:rPr lang="en-US" sz="2000" dirty="0"/>
                        <a:t>Other adult</a:t>
                      </a:r>
                    </a:p>
                  </a:txBody>
                  <a:tcPr marL="68580" marR="68580" marT="34290" marB="34290"/>
                </a:tc>
                <a:tc>
                  <a:txBody>
                    <a:bodyPr/>
                    <a:lstStyle/>
                    <a:p>
                      <a:r>
                        <a:rPr lang="en-US" sz="2000" dirty="0"/>
                        <a:t>Yes</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4254394481"/>
                  </a:ext>
                </a:extLst>
              </a:tr>
              <a:tr h="351528">
                <a:tc>
                  <a:txBody>
                    <a:bodyPr/>
                    <a:lstStyle/>
                    <a:p>
                      <a:r>
                        <a:rPr lang="en-US" sz="2000" dirty="0"/>
                        <a:t>Children under 18</a:t>
                      </a:r>
                    </a:p>
                  </a:txBody>
                  <a:tcPr marL="68580" marR="68580" marT="34290" marB="34290"/>
                </a:tc>
                <a:tc>
                  <a:txBody>
                    <a:bodyPr/>
                    <a:lstStyle/>
                    <a:p>
                      <a:endParaRPr lang="en-US" sz="2000" dirty="0"/>
                    </a:p>
                  </a:txBody>
                  <a:tcPr marL="68580" marR="68580" marT="34290" marB="34290"/>
                </a:tc>
                <a:tc>
                  <a:txBody>
                    <a:bodyPr/>
                    <a:lstStyle/>
                    <a:p>
                      <a:r>
                        <a:rPr lang="en-US" sz="2000" dirty="0"/>
                        <a:t>Yes</a:t>
                      </a:r>
                    </a:p>
                  </a:txBody>
                  <a:tcPr marL="68580" marR="68580" marT="34290" marB="34290"/>
                </a:tc>
                <a:extLst>
                  <a:ext uri="{0D108BD9-81ED-4DB2-BD59-A6C34878D82A}">
                    <a16:rowId xmlns:a16="http://schemas.microsoft.com/office/drawing/2014/main" val="566347188"/>
                  </a:ext>
                </a:extLst>
              </a:tr>
              <a:tr h="351528">
                <a:tc>
                  <a:txBody>
                    <a:bodyPr/>
                    <a:lstStyle/>
                    <a:p>
                      <a:r>
                        <a:rPr lang="en-US" sz="2000" dirty="0"/>
                        <a:t>Adult Full-Time Student</a:t>
                      </a:r>
                    </a:p>
                  </a:txBody>
                  <a:tcPr marL="68580" marR="68580" marT="34290" marB="34290"/>
                </a:tc>
                <a:tc>
                  <a:txBody>
                    <a:bodyPr/>
                    <a:lstStyle/>
                    <a:p>
                      <a:r>
                        <a:rPr lang="en-US" sz="2000" dirty="0"/>
                        <a:t>Yes – only up to $480 </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1292274449"/>
                  </a:ext>
                </a:extLst>
              </a:tr>
              <a:tr h="476730">
                <a:tc>
                  <a:txBody>
                    <a:bodyPr/>
                    <a:lstStyle/>
                    <a:p>
                      <a:r>
                        <a:rPr lang="en-US" sz="2000" b="1" dirty="0"/>
                        <a:t>Household Members (non-family members)</a:t>
                      </a:r>
                    </a:p>
                  </a:txBody>
                  <a:tcPr marL="68580" marR="68580" marT="34290" marB="34290"/>
                </a:tc>
                <a:tc>
                  <a:txBody>
                    <a:bodyPr/>
                    <a:lstStyle/>
                    <a:p>
                      <a:r>
                        <a:rPr lang="en-US" sz="2000" b="1" dirty="0"/>
                        <a:t>Employment Income</a:t>
                      </a:r>
                    </a:p>
                  </a:txBody>
                  <a:tcPr marL="68580" marR="68580" marT="34290" marB="34290"/>
                </a:tc>
                <a:tc>
                  <a:txBody>
                    <a:bodyPr/>
                    <a:lstStyle/>
                    <a:p>
                      <a:r>
                        <a:rPr lang="en-US" sz="2000" b="1" dirty="0"/>
                        <a:t>Other Income (including income from assets)</a:t>
                      </a:r>
                    </a:p>
                  </a:txBody>
                  <a:tcPr marL="68580" marR="68580" marT="34290" marB="34290"/>
                </a:tc>
                <a:extLst>
                  <a:ext uri="{0D108BD9-81ED-4DB2-BD59-A6C34878D82A}">
                    <a16:rowId xmlns:a16="http://schemas.microsoft.com/office/drawing/2014/main" val="2307669473"/>
                  </a:ext>
                </a:extLst>
              </a:tr>
              <a:tr h="351528">
                <a:tc>
                  <a:txBody>
                    <a:bodyPr/>
                    <a:lstStyle/>
                    <a:p>
                      <a:r>
                        <a:rPr lang="en-US" sz="2000" dirty="0"/>
                        <a:t>Foster child</a:t>
                      </a:r>
                    </a:p>
                  </a:txBody>
                  <a:tcPr marL="68580" marR="68580" marT="34290" marB="34290"/>
                </a:tc>
                <a:tc>
                  <a:txBody>
                    <a:bodyPr/>
                    <a:lstStyle/>
                    <a:p>
                      <a:endParaRPr lang="en-US" sz="2000" dirty="0"/>
                    </a:p>
                  </a:txBody>
                  <a:tcPr marL="68580" marR="68580" marT="34290" marB="34290"/>
                </a:tc>
                <a:tc>
                  <a:txBody>
                    <a:bodyPr/>
                    <a:lstStyle/>
                    <a:p>
                      <a:r>
                        <a:rPr lang="en-US" sz="2000" dirty="0"/>
                        <a:t>No</a:t>
                      </a:r>
                    </a:p>
                  </a:txBody>
                  <a:tcPr marL="68580" marR="68580" marT="34290" marB="34290"/>
                </a:tc>
                <a:extLst>
                  <a:ext uri="{0D108BD9-81ED-4DB2-BD59-A6C34878D82A}">
                    <a16:rowId xmlns:a16="http://schemas.microsoft.com/office/drawing/2014/main" val="736559148"/>
                  </a:ext>
                </a:extLst>
              </a:tr>
              <a:tr h="351528">
                <a:tc>
                  <a:txBody>
                    <a:bodyPr/>
                    <a:lstStyle/>
                    <a:p>
                      <a:r>
                        <a:rPr lang="en-US" sz="2000" dirty="0"/>
                        <a:t>Foster adult</a:t>
                      </a:r>
                    </a:p>
                  </a:txBody>
                  <a:tcPr marL="68580" marR="68580" marT="34290" marB="34290"/>
                </a:tc>
                <a:tc>
                  <a:txBody>
                    <a:bodyPr/>
                    <a:lstStyle/>
                    <a:p>
                      <a:r>
                        <a:rPr lang="en-US" sz="2000" dirty="0"/>
                        <a:t>No</a:t>
                      </a:r>
                    </a:p>
                  </a:txBody>
                  <a:tcPr marL="68580" marR="68580" marT="34290" marB="34290"/>
                </a:tc>
                <a:tc>
                  <a:txBody>
                    <a:bodyPr/>
                    <a:lstStyle/>
                    <a:p>
                      <a:endParaRPr lang="en-US" sz="2000" dirty="0"/>
                    </a:p>
                  </a:txBody>
                  <a:tcPr marL="68580" marR="68580" marT="34290" marB="34290"/>
                </a:tc>
                <a:extLst>
                  <a:ext uri="{0D108BD9-81ED-4DB2-BD59-A6C34878D82A}">
                    <a16:rowId xmlns:a16="http://schemas.microsoft.com/office/drawing/2014/main" val="2636496253"/>
                  </a:ext>
                </a:extLst>
              </a:tr>
              <a:tr h="351528">
                <a:tc>
                  <a:txBody>
                    <a:bodyPr/>
                    <a:lstStyle/>
                    <a:p>
                      <a:r>
                        <a:rPr lang="en-US" sz="2000" dirty="0"/>
                        <a:t>Live-in aide</a:t>
                      </a:r>
                    </a:p>
                  </a:txBody>
                  <a:tcPr marL="68580" marR="68580" marT="34290" marB="34290"/>
                </a:tc>
                <a:tc>
                  <a:txBody>
                    <a:bodyPr/>
                    <a:lstStyle/>
                    <a:p>
                      <a:endParaRPr lang="en-US" sz="2000" dirty="0"/>
                    </a:p>
                  </a:txBody>
                  <a:tcPr marL="68580" marR="68580" marT="34290" marB="34290"/>
                </a:tc>
                <a:tc>
                  <a:txBody>
                    <a:bodyPr/>
                    <a:lstStyle/>
                    <a:p>
                      <a:r>
                        <a:rPr lang="en-US" sz="2000" dirty="0"/>
                        <a:t>No</a:t>
                      </a:r>
                    </a:p>
                  </a:txBody>
                  <a:tcPr marL="68580" marR="68580" marT="34290" marB="34290"/>
                </a:tc>
                <a:extLst>
                  <a:ext uri="{0D108BD9-81ED-4DB2-BD59-A6C34878D82A}">
                    <a16:rowId xmlns:a16="http://schemas.microsoft.com/office/drawing/2014/main" val="403870117"/>
                  </a:ext>
                </a:extLst>
              </a:tr>
            </a:tbl>
          </a:graphicData>
        </a:graphic>
      </p:graphicFrame>
    </p:spTree>
    <p:extLst>
      <p:ext uri="{BB962C8B-B14F-4D97-AF65-F5344CB8AC3E}">
        <p14:creationId xmlns:p14="http://schemas.microsoft.com/office/powerpoint/2010/main" val="355178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4"/>
        <p:cNvGrpSpPr/>
        <p:nvPr/>
      </p:nvGrpSpPr>
      <p:grpSpPr>
        <a:xfrm>
          <a:off x="0" y="0"/>
          <a:ext cx="0" cy="0"/>
          <a:chOff x="0" y="0"/>
          <a:chExt cx="0" cy="0"/>
        </a:xfrm>
      </p:grpSpPr>
      <p:sp>
        <p:nvSpPr>
          <p:cNvPr id="143" name="Rectangle 142">
            <a:extLst>
              <a:ext uri="{FF2B5EF4-FFF2-40B4-BE49-F238E27FC236}">
                <a16:creationId xmlns:a16="http://schemas.microsoft.com/office/drawing/2014/main" id="{062C35EA-DD6B-4002-9BBA-E2D26D7EE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Google Shape;265;p7"/>
          <p:cNvSpPr txBox="1">
            <a:spLocks noGrp="1"/>
          </p:cNvSpPr>
          <p:nvPr>
            <p:ph type="title"/>
          </p:nvPr>
        </p:nvSpPr>
        <p:spPr>
          <a:xfrm>
            <a:off x="588557" y="685800"/>
            <a:ext cx="4469128" cy="1485900"/>
          </a:xfrm>
          <a:prstGeom prst="rect">
            <a:avLst/>
          </a:prstGeom>
        </p:spPr>
        <p:txBody>
          <a:bodyPr spcFirstLastPara="1" lIns="91425" tIns="91425" rIns="91425" bIns="91425" anchorCtr="0">
            <a:normAutofit/>
          </a:bodyPr>
          <a:lstStyle/>
          <a:p>
            <a:pPr marL="0" lvl="0" indent="0" rtl="0">
              <a:spcBef>
                <a:spcPts val="0"/>
              </a:spcBef>
              <a:spcAft>
                <a:spcPts val="0"/>
              </a:spcAft>
              <a:buSzPts val="4400"/>
              <a:buNone/>
            </a:pPr>
            <a:r>
              <a:rPr lang="en-US" sz="3100"/>
              <a:t>Housing Quality Standards (HOPWA Habitability)</a:t>
            </a:r>
          </a:p>
        </p:txBody>
      </p:sp>
      <p:sp>
        <p:nvSpPr>
          <p:cNvPr id="266" name="Google Shape;266;p7"/>
          <p:cNvSpPr txBox="1">
            <a:spLocks noGrp="1"/>
          </p:cNvSpPr>
          <p:nvPr>
            <p:ph idx="1"/>
          </p:nvPr>
        </p:nvSpPr>
        <p:spPr>
          <a:xfrm>
            <a:off x="588557" y="2286000"/>
            <a:ext cx="4469128" cy="3581400"/>
          </a:xfrm>
          <a:prstGeom prst="rect">
            <a:avLst/>
          </a:prstGeom>
        </p:spPr>
        <p:txBody>
          <a:bodyPr spcFirstLastPara="1" lIns="91425" tIns="91425" rIns="91425" bIns="91425" anchorCtr="0">
            <a:normAutofit/>
          </a:bodyPr>
          <a:lstStyle/>
          <a:p>
            <a:pPr marL="457200" lvl="0" indent="-406400" rtl="0">
              <a:spcBef>
                <a:spcPts val="600"/>
              </a:spcBef>
              <a:spcAft>
                <a:spcPts val="0"/>
              </a:spcAft>
              <a:buSzPct val="90000"/>
              <a:buFont typeface="Arial" panose="020B0604020202020204" pitchFamily="34" charset="0"/>
              <a:buChar char="•"/>
            </a:pPr>
            <a:r>
              <a:rPr lang="en-US" dirty="0"/>
              <a:t>Units must meet HOPWA Habitability Standards – 24 CFR 574.310(b)</a:t>
            </a:r>
          </a:p>
          <a:p>
            <a:pPr marL="457200" lvl="0" indent="-406400" rtl="0">
              <a:spcBef>
                <a:spcPts val="600"/>
              </a:spcBef>
              <a:spcAft>
                <a:spcPts val="0"/>
              </a:spcAft>
              <a:buSzPct val="90000"/>
              <a:buFont typeface="Arial" panose="020B0604020202020204" pitchFamily="34" charset="0"/>
              <a:buChar char="•"/>
            </a:pPr>
            <a:r>
              <a:rPr lang="en-US" dirty="0"/>
              <a:t>Must meet state and local housing codes</a:t>
            </a:r>
          </a:p>
          <a:p>
            <a:pPr marL="457200" lvl="0" indent="-406400" rtl="0">
              <a:spcBef>
                <a:spcPts val="600"/>
              </a:spcBef>
              <a:spcAft>
                <a:spcPts val="0"/>
              </a:spcAft>
              <a:buSzPct val="90000"/>
              <a:buFont typeface="Arial" panose="020B0604020202020204" pitchFamily="34" charset="0"/>
              <a:buChar char="•"/>
            </a:pPr>
            <a:r>
              <a:rPr lang="en-US" dirty="0"/>
              <a:t>Inspections must be conducted </a:t>
            </a:r>
            <a:r>
              <a:rPr lang="en-US" i="1" dirty="0"/>
              <a:t>before</a:t>
            </a:r>
            <a:r>
              <a:rPr lang="en-US" dirty="0"/>
              <a:t> any rental assistance is paid and annually thereafter</a:t>
            </a:r>
          </a:p>
          <a:p>
            <a:pPr marL="457200" lvl="0" indent="-406400" rtl="0">
              <a:spcBef>
                <a:spcPts val="600"/>
              </a:spcBef>
              <a:spcAft>
                <a:spcPts val="0"/>
              </a:spcAft>
              <a:buSzPct val="90000"/>
              <a:buFont typeface="Arial" panose="020B0604020202020204" pitchFamily="34" charset="0"/>
              <a:buChar char="•"/>
            </a:pPr>
            <a:r>
              <a:rPr lang="en-US" dirty="0"/>
              <a:t>How do you document that the unit meets these requirements?</a:t>
            </a:r>
          </a:p>
        </p:txBody>
      </p:sp>
      <p:sp>
        <p:nvSpPr>
          <p:cNvPr id="145" name="Rectangle 144">
            <a:extLst>
              <a:ext uri="{FF2B5EF4-FFF2-40B4-BE49-F238E27FC236}">
                <a16:creationId xmlns:a16="http://schemas.microsoft.com/office/drawing/2014/main" id="{683D7A4D-0B68-47B2-A27E-7CBA16304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2" name="Picture 4" descr="Related image">
            <a:extLst>
              <a:ext uri="{FF2B5EF4-FFF2-40B4-BE49-F238E27FC236}">
                <a16:creationId xmlns:a16="http://schemas.microsoft.com/office/drawing/2014/main" id="{0775EDD3-836B-4C5A-A2FC-97F7541685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9255" y="2105751"/>
            <a:ext cx="2474684" cy="2645745"/>
          </a:xfrm>
          <a:prstGeom prst="rect">
            <a:avLst/>
          </a:prstGeom>
          <a:noFill/>
          <a:extLst>
            <a:ext uri="{909E8E84-426E-40DD-AFC4-6F175D3DCCD1}">
              <a14:hiddenFill xmlns:a14="http://schemas.microsoft.com/office/drawing/2010/main">
                <a:solidFill>
                  <a:srgbClr val="FFFFFF"/>
                </a:solidFill>
              </a14:hiddenFill>
            </a:ext>
          </a:extLst>
        </p:spPr>
      </p:pic>
      <p:sp>
        <p:nvSpPr>
          <p:cNvPr id="267" name="Google Shape;267;p7"/>
          <p:cNvSpPr txBox="1">
            <a:spLocks noGrp="1"/>
          </p:cNvSpPr>
          <p:nvPr>
            <p:ph type="sldNum" sz="quarter" idx="12"/>
          </p:nvPr>
        </p:nvSpPr>
        <p:spPr>
          <a:xfrm>
            <a:off x="7551964" y="6453386"/>
            <a:ext cx="749807" cy="404614"/>
          </a:xfrm>
          <a:prstGeom prst="rect">
            <a:avLst/>
          </a:prstGeom>
        </p:spPr>
        <p:txBody>
          <a:bodyPr spcFirstLastPara="1" lIns="91425" tIns="45700" rIns="91425" bIns="45700" anchorCtr="0">
            <a:normAutofit/>
          </a:bodyPr>
          <a:lstStyle/>
          <a:p>
            <a:pPr marL="0" lvl="0" indent="0" rtl="0">
              <a:spcBef>
                <a:spcPts val="0"/>
              </a:spcBef>
              <a:spcAft>
                <a:spcPts val="600"/>
              </a:spcAft>
              <a:buClr>
                <a:srgbClr val="FFFFFF"/>
              </a:buClr>
              <a:buSzPts val="450"/>
              <a:buFont typeface="Trebuchet MS"/>
              <a:buNone/>
            </a:pPr>
            <a:fld id="{00000000-1234-1234-1234-123412341234}" type="slidenum">
              <a:rPr lang="en-US"/>
              <a:pPr marL="0" lvl="0" indent="0" rtl="0">
                <a:spcBef>
                  <a:spcPts val="0"/>
                </a:spcBef>
                <a:spcAft>
                  <a:spcPts val="600"/>
                </a:spcAft>
                <a:buClr>
                  <a:srgbClr val="FFFFFF"/>
                </a:buClr>
                <a:buSzPts val="450"/>
                <a:buFont typeface="Trebuchet MS"/>
                <a:buNone/>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030F-89D3-48B5-B84A-48437B2B9314}"/>
              </a:ext>
            </a:extLst>
          </p:cNvPr>
          <p:cNvSpPr>
            <a:spLocks noGrp="1"/>
          </p:cNvSpPr>
          <p:nvPr>
            <p:ph type="title"/>
          </p:nvPr>
        </p:nvSpPr>
        <p:spPr>
          <a:xfrm>
            <a:off x="1028700" y="685800"/>
            <a:ext cx="7200900" cy="780393"/>
          </a:xfrm>
        </p:spPr>
        <p:txBody>
          <a:bodyPr>
            <a:normAutofit/>
          </a:bodyPr>
          <a:lstStyle/>
          <a:p>
            <a:r>
              <a:rPr lang="en-US" dirty="0"/>
              <a:t>#3</a:t>
            </a:r>
            <a:endParaRPr lang="en-US" sz="1650" dirty="0"/>
          </a:p>
        </p:txBody>
      </p:sp>
      <p:sp>
        <p:nvSpPr>
          <p:cNvPr id="3" name="Content Placeholder 2">
            <a:extLst>
              <a:ext uri="{FF2B5EF4-FFF2-40B4-BE49-F238E27FC236}">
                <a16:creationId xmlns:a16="http://schemas.microsoft.com/office/drawing/2014/main" id="{D3A3AFD3-D3F6-43DF-9C18-9C60B6A57E69}"/>
              </a:ext>
            </a:extLst>
          </p:cNvPr>
          <p:cNvSpPr>
            <a:spLocks noGrp="1"/>
          </p:cNvSpPr>
          <p:nvPr>
            <p:ph idx="1"/>
          </p:nvPr>
        </p:nvSpPr>
        <p:spPr>
          <a:xfrm>
            <a:off x="1028700" y="1550276"/>
            <a:ext cx="7200900" cy="4317124"/>
          </a:xfrm>
        </p:spPr>
        <p:txBody>
          <a:bodyPr>
            <a:normAutofit/>
          </a:bodyPr>
          <a:lstStyle/>
          <a:p>
            <a:pPr marL="0" indent="0">
              <a:buNone/>
            </a:pPr>
            <a:r>
              <a:rPr lang="en-US" dirty="0"/>
              <a:t>An adult full-time student (not head or spouse) works part time and their anticipated income from employment for the next 12 months will be $300. The following amount counts as income:</a:t>
            </a:r>
          </a:p>
          <a:p>
            <a:pPr marL="385763" indent="-385763">
              <a:buAutoNum type="alphaUcPeriod"/>
            </a:pPr>
            <a:r>
              <a:rPr lang="en-US" dirty="0"/>
              <a:t>$300</a:t>
            </a:r>
          </a:p>
          <a:p>
            <a:pPr marL="385763" indent="-385763">
              <a:buAutoNum type="alphaUcPeriod"/>
            </a:pPr>
            <a:r>
              <a:rPr lang="en-US" dirty="0"/>
              <a:t>$480</a:t>
            </a:r>
          </a:p>
          <a:p>
            <a:pPr marL="385763" indent="-385763">
              <a:buAutoNum type="alphaUcPeriod"/>
            </a:pPr>
            <a:r>
              <a:rPr lang="en-US" dirty="0"/>
              <a:t>$180</a:t>
            </a:r>
          </a:p>
          <a:p>
            <a:pPr marL="385763" indent="-385763">
              <a:buAutoNum type="alphaUcPeriod"/>
            </a:pPr>
            <a:r>
              <a:rPr lang="en-US" dirty="0"/>
              <a:t>You do not count the earned income of an adult full-time student</a:t>
            </a:r>
          </a:p>
          <a:p>
            <a:pPr marL="0" indent="0">
              <a:buNone/>
            </a:pPr>
            <a:endParaRPr lang="en-US" dirty="0"/>
          </a:p>
          <a:p>
            <a:endParaRPr lang="en-US" dirty="0"/>
          </a:p>
        </p:txBody>
      </p:sp>
    </p:spTree>
    <p:extLst>
      <p:ext uri="{BB962C8B-B14F-4D97-AF65-F5344CB8AC3E}">
        <p14:creationId xmlns:p14="http://schemas.microsoft.com/office/powerpoint/2010/main" val="20992115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030F-89D3-48B5-B84A-48437B2B9314}"/>
              </a:ext>
            </a:extLst>
          </p:cNvPr>
          <p:cNvSpPr>
            <a:spLocks noGrp="1"/>
          </p:cNvSpPr>
          <p:nvPr>
            <p:ph type="title"/>
          </p:nvPr>
        </p:nvSpPr>
        <p:spPr/>
        <p:txBody>
          <a:bodyPr>
            <a:normAutofit/>
          </a:bodyPr>
          <a:lstStyle/>
          <a:p>
            <a:r>
              <a:rPr lang="en-US" dirty="0"/>
              <a:t>#4</a:t>
            </a:r>
            <a:endParaRPr lang="en-US" sz="1650" dirty="0"/>
          </a:p>
        </p:txBody>
      </p:sp>
      <p:sp>
        <p:nvSpPr>
          <p:cNvPr id="3" name="Content Placeholder 2">
            <a:extLst>
              <a:ext uri="{FF2B5EF4-FFF2-40B4-BE49-F238E27FC236}">
                <a16:creationId xmlns:a16="http://schemas.microsoft.com/office/drawing/2014/main" id="{D3A3AFD3-D3F6-43DF-9C18-9C60B6A57E69}"/>
              </a:ext>
            </a:extLst>
          </p:cNvPr>
          <p:cNvSpPr>
            <a:spLocks noGrp="1"/>
          </p:cNvSpPr>
          <p:nvPr>
            <p:ph idx="1"/>
          </p:nvPr>
        </p:nvSpPr>
        <p:spPr/>
        <p:txBody>
          <a:bodyPr>
            <a:normAutofit/>
          </a:bodyPr>
          <a:lstStyle/>
          <a:p>
            <a:pPr marL="0" indent="0">
              <a:buNone/>
            </a:pPr>
            <a:r>
              <a:rPr lang="en-US" dirty="0"/>
              <a:t>Annual income includes the earnings from employment of a 17-year-old (not head, spouse or cohead) who is no longer in school. </a:t>
            </a:r>
          </a:p>
          <a:p>
            <a:pPr marL="385763" indent="-385763">
              <a:buAutoNum type="alphaUcPeriod"/>
            </a:pPr>
            <a:r>
              <a:rPr lang="en-US" dirty="0"/>
              <a:t>True</a:t>
            </a:r>
          </a:p>
          <a:p>
            <a:pPr marL="385763" indent="-385763">
              <a:buAutoNum type="alphaUcPeriod"/>
            </a:pPr>
            <a:r>
              <a:rPr lang="en-US" dirty="0"/>
              <a:t>False</a:t>
            </a:r>
          </a:p>
        </p:txBody>
      </p:sp>
    </p:spTree>
    <p:extLst>
      <p:ext uri="{BB962C8B-B14F-4D97-AF65-F5344CB8AC3E}">
        <p14:creationId xmlns:p14="http://schemas.microsoft.com/office/powerpoint/2010/main" val="31858807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030F-89D3-48B5-B84A-48437B2B9314}"/>
              </a:ext>
            </a:extLst>
          </p:cNvPr>
          <p:cNvSpPr>
            <a:spLocks noGrp="1"/>
          </p:cNvSpPr>
          <p:nvPr>
            <p:ph type="title"/>
          </p:nvPr>
        </p:nvSpPr>
        <p:spPr>
          <a:xfrm>
            <a:off x="1028700" y="685800"/>
            <a:ext cx="7200900" cy="885497"/>
          </a:xfrm>
        </p:spPr>
        <p:txBody>
          <a:bodyPr>
            <a:normAutofit/>
          </a:bodyPr>
          <a:lstStyle/>
          <a:p>
            <a:r>
              <a:rPr lang="en-US" dirty="0"/>
              <a:t>#5</a:t>
            </a:r>
            <a:endParaRPr lang="en-US" sz="1650" dirty="0"/>
          </a:p>
        </p:txBody>
      </p:sp>
      <p:sp>
        <p:nvSpPr>
          <p:cNvPr id="3" name="Content Placeholder 2">
            <a:extLst>
              <a:ext uri="{FF2B5EF4-FFF2-40B4-BE49-F238E27FC236}">
                <a16:creationId xmlns:a16="http://schemas.microsoft.com/office/drawing/2014/main" id="{D3A3AFD3-D3F6-43DF-9C18-9C60B6A57E69}"/>
              </a:ext>
            </a:extLst>
          </p:cNvPr>
          <p:cNvSpPr>
            <a:spLocks noGrp="1"/>
          </p:cNvSpPr>
          <p:nvPr>
            <p:ph idx="1"/>
          </p:nvPr>
        </p:nvSpPr>
        <p:spPr/>
        <p:txBody>
          <a:bodyPr>
            <a:normAutofit/>
          </a:bodyPr>
          <a:lstStyle/>
          <a:p>
            <a:pPr marL="0" indent="0">
              <a:buNone/>
            </a:pPr>
            <a:r>
              <a:rPr lang="en-US" dirty="0"/>
              <a:t>Social Security amounts used in the determination of annual income include the gross amount prior to Medicare deductions. </a:t>
            </a:r>
          </a:p>
          <a:p>
            <a:pPr marL="385763" indent="-385763">
              <a:buAutoNum type="alphaUcPeriod"/>
            </a:pPr>
            <a:r>
              <a:rPr lang="en-US" dirty="0"/>
              <a:t>True</a:t>
            </a:r>
          </a:p>
          <a:p>
            <a:pPr marL="385763" indent="-385763">
              <a:buAutoNum type="alphaUcPeriod"/>
            </a:pPr>
            <a:r>
              <a:rPr lang="en-US" dirty="0"/>
              <a:t>False</a:t>
            </a:r>
          </a:p>
        </p:txBody>
      </p:sp>
    </p:spTree>
    <p:extLst>
      <p:ext uri="{BB962C8B-B14F-4D97-AF65-F5344CB8AC3E}">
        <p14:creationId xmlns:p14="http://schemas.microsoft.com/office/powerpoint/2010/main" val="26617139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030F-89D3-48B5-B84A-48437B2B9314}"/>
              </a:ext>
            </a:extLst>
          </p:cNvPr>
          <p:cNvSpPr>
            <a:spLocks noGrp="1"/>
          </p:cNvSpPr>
          <p:nvPr>
            <p:ph type="title"/>
          </p:nvPr>
        </p:nvSpPr>
        <p:spPr>
          <a:xfrm>
            <a:off x="1028700" y="685800"/>
            <a:ext cx="7200900" cy="859221"/>
          </a:xfrm>
        </p:spPr>
        <p:txBody>
          <a:bodyPr>
            <a:normAutofit/>
          </a:bodyPr>
          <a:lstStyle/>
          <a:p>
            <a:r>
              <a:rPr lang="en-US" dirty="0"/>
              <a:t>#6</a:t>
            </a:r>
            <a:endParaRPr lang="en-US" sz="1650" dirty="0"/>
          </a:p>
        </p:txBody>
      </p:sp>
      <p:sp>
        <p:nvSpPr>
          <p:cNvPr id="3" name="Content Placeholder 2">
            <a:extLst>
              <a:ext uri="{FF2B5EF4-FFF2-40B4-BE49-F238E27FC236}">
                <a16:creationId xmlns:a16="http://schemas.microsoft.com/office/drawing/2014/main" id="{D3A3AFD3-D3F6-43DF-9C18-9C60B6A57E69}"/>
              </a:ext>
            </a:extLst>
          </p:cNvPr>
          <p:cNvSpPr>
            <a:spLocks noGrp="1"/>
          </p:cNvSpPr>
          <p:nvPr>
            <p:ph idx="1"/>
          </p:nvPr>
        </p:nvSpPr>
        <p:spPr/>
        <p:txBody>
          <a:bodyPr>
            <a:normAutofit/>
          </a:bodyPr>
          <a:lstStyle/>
          <a:p>
            <a:pPr marL="0" indent="0">
              <a:buNone/>
            </a:pPr>
            <a:r>
              <a:rPr lang="en-US" dirty="0"/>
              <a:t>The asset income of minors is excluded from annual income. </a:t>
            </a:r>
          </a:p>
          <a:p>
            <a:pPr marL="0" indent="0">
              <a:buNone/>
            </a:pPr>
            <a:endParaRPr lang="en-US" dirty="0"/>
          </a:p>
          <a:p>
            <a:pPr marL="385763" indent="-385763">
              <a:buAutoNum type="alphaUcPeriod"/>
            </a:pPr>
            <a:r>
              <a:rPr lang="en-US" dirty="0"/>
              <a:t>True</a:t>
            </a:r>
          </a:p>
          <a:p>
            <a:pPr marL="385763" indent="-385763">
              <a:buAutoNum type="alphaUcPeriod"/>
            </a:pPr>
            <a:r>
              <a:rPr lang="en-US" dirty="0"/>
              <a:t>False </a:t>
            </a:r>
          </a:p>
        </p:txBody>
      </p:sp>
    </p:spTree>
    <p:extLst>
      <p:ext uri="{BB962C8B-B14F-4D97-AF65-F5344CB8AC3E}">
        <p14:creationId xmlns:p14="http://schemas.microsoft.com/office/powerpoint/2010/main" val="38871820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41A9-21AF-4640-9DFA-890D00EC6C06}"/>
              </a:ext>
            </a:extLst>
          </p:cNvPr>
          <p:cNvSpPr>
            <a:spLocks noGrp="1"/>
          </p:cNvSpPr>
          <p:nvPr>
            <p:ph type="title"/>
          </p:nvPr>
        </p:nvSpPr>
        <p:spPr>
          <a:xfrm>
            <a:off x="1028700" y="685800"/>
            <a:ext cx="7200900" cy="1090448"/>
          </a:xfrm>
        </p:spPr>
        <p:txBody>
          <a:bodyPr/>
          <a:lstStyle/>
          <a:p>
            <a:r>
              <a:rPr lang="en-US" dirty="0"/>
              <a:t>#7</a:t>
            </a:r>
          </a:p>
        </p:txBody>
      </p:sp>
      <p:sp>
        <p:nvSpPr>
          <p:cNvPr id="3" name="Content Placeholder 2">
            <a:extLst>
              <a:ext uri="{FF2B5EF4-FFF2-40B4-BE49-F238E27FC236}">
                <a16:creationId xmlns:a16="http://schemas.microsoft.com/office/drawing/2014/main" id="{D74E6623-DCE9-4CF3-949F-C70BF7279CAF}"/>
              </a:ext>
            </a:extLst>
          </p:cNvPr>
          <p:cNvSpPr>
            <a:spLocks noGrp="1"/>
          </p:cNvSpPr>
          <p:nvPr>
            <p:ph idx="1"/>
          </p:nvPr>
        </p:nvSpPr>
        <p:spPr/>
        <p:txBody>
          <a:bodyPr>
            <a:normAutofit/>
          </a:bodyPr>
          <a:lstStyle/>
          <a:p>
            <a:pPr marL="0" indent="0">
              <a:buNone/>
            </a:pPr>
            <a:r>
              <a:rPr lang="en-US" dirty="0"/>
              <a:t>Clark’s adult son, Larson, resides with him. Larson is attending vocational school full time and he has a part time job earning $5500 per year.  What amount of Larson’s employment income is excluded from Clark’s annual income?</a:t>
            </a:r>
          </a:p>
          <a:p>
            <a:pPr marL="0" indent="0">
              <a:buNone/>
            </a:pPr>
            <a:endParaRPr lang="en-US" dirty="0"/>
          </a:p>
          <a:p>
            <a:pPr marL="385763" indent="-385763">
              <a:buAutoNum type="alphaUcPeriod"/>
            </a:pPr>
            <a:r>
              <a:rPr lang="en-US" dirty="0"/>
              <a:t>$480</a:t>
            </a:r>
          </a:p>
          <a:p>
            <a:pPr marL="385763" indent="-385763">
              <a:buAutoNum type="alphaUcPeriod"/>
            </a:pPr>
            <a:r>
              <a:rPr lang="en-US" dirty="0"/>
              <a:t>$5000</a:t>
            </a:r>
          </a:p>
          <a:p>
            <a:pPr marL="385763" indent="-385763">
              <a:buAutoNum type="alphaUcPeriod"/>
            </a:pPr>
            <a:r>
              <a:rPr lang="en-US" dirty="0"/>
              <a:t>$5020</a:t>
            </a:r>
          </a:p>
          <a:p>
            <a:pPr marL="385763" indent="-385763">
              <a:buAutoNum type="alphaUcPeriod"/>
            </a:pPr>
            <a:r>
              <a:rPr lang="en-US" dirty="0"/>
              <a:t>Count all of Larson’s employment income</a:t>
            </a:r>
          </a:p>
        </p:txBody>
      </p:sp>
    </p:spTree>
    <p:extLst>
      <p:ext uri="{BB962C8B-B14F-4D97-AF65-F5344CB8AC3E}">
        <p14:creationId xmlns:p14="http://schemas.microsoft.com/office/powerpoint/2010/main" val="22110835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28C6-3A89-4EBF-96DF-CAE23DAF5407}"/>
              </a:ext>
            </a:extLst>
          </p:cNvPr>
          <p:cNvSpPr>
            <a:spLocks noGrp="1"/>
          </p:cNvSpPr>
          <p:nvPr>
            <p:ph type="title"/>
          </p:nvPr>
        </p:nvSpPr>
        <p:spPr>
          <a:xfrm>
            <a:off x="1028700" y="685800"/>
            <a:ext cx="7200900" cy="764628"/>
          </a:xfrm>
        </p:spPr>
        <p:txBody>
          <a:bodyPr/>
          <a:lstStyle/>
          <a:p>
            <a:r>
              <a:rPr lang="en-US" dirty="0"/>
              <a:t>#8</a:t>
            </a:r>
          </a:p>
        </p:txBody>
      </p:sp>
      <p:sp>
        <p:nvSpPr>
          <p:cNvPr id="3" name="Content Placeholder 2">
            <a:extLst>
              <a:ext uri="{FF2B5EF4-FFF2-40B4-BE49-F238E27FC236}">
                <a16:creationId xmlns:a16="http://schemas.microsoft.com/office/drawing/2014/main" id="{D2C5E842-F52B-461D-BA45-FC05DBED47B9}"/>
              </a:ext>
            </a:extLst>
          </p:cNvPr>
          <p:cNvSpPr>
            <a:spLocks noGrp="1"/>
          </p:cNvSpPr>
          <p:nvPr>
            <p:ph idx="1"/>
          </p:nvPr>
        </p:nvSpPr>
        <p:spPr>
          <a:xfrm>
            <a:off x="909145" y="1450428"/>
            <a:ext cx="7886700" cy="5051154"/>
          </a:xfrm>
        </p:spPr>
        <p:txBody>
          <a:bodyPr>
            <a:normAutofit/>
          </a:bodyPr>
          <a:lstStyle/>
          <a:p>
            <a:pPr marL="0" indent="0">
              <a:buNone/>
            </a:pPr>
            <a:r>
              <a:rPr lang="en-US" dirty="0"/>
              <a:t>For the following sources of income listed below, identify whether the income must be included in annual income determination or excluded from annual income determination. </a:t>
            </a:r>
          </a:p>
          <a:p>
            <a:pPr marL="0" indent="0">
              <a:buNone/>
            </a:pPr>
            <a:endParaRPr lang="en-US" dirty="0"/>
          </a:p>
          <a:p>
            <a:pPr>
              <a:buFont typeface="Arial" panose="020B0604020202020204" pitchFamily="34" charset="0"/>
              <a:buChar char="•"/>
            </a:pPr>
            <a:r>
              <a:rPr lang="en-US" dirty="0"/>
              <a:t>Mark your answer with an A for income that must be included</a:t>
            </a:r>
          </a:p>
          <a:p>
            <a:pPr>
              <a:buFont typeface="Arial" panose="020B0604020202020204" pitchFamily="34" charset="0"/>
              <a:buChar char="•"/>
            </a:pPr>
            <a:r>
              <a:rPr lang="en-US" dirty="0"/>
              <a:t>Mark your answer with a B for income that must be excluded</a:t>
            </a:r>
          </a:p>
          <a:p>
            <a:pPr marL="0" indent="0">
              <a:buNone/>
            </a:pPr>
            <a:endParaRPr lang="en-US" dirty="0"/>
          </a:p>
          <a:p>
            <a:pPr marL="457200" indent="-457200">
              <a:buAutoNum type="arabicPeriod"/>
            </a:pPr>
            <a:r>
              <a:rPr lang="en-US" dirty="0"/>
              <a:t>Earnings of a temporarily absent spouse </a:t>
            </a:r>
          </a:p>
          <a:p>
            <a:pPr marL="457200" indent="-457200">
              <a:buAutoNum type="arabicPeriod"/>
            </a:pPr>
            <a:r>
              <a:rPr lang="en-US" dirty="0"/>
              <a:t>Income of a live-in aide </a:t>
            </a:r>
          </a:p>
          <a:p>
            <a:pPr marL="457200" indent="-457200">
              <a:buAutoNum type="arabicPeriod"/>
            </a:pPr>
            <a:r>
              <a:rPr lang="en-US" dirty="0"/>
              <a:t>Food stamps</a:t>
            </a:r>
          </a:p>
          <a:p>
            <a:pPr marL="457200" indent="-457200">
              <a:buAutoNum type="arabicPeriod"/>
            </a:pPr>
            <a:r>
              <a:rPr lang="en-US" dirty="0"/>
              <a:t>Earnings from employment of the head, spouse or cohead</a:t>
            </a:r>
          </a:p>
          <a:p>
            <a:pPr marL="457200" indent="-457200">
              <a:buAutoNum type="arabicPeriod"/>
            </a:pPr>
            <a:r>
              <a:rPr lang="en-US" dirty="0"/>
              <a:t>Earnings from employment of children under 18 years of age</a:t>
            </a:r>
          </a:p>
          <a:p>
            <a:pPr marL="0" indent="0">
              <a:buNone/>
            </a:pPr>
            <a:endParaRPr lang="en-US" dirty="0"/>
          </a:p>
        </p:txBody>
      </p:sp>
    </p:spTree>
    <p:extLst>
      <p:ext uri="{BB962C8B-B14F-4D97-AF65-F5344CB8AC3E}">
        <p14:creationId xmlns:p14="http://schemas.microsoft.com/office/powerpoint/2010/main" val="18251208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useBgFill="1">
        <p:nvSpPr>
          <p:cNvPr id="220" name="Rectangle 158">
            <a:extLst>
              <a:ext uri="{FF2B5EF4-FFF2-40B4-BE49-F238E27FC236}">
                <a16:creationId xmlns:a16="http://schemas.microsoft.com/office/drawing/2014/main" id="{FA4D8EDA-1733-4E6F-9F25-C4234909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21" name="Freeform 6">
            <a:extLst>
              <a:ext uri="{FF2B5EF4-FFF2-40B4-BE49-F238E27FC236}">
                <a16:creationId xmlns:a16="http://schemas.microsoft.com/office/drawing/2014/main" id="{422553EA-AB00-4085-AB5D-999AB77B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318875" y="389486"/>
            <a:ext cx="3275668"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Rectangle 4">
            <a:extLst>
              <a:ext uri="{FF2B5EF4-FFF2-40B4-BE49-F238E27FC236}">
                <a16:creationId xmlns:a16="http://schemas.microsoft.com/office/drawing/2014/main" id="{6962AEFD-B11D-435C-9856-5EB9A139FD44}"/>
              </a:ext>
            </a:extLst>
          </p:cNvPr>
          <p:cNvSpPr/>
          <p:nvPr/>
        </p:nvSpPr>
        <p:spPr>
          <a:xfrm>
            <a:off x="3325025" y="1456230"/>
            <a:ext cx="5156014" cy="4903763"/>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Section </a:t>
            </a:r>
            <a:r>
              <a:rPr lang="en-US" sz="6100" cap="all" dirty="0">
                <a:solidFill>
                  <a:srgbClr val="EBE7DD"/>
                </a:solidFill>
                <a:latin typeface="Franklin Gothic Book" panose="020B0503020102020204"/>
              </a:rPr>
              <a:t>5</a:t>
            </a: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a:t>
            </a:r>
          </a:p>
          <a:p>
            <a:pPr marL="0" marR="0" lvl="0" indent="0" algn="r" defTabSz="914400" rtl="0" eaLnBrk="1" fontAlgn="auto" latinLnBrk="0" hangingPunct="1">
              <a:lnSpc>
                <a:spcPct val="89000"/>
              </a:lnSpc>
              <a:spcBef>
                <a:spcPct val="0"/>
              </a:spcBef>
              <a:spcAft>
                <a:spcPts val="600"/>
              </a:spcAft>
              <a:buClrTx/>
              <a:buSzTx/>
              <a:buFontTx/>
              <a:buNone/>
              <a:tabLst/>
              <a:defRPr/>
            </a:pPr>
            <a:r>
              <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rPr>
              <a:t> </a:t>
            </a: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a:p>
            <a:pPr marL="0" marR="0" lvl="0" indent="0" algn="r" defTabSz="914400" rtl="0" eaLnBrk="1" fontAlgn="auto" latinLnBrk="0" hangingPunct="1">
              <a:lnSpc>
                <a:spcPct val="89000"/>
              </a:lnSpc>
              <a:spcBef>
                <a:spcPct val="0"/>
              </a:spcBef>
              <a:spcAft>
                <a:spcPts val="600"/>
              </a:spcAft>
              <a:buClrTx/>
              <a:buSzTx/>
              <a:buFontTx/>
              <a:buNone/>
              <a:tabLst/>
              <a:defRPr/>
            </a:pPr>
            <a:endParaRPr kumimoji="0" lang="en-US" sz="6100" b="0" i="0" u="none" strike="noStrike" kern="1200" cap="all" spc="0" normalizeH="0" baseline="0" noProof="0" dirty="0">
              <a:ln>
                <a:noFill/>
              </a:ln>
              <a:solidFill>
                <a:srgbClr val="EBE7DD"/>
              </a:solidFill>
              <a:effectLst/>
              <a:uLnTx/>
              <a:uFillTx/>
              <a:latin typeface="Franklin Gothic Book" panose="020B0503020102020204"/>
              <a:ea typeface="+mn-ea"/>
              <a:cs typeface="+mn-cs"/>
            </a:endParaRPr>
          </a:p>
        </p:txBody>
      </p:sp>
      <p:sp>
        <p:nvSpPr>
          <p:cNvPr id="222" name="Rectangle 162">
            <a:extLst>
              <a:ext uri="{FF2B5EF4-FFF2-40B4-BE49-F238E27FC236}">
                <a16:creationId xmlns:a16="http://schemas.microsoft.com/office/drawing/2014/main" id="{C1CE4018-DA59-4838-BDC5-2AD8CD72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53386"/>
            <a:ext cx="9143999"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18" name="Google Shape;218;p1"/>
          <p:cNvSpPr txBox="1">
            <a:spLocks noGrp="1"/>
          </p:cNvSpPr>
          <p:nvPr>
            <p:ph type="sldNum" sz="quarter" idx="12"/>
          </p:nvPr>
        </p:nvSpPr>
        <p:spPr>
          <a:xfrm>
            <a:off x="7373012" y="6453386"/>
            <a:ext cx="1197219" cy="40461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fld id="{00000000-1234-1234-1234-123412341234}" type="slidenum">
              <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rPr>
              <a:pPr marL="0" marR="0" lvl="0" indent="0" algn="r" defTabSz="457200" rtl="0" eaLnBrk="1" fontAlgn="auto" latinLnBrk="0" hangingPunct="1">
                <a:lnSpc>
                  <a:spcPct val="100000"/>
                </a:lnSpc>
                <a:spcBef>
                  <a:spcPts val="0"/>
                </a:spcBef>
                <a:spcAft>
                  <a:spcPts val="600"/>
                </a:spcAft>
                <a:buClr>
                  <a:srgbClr val="888888"/>
                </a:buClr>
                <a:buSzPts val="300"/>
                <a:buFont typeface="Arial"/>
                <a:buNone/>
                <a:tabLst/>
                <a:defRPr/>
              </a:pPr>
              <a:t>96</a:t>
            </a:fld>
            <a:endPar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sym typeface="Arial"/>
            </a:endParaRPr>
          </a:p>
        </p:txBody>
      </p:sp>
      <p:sp>
        <p:nvSpPr>
          <p:cNvPr id="2" name="Rectangle 1">
            <a:extLst>
              <a:ext uri="{FF2B5EF4-FFF2-40B4-BE49-F238E27FC236}">
                <a16:creationId xmlns:a16="http://schemas.microsoft.com/office/drawing/2014/main" id="{7D1F2AEB-806F-4585-8CEB-BAF29E920518}"/>
              </a:ext>
            </a:extLst>
          </p:cNvPr>
          <p:cNvSpPr/>
          <p:nvPr/>
        </p:nvSpPr>
        <p:spPr>
          <a:xfrm>
            <a:off x="1039023" y="1465572"/>
            <a:ext cx="5760219" cy="1746953"/>
          </a:xfrm>
          <a:prstGeom prst="rect">
            <a:avLst/>
          </a:prstGeom>
        </p:spPr>
        <p:txBody>
          <a:bodyPr wrap="square">
            <a:spAutoFit/>
          </a:bodyPr>
          <a:lstStyle/>
          <a:p>
            <a:r>
              <a:rPr lang="en-US" sz="2600" b="1" dirty="0"/>
              <a:t>Annualizing Income</a:t>
            </a:r>
          </a:p>
          <a:p>
            <a:pPr marL="800100" lvl="1" indent="-342900" defTabSz="914400">
              <a:lnSpc>
                <a:spcPct val="102000"/>
              </a:lnSpc>
              <a:spcAft>
                <a:spcPts val="600"/>
              </a:spcAft>
              <a:buClr>
                <a:schemeClr val="tx1"/>
              </a:buClr>
              <a:buSzPts val="3200"/>
              <a:buFont typeface="Arial" panose="020B0604020202020204" pitchFamily="34" charset="0"/>
              <a:buChar char="•"/>
            </a:pPr>
            <a:r>
              <a:rPr lang="en-US" sz="2600" b="1" dirty="0"/>
              <a:t>Calculating Gross Income</a:t>
            </a:r>
          </a:p>
          <a:p>
            <a:pPr marR="0" lvl="0" algn="l" defTabSz="457200" rtl="0" eaLnBrk="1" fontAlgn="auto" latinLnBrk="0" hangingPunct="1">
              <a:lnSpc>
                <a:spcPct val="100000"/>
              </a:lnSpc>
              <a:spcBef>
                <a:spcPts val="0"/>
              </a:spcBef>
              <a:spcAft>
                <a:spcPts val="0"/>
              </a:spcAft>
              <a:buClrTx/>
              <a:buSzTx/>
              <a:tabLst/>
              <a:defRPr/>
            </a:pPr>
            <a:r>
              <a:rPr kumimoji="0" lang="en-US" sz="2600" b="1" i="0" u="none" strike="noStrike" kern="1200" cap="none" spc="0" normalizeH="0" baseline="0" noProof="0" dirty="0">
                <a:ln>
                  <a:noFill/>
                </a:ln>
                <a:solidFill>
                  <a:prstClr val="white"/>
                </a:solidFill>
                <a:effectLst/>
                <a:uLnTx/>
                <a:uFillTx/>
                <a:latin typeface="Franklin Gothic Book" panose="020B05030201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10260377"/>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32"/>
        <p:cNvGrpSpPr/>
        <p:nvPr/>
      </p:nvGrpSpPr>
      <p:grpSpPr>
        <a:xfrm>
          <a:off x="0" y="0"/>
          <a:ext cx="0" cy="0"/>
          <a:chOff x="0" y="0"/>
          <a:chExt cx="0" cy="0"/>
        </a:xfrm>
      </p:grpSpPr>
      <p:sp>
        <p:nvSpPr>
          <p:cNvPr id="91" name="Rectangle 90">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3" name="Rectangle 92">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Google Shape;533;p31"/>
          <p:cNvSpPr txBox="1">
            <a:spLocks noGrp="1"/>
          </p:cNvSpPr>
          <p:nvPr>
            <p:ph type="title"/>
          </p:nvPr>
        </p:nvSpPr>
        <p:spPr>
          <a:xfrm>
            <a:off x="2522898" y="685800"/>
            <a:ext cx="5778873"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a:t>Calculating Annual Income</a:t>
            </a:r>
          </a:p>
        </p:txBody>
      </p:sp>
      <p:sp>
        <p:nvSpPr>
          <p:cNvPr id="95" name="Rectangle 94">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Google Shape;534;p31"/>
          <p:cNvSpPr txBox="1">
            <a:spLocks noGrp="1"/>
          </p:cNvSpPr>
          <p:nvPr>
            <p:ph sz="half" idx="1"/>
          </p:nvPr>
        </p:nvSpPr>
        <p:spPr>
          <a:xfrm>
            <a:off x="2522898" y="2286000"/>
            <a:ext cx="5778873" cy="3581400"/>
          </a:xfrm>
          <a:prstGeom prst="rect">
            <a:avLst/>
          </a:prstGeom>
        </p:spPr>
        <p:txBody>
          <a:bodyPr spcFirstLastPara="1" vert="horz" lIns="91440" tIns="45720" rIns="91440" bIns="45720" rtlCol="0" anchorCtr="0">
            <a:normAutofit/>
          </a:bodyPr>
          <a:lstStyle/>
          <a:p>
            <a:pPr marL="0" lvl="0" defTabSz="914400">
              <a:spcBef>
                <a:spcPts val="0"/>
              </a:spcBef>
              <a:buSzPts val="2800"/>
              <a:buFont typeface="Franklin Gothic Book" panose="020B0503020102020204" pitchFamily="34" charset="0"/>
              <a:buNone/>
            </a:pPr>
            <a:r>
              <a:rPr lang="en-US" b="1"/>
              <a:t>What is occurring when you calculate annual income?</a:t>
            </a:r>
          </a:p>
          <a:p>
            <a:pPr marL="0" lvl="0" defTabSz="914400">
              <a:spcBef>
                <a:spcPts val="0"/>
              </a:spcBef>
              <a:buSzPts val="2800"/>
              <a:buFont typeface="Franklin Gothic Book" panose="020B0503020102020204" pitchFamily="34" charset="0"/>
              <a:buNone/>
            </a:pPr>
            <a:endParaRPr lang="en-US"/>
          </a:p>
          <a:p>
            <a:pPr lvl="0" defTabSz="914400">
              <a:spcBef>
                <a:spcPts val="0"/>
              </a:spcBef>
              <a:buSzPts val="2800"/>
              <a:buFont typeface="Franklin Gothic Book" panose="020B0503020102020204" pitchFamily="34" charset="0"/>
              <a:buChar char="•"/>
            </a:pPr>
            <a:r>
              <a:rPr lang="en-US"/>
              <a:t>The income types are being converted to an annual amount; in other words you’re </a:t>
            </a:r>
            <a:r>
              <a:rPr lang="en-US" u="sng"/>
              <a:t>annualizing income</a:t>
            </a:r>
            <a:r>
              <a:rPr lang="en-US"/>
              <a:t>.  </a:t>
            </a:r>
          </a:p>
          <a:p>
            <a:pPr marL="0" lvl="0" defTabSz="914400">
              <a:spcBef>
                <a:spcPts val="0"/>
              </a:spcBef>
              <a:buSzPts val="2800"/>
              <a:buFont typeface="Franklin Gothic Book" panose="020B0503020102020204" pitchFamily="34" charset="0"/>
              <a:buNone/>
            </a:pPr>
            <a:endParaRPr lang="en-US"/>
          </a:p>
          <a:p>
            <a:pPr marL="0" lvl="0" defTabSz="914400">
              <a:spcBef>
                <a:spcPts val="0"/>
              </a:spcBef>
              <a:buSzPts val="2800"/>
              <a:buFont typeface="Franklin Gothic Book" panose="020B0503020102020204" pitchFamily="34" charset="0"/>
              <a:buNone/>
            </a:pPr>
            <a:r>
              <a:rPr lang="en-US" b="1"/>
              <a:t>Why?</a:t>
            </a:r>
          </a:p>
          <a:p>
            <a:pPr lvl="0" defTabSz="914400">
              <a:spcBef>
                <a:spcPts val="0"/>
              </a:spcBef>
              <a:buSzPts val="2800"/>
              <a:buFont typeface="Franklin Gothic Book" panose="020B0503020102020204" pitchFamily="34" charset="0"/>
              <a:buChar char="•"/>
            </a:pPr>
            <a:r>
              <a:rPr lang="en-US"/>
              <a:t>Income eligibility is based on annual income</a:t>
            </a:r>
          </a:p>
          <a:p>
            <a:pPr lvl="0" defTabSz="914400">
              <a:spcBef>
                <a:spcPts val="0"/>
              </a:spcBef>
              <a:buSzPts val="2800"/>
              <a:buFont typeface="Franklin Gothic Book" panose="020B0503020102020204" pitchFamily="34" charset="0"/>
              <a:buChar char="•"/>
            </a:pPr>
            <a:r>
              <a:rPr lang="en-US"/>
              <a:t>The first part of completing a rent calculation is based on annual income</a:t>
            </a:r>
          </a:p>
        </p:txBody>
      </p:sp>
    </p:spTree>
    <p:extLst>
      <p:ext uri="{BB962C8B-B14F-4D97-AF65-F5344CB8AC3E}">
        <p14:creationId xmlns:p14="http://schemas.microsoft.com/office/powerpoint/2010/main" val="37001544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32"/>
        <p:cNvGrpSpPr/>
        <p:nvPr/>
      </p:nvGrpSpPr>
      <p:grpSpPr>
        <a:xfrm>
          <a:off x="0" y="0"/>
          <a:ext cx="0" cy="0"/>
          <a:chOff x="0" y="0"/>
          <a:chExt cx="0" cy="0"/>
        </a:xfrm>
      </p:grpSpPr>
      <p:sp>
        <p:nvSpPr>
          <p:cNvPr id="91" name="Rectangle 90">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3" name="Rectangle 92">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Google Shape;533;p31"/>
          <p:cNvSpPr txBox="1">
            <a:spLocks noGrp="1"/>
          </p:cNvSpPr>
          <p:nvPr>
            <p:ph type="title"/>
          </p:nvPr>
        </p:nvSpPr>
        <p:spPr>
          <a:xfrm>
            <a:off x="2522898" y="685800"/>
            <a:ext cx="5778873" cy="1485900"/>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1"/>
              </a:buClr>
              <a:buSzPts val="4400"/>
            </a:pPr>
            <a:r>
              <a:rPr lang="en-US"/>
              <a:t>Calculating Annual Income</a:t>
            </a:r>
          </a:p>
        </p:txBody>
      </p:sp>
      <p:sp>
        <p:nvSpPr>
          <p:cNvPr id="95" name="Rectangle 94">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Google Shape;534;p31"/>
          <p:cNvSpPr txBox="1">
            <a:spLocks noGrp="1"/>
          </p:cNvSpPr>
          <p:nvPr>
            <p:ph sz="half" idx="1"/>
          </p:nvPr>
        </p:nvSpPr>
        <p:spPr>
          <a:xfrm>
            <a:off x="2522898" y="2286000"/>
            <a:ext cx="5778873" cy="3581400"/>
          </a:xfrm>
          <a:prstGeom prst="rect">
            <a:avLst/>
          </a:prstGeom>
        </p:spPr>
        <p:txBody>
          <a:bodyPr spcFirstLastPara="1" vert="horz" lIns="91440" tIns="45720" rIns="91440" bIns="45720" rtlCol="0" anchorCtr="0">
            <a:normAutofit/>
          </a:bodyPr>
          <a:lstStyle/>
          <a:p>
            <a:pPr marL="0" lvl="0" defTabSz="914400">
              <a:spcBef>
                <a:spcPts val="0"/>
              </a:spcBef>
              <a:buSzPts val="2800"/>
              <a:buFont typeface="Franklin Gothic Book" panose="020B0503020102020204" pitchFamily="34" charset="0"/>
              <a:buNone/>
            </a:pPr>
            <a:r>
              <a:rPr lang="en-US" sz="1900" dirty="0"/>
              <a:t>Use current circumstances (current information about income) to calculate anticipated income for the next 12-month period. HUD does allow other than current circumstances to anticipate income when:</a:t>
            </a:r>
          </a:p>
          <a:p>
            <a:pPr marL="0" lvl="0" defTabSz="914400">
              <a:spcBef>
                <a:spcPts val="0"/>
              </a:spcBef>
              <a:buSzPts val="2800"/>
              <a:buFont typeface="Franklin Gothic Book" panose="020B0503020102020204" pitchFamily="34" charset="0"/>
              <a:buNone/>
            </a:pPr>
            <a:endParaRPr lang="en-US" sz="1900" dirty="0"/>
          </a:p>
          <a:p>
            <a:pPr marL="342900" lvl="0" defTabSz="914400">
              <a:spcBef>
                <a:spcPts val="0"/>
              </a:spcBef>
              <a:buSzPts val="2800"/>
              <a:buFont typeface="Franklin Gothic Book" panose="020B0503020102020204" pitchFamily="34" charset="0"/>
              <a:buChar char="•"/>
            </a:pPr>
            <a:r>
              <a:rPr lang="en-US" sz="1900" dirty="0"/>
              <a:t>An imminent change in circumstances is expected </a:t>
            </a:r>
          </a:p>
          <a:p>
            <a:pPr marL="342900" lvl="0" defTabSz="914400">
              <a:spcBef>
                <a:spcPts val="0"/>
              </a:spcBef>
              <a:buSzPts val="2800"/>
              <a:buFont typeface="Franklin Gothic Book" panose="020B0503020102020204" pitchFamily="34" charset="0"/>
              <a:buChar char="•"/>
            </a:pPr>
            <a:r>
              <a:rPr lang="en-US" sz="1900" dirty="0"/>
              <a:t>It is not feasible to anticipate a level of income over a 12-month period (e.g., seasonal or cyclic income)</a:t>
            </a:r>
          </a:p>
          <a:p>
            <a:pPr marL="342900" lvl="0" defTabSz="914400">
              <a:spcBef>
                <a:spcPts val="0"/>
              </a:spcBef>
              <a:buSzPts val="2800"/>
              <a:buFont typeface="Franklin Gothic Book" panose="020B0503020102020204" pitchFamily="34" charset="0"/>
              <a:buChar char="•"/>
            </a:pPr>
            <a:r>
              <a:rPr lang="en-US" sz="1900" dirty="0"/>
              <a:t>Past income is the best available indicator of expected future income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96"/>
        <p:cNvGrpSpPr/>
        <p:nvPr/>
      </p:nvGrpSpPr>
      <p:grpSpPr>
        <a:xfrm>
          <a:off x="0" y="0"/>
          <a:ext cx="0" cy="0"/>
          <a:chOff x="0" y="0"/>
          <a:chExt cx="0" cy="0"/>
        </a:xfrm>
      </p:grpSpPr>
      <p:sp>
        <p:nvSpPr>
          <p:cNvPr id="121" name="Rectangle 120">
            <a:extLst>
              <a:ext uri="{FF2B5EF4-FFF2-40B4-BE49-F238E27FC236}">
                <a16:creationId xmlns:a16="http://schemas.microsoft.com/office/drawing/2014/main" id="{5721A071-5E9E-42FF-8AC1-41C22549E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3" name="Rectangle 122">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Google Shape;497;p27"/>
          <p:cNvSpPr txBox="1">
            <a:spLocks noGrp="1"/>
          </p:cNvSpPr>
          <p:nvPr>
            <p:ph type="title"/>
          </p:nvPr>
        </p:nvSpPr>
        <p:spPr>
          <a:xfrm>
            <a:off x="2522897" y="332936"/>
            <a:ext cx="6079927" cy="1485900"/>
          </a:xfrm>
          <a:prstGeom prst="rect">
            <a:avLst/>
          </a:prstGeom>
        </p:spPr>
        <p:txBody>
          <a:bodyPr spcFirstLastPara="1" vert="horz" lIns="91440" tIns="45720" rIns="91440" bIns="45720" rtlCol="0" anchor="t" anchorCtr="0">
            <a:normAutofit/>
          </a:bodyPr>
          <a:lstStyle/>
          <a:p>
            <a:pPr marL="0" lvl="0" indent="0" defTabSz="914400">
              <a:spcAft>
                <a:spcPts val="0"/>
              </a:spcAft>
              <a:buSzPts val="4400"/>
            </a:pPr>
            <a:r>
              <a:rPr lang="en-US" dirty="0"/>
              <a:t>Calculating Annual Income</a:t>
            </a:r>
          </a:p>
        </p:txBody>
      </p:sp>
      <p:sp>
        <p:nvSpPr>
          <p:cNvPr id="125" name="Rectangle 124">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Rectangle 126">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Google Shape;500;p27"/>
          <p:cNvSpPr/>
          <p:nvPr/>
        </p:nvSpPr>
        <p:spPr>
          <a:xfrm>
            <a:off x="2522898" y="1959429"/>
            <a:ext cx="5778873" cy="4212771"/>
          </a:xfrm>
          <a:prstGeom prst="rect">
            <a:avLst/>
          </a:prstGeom>
        </p:spPr>
        <p:txBody>
          <a:bodyPr spcFirstLastPara="1" vert="horz" lIns="91440" tIns="45720" rIns="91440" bIns="45720" rtlCol="0" anchorCtr="0">
            <a:normAutofit/>
          </a:bodyPr>
          <a:lstStyle/>
          <a:p>
            <a:pPr marL="0" marR="0" lvl="0" indent="-384048" defTabSz="914400">
              <a:lnSpc>
                <a:spcPct val="94000"/>
              </a:lnSpc>
              <a:spcBef>
                <a:spcPts val="0"/>
              </a:spcBef>
              <a:spcAft>
                <a:spcPts val="200"/>
              </a:spcAft>
              <a:buClr>
                <a:srgbClr val="000000"/>
              </a:buClr>
              <a:buSzPts val="2400"/>
              <a:buFont typeface="Franklin Gothic Book" panose="020B0503020102020204" pitchFamily="34" charset="0"/>
              <a:buNone/>
            </a:pPr>
            <a:r>
              <a:rPr lang="en-US" sz="1700" b="1" i="0" u="none" strike="noStrike" cap="none" dirty="0">
                <a:solidFill>
                  <a:schemeClr val="tx2"/>
                </a:solidFill>
                <a:sym typeface="Calibri"/>
              </a:rPr>
              <a:t>Multiply: </a:t>
            </a:r>
            <a:endParaRPr lang="en-US" sz="1700" b="1" dirty="0">
              <a:solidFill>
                <a:schemeClr val="tx2"/>
              </a:solidFill>
              <a:sym typeface="Calibri"/>
            </a:endParaRPr>
          </a:p>
          <a:p>
            <a:pPr marL="382588" marR="0" lvl="0" indent="-382588" defTabSz="914400">
              <a:lnSpc>
                <a:spcPct val="94000"/>
              </a:lnSpc>
              <a:spcBef>
                <a:spcPts val="0"/>
              </a:spcBef>
              <a:spcAft>
                <a:spcPts val="200"/>
              </a:spcAft>
              <a:buClr>
                <a:srgbClr val="000000"/>
              </a:buClr>
              <a:buSzPts val="2400"/>
              <a:buFont typeface="Franklin Gothic Book" panose="020B0503020102020204" pitchFamily="34" charset="0"/>
              <a:buNone/>
            </a:pPr>
            <a:r>
              <a:rPr lang="en-US" sz="1700" b="0" i="0" u="none" strike="noStrike" cap="none" dirty="0">
                <a:solidFill>
                  <a:schemeClr val="tx2"/>
                </a:solidFill>
                <a:sym typeface="Calibri"/>
              </a:rPr>
              <a:t>1.  Hourly wages by the number of hours worked per year </a:t>
            </a:r>
            <a:r>
              <a:rPr lang="en-US" sz="1700" dirty="0">
                <a:solidFill>
                  <a:schemeClr val="tx2"/>
                </a:solidFill>
                <a:sym typeface="Calibri"/>
              </a:rPr>
              <a:t>**</a:t>
            </a:r>
            <a:r>
              <a:rPr lang="en-US" sz="1700" b="0" i="0" u="none" strike="noStrike" cap="none" dirty="0">
                <a:solidFill>
                  <a:schemeClr val="tx2"/>
                </a:solidFill>
                <a:sym typeface="Calibri"/>
              </a:rPr>
              <a:t>Note: 2,080 hours = FT employment at a 40-hour work week with no overtime</a:t>
            </a:r>
            <a:endParaRPr lang="en-US" sz="1700" b="0" i="0" u="none" strike="noStrike" cap="none" dirty="0">
              <a:solidFill>
                <a:schemeClr val="tx2"/>
              </a:solidFill>
              <a:sym typeface="Arial"/>
            </a:endParaRPr>
          </a:p>
          <a:p>
            <a:pPr marL="0" marR="0" lvl="0" indent="-384048" defTabSz="914400">
              <a:lnSpc>
                <a:spcPct val="94000"/>
              </a:lnSpc>
              <a:spcBef>
                <a:spcPts val="0"/>
              </a:spcBef>
              <a:spcAft>
                <a:spcPts val="200"/>
              </a:spcAft>
              <a:buClr>
                <a:srgbClr val="000000"/>
              </a:buClr>
              <a:buSzPts val="1800"/>
              <a:buFont typeface="Franklin Gothic Book" panose="020B0503020102020204" pitchFamily="34" charset="0"/>
              <a:buNone/>
            </a:pPr>
            <a:endParaRPr lang="en-US" sz="1700" b="0" i="0" u="none" strike="noStrike" cap="none" dirty="0">
              <a:solidFill>
                <a:schemeClr val="tx2"/>
              </a:solidFill>
              <a:sym typeface="Calibri"/>
            </a:endParaRPr>
          </a:p>
          <a:p>
            <a:pPr marL="0" marR="0" lvl="0" indent="-384048" defTabSz="914400">
              <a:lnSpc>
                <a:spcPct val="94000"/>
              </a:lnSpc>
              <a:spcBef>
                <a:spcPts val="0"/>
              </a:spcBef>
              <a:spcAft>
                <a:spcPts val="200"/>
              </a:spcAft>
              <a:buClr>
                <a:srgbClr val="000000"/>
              </a:buClr>
              <a:buSzPts val="2400"/>
              <a:buFont typeface="Franklin Gothic Book" panose="020B0503020102020204" pitchFamily="34" charset="0"/>
              <a:buNone/>
            </a:pPr>
            <a:r>
              <a:rPr lang="en-US" sz="1700" b="0" i="0" u="none" strike="noStrike" cap="none" dirty="0">
                <a:solidFill>
                  <a:schemeClr val="tx2"/>
                </a:solidFill>
                <a:sym typeface="Calibri"/>
              </a:rPr>
              <a:t>2.  Weekly wages by 52; </a:t>
            </a:r>
            <a:endParaRPr lang="en-US" sz="1700" b="0" i="0" u="none" strike="noStrike" cap="none" dirty="0">
              <a:solidFill>
                <a:schemeClr val="tx2"/>
              </a:solidFill>
              <a:sym typeface="Arial"/>
            </a:endParaRPr>
          </a:p>
          <a:p>
            <a:pPr marL="0" marR="0" lvl="0" indent="-384048" defTabSz="914400">
              <a:lnSpc>
                <a:spcPct val="94000"/>
              </a:lnSpc>
              <a:spcBef>
                <a:spcPts val="0"/>
              </a:spcBef>
              <a:spcAft>
                <a:spcPts val="200"/>
              </a:spcAft>
              <a:buClr>
                <a:srgbClr val="000000"/>
              </a:buClr>
              <a:buSzPts val="1800"/>
              <a:buFont typeface="Franklin Gothic Book" panose="020B0503020102020204" pitchFamily="34" charset="0"/>
              <a:buNone/>
            </a:pPr>
            <a:endParaRPr lang="en-US" sz="1700" b="0" i="0" u="none" strike="noStrike" cap="none" dirty="0">
              <a:solidFill>
                <a:schemeClr val="tx2"/>
              </a:solidFill>
              <a:sym typeface="Calibri"/>
            </a:endParaRPr>
          </a:p>
          <a:p>
            <a:pPr marL="0" marR="0" lvl="0" indent="-384048" defTabSz="914400">
              <a:lnSpc>
                <a:spcPct val="94000"/>
              </a:lnSpc>
              <a:spcBef>
                <a:spcPts val="0"/>
              </a:spcBef>
              <a:spcAft>
                <a:spcPts val="200"/>
              </a:spcAft>
              <a:buClr>
                <a:srgbClr val="000000"/>
              </a:buClr>
              <a:buSzPts val="2400"/>
              <a:buFont typeface="Franklin Gothic Book" panose="020B0503020102020204" pitchFamily="34" charset="0"/>
              <a:buNone/>
            </a:pPr>
            <a:r>
              <a:rPr lang="en-US" sz="1700" b="0" i="0" u="none" strike="noStrike" cap="none" dirty="0">
                <a:solidFill>
                  <a:schemeClr val="tx2"/>
                </a:solidFill>
                <a:sym typeface="Calibri"/>
              </a:rPr>
              <a:t>3.  Bi-weekly wages (paid every other week) by 26; </a:t>
            </a:r>
            <a:endParaRPr lang="en-US" sz="1700" b="0" i="0" u="none" strike="noStrike" cap="none" dirty="0">
              <a:solidFill>
                <a:schemeClr val="tx2"/>
              </a:solidFill>
              <a:sym typeface="Arial"/>
            </a:endParaRPr>
          </a:p>
          <a:p>
            <a:pPr marL="0" marR="0" lvl="0" indent="-384048" defTabSz="914400">
              <a:lnSpc>
                <a:spcPct val="94000"/>
              </a:lnSpc>
              <a:spcBef>
                <a:spcPts val="0"/>
              </a:spcBef>
              <a:spcAft>
                <a:spcPts val="200"/>
              </a:spcAft>
              <a:buClr>
                <a:srgbClr val="000000"/>
              </a:buClr>
              <a:buSzPts val="1800"/>
              <a:buFont typeface="Franklin Gothic Book" panose="020B0503020102020204" pitchFamily="34" charset="0"/>
              <a:buNone/>
            </a:pPr>
            <a:endParaRPr lang="en-US" sz="1700" b="0" i="0" u="none" strike="noStrike" cap="none" dirty="0">
              <a:solidFill>
                <a:schemeClr val="tx2"/>
              </a:solidFill>
              <a:sym typeface="Calibri"/>
            </a:endParaRPr>
          </a:p>
          <a:p>
            <a:pPr marL="0" marR="0" lvl="0" indent="-384048" defTabSz="914400">
              <a:lnSpc>
                <a:spcPct val="94000"/>
              </a:lnSpc>
              <a:spcBef>
                <a:spcPts val="0"/>
              </a:spcBef>
              <a:spcAft>
                <a:spcPts val="200"/>
              </a:spcAft>
              <a:buClr>
                <a:srgbClr val="000000"/>
              </a:buClr>
              <a:buSzPts val="2400"/>
              <a:buFont typeface="Franklin Gothic Book" panose="020B0503020102020204" pitchFamily="34" charset="0"/>
              <a:buNone/>
            </a:pPr>
            <a:r>
              <a:rPr lang="en-US" sz="1700" b="0" i="0" u="none" strike="noStrike" cap="none" dirty="0">
                <a:solidFill>
                  <a:schemeClr val="tx2"/>
                </a:solidFill>
                <a:sym typeface="Calibri"/>
              </a:rPr>
              <a:t>4.  Semi-monthly wages (paid twice each month) by 24; and </a:t>
            </a:r>
            <a:endParaRPr lang="en-US" sz="1700" b="0" i="0" u="none" strike="noStrike" cap="none" dirty="0">
              <a:solidFill>
                <a:schemeClr val="tx2"/>
              </a:solidFill>
              <a:sym typeface="Arial"/>
            </a:endParaRPr>
          </a:p>
          <a:p>
            <a:pPr marL="0" marR="0" lvl="0" indent="-384048" defTabSz="914400">
              <a:lnSpc>
                <a:spcPct val="94000"/>
              </a:lnSpc>
              <a:spcBef>
                <a:spcPts val="0"/>
              </a:spcBef>
              <a:spcAft>
                <a:spcPts val="200"/>
              </a:spcAft>
              <a:buClr>
                <a:srgbClr val="000000"/>
              </a:buClr>
              <a:buSzPts val="1800"/>
              <a:buFont typeface="Franklin Gothic Book" panose="020B0503020102020204" pitchFamily="34" charset="0"/>
              <a:buNone/>
            </a:pPr>
            <a:endParaRPr lang="en-US" sz="1700" b="0" i="0" u="none" strike="noStrike" cap="none" dirty="0">
              <a:solidFill>
                <a:schemeClr val="tx2"/>
              </a:solidFill>
              <a:sym typeface="Calibri"/>
            </a:endParaRPr>
          </a:p>
          <a:p>
            <a:pPr marL="0" marR="0" lvl="0" indent="-384048" defTabSz="914400">
              <a:lnSpc>
                <a:spcPct val="94000"/>
              </a:lnSpc>
              <a:spcBef>
                <a:spcPts val="0"/>
              </a:spcBef>
              <a:spcAft>
                <a:spcPts val="200"/>
              </a:spcAft>
              <a:buClr>
                <a:srgbClr val="000000"/>
              </a:buClr>
              <a:buSzPts val="2400"/>
              <a:buFont typeface="Franklin Gothic Book" panose="020B0503020102020204" pitchFamily="34" charset="0"/>
              <a:buNone/>
            </a:pPr>
            <a:r>
              <a:rPr lang="en-US" sz="1700" b="0" i="0" u="none" strike="noStrike" cap="none" dirty="0">
                <a:solidFill>
                  <a:schemeClr val="tx2"/>
                </a:solidFill>
                <a:sym typeface="Calibri"/>
              </a:rPr>
              <a:t>5.  Monthly wages by 12. </a:t>
            </a:r>
            <a:endParaRPr lang="en-US" sz="1700" b="0" i="0" u="none" strike="noStrike" cap="none" dirty="0">
              <a:solidFill>
                <a:schemeClr val="tx2"/>
              </a:solidFill>
              <a:sym typeface="Arial"/>
            </a:endParaRPr>
          </a:p>
        </p:txBody>
      </p:sp>
      <p:sp>
        <p:nvSpPr>
          <p:cNvPr id="498" name="Google Shape;498;p27"/>
          <p:cNvSpPr txBox="1">
            <a:spLocks noGrp="1"/>
          </p:cNvSpPr>
          <p:nvPr>
            <p:ph type="sldNum" sz="quarter" idx="12"/>
          </p:nvPr>
        </p:nvSpPr>
        <p:spPr>
          <a:xfrm>
            <a:off x="7478485" y="6453386"/>
            <a:ext cx="823286" cy="404614"/>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FFFFFF"/>
              </a:buClr>
              <a:buSzPts val="450"/>
              <a:buFont typeface="Trebuchet MS"/>
              <a:buNone/>
            </a:pPr>
            <a:fld id="{00000000-1234-1234-1234-123412341234}" type="slidenum">
              <a:rPr lang="en-US" sz="1200"/>
              <a:pPr lvl="0" indent="0">
                <a:spcBef>
                  <a:spcPts val="0"/>
                </a:spcBef>
                <a:spcAft>
                  <a:spcPts val="600"/>
                </a:spcAft>
                <a:buClr>
                  <a:srgbClr val="FFFFFF"/>
                </a:buClr>
                <a:buSzPts val="450"/>
                <a:buFont typeface="Trebuchet MS"/>
                <a:buNone/>
              </a:pPr>
              <a:t>99</a:t>
            </a:fld>
            <a:endParaRPr lang="en-US" sz="120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10169</Words>
  <Application>Microsoft Office PowerPoint</Application>
  <PresentationFormat>On-screen Show (4:3)</PresentationFormat>
  <Paragraphs>1467</Paragraphs>
  <Slides>124</Slides>
  <Notes>101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124</vt:i4>
      </vt:variant>
    </vt:vector>
  </HeadingPairs>
  <TitlesOfParts>
    <vt:vector size="133" baseType="lpstr">
      <vt:lpstr>Arial</vt:lpstr>
      <vt:lpstr>Calibri</vt:lpstr>
      <vt:lpstr>Franklin Gothic Book</vt:lpstr>
      <vt:lpstr>Franklin Gothic Medium</vt:lpstr>
      <vt:lpstr>Noto Sans Symbols</vt:lpstr>
      <vt:lpstr>Times New Roman</vt:lpstr>
      <vt:lpstr>Trebuchet MS</vt:lpstr>
      <vt:lpstr>Wingdings</vt:lpstr>
      <vt:lpstr>Crop</vt:lpstr>
      <vt:lpstr>PowerPoint Presentation</vt:lpstr>
      <vt:lpstr>PowerPoint Presentation</vt:lpstr>
      <vt:lpstr>HOPWA Program Eligibility </vt:lpstr>
      <vt:lpstr>Household Composition</vt:lpstr>
      <vt:lpstr>Household Composition</vt:lpstr>
      <vt:lpstr>Do they count? Household members vs. Family members</vt:lpstr>
      <vt:lpstr>Do they count? Household members vs. Family members</vt:lpstr>
      <vt:lpstr>Do they count? Household members vs. Family members</vt:lpstr>
      <vt:lpstr>Housing Quality Standards (HOPWA Habitability)</vt:lpstr>
      <vt:lpstr>Resident Rent Payments 24 CFR 574.310(d)</vt:lpstr>
      <vt:lpstr>Resident Rent Payments</vt:lpstr>
      <vt:lpstr>Rent Standards</vt:lpstr>
      <vt:lpstr>Rent Standards  Did you know?</vt:lpstr>
      <vt:lpstr>Rent Standards  Did you know?</vt:lpstr>
      <vt:lpstr>Rent Standards   Example: Increasing rent standards</vt:lpstr>
      <vt:lpstr>Rent Reasonableness</vt:lpstr>
      <vt:lpstr>Rent Reasonableness</vt:lpstr>
      <vt:lpstr>Shared Housing</vt:lpstr>
      <vt:lpstr>Occupancy Standards</vt:lpstr>
      <vt:lpstr>Occupancy Standards  Example</vt:lpstr>
      <vt:lpstr>Utility Allowances</vt:lpstr>
      <vt:lpstr>Utility Allowances</vt:lpstr>
      <vt:lpstr>Utility Allowance Schedule</vt:lpstr>
      <vt:lpstr>Utility Allowance Schedule Example</vt:lpstr>
      <vt:lpstr>Utility Reimbursements</vt:lpstr>
      <vt:lpstr>PowerPoint Presentation</vt:lpstr>
      <vt:lpstr>Annual Income</vt:lpstr>
      <vt:lpstr>Definition of Annual Income</vt:lpstr>
      <vt:lpstr>Annual Income –Nine Types of Income Included</vt:lpstr>
      <vt:lpstr>Annual Income –Nine Types of Income Included</vt:lpstr>
      <vt:lpstr>#1: What is employment income?</vt:lpstr>
      <vt:lpstr>#2: What is Business Income? </vt:lpstr>
      <vt:lpstr>#3: Assets </vt:lpstr>
      <vt:lpstr>#3: Assets </vt:lpstr>
      <vt:lpstr>#3: Assets</vt:lpstr>
      <vt:lpstr>#3: Asset Income What is Asset Income?</vt:lpstr>
      <vt:lpstr>#3: Asset Income</vt:lpstr>
      <vt:lpstr>#3: Asset Income What amount of asset income is included in annual income?</vt:lpstr>
      <vt:lpstr>Asset Income - Example</vt:lpstr>
      <vt:lpstr>#3 Asset Income</vt:lpstr>
      <vt:lpstr>#4: Periodic Payments  What is a periodic payment? </vt:lpstr>
      <vt:lpstr>#4: Periodic Payments</vt:lpstr>
      <vt:lpstr>#4: Periodic Payments</vt:lpstr>
      <vt:lpstr>#4: Periodic Payments</vt:lpstr>
      <vt:lpstr>#4: Periodic Payment</vt:lpstr>
      <vt:lpstr>#4: Periodic Payment</vt:lpstr>
      <vt:lpstr>#4: Periodic Payment</vt:lpstr>
      <vt:lpstr>#4: Periodic Payment</vt:lpstr>
      <vt:lpstr>#4: Periodic Payment</vt:lpstr>
      <vt:lpstr>#4: Periodic Payment</vt:lpstr>
      <vt:lpstr>#4: Periodic Payment</vt:lpstr>
      <vt:lpstr>#4: Periodic Payment</vt:lpstr>
      <vt:lpstr>#5: Payment in lieu of earnings</vt:lpstr>
      <vt:lpstr>#5: Payment in lieu of earnings</vt:lpstr>
      <vt:lpstr>#6: Welfare assistance payments</vt:lpstr>
      <vt:lpstr>#7: Periodic and Determinable Allowances </vt:lpstr>
      <vt:lpstr>#7: Periodic and Determinable Allowances</vt:lpstr>
      <vt:lpstr>#7: Periodic and Determinable Allowances</vt:lpstr>
      <vt:lpstr>#7: Periodic and Determinable Allowances  Contributions and Gifts</vt:lpstr>
      <vt:lpstr>#7: Periodic and Determinable Allowances </vt:lpstr>
      <vt:lpstr>#8: Military pay </vt:lpstr>
      <vt:lpstr>Income Exclusions </vt:lpstr>
      <vt:lpstr>Common Income Exclusions </vt:lpstr>
      <vt:lpstr>Common Income Exclusions </vt:lpstr>
      <vt:lpstr>Temporary or Sporadic Income </vt:lpstr>
      <vt:lpstr>Temporary or Sporadic Income Example</vt:lpstr>
      <vt:lpstr>Summary….what did you learn? </vt:lpstr>
      <vt:lpstr>PowerPoint Presentation</vt:lpstr>
      <vt:lpstr>Preferred Form – Order of Priority</vt:lpstr>
      <vt:lpstr>Third Party: Written or Oral</vt:lpstr>
      <vt:lpstr>Review of Documents</vt:lpstr>
      <vt:lpstr>Self-Certification/Notarized Statement</vt:lpstr>
      <vt:lpstr>PowerPoint Presentation</vt:lpstr>
      <vt:lpstr>Whose income is counted?</vt:lpstr>
      <vt:lpstr>Whose income is counted?</vt:lpstr>
      <vt:lpstr>Whose income is counted? Adults vs. Children</vt:lpstr>
      <vt:lpstr>Whose income is counted? Adults vs. Children</vt:lpstr>
      <vt:lpstr>Adults vs. Children – Income Example </vt:lpstr>
      <vt:lpstr>Adults vs. Children – Income Example </vt:lpstr>
      <vt:lpstr>Whose income is counted? Full-Time Students vs. Other Adult Family Members</vt:lpstr>
      <vt:lpstr>Whose income is counted? </vt:lpstr>
      <vt:lpstr>Whose income is counted? Full-Time Students vs. Other Adult Family Members</vt:lpstr>
      <vt:lpstr>Full-Time Student Income Example </vt:lpstr>
      <vt:lpstr>Whose income is counted? Temporarily absent family members</vt:lpstr>
      <vt:lpstr>Whose income is counted?</vt:lpstr>
      <vt:lpstr>Summary….you learned</vt:lpstr>
      <vt:lpstr>Knowledge Checks  </vt:lpstr>
      <vt:lpstr>#1</vt:lpstr>
      <vt:lpstr>#2</vt:lpstr>
      <vt:lpstr>#3</vt:lpstr>
      <vt:lpstr>#4</vt:lpstr>
      <vt:lpstr>#5</vt:lpstr>
      <vt:lpstr>#6</vt:lpstr>
      <vt:lpstr>#7</vt:lpstr>
      <vt:lpstr>#8</vt:lpstr>
      <vt:lpstr>PowerPoint Presentation</vt:lpstr>
      <vt:lpstr>Calculating Annual Income</vt:lpstr>
      <vt:lpstr>Calculating Annual Income</vt:lpstr>
      <vt:lpstr>Calculating Annual Income</vt:lpstr>
      <vt:lpstr>Calculating Annual Income</vt:lpstr>
      <vt:lpstr>Calculating Annual Income</vt:lpstr>
      <vt:lpstr>Calculating Annual Income</vt:lpstr>
      <vt:lpstr>Calculating Annual Income</vt:lpstr>
      <vt:lpstr>Calculating Annual Income</vt:lpstr>
      <vt:lpstr>PowerPoint Presentation</vt:lpstr>
      <vt:lpstr>Adjusted Income</vt:lpstr>
      <vt:lpstr>Mandatory Deductions  What are the mandatory deductions?</vt:lpstr>
      <vt:lpstr>Elderly/Disabled Allowance </vt:lpstr>
      <vt:lpstr>Dependent Allowance </vt:lpstr>
      <vt:lpstr>Dependent Allowance </vt:lpstr>
      <vt:lpstr> Medical Expenses Allowance </vt:lpstr>
      <vt:lpstr>Adjusted Income</vt:lpstr>
      <vt:lpstr>Disability Expenses Allowance 24 CFR 5.611(a)(3)(ii)</vt:lpstr>
      <vt:lpstr>Adjusted Income</vt:lpstr>
      <vt:lpstr>Adjusted Income</vt:lpstr>
      <vt:lpstr>Childcare Expenses Allowance </vt:lpstr>
      <vt:lpstr>Childcare Expenses Allowance</vt:lpstr>
      <vt:lpstr>PowerPoint Presentation</vt:lpstr>
      <vt:lpstr>PowerPoint Presentation</vt:lpstr>
      <vt:lpstr>Annuals </vt:lpstr>
      <vt:lpstr>Interims </vt:lpstr>
      <vt:lpstr>End of Assistance- Zero HAP </vt:lpstr>
      <vt:lpstr>End of Assistance - Termination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Rhoda</dc:creator>
  <cp:lastModifiedBy>Christopher James</cp:lastModifiedBy>
  <cp:revision>15</cp:revision>
  <dcterms:created xsi:type="dcterms:W3CDTF">2019-11-12T20:55:10Z</dcterms:created>
  <dcterms:modified xsi:type="dcterms:W3CDTF">2023-04-05T21:27:31Z</dcterms:modified>
</cp:coreProperties>
</file>