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332" r:id="rId6"/>
    <p:sldId id="297" r:id="rId7"/>
    <p:sldId id="323" r:id="rId8"/>
    <p:sldId id="308" r:id="rId9"/>
    <p:sldId id="313" r:id="rId10"/>
    <p:sldId id="298" r:id="rId11"/>
    <p:sldId id="300" r:id="rId12"/>
    <p:sldId id="327" r:id="rId13"/>
    <p:sldId id="309" r:id="rId14"/>
    <p:sldId id="310" r:id="rId15"/>
    <p:sldId id="320" r:id="rId16"/>
    <p:sldId id="317" r:id="rId17"/>
    <p:sldId id="315" r:id="rId18"/>
    <p:sldId id="322" r:id="rId19"/>
    <p:sldId id="311" r:id="rId20"/>
    <p:sldId id="314" r:id="rId21"/>
    <p:sldId id="321" r:id="rId22"/>
    <p:sldId id="319" r:id="rId23"/>
    <p:sldId id="318" r:id="rId24"/>
    <p:sldId id="2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34EAC29-7529-6117-5EFF-0CC592C3CBC4}" name="Sonja Unrau" initials="SU" userId="S::sunrau@housingnm.org::a6e171b9-5cb8-494f-a935-cf2a7bf5af7e" providerId="AD"/>
  <p188:author id="{570D2FDD-C7A7-5AB2-6B5D-41A2CD3A9B7A}" name="Stephanie Gonzales" initials="SG" userId="S::sgonzales@housingnm.org::a935739c-9d3d-4d50-9b96-ce17d79977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eresa Laredo-Garcia" initials="TL" lastIdx="1" clrIdx="0">
    <p:extLst>
      <p:ext uri="{19B8F6BF-5375-455C-9EA6-DF929625EA0E}">
        <p15:presenceInfo xmlns:p15="http://schemas.microsoft.com/office/powerpoint/2012/main" userId="S::tgarcia@housingnm.org::d28f79f7-4b03-4f2a-a015-a89deb0d5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E5"/>
    <a:srgbClr val="000000"/>
    <a:srgbClr val="0193B3"/>
    <a:srgbClr val="BDF3FF"/>
    <a:srgbClr val="00A8A4"/>
    <a:srgbClr val="EDE9D7"/>
    <a:srgbClr val="009A96"/>
    <a:srgbClr val="FBB040"/>
    <a:srgbClr val="00918F"/>
    <a:srgbClr val="FDE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mfa-pure01\Shared%20Files\Affordable%20Housing%20Act\Compliance%20&amp;%20Monitoring\AHA%20Donation%20Track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US" sz="1800" b="1">
                <a:solidFill>
                  <a:srgbClr val="000000"/>
                </a:solidFill>
                <a:latin typeface="Lato" panose="020F0502020204030203" pitchFamily="34" charset="0"/>
                <a:ea typeface="Lato" panose="020F0502020204030203" pitchFamily="34" charset="0"/>
                <a:cs typeface="Lato" panose="020F0502020204030203" pitchFamily="34" charset="0"/>
              </a:rPr>
              <a:t>Affordable</a:t>
            </a:r>
            <a:r>
              <a:rPr lang="en-US" sz="1800" b="1" baseline="0">
                <a:solidFill>
                  <a:srgbClr val="000000"/>
                </a:solidFill>
                <a:latin typeface="Lato" panose="020F0502020204030203" pitchFamily="34" charset="0"/>
                <a:ea typeface="Lato" panose="020F0502020204030203" pitchFamily="34" charset="0"/>
                <a:cs typeface="Lato" panose="020F0502020204030203" pitchFamily="34" charset="0"/>
              </a:rPr>
              <a:t> Housing Act Donations Made Since 2004:</a:t>
            </a:r>
          </a:p>
          <a:p>
            <a:pPr>
              <a:defRPr sz="1800">
                <a:latin typeface="Lato" panose="020F0502020204030203" pitchFamily="34" charset="0"/>
                <a:ea typeface="Lato" panose="020F0502020204030203" pitchFamily="34" charset="0"/>
                <a:cs typeface="Lato" panose="020F0502020204030203" pitchFamily="34" charset="0"/>
              </a:defRPr>
            </a:pPr>
            <a:r>
              <a:rPr lang="en-US" sz="1800" b="1" baseline="0">
                <a:solidFill>
                  <a:srgbClr val="000000"/>
                </a:solidFill>
                <a:latin typeface="Lato" panose="020F0502020204030203" pitchFamily="34" charset="0"/>
                <a:ea typeface="Lato" panose="020F0502020204030203" pitchFamily="34" charset="0"/>
                <a:cs typeface="Lato" panose="020F0502020204030203" pitchFamily="34" charset="0"/>
              </a:rPr>
              <a:t> $142.9 Million</a:t>
            </a:r>
            <a:endParaRPr lang="en-US" sz="1800" b="1">
              <a:solidFill>
                <a:srgbClr val="000000"/>
              </a:solidFill>
              <a:latin typeface="Lato" panose="020F0502020204030203" pitchFamily="34" charset="0"/>
              <a:ea typeface="Lato" panose="020F0502020204030203" pitchFamily="34" charset="0"/>
              <a:cs typeface="Lato" panose="020F0502020204030203"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doughnutChart>
        <c:varyColors val="1"/>
        <c:ser>
          <c:idx val="0"/>
          <c:order val="0"/>
          <c:dPt>
            <c:idx val="0"/>
            <c:bubble3D val="0"/>
            <c:spPr>
              <a:solidFill>
                <a:srgbClr val="00918F"/>
              </a:solidFill>
              <a:ln w="19050">
                <a:solidFill>
                  <a:schemeClr val="lt1"/>
                </a:solidFill>
              </a:ln>
              <a:effectLst/>
            </c:spPr>
            <c:extLst>
              <c:ext xmlns:c16="http://schemas.microsoft.com/office/drawing/2014/chart" uri="{C3380CC4-5D6E-409C-BE32-E72D297353CC}">
                <c16:uniqueId val="{00000001-A546-4524-9F54-DFC28E490D3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546-4524-9F54-DFC28E490D3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546-4524-9F54-DFC28E490D3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546-4524-9F54-DFC28E490D38}"/>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A546-4524-9F54-DFC28E490D38}"/>
              </c:ext>
            </c:extLst>
          </c:dPt>
          <c:dLbls>
            <c:dLbl>
              <c:idx val="0"/>
              <c:layout>
                <c:manualLayout>
                  <c:x val="0.18247497786025266"/>
                  <c:y val="7.236060515236426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546-4524-9F54-DFC28E490D38}"/>
                </c:ext>
              </c:extLst>
            </c:dLbl>
            <c:dLbl>
              <c:idx val="1"/>
              <c:layout>
                <c:manualLayout>
                  <c:x val="-0.2329431815741389"/>
                  <c:y val="7.553119801420542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546-4524-9F54-DFC28E490D38}"/>
                </c:ext>
              </c:extLst>
            </c:dLbl>
            <c:dLbl>
              <c:idx val="2"/>
              <c:layout>
                <c:manualLayout>
                  <c:x val="-0.27090498544285402"/>
                  <c:y val="-2.726565030142960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546-4524-9F54-DFC28E490D38}"/>
                </c:ext>
              </c:extLst>
            </c:dLbl>
            <c:dLbl>
              <c:idx val="3"/>
              <c:layout>
                <c:manualLayout>
                  <c:x val="-0.21229276033756872"/>
                  <c:y val="-0.10792990177639294"/>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8657825302143125"/>
                      <c:h val="0.13392069245822447"/>
                    </c:manualLayout>
                  </c15:layout>
                </c:ext>
                <c:ext xmlns:c16="http://schemas.microsoft.com/office/drawing/2014/chart" uri="{C3380CC4-5D6E-409C-BE32-E72D297353CC}">
                  <c16:uniqueId val="{00000007-A546-4524-9F54-DFC28E490D38}"/>
                </c:ext>
              </c:extLst>
            </c:dLbl>
            <c:dLbl>
              <c:idx val="4"/>
              <c:layout>
                <c:manualLayout>
                  <c:x val="0.18975895155509401"/>
                  <c:y val="-0.1200882664730222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0898815077022851"/>
                      <c:h val="0.13943754330349575"/>
                    </c:manualLayout>
                  </c15:layout>
                </c:ext>
                <c:ext xmlns:c16="http://schemas.microsoft.com/office/drawing/2014/chart" uri="{C3380CC4-5D6E-409C-BE32-E72D297353CC}">
                  <c16:uniqueId val="{00000009-A546-4524-9F54-DFC28E490D3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'Pivot Table'!$A$16:$A$20</c:f>
              <c:strCache>
                <c:ptCount val="5"/>
                <c:pt idx="0">
                  <c:v>Cost of acquisition, development, construction, financing, operating or owning affordable housing</c:v>
                </c:pt>
                <c:pt idx="1">
                  <c:v>Land for the construction of affordable housing</c:v>
                </c:pt>
                <c:pt idx="2">
                  <c:v>Abatement of taxes or fees</c:v>
                </c:pt>
                <c:pt idx="3">
                  <c:v>Infrastructure necessary to support affordable housing</c:v>
                </c:pt>
                <c:pt idx="4">
                  <c:v>Conversion or renovation of an existing building into affordable housing</c:v>
                </c:pt>
              </c:strCache>
            </c:strRef>
          </c:cat>
          <c:val>
            <c:numRef>
              <c:f>Chart!$B$1:$B$5</c:f>
              <c:numCache>
                <c:formatCode>_("$"* #,##0_);_("$"* \(#,##0\);_("$"* "-"??_);_(@_)</c:formatCode>
                <c:ptCount val="5"/>
                <c:pt idx="0">
                  <c:v>105163446.51000001</c:v>
                </c:pt>
                <c:pt idx="1">
                  <c:v>16133051</c:v>
                </c:pt>
                <c:pt idx="2">
                  <c:v>7765681.8799999999</c:v>
                </c:pt>
                <c:pt idx="3">
                  <c:v>6980079.1699999999</c:v>
                </c:pt>
                <c:pt idx="4">
                  <c:v>6892228.6699999999</c:v>
                </c:pt>
              </c:numCache>
            </c:numRef>
          </c:val>
          <c:extLst>
            <c:ext xmlns:c16="http://schemas.microsoft.com/office/drawing/2014/chart" uri="{C3380CC4-5D6E-409C-BE32-E72D297353CC}">
              <c16:uniqueId val="{0000000A-A546-4524-9F54-DFC28E490D3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1696A-AE86-4658-98C0-B64EBC7985D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CB80311-EF2D-4899-9627-3D347FEB6DD5}">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Constitutional Amendment 4 – Passed in General Election of 2004, created the Affordable Housing Act (Section 6-27-3 NMSA 1978): Exempts government donations to affordable housing from the Anti-Donation Clause of the New Mexico State Constitution</a:t>
          </a:r>
        </a:p>
      </dgm:t>
    </dgm:pt>
    <dgm:pt modelId="{C5E890F8-7A86-4A3A-8013-A2217A877F3B}" type="parTrans" cxnId="{997855EE-308C-471E-A5A4-5E7B48CDF4D2}">
      <dgm:prSet/>
      <dgm:spPr/>
      <dgm:t>
        <a:bodyPr/>
        <a:lstStyle/>
        <a:p>
          <a:endParaRPr lang="en-US"/>
        </a:p>
      </dgm:t>
    </dgm:pt>
    <dgm:pt modelId="{067826A5-F1B3-4A8C-9EC5-57353C618244}" type="sibTrans" cxnId="{997855EE-308C-471E-A5A4-5E7B48CDF4D2}">
      <dgm:prSet/>
      <dgm:spPr/>
      <dgm:t>
        <a:bodyPr/>
        <a:lstStyle/>
        <a:p>
          <a:endParaRPr lang="en-US"/>
        </a:p>
      </dgm:t>
    </dgm:pt>
    <dgm:pt modelId="{A9731844-6FD4-4FB6-A459-4C549ED3BB09}">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Eligible Donors:</a:t>
          </a:r>
        </a:p>
      </dgm:t>
    </dgm:pt>
    <dgm:pt modelId="{C3EE93E6-2E8F-492F-9E58-ADF6858B9803}" type="parTrans" cxnId="{69089D68-1C70-47D2-BCE7-48A8028A6D8A}">
      <dgm:prSet/>
      <dgm:spPr/>
      <dgm:t>
        <a:bodyPr/>
        <a:lstStyle/>
        <a:p>
          <a:endParaRPr lang="en-US"/>
        </a:p>
      </dgm:t>
    </dgm:pt>
    <dgm:pt modelId="{898E0EEA-8A93-42AB-87D6-38C41D45A0FE}" type="sibTrans" cxnId="{69089D68-1C70-47D2-BCE7-48A8028A6D8A}">
      <dgm:prSet/>
      <dgm:spPr/>
      <dgm:t>
        <a:bodyPr/>
        <a:lstStyle/>
        <a:p>
          <a:endParaRPr lang="en-US"/>
        </a:p>
      </dgm:t>
    </dgm:pt>
    <dgm:pt modelId="{90F0ED78-6D76-4AE7-942E-927F29D3BA1E}">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Eligible Donations to Affordable Housing Projects:</a:t>
          </a:r>
        </a:p>
      </dgm:t>
    </dgm:pt>
    <dgm:pt modelId="{25FE7152-F99F-4713-A638-52C7AC32B1D8}" type="parTrans" cxnId="{4931673C-AD2B-4E86-84F2-75CA47C03583}">
      <dgm:prSet/>
      <dgm:spPr/>
      <dgm:t>
        <a:bodyPr/>
        <a:lstStyle/>
        <a:p>
          <a:endParaRPr lang="en-US"/>
        </a:p>
      </dgm:t>
    </dgm:pt>
    <dgm:pt modelId="{A284DECF-8A12-40CD-93C5-4460B26B0C9F}" type="sibTrans" cxnId="{4931673C-AD2B-4E86-84F2-75CA47C03583}">
      <dgm:prSet/>
      <dgm:spPr/>
      <dgm:t>
        <a:bodyPr/>
        <a:lstStyle/>
        <a:p>
          <a:endParaRPr lang="en-US"/>
        </a:p>
      </dgm:t>
    </dgm:pt>
    <dgm:pt modelId="{5E617B16-A21D-46C0-AE40-8BE23FA02DDB}">
      <dgm:prSet/>
      <dgm:spPr/>
      <dgm:t>
        <a:bodyPr/>
        <a:lstStyle/>
        <a:p>
          <a:r>
            <a:rPr lang="en-US">
              <a:latin typeface="Lato" panose="020F0502020204030203" pitchFamily="34" charset="0"/>
              <a:ea typeface="Lato" panose="020F0502020204030203" pitchFamily="34" charset="0"/>
              <a:cs typeface="Lato" panose="020F0502020204030203" pitchFamily="34" charset="0"/>
            </a:rPr>
            <a:t>The State of New Mexico</a:t>
          </a:r>
        </a:p>
      </dgm:t>
    </dgm:pt>
    <dgm:pt modelId="{B4DD9DDC-88A1-43F4-8058-B6206AA5FE30}" type="parTrans" cxnId="{F2178EF6-253C-45AC-BA3B-C895B65D33F9}">
      <dgm:prSet/>
      <dgm:spPr/>
      <dgm:t>
        <a:bodyPr/>
        <a:lstStyle/>
        <a:p>
          <a:endParaRPr lang="en-US"/>
        </a:p>
      </dgm:t>
    </dgm:pt>
    <dgm:pt modelId="{B40ECB17-ADF5-4A9B-9F45-84C440B297A1}" type="sibTrans" cxnId="{F2178EF6-253C-45AC-BA3B-C895B65D33F9}">
      <dgm:prSet/>
      <dgm:spPr/>
      <dgm:t>
        <a:bodyPr/>
        <a:lstStyle/>
        <a:p>
          <a:endParaRPr lang="en-US"/>
        </a:p>
      </dgm:t>
    </dgm:pt>
    <dgm:pt modelId="{58AD2289-DFBC-481C-B596-9E4F9590B3E6}">
      <dgm:prSet/>
      <dgm:spPr/>
      <dgm:t>
        <a:bodyPr/>
        <a:lstStyle/>
        <a:p>
          <a:r>
            <a:rPr lang="en-US">
              <a:latin typeface="Lato" panose="020F0502020204030203" pitchFamily="34" charset="0"/>
              <a:ea typeface="Lato" panose="020F0502020204030203" pitchFamily="34" charset="0"/>
              <a:cs typeface="Lato" panose="020F0502020204030203" pitchFamily="34" charset="0"/>
            </a:rPr>
            <a:t>Counties</a:t>
          </a:r>
        </a:p>
      </dgm:t>
    </dgm:pt>
    <dgm:pt modelId="{C2C0B2B2-BCB1-4AA3-82C1-E71ACC50B34F}" type="parTrans" cxnId="{95F6FF83-1FEE-4F5A-B82B-11CCC55DC9C3}">
      <dgm:prSet/>
      <dgm:spPr/>
      <dgm:t>
        <a:bodyPr/>
        <a:lstStyle/>
        <a:p>
          <a:endParaRPr lang="en-US"/>
        </a:p>
      </dgm:t>
    </dgm:pt>
    <dgm:pt modelId="{ACFFD45A-55D2-4848-8F9D-C76ACE75A6A7}" type="sibTrans" cxnId="{95F6FF83-1FEE-4F5A-B82B-11CCC55DC9C3}">
      <dgm:prSet/>
      <dgm:spPr/>
      <dgm:t>
        <a:bodyPr/>
        <a:lstStyle/>
        <a:p>
          <a:endParaRPr lang="en-US"/>
        </a:p>
      </dgm:t>
    </dgm:pt>
    <dgm:pt modelId="{3E01A2F7-6EFB-468D-9EF4-06A1F235F8F7}">
      <dgm:prSet/>
      <dgm:spPr/>
      <dgm:t>
        <a:bodyPr/>
        <a:lstStyle/>
        <a:p>
          <a:r>
            <a:rPr lang="en-US">
              <a:latin typeface="Lato" panose="020F0502020204030203" pitchFamily="34" charset="0"/>
              <a:ea typeface="Lato" panose="020F0502020204030203" pitchFamily="34" charset="0"/>
              <a:cs typeface="Lato" panose="020F0502020204030203" pitchFamily="34" charset="0"/>
            </a:rPr>
            <a:t>Municipalities</a:t>
          </a:r>
        </a:p>
      </dgm:t>
    </dgm:pt>
    <dgm:pt modelId="{85FA163E-B99E-4ACD-9E7E-B28B786963C9}" type="parTrans" cxnId="{895FABA8-4C97-443B-BEBA-4638EC6F528C}">
      <dgm:prSet/>
      <dgm:spPr/>
      <dgm:t>
        <a:bodyPr/>
        <a:lstStyle/>
        <a:p>
          <a:endParaRPr lang="en-US"/>
        </a:p>
      </dgm:t>
    </dgm:pt>
    <dgm:pt modelId="{48D93A45-06C8-4BF5-B991-5B6A95E896FF}" type="sibTrans" cxnId="{895FABA8-4C97-443B-BEBA-4638EC6F528C}">
      <dgm:prSet/>
      <dgm:spPr/>
      <dgm:t>
        <a:bodyPr/>
        <a:lstStyle/>
        <a:p>
          <a:endParaRPr lang="en-US"/>
        </a:p>
      </dgm:t>
    </dgm:pt>
    <dgm:pt modelId="{ED6CF0DB-E779-4BAF-BCCC-1843DBD074EC}">
      <dgm:prSet/>
      <dgm:spPr/>
      <dgm:t>
        <a:bodyPr/>
        <a:lstStyle/>
        <a:p>
          <a:r>
            <a:rPr lang="en-US">
              <a:latin typeface="Lato" panose="020F0502020204030203" pitchFamily="34" charset="0"/>
              <a:ea typeface="Lato" panose="020F0502020204030203" pitchFamily="34" charset="0"/>
              <a:cs typeface="Lato" panose="020F0502020204030203" pitchFamily="34" charset="0"/>
            </a:rPr>
            <a:t>School Districts or Post-Secondary Educational Institution</a:t>
          </a:r>
        </a:p>
      </dgm:t>
    </dgm:pt>
    <dgm:pt modelId="{78F2D423-E1F1-4DD4-B60E-9A08160B629E}" type="parTrans" cxnId="{EB72D043-9B20-400E-81FA-C53DA5693617}">
      <dgm:prSet/>
      <dgm:spPr/>
      <dgm:t>
        <a:bodyPr/>
        <a:lstStyle/>
        <a:p>
          <a:endParaRPr lang="en-US"/>
        </a:p>
      </dgm:t>
    </dgm:pt>
    <dgm:pt modelId="{F2EA08CA-5190-428A-A976-421276C70C90}" type="sibTrans" cxnId="{EB72D043-9B20-400E-81FA-C53DA5693617}">
      <dgm:prSet/>
      <dgm:spPr/>
      <dgm:t>
        <a:bodyPr/>
        <a:lstStyle/>
        <a:p>
          <a:endParaRPr lang="en-US"/>
        </a:p>
      </dgm:t>
    </dgm:pt>
    <dgm:pt modelId="{18876DD7-308C-4454-9C5C-E248972A9FD3}">
      <dgm:prSet/>
      <dgm:spPr/>
      <dgm:t>
        <a:bodyPr/>
        <a:lstStyle/>
        <a:p>
          <a:r>
            <a:rPr lang="en-US">
              <a:latin typeface="Lato" panose="020F0502020204030203" pitchFamily="34" charset="0"/>
              <a:ea typeface="Lato" panose="020F0502020204030203" pitchFamily="34" charset="0"/>
              <a:cs typeface="Lato" panose="020F0502020204030203" pitchFamily="34" charset="0"/>
            </a:rPr>
            <a:t>Land or an existing building</a:t>
          </a:r>
        </a:p>
      </dgm:t>
    </dgm:pt>
    <dgm:pt modelId="{32163F4A-D09D-4099-BE42-1A614A479BCF}" type="parTrans" cxnId="{2507A43E-7817-4E3A-B914-34C4B2E8F5E6}">
      <dgm:prSet/>
      <dgm:spPr/>
      <dgm:t>
        <a:bodyPr/>
        <a:lstStyle/>
        <a:p>
          <a:endParaRPr lang="en-US"/>
        </a:p>
      </dgm:t>
    </dgm:pt>
    <dgm:pt modelId="{E812AFE5-0E8B-400B-9EFF-74CA539F417C}" type="sibTrans" cxnId="{2507A43E-7817-4E3A-B914-34C4B2E8F5E6}">
      <dgm:prSet/>
      <dgm:spPr/>
      <dgm:t>
        <a:bodyPr/>
        <a:lstStyle/>
        <a:p>
          <a:endParaRPr lang="en-US"/>
        </a:p>
      </dgm:t>
    </dgm:pt>
    <dgm:pt modelId="{9A4C56E0-AC04-4126-80F7-39B91B388C83}">
      <dgm:prSet/>
      <dgm:spPr/>
      <dgm:t>
        <a:bodyPr/>
        <a:lstStyle/>
        <a:p>
          <a:r>
            <a:rPr lang="en-US">
              <a:latin typeface="Lato" panose="020F0502020204030203" pitchFamily="34" charset="0"/>
              <a:ea typeface="Lato" panose="020F0502020204030203" pitchFamily="34" charset="0"/>
              <a:cs typeface="Lato" panose="020F0502020204030203" pitchFamily="34" charset="0"/>
            </a:rPr>
            <a:t>Provide or pay for infrastructure</a:t>
          </a:r>
        </a:p>
      </dgm:t>
    </dgm:pt>
    <dgm:pt modelId="{143E50AE-C741-420C-980F-9718F5EFAD84}" type="parTrans" cxnId="{8C030ECF-D2AB-43F0-90EC-C6213D741F25}">
      <dgm:prSet/>
      <dgm:spPr/>
      <dgm:t>
        <a:bodyPr/>
        <a:lstStyle/>
        <a:p>
          <a:endParaRPr lang="en-US"/>
        </a:p>
      </dgm:t>
    </dgm:pt>
    <dgm:pt modelId="{A32FC53B-68AB-48DD-8C3C-A8EC6E989842}" type="sibTrans" cxnId="{8C030ECF-D2AB-43F0-90EC-C6213D741F25}">
      <dgm:prSet/>
      <dgm:spPr/>
      <dgm:t>
        <a:bodyPr/>
        <a:lstStyle/>
        <a:p>
          <a:endParaRPr lang="en-US"/>
        </a:p>
      </dgm:t>
    </dgm:pt>
    <dgm:pt modelId="{655EA689-D5D5-48B3-BEF8-F3F03CC0BAE9}">
      <dgm:prSet/>
      <dgm:spPr/>
      <dgm:t>
        <a:bodyPr/>
        <a:lstStyle/>
        <a:p>
          <a:r>
            <a:rPr lang="en-US">
              <a:latin typeface="Lato" panose="020F0502020204030203" pitchFamily="34" charset="0"/>
              <a:ea typeface="Lato" panose="020F0502020204030203" pitchFamily="34" charset="0"/>
              <a:cs typeface="Lato" panose="020F0502020204030203" pitchFamily="34" charset="0"/>
            </a:rPr>
            <a:t>Provide financing (pay for the cost of acquisition, development, construction, financing, operating or owning)</a:t>
          </a:r>
        </a:p>
      </dgm:t>
    </dgm:pt>
    <dgm:pt modelId="{44CB6433-3DFE-4EB3-94E5-AB7AB3C60AFA}" type="parTrans" cxnId="{67747AF2-E5C8-4D1C-B492-D9BF3B899397}">
      <dgm:prSet/>
      <dgm:spPr/>
      <dgm:t>
        <a:bodyPr/>
        <a:lstStyle/>
        <a:p>
          <a:endParaRPr lang="en-US"/>
        </a:p>
      </dgm:t>
    </dgm:pt>
    <dgm:pt modelId="{D2AAC3E1-A042-4819-AD48-04E200FE73D5}" type="sibTrans" cxnId="{67747AF2-E5C8-4D1C-B492-D9BF3B899397}">
      <dgm:prSet/>
      <dgm:spPr/>
      <dgm:t>
        <a:bodyPr/>
        <a:lstStyle/>
        <a:p>
          <a:endParaRPr lang="en-US"/>
        </a:p>
      </dgm:t>
    </dgm:pt>
    <dgm:pt modelId="{39B1F95B-BE9B-46BA-8131-C5D3626AE12E}">
      <dgm:prSet/>
      <dgm:spPr/>
      <dgm:t>
        <a:bodyPr/>
        <a:lstStyle/>
        <a:p>
          <a:r>
            <a:rPr lang="en-US">
              <a:latin typeface="Lato" panose="020F0502020204030203" pitchFamily="34" charset="0"/>
              <a:ea typeface="Lato" panose="020F0502020204030203" pitchFamily="34" charset="0"/>
              <a:cs typeface="Lato" panose="020F0502020204030203" pitchFamily="34" charset="0"/>
            </a:rPr>
            <a:t>Abatement of locally-imposed fees</a:t>
          </a:r>
        </a:p>
      </dgm:t>
    </dgm:pt>
    <dgm:pt modelId="{EB5C5C1A-041E-4EAF-8A0E-8723F23A5C68}" type="parTrans" cxnId="{0A803F12-8DF5-462B-8851-F04B3273D0EF}">
      <dgm:prSet/>
      <dgm:spPr/>
      <dgm:t>
        <a:bodyPr/>
        <a:lstStyle/>
        <a:p>
          <a:endParaRPr lang="en-US"/>
        </a:p>
      </dgm:t>
    </dgm:pt>
    <dgm:pt modelId="{8504E6B6-4E43-486C-9ED9-0B2EFF6D23F2}" type="sibTrans" cxnId="{0A803F12-8DF5-462B-8851-F04B3273D0EF}">
      <dgm:prSet/>
      <dgm:spPr/>
      <dgm:t>
        <a:bodyPr/>
        <a:lstStyle/>
        <a:p>
          <a:endParaRPr lang="en-US"/>
        </a:p>
      </dgm:t>
    </dgm:pt>
    <dgm:pt modelId="{666322DC-F007-45F4-B7A3-85E93D6C865F}" type="pres">
      <dgm:prSet presAssocID="{2D01696A-AE86-4658-98C0-B64EBC7985D9}" presName="composite" presStyleCnt="0">
        <dgm:presLayoutVars>
          <dgm:chMax val="1"/>
          <dgm:dir/>
          <dgm:resizeHandles val="exact"/>
        </dgm:presLayoutVars>
      </dgm:prSet>
      <dgm:spPr/>
    </dgm:pt>
    <dgm:pt modelId="{CC6B3E97-D5A5-4571-ABE7-E24056A34443}" type="pres">
      <dgm:prSet presAssocID="{ACB80311-EF2D-4899-9627-3D347FEB6DD5}" presName="roof" presStyleLbl="dkBgShp" presStyleIdx="0" presStyleCnt="2"/>
      <dgm:spPr/>
    </dgm:pt>
    <dgm:pt modelId="{C57B274C-EC17-4670-9987-49013E99D8DC}" type="pres">
      <dgm:prSet presAssocID="{ACB80311-EF2D-4899-9627-3D347FEB6DD5}" presName="pillars" presStyleCnt="0"/>
      <dgm:spPr/>
    </dgm:pt>
    <dgm:pt modelId="{E92548D8-19AE-41FB-BA1A-F7AB03DE9D88}" type="pres">
      <dgm:prSet presAssocID="{ACB80311-EF2D-4899-9627-3D347FEB6DD5}" presName="pillar1" presStyleLbl="node1" presStyleIdx="0" presStyleCnt="2">
        <dgm:presLayoutVars>
          <dgm:bulletEnabled val="1"/>
        </dgm:presLayoutVars>
      </dgm:prSet>
      <dgm:spPr/>
    </dgm:pt>
    <dgm:pt modelId="{874ADB9B-BCF4-40E2-9CA7-D8EECD3C6424}" type="pres">
      <dgm:prSet presAssocID="{90F0ED78-6D76-4AE7-942E-927F29D3BA1E}" presName="pillarX" presStyleLbl="node1" presStyleIdx="1" presStyleCnt="2">
        <dgm:presLayoutVars>
          <dgm:bulletEnabled val="1"/>
        </dgm:presLayoutVars>
      </dgm:prSet>
      <dgm:spPr/>
    </dgm:pt>
    <dgm:pt modelId="{E5B61AE4-20BF-4872-8CE5-5A13EE20C40D}" type="pres">
      <dgm:prSet presAssocID="{ACB80311-EF2D-4899-9627-3D347FEB6DD5}" presName="base" presStyleLbl="dkBgShp" presStyleIdx="1" presStyleCnt="2"/>
      <dgm:spPr/>
    </dgm:pt>
  </dgm:ptLst>
  <dgm:cxnLst>
    <dgm:cxn modelId="{0A803F12-8DF5-462B-8851-F04B3273D0EF}" srcId="{90F0ED78-6D76-4AE7-942E-927F29D3BA1E}" destId="{39B1F95B-BE9B-46BA-8131-C5D3626AE12E}" srcOrd="3" destOrd="0" parTransId="{EB5C5C1A-041E-4EAF-8A0E-8723F23A5C68}" sibTransId="{8504E6B6-4E43-486C-9ED9-0B2EFF6D23F2}"/>
    <dgm:cxn modelId="{6C51D812-146A-4374-AE08-1BC60D223DB3}" type="presOf" srcId="{655EA689-D5D5-48B3-BEF8-F3F03CC0BAE9}" destId="{874ADB9B-BCF4-40E2-9CA7-D8EECD3C6424}" srcOrd="0" destOrd="3" presId="urn:microsoft.com/office/officeart/2005/8/layout/hList3"/>
    <dgm:cxn modelId="{F9952220-CDB7-4247-89D4-3BE7096781B2}" type="presOf" srcId="{58AD2289-DFBC-481C-B596-9E4F9590B3E6}" destId="{E92548D8-19AE-41FB-BA1A-F7AB03DE9D88}" srcOrd="0" destOrd="2" presId="urn:microsoft.com/office/officeart/2005/8/layout/hList3"/>
    <dgm:cxn modelId="{4931673C-AD2B-4E86-84F2-75CA47C03583}" srcId="{ACB80311-EF2D-4899-9627-3D347FEB6DD5}" destId="{90F0ED78-6D76-4AE7-942E-927F29D3BA1E}" srcOrd="1" destOrd="0" parTransId="{25FE7152-F99F-4713-A638-52C7AC32B1D8}" sibTransId="{A284DECF-8A12-40CD-93C5-4460B26B0C9F}"/>
    <dgm:cxn modelId="{2507A43E-7817-4E3A-B914-34C4B2E8F5E6}" srcId="{90F0ED78-6D76-4AE7-942E-927F29D3BA1E}" destId="{18876DD7-308C-4454-9C5C-E248972A9FD3}" srcOrd="0" destOrd="0" parTransId="{32163F4A-D09D-4099-BE42-1A614A479BCF}" sibTransId="{E812AFE5-0E8B-400B-9EFF-74CA539F417C}"/>
    <dgm:cxn modelId="{5E413243-9020-4190-91DE-CBA1DB3D4FE5}" type="presOf" srcId="{ACB80311-EF2D-4899-9627-3D347FEB6DD5}" destId="{CC6B3E97-D5A5-4571-ABE7-E24056A34443}" srcOrd="0" destOrd="0" presId="urn:microsoft.com/office/officeart/2005/8/layout/hList3"/>
    <dgm:cxn modelId="{EB72D043-9B20-400E-81FA-C53DA5693617}" srcId="{A9731844-6FD4-4FB6-A459-4C549ED3BB09}" destId="{ED6CF0DB-E779-4BAF-BCCC-1843DBD074EC}" srcOrd="3" destOrd="0" parTransId="{78F2D423-E1F1-4DD4-B60E-9A08160B629E}" sibTransId="{F2EA08CA-5190-428A-A976-421276C70C90}"/>
    <dgm:cxn modelId="{CB78A966-CD86-4DDB-8CAC-ED19DF299E0E}" type="presOf" srcId="{39B1F95B-BE9B-46BA-8131-C5D3626AE12E}" destId="{874ADB9B-BCF4-40E2-9CA7-D8EECD3C6424}" srcOrd="0" destOrd="4" presId="urn:microsoft.com/office/officeart/2005/8/layout/hList3"/>
    <dgm:cxn modelId="{69089D68-1C70-47D2-BCE7-48A8028A6D8A}" srcId="{ACB80311-EF2D-4899-9627-3D347FEB6DD5}" destId="{A9731844-6FD4-4FB6-A459-4C549ED3BB09}" srcOrd="0" destOrd="0" parTransId="{C3EE93E6-2E8F-492F-9E58-ADF6858B9803}" sibTransId="{898E0EEA-8A93-42AB-87D6-38C41D45A0FE}"/>
    <dgm:cxn modelId="{8EC25969-B4B8-4C7C-A4F3-FE134C2D0EEB}" type="presOf" srcId="{2D01696A-AE86-4658-98C0-B64EBC7985D9}" destId="{666322DC-F007-45F4-B7A3-85E93D6C865F}" srcOrd="0" destOrd="0" presId="urn:microsoft.com/office/officeart/2005/8/layout/hList3"/>
    <dgm:cxn modelId="{3706A251-D304-4905-81E8-30791D2A715A}" type="presOf" srcId="{9A4C56E0-AC04-4126-80F7-39B91B388C83}" destId="{874ADB9B-BCF4-40E2-9CA7-D8EECD3C6424}" srcOrd="0" destOrd="2" presId="urn:microsoft.com/office/officeart/2005/8/layout/hList3"/>
    <dgm:cxn modelId="{5F68B674-FA9D-490A-AB43-4AD533F583CA}" type="presOf" srcId="{A9731844-6FD4-4FB6-A459-4C549ED3BB09}" destId="{E92548D8-19AE-41FB-BA1A-F7AB03DE9D88}" srcOrd="0" destOrd="0" presId="urn:microsoft.com/office/officeart/2005/8/layout/hList3"/>
    <dgm:cxn modelId="{A7B78058-020F-429C-8489-3A77571DF21F}" type="presOf" srcId="{90F0ED78-6D76-4AE7-942E-927F29D3BA1E}" destId="{874ADB9B-BCF4-40E2-9CA7-D8EECD3C6424}" srcOrd="0" destOrd="0" presId="urn:microsoft.com/office/officeart/2005/8/layout/hList3"/>
    <dgm:cxn modelId="{95F6FF83-1FEE-4F5A-B82B-11CCC55DC9C3}" srcId="{A9731844-6FD4-4FB6-A459-4C549ED3BB09}" destId="{58AD2289-DFBC-481C-B596-9E4F9590B3E6}" srcOrd="1" destOrd="0" parTransId="{C2C0B2B2-BCB1-4AA3-82C1-E71ACC50B34F}" sibTransId="{ACFFD45A-55D2-4848-8F9D-C76ACE75A6A7}"/>
    <dgm:cxn modelId="{895FABA8-4C97-443B-BEBA-4638EC6F528C}" srcId="{A9731844-6FD4-4FB6-A459-4C549ED3BB09}" destId="{3E01A2F7-6EFB-468D-9EF4-06A1F235F8F7}" srcOrd="2" destOrd="0" parTransId="{85FA163E-B99E-4ACD-9E7E-B28B786963C9}" sibTransId="{48D93A45-06C8-4BF5-B991-5B6A95E896FF}"/>
    <dgm:cxn modelId="{8C030ECF-D2AB-43F0-90EC-C6213D741F25}" srcId="{90F0ED78-6D76-4AE7-942E-927F29D3BA1E}" destId="{9A4C56E0-AC04-4126-80F7-39B91B388C83}" srcOrd="1" destOrd="0" parTransId="{143E50AE-C741-420C-980F-9718F5EFAD84}" sibTransId="{A32FC53B-68AB-48DD-8C3C-A8EC6E989842}"/>
    <dgm:cxn modelId="{5B5829DF-4219-42ED-B1C9-A48DF7700350}" type="presOf" srcId="{ED6CF0DB-E779-4BAF-BCCC-1843DBD074EC}" destId="{E92548D8-19AE-41FB-BA1A-F7AB03DE9D88}" srcOrd="0" destOrd="4" presId="urn:microsoft.com/office/officeart/2005/8/layout/hList3"/>
    <dgm:cxn modelId="{5CC442E4-B22C-42D6-99BA-EABF753DBC80}" type="presOf" srcId="{18876DD7-308C-4454-9C5C-E248972A9FD3}" destId="{874ADB9B-BCF4-40E2-9CA7-D8EECD3C6424}" srcOrd="0" destOrd="1" presId="urn:microsoft.com/office/officeart/2005/8/layout/hList3"/>
    <dgm:cxn modelId="{997855EE-308C-471E-A5A4-5E7B48CDF4D2}" srcId="{2D01696A-AE86-4658-98C0-B64EBC7985D9}" destId="{ACB80311-EF2D-4899-9627-3D347FEB6DD5}" srcOrd="0" destOrd="0" parTransId="{C5E890F8-7A86-4A3A-8013-A2217A877F3B}" sibTransId="{067826A5-F1B3-4A8C-9EC5-57353C618244}"/>
    <dgm:cxn modelId="{67747AF2-E5C8-4D1C-B492-D9BF3B899397}" srcId="{90F0ED78-6D76-4AE7-942E-927F29D3BA1E}" destId="{655EA689-D5D5-48B3-BEF8-F3F03CC0BAE9}" srcOrd="2" destOrd="0" parTransId="{44CB6433-3DFE-4EB3-94E5-AB7AB3C60AFA}" sibTransId="{D2AAC3E1-A042-4819-AD48-04E200FE73D5}"/>
    <dgm:cxn modelId="{4EC225F4-219F-4B74-8FAB-AC30AF1E0522}" type="presOf" srcId="{5E617B16-A21D-46C0-AE40-8BE23FA02DDB}" destId="{E92548D8-19AE-41FB-BA1A-F7AB03DE9D88}" srcOrd="0" destOrd="1" presId="urn:microsoft.com/office/officeart/2005/8/layout/hList3"/>
    <dgm:cxn modelId="{F2178EF6-253C-45AC-BA3B-C895B65D33F9}" srcId="{A9731844-6FD4-4FB6-A459-4C549ED3BB09}" destId="{5E617B16-A21D-46C0-AE40-8BE23FA02DDB}" srcOrd="0" destOrd="0" parTransId="{B4DD9DDC-88A1-43F4-8058-B6206AA5FE30}" sibTransId="{B40ECB17-ADF5-4A9B-9F45-84C440B297A1}"/>
    <dgm:cxn modelId="{5BFCE3F9-957C-4BAA-8E16-A05265F6A6E5}" type="presOf" srcId="{3E01A2F7-6EFB-468D-9EF4-06A1F235F8F7}" destId="{E92548D8-19AE-41FB-BA1A-F7AB03DE9D88}" srcOrd="0" destOrd="3" presId="urn:microsoft.com/office/officeart/2005/8/layout/hList3"/>
    <dgm:cxn modelId="{7F9C529D-B515-4BE2-A1E6-2558E5A40863}" type="presParOf" srcId="{666322DC-F007-45F4-B7A3-85E93D6C865F}" destId="{CC6B3E97-D5A5-4571-ABE7-E24056A34443}" srcOrd="0" destOrd="0" presId="urn:microsoft.com/office/officeart/2005/8/layout/hList3"/>
    <dgm:cxn modelId="{FF30223B-3E16-46C5-9C8A-3A99B7DFA12D}" type="presParOf" srcId="{666322DC-F007-45F4-B7A3-85E93D6C865F}" destId="{C57B274C-EC17-4670-9987-49013E99D8DC}" srcOrd="1" destOrd="0" presId="urn:microsoft.com/office/officeart/2005/8/layout/hList3"/>
    <dgm:cxn modelId="{51CBD177-FCD9-4E82-A46C-3999D130D3FA}" type="presParOf" srcId="{C57B274C-EC17-4670-9987-49013E99D8DC}" destId="{E92548D8-19AE-41FB-BA1A-F7AB03DE9D88}" srcOrd="0" destOrd="0" presId="urn:microsoft.com/office/officeart/2005/8/layout/hList3"/>
    <dgm:cxn modelId="{B4E9AA44-0555-4EB7-B583-CEB2F4ACC529}" type="presParOf" srcId="{C57B274C-EC17-4670-9987-49013E99D8DC}" destId="{874ADB9B-BCF4-40E2-9CA7-D8EECD3C6424}" srcOrd="1" destOrd="0" presId="urn:microsoft.com/office/officeart/2005/8/layout/hList3"/>
    <dgm:cxn modelId="{AFE3578A-CAFD-4316-9932-14747982103C}" type="presParOf" srcId="{666322DC-F007-45F4-B7A3-85E93D6C865F}" destId="{E5B61AE4-20BF-4872-8CE5-5A13EE20C40D}"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21FE5D-B411-4074-8311-EE190FFE91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99153DF-5C3D-4857-BE72-BFC9098548DB}">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Request for Proposals</a:t>
          </a:r>
        </a:p>
      </dgm:t>
    </dgm:pt>
    <dgm:pt modelId="{C3AE5F1E-3E33-45A0-8E53-D7F79D1FD7F9}" type="parTrans" cxnId="{4AE4B99C-47EF-496C-ABA7-077FF1FA2931}">
      <dgm:prSet/>
      <dgm:spPr/>
      <dgm:t>
        <a:bodyPr/>
        <a:lstStyle/>
        <a:p>
          <a:endParaRPr lang="en-US"/>
        </a:p>
      </dgm:t>
    </dgm:pt>
    <dgm:pt modelId="{E0D9D0E7-7718-4AC4-A4EF-B0FC861FABA1}" type="sibTrans" cxnId="{4AE4B99C-47EF-496C-ABA7-077FF1FA2931}">
      <dgm:prSet/>
      <dgm:spPr/>
      <dgm:t>
        <a:bodyPr/>
        <a:lstStyle/>
        <a:p>
          <a:endParaRPr lang="en-US"/>
        </a:p>
      </dgm:t>
    </dgm:pt>
    <dgm:pt modelId="{5C3CACA1-1454-455E-9A55-EB59324AE59E}">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An RFP is a solicitation document issued by a government agency when they want organizations to submit detailed proposals to carry out a specific project or provide certain services.</a:t>
          </a:r>
        </a:p>
      </dgm:t>
    </dgm:pt>
    <dgm:pt modelId="{FC43DA43-D3A9-402C-A91E-9F162CF44C3C}" type="parTrans" cxnId="{B6C1E78B-34AE-44B2-9899-3132D86D322A}">
      <dgm:prSet/>
      <dgm:spPr/>
      <dgm:t>
        <a:bodyPr/>
        <a:lstStyle/>
        <a:p>
          <a:endParaRPr lang="en-US"/>
        </a:p>
      </dgm:t>
    </dgm:pt>
    <dgm:pt modelId="{D71D1FB3-EAD4-4404-86D2-E062BB078553}" type="sibTrans" cxnId="{B6C1E78B-34AE-44B2-9899-3132D86D322A}">
      <dgm:prSet/>
      <dgm:spPr/>
      <dgm:t>
        <a:bodyPr/>
        <a:lstStyle/>
        <a:p>
          <a:endParaRPr lang="en-US"/>
        </a:p>
      </dgm:t>
    </dgm:pt>
    <dgm:pt modelId="{C7C703EF-D1CC-4821-AE76-C2FB923306CB}">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Notice of Funding Availability </a:t>
          </a:r>
        </a:p>
      </dgm:t>
    </dgm:pt>
    <dgm:pt modelId="{BE035A5D-5992-4C64-BC7F-786EC1B7A888}" type="parTrans" cxnId="{AC21001B-FBA0-4CF0-95F7-44B3235EC735}">
      <dgm:prSet/>
      <dgm:spPr/>
      <dgm:t>
        <a:bodyPr/>
        <a:lstStyle/>
        <a:p>
          <a:endParaRPr lang="en-US"/>
        </a:p>
      </dgm:t>
    </dgm:pt>
    <dgm:pt modelId="{810C57E0-05FE-4029-B6C1-733DF6B55C5C}" type="sibTrans" cxnId="{AC21001B-FBA0-4CF0-95F7-44B3235EC735}">
      <dgm:prSet/>
      <dgm:spPr/>
      <dgm:t>
        <a:bodyPr/>
        <a:lstStyle/>
        <a:p>
          <a:endParaRPr lang="en-US"/>
        </a:p>
      </dgm:t>
    </dgm:pt>
    <dgm:pt modelId="{B9745EFE-9C64-4547-B498-4D9155AD9221}">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 NOFA is a public announcement that funding is available. It’s usually broader than an RFP and serves as the official notice to potential applicants that they can apply for funding.</a:t>
          </a:r>
        </a:p>
      </dgm:t>
    </dgm:pt>
    <dgm:pt modelId="{B1671BB6-093D-48AE-8AB8-B5917D280396}" type="parTrans" cxnId="{B67E5D88-A47E-4D40-92D5-1504ED47628A}">
      <dgm:prSet/>
      <dgm:spPr/>
      <dgm:t>
        <a:bodyPr/>
        <a:lstStyle/>
        <a:p>
          <a:endParaRPr lang="en-US"/>
        </a:p>
      </dgm:t>
    </dgm:pt>
    <dgm:pt modelId="{093FE2CB-DC3C-41E4-A4A9-BAA2CE4CF00A}" type="sibTrans" cxnId="{B67E5D88-A47E-4D40-92D5-1504ED47628A}">
      <dgm:prSet/>
      <dgm:spPr/>
      <dgm:t>
        <a:bodyPr/>
        <a:lstStyle/>
        <a:p>
          <a:endParaRPr lang="en-US"/>
        </a:p>
      </dgm:t>
    </dgm:pt>
    <dgm:pt modelId="{4339C544-C003-4BC2-A979-BCCE6AA8D940}">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RFP = detailed instructions for what’s needed and how to apply (the “playbook”).</a:t>
          </a:r>
        </a:p>
      </dgm:t>
    </dgm:pt>
    <dgm:pt modelId="{20D78D40-2EA3-4CC7-84FE-5291BD2089C9}" type="parTrans" cxnId="{622BE477-BBA3-45CC-9327-3E4CF07AF50F}">
      <dgm:prSet/>
      <dgm:spPr/>
      <dgm:t>
        <a:bodyPr/>
        <a:lstStyle/>
        <a:p>
          <a:endParaRPr lang="en-US"/>
        </a:p>
      </dgm:t>
    </dgm:pt>
    <dgm:pt modelId="{FF6BEB21-1C30-47EB-8A2F-0CB16DED8264}" type="sibTrans" cxnId="{622BE477-BBA3-45CC-9327-3E4CF07AF50F}">
      <dgm:prSet/>
      <dgm:spPr/>
      <dgm:t>
        <a:bodyPr/>
        <a:lstStyle/>
        <a:p>
          <a:endParaRPr lang="en-US"/>
        </a:p>
      </dgm:t>
    </dgm:pt>
    <dgm:pt modelId="{C0595173-5927-4D04-BC9E-4558CAB57CA6}">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NOFA = announcement that funding is available (the “heads up”).</a:t>
          </a:r>
        </a:p>
      </dgm:t>
    </dgm:pt>
    <dgm:pt modelId="{7E4E9AF0-8508-4AE0-B719-DA6D3CB55E34}" type="parTrans" cxnId="{0A6F6F09-F2DF-4E1C-A37A-AC8237047024}">
      <dgm:prSet/>
      <dgm:spPr/>
      <dgm:t>
        <a:bodyPr/>
        <a:lstStyle/>
        <a:p>
          <a:endParaRPr lang="en-US"/>
        </a:p>
      </dgm:t>
    </dgm:pt>
    <dgm:pt modelId="{8CD767EC-63F4-4317-B816-B9D0039FCF52}" type="sibTrans" cxnId="{0A6F6F09-F2DF-4E1C-A37A-AC8237047024}">
      <dgm:prSet/>
      <dgm:spPr/>
      <dgm:t>
        <a:bodyPr/>
        <a:lstStyle/>
        <a:p>
          <a:endParaRPr lang="en-US"/>
        </a:p>
      </dgm:t>
    </dgm:pt>
    <dgm:pt modelId="{3ED7141E-2DA6-4D38-8C05-AE3AB1245F99}">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Affordable Housing Program</a:t>
          </a:r>
        </a:p>
      </dgm:t>
    </dgm:pt>
    <dgm:pt modelId="{4ABBA53C-FF1C-4118-B5AF-90070CE26181}" type="parTrans" cxnId="{F8DC2146-9873-478C-85FC-F3095514A80E}">
      <dgm:prSet/>
      <dgm:spPr/>
      <dgm:t>
        <a:bodyPr/>
        <a:lstStyle/>
        <a:p>
          <a:endParaRPr lang="en-US"/>
        </a:p>
      </dgm:t>
    </dgm:pt>
    <dgm:pt modelId="{14C190E1-4293-4B91-9612-5CE458B219D7}" type="sibTrans" cxnId="{F8DC2146-9873-478C-85FC-F3095514A80E}">
      <dgm:prSet/>
      <dgm:spPr/>
      <dgm:t>
        <a:bodyPr/>
        <a:lstStyle/>
        <a:p>
          <a:endParaRPr lang="en-US"/>
        </a:p>
      </dgm:t>
    </dgm:pt>
    <dgm:pt modelId="{184E8B05-67C4-4C9F-AA01-591BBF5BB1FE}">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Impact fee abatement for affordable housing developments.</a:t>
          </a:r>
        </a:p>
      </dgm:t>
    </dgm:pt>
    <dgm:pt modelId="{4311959E-6D3B-4CF0-9281-B60819EDF5BF}" type="parTrans" cxnId="{18CFB1BC-BB67-459D-8CFA-63C374BB212E}">
      <dgm:prSet/>
      <dgm:spPr/>
      <dgm:t>
        <a:bodyPr/>
        <a:lstStyle/>
        <a:p>
          <a:endParaRPr lang="en-US"/>
        </a:p>
      </dgm:t>
    </dgm:pt>
    <dgm:pt modelId="{E58C1810-FD53-4BF1-802E-69F3D0524299}" type="sibTrans" cxnId="{18CFB1BC-BB67-459D-8CFA-63C374BB212E}">
      <dgm:prSet/>
      <dgm:spPr/>
      <dgm:t>
        <a:bodyPr/>
        <a:lstStyle/>
        <a:p>
          <a:endParaRPr lang="en-US"/>
        </a:p>
      </dgm:t>
    </dgm:pt>
    <dgm:pt modelId="{C9D0163B-8374-4AC9-87C6-2F23183CCA27}">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Home rehabilitation program.</a:t>
          </a:r>
        </a:p>
      </dgm:t>
    </dgm:pt>
    <dgm:pt modelId="{BC376191-D970-41E7-AC94-DAA49BA8DB53}" type="parTrans" cxnId="{0A3F277E-95C3-4597-8988-378C293712C8}">
      <dgm:prSet/>
      <dgm:spPr/>
      <dgm:t>
        <a:bodyPr/>
        <a:lstStyle/>
        <a:p>
          <a:endParaRPr lang="en-US"/>
        </a:p>
      </dgm:t>
    </dgm:pt>
    <dgm:pt modelId="{1DB9EF35-76E4-40FE-BF75-DB802E8F9D2A}" type="sibTrans" cxnId="{0A3F277E-95C3-4597-8988-378C293712C8}">
      <dgm:prSet/>
      <dgm:spPr/>
      <dgm:t>
        <a:bodyPr/>
        <a:lstStyle/>
        <a:p>
          <a:endParaRPr lang="en-US"/>
        </a:p>
      </dgm:t>
    </dgm:pt>
    <dgm:pt modelId="{2FAFB769-45D4-42F1-BBA3-85A009DCA6F6}">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 program with guidelines on how and to whom funding may be awarded – typically used to make affordable housing awards to individuals. </a:t>
          </a:r>
        </a:p>
      </dgm:t>
    </dgm:pt>
    <dgm:pt modelId="{453DA096-BB5B-44A3-BE84-61DD1C4CAEE2}" type="parTrans" cxnId="{803CF3A9-A2BC-4881-AF0F-0D66261123FE}">
      <dgm:prSet/>
      <dgm:spPr/>
      <dgm:t>
        <a:bodyPr/>
        <a:lstStyle/>
        <a:p>
          <a:endParaRPr lang="en-US"/>
        </a:p>
      </dgm:t>
    </dgm:pt>
    <dgm:pt modelId="{F93F3D1D-50B1-4680-80DB-218DDA8BA860}" type="sibTrans" cxnId="{803CF3A9-A2BC-4881-AF0F-0D66261123FE}">
      <dgm:prSet/>
      <dgm:spPr/>
      <dgm:t>
        <a:bodyPr/>
        <a:lstStyle/>
        <a:p>
          <a:endParaRPr lang="en-US"/>
        </a:p>
      </dgm:t>
    </dgm:pt>
    <dgm:pt modelId="{B3CDBC65-33FE-4141-A923-CB602F17C9DF}" type="pres">
      <dgm:prSet presAssocID="{5021FE5D-B411-4074-8311-EE190FFE9184}" presName="Name0" presStyleCnt="0">
        <dgm:presLayoutVars>
          <dgm:dir/>
          <dgm:animLvl val="lvl"/>
          <dgm:resizeHandles val="exact"/>
        </dgm:presLayoutVars>
      </dgm:prSet>
      <dgm:spPr/>
    </dgm:pt>
    <dgm:pt modelId="{1F3AB8E9-D904-4D86-A9D8-F75CDD84B445}" type="pres">
      <dgm:prSet presAssocID="{D99153DF-5C3D-4857-BE72-BFC9098548DB}" presName="composite" presStyleCnt="0"/>
      <dgm:spPr/>
    </dgm:pt>
    <dgm:pt modelId="{B0D02527-2844-4DA5-9C58-6A160192DAA7}" type="pres">
      <dgm:prSet presAssocID="{D99153DF-5C3D-4857-BE72-BFC9098548DB}" presName="parTx" presStyleLbl="alignNode1" presStyleIdx="0" presStyleCnt="3">
        <dgm:presLayoutVars>
          <dgm:chMax val="0"/>
          <dgm:chPref val="0"/>
          <dgm:bulletEnabled val="1"/>
        </dgm:presLayoutVars>
      </dgm:prSet>
      <dgm:spPr/>
    </dgm:pt>
    <dgm:pt modelId="{71785BC7-12CB-4487-A4EF-4A72D110D335}" type="pres">
      <dgm:prSet presAssocID="{D99153DF-5C3D-4857-BE72-BFC9098548DB}" presName="desTx" presStyleLbl="alignAccFollowNode1" presStyleIdx="0" presStyleCnt="3">
        <dgm:presLayoutVars>
          <dgm:bulletEnabled val="1"/>
        </dgm:presLayoutVars>
      </dgm:prSet>
      <dgm:spPr/>
    </dgm:pt>
    <dgm:pt modelId="{9B07A009-8F0B-46AB-965D-5F970739AE51}" type="pres">
      <dgm:prSet presAssocID="{E0D9D0E7-7718-4AC4-A4EF-B0FC861FABA1}" presName="space" presStyleCnt="0"/>
      <dgm:spPr/>
    </dgm:pt>
    <dgm:pt modelId="{725F0410-C0A9-45BA-9FAF-61AFD02AC012}" type="pres">
      <dgm:prSet presAssocID="{C7C703EF-D1CC-4821-AE76-C2FB923306CB}" presName="composite" presStyleCnt="0"/>
      <dgm:spPr/>
    </dgm:pt>
    <dgm:pt modelId="{2D82226D-6B61-4163-98C5-562D49C6A003}" type="pres">
      <dgm:prSet presAssocID="{C7C703EF-D1CC-4821-AE76-C2FB923306CB}" presName="parTx" presStyleLbl="alignNode1" presStyleIdx="1" presStyleCnt="3">
        <dgm:presLayoutVars>
          <dgm:chMax val="0"/>
          <dgm:chPref val="0"/>
          <dgm:bulletEnabled val="1"/>
        </dgm:presLayoutVars>
      </dgm:prSet>
      <dgm:spPr/>
    </dgm:pt>
    <dgm:pt modelId="{9B29E6CF-AEB7-46FB-AA5B-FC9863725BEE}" type="pres">
      <dgm:prSet presAssocID="{C7C703EF-D1CC-4821-AE76-C2FB923306CB}" presName="desTx" presStyleLbl="alignAccFollowNode1" presStyleIdx="1" presStyleCnt="3">
        <dgm:presLayoutVars>
          <dgm:bulletEnabled val="1"/>
        </dgm:presLayoutVars>
      </dgm:prSet>
      <dgm:spPr/>
    </dgm:pt>
    <dgm:pt modelId="{9CC8C8D7-3B04-440D-8A59-73B6DEDE1E47}" type="pres">
      <dgm:prSet presAssocID="{810C57E0-05FE-4029-B6C1-733DF6B55C5C}" presName="space" presStyleCnt="0"/>
      <dgm:spPr/>
    </dgm:pt>
    <dgm:pt modelId="{FAE9C99E-C6F0-4002-8CED-34E09F5BA297}" type="pres">
      <dgm:prSet presAssocID="{3ED7141E-2DA6-4D38-8C05-AE3AB1245F99}" presName="composite" presStyleCnt="0"/>
      <dgm:spPr/>
    </dgm:pt>
    <dgm:pt modelId="{11D41B80-D713-4902-A70C-19DD24AC5277}" type="pres">
      <dgm:prSet presAssocID="{3ED7141E-2DA6-4D38-8C05-AE3AB1245F99}" presName="parTx" presStyleLbl="alignNode1" presStyleIdx="2" presStyleCnt="3">
        <dgm:presLayoutVars>
          <dgm:chMax val="0"/>
          <dgm:chPref val="0"/>
          <dgm:bulletEnabled val="1"/>
        </dgm:presLayoutVars>
      </dgm:prSet>
      <dgm:spPr/>
    </dgm:pt>
    <dgm:pt modelId="{8C5BB279-5B5B-43BF-BA46-B182ECCC04E0}" type="pres">
      <dgm:prSet presAssocID="{3ED7141E-2DA6-4D38-8C05-AE3AB1245F99}" presName="desTx" presStyleLbl="alignAccFollowNode1" presStyleIdx="2" presStyleCnt="3">
        <dgm:presLayoutVars>
          <dgm:bulletEnabled val="1"/>
        </dgm:presLayoutVars>
      </dgm:prSet>
      <dgm:spPr/>
    </dgm:pt>
  </dgm:ptLst>
  <dgm:cxnLst>
    <dgm:cxn modelId="{0A6F6F09-F2DF-4E1C-A37A-AC8237047024}" srcId="{C7C703EF-D1CC-4821-AE76-C2FB923306CB}" destId="{C0595173-5927-4D04-BC9E-4558CAB57CA6}" srcOrd="1" destOrd="0" parTransId="{7E4E9AF0-8508-4AE0-B719-DA6D3CB55E34}" sibTransId="{8CD767EC-63F4-4317-B816-B9D0039FCF52}"/>
    <dgm:cxn modelId="{AC21001B-FBA0-4CF0-95F7-44B3235EC735}" srcId="{5021FE5D-B411-4074-8311-EE190FFE9184}" destId="{C7C703EF-D1CC-4821-AE76-C2FB923306CB}" srcOrd="1" destOrd="0" parTransId="{BE035A5D-5992-4C64-BC7F-786EC1B7A888}" sibTransId="{810C57E0-05FE-4029-B6C1-733DF6B55C5C}"/>
    <dgm:cxn modelId="{3AC22B1F-AB75-4A88-85CB-9175C9FD8817}" type="presOf" srcId="{3ED7141E-2DA6-4D38-8C05-AE3AB1245F99}" destId="{11D41B80-D713-4902-A70C-19DD24AC5277}" srcOrd="0" destOrd="0" presId="urn:microsoft.com/office/officeart/2005/8/layout/hList1"/>
    <dgm:cxn modelId="{8391572B-C461-4A39-B0A5-891D9AA6DCCA}" type="presOf" srcId="{C7C703EF-D1CC-4821-AE76-C2FB923306CB}" destId="{2D82226D-6B61-4163-98C5-562D49C6A003}" srcOrd="0" destOrd="0" presId="urn:microsoft.com/office/officeart/2005/8/layout/hList1"/>
    <dgm:cxn modelId="{F53EFF3D-50CD-4114-B3E7-8D3920131963}" type="presOf" srcId="{D99153DF-5C3D-4857-BE72-BFC9098548DB}" destId="{B0D02527-2844-4DA5-9C58-6A160192DAA7}" srcOrd="0" destOrd="0" presId="urn:microsoft.com/office/officeart/2005/8/layout/hList1"/>
    <dgm:cxn modelId="{52E5303E-0D91-4EBE-A797-9B3A95E13C75}" type="presOf" srcId="{C0595173-5927-4D04-BC9E-4558CAB57CA6}" destId="{9B29E6CF-AEB7-46FB-AA5B-FC9863725BEE}" srcOrd="0" destOrd="1" presId="urn:microsoft.com/office/officeart/2005/8/layout/hList1"/>
    <dgm:cxn modelId="{D5591941-8EB5-490D-81D8-C92665F561D6}" type="presOf" srcId="{B9745EFE-9C64-4547-B498-4D9155AD9221}" destId="{9B29E6CF-AEB7-46FB-AA5B-FC9863725BEE}" srcOrd="0" destOrd="0" presId="urn:microsoft.com/office/officeart/2005/8/layout/hList1"/>
    <dgm:cxn modelId="{F8DC2146-9873-478C-85FC-F3095514A80E}" srcId="{5021FE5D-B411-4074-8311-EE190FFE9184}" destId="{3ED7141E-2DA6-4D38-8C05-AE3AB1245F99}" srcOrd="2" destOrd="0" parTransId="{4ABBA53C-FF1C-4118-B5AF-90070CE26181}" sibTransId="{14C190E1-4293-4B91-9612-5CE458B219D7}"/>
    <dgm:cxn modelId="{9B1EE648-C989-4A01-A713-F0D551FCDB35}" type="presOf" srcId="{184E8B05-67C4-4C9F-AA01-591BBF5BB1FE}" destId="{8C5BB279-5B5B-43BF-BA46-B182ECCC04E0}" srcOrd="0" destOrd="1" presId="urn:microsoft.com/office/officeart/2005/8/layout/hList1"/>
    <dgm:cxn modelId="{EFF65375-2018-4191-9F2D-E1199FA1775C}" type="presOf" srcId="{4339C544-C003-4BC2-A979-BCCE6AA8D940}" destId="{71785BC7-12CB-4487-A4EF-4A72D110D335}" srcOrd="0" destOrd="1" presId="urn:microsoft.com/office/officeart/2005/8/layout/hList1"/>
    <dgm:cxn modelId="{622BE477-BBA3-45CC-9327-3E4CF07AF50F}" srcId="{D99153DF-5C3D-4857-BE72-BFC9098548DB}" destId="{4339C544-C003-4BC2-A979-BCCE6AA8D940}" srcOrd="1" destOrd="0" parTransId="{20D78D40-2EA3-4CC7-84FE-5291BD2089C9}" sibTransId="{FF6BEB21-1C30-47EB-8A2F-0CB16DED8264}"/>
    <dgm:cxn modelId="{0A3F277E-95C3-4597-8988-378C293712C8}" srcId="{3ED7141E-2DA6-4D38-8C05-AE3AB1245F99}" destId="{C9D0163B-8374-4AC9-87C6-2F23183CCA27}" srcOrd="2" destOrd="0" parTransId="{BC376191-D970-41E7-AC94-DAA49BA8DB53}" sibTransId="{1DB9EF35-76E4-40FE-BF75-DB802E8F9D2A}"/>
    <dgm:cxn modelId="{B67E5D88-A47E-4D40-92D5-1504ED47628A}" srcId="{C7C703EF-D1CC-4821-AE76-C2FB923306CB}" destId="{B9745EFE-9C64-4547-B498-4D9155AD9221}" srcOrd="0" destOrd="0" parTransId="{B1671BB6-093D-48AE-8AB8-B5917D280396}" sibTransId="{093FE2CB-DC3C-41E4-A4A9-BAA2CE4CF00A}"/>
    <dgm:cxn modelId="{70DF288A-1763-4F30-A0D6-A41AB6BF2550}" type="presOf" srcId="{5C3CACA1-1454-455E-9A55-EB59324AE59E}" destId="{71785BC7-12CB-4487-A4EF-4A72D110D335}" srcOrd="0" destOrd="0" presId="urn:microsoft.com/office/officeart/2005/8/layout/hList1"/>
    <dgm:cxn modelId="{B6C1E78B-34AE-44B2-9899-3132D86D322A}" srcId="{D99153DF-5C3D-4857-BE72-BFC9098548DB}" destId="{5C3CACA1-1454-455E-9A55-EB59324AE59E}" srcOrd="0" destOrd="0" parTransId="{FC43DA43-D3A9-402C-A91E-9F162CF44C3C}" sibTransId="{D71D1FB3-EAD4-4404-86D2-E062BB078553}"/>
    <dgm:cxn modelId="{4AE4B99C-47EF-496C-ABA7-077FF1FA2931}" srcId="{5021FE5D-B411-4074-8311-EE190FFE9184}" destId="{D99153DF-5C3D-4857-BE72-BFC9098548DB}" srcOrd="0" destOrd="0" parTransId="{C3AE5F1E-3E33-45A0-8E53-D7F79D1FD7F9}" sibTransId="{E0D9D0E7-7718-4AC4-A4EF-B0FC861FABA1}"/>
    <dgm:cxn modelId="{803CF3A9-A2BC-4881-AF0F-0D66261123FE}" srcId="{3ED7141E-2DA6-4D38-8C05-AE3AB1245F99}" destId="{2FAFB769-45D4-42F1-BBA3-85A009DCA6F6}" srcOrd="0" destOrd="0" parTransId="{453DA096-BB5B-44A3-BE84-61DD1C4CAEE2}" sibTransId="{F93F3D1D-50B1-4680-80DB-218DDA8BA860}"/>
    <dgm:cxn modelId="{EAEABDB5-5F55-48D7-9F73-19349217B033}" type="presOf" srcId="{2FAFB769-45D4-42F1-BBA3-85A009DCA6F6}" destId="{8C5BB279-5B5B-43BF-BA46-B182ECCC04E0}" srcOrd="0" destOrd="0" presId="urn:microsoft.com/office/officeart/2005/8/layout/hList1"/>
    <dgm:cxn modelId="{18CFB1BC-BB67-459D-8CFA-63C374BB212E}" srcId="{3ED7141E-2DA6-4D38-8C05-AE3AB1245F99}" destId="{184E8B05-67C4-4C9F-AA01-591BBF5BB1FE}" srcOrd="1" destOrd="0" parTransId="{4311959E-6D3B-4CF0-9281-B60819EDF5BF}" sibTransId="{E58C1810-FD53-4BF1-802E-69F3D0524299}"/>
    <dgm:cxn modelId="{837DEDCB-BE4B-47EF-A77B-BF42ADFF7623}" type="presOf" srcId="{C9D0163B-8374-4AC9-87C6-2F23183CCA27}" destId="{8C5BB279-5B5B-43BF-BA46-B182ECCC04E0}" srcOrd="0" destOrd="2" presId="urn:microsoft.com/office/officeart/2005/8/layout/hList1"/>
    <dgm:cxn modelId="{8DB718E5-07AE-4E8E-A716-A659A52F38A8}" type="presOf" srcId="{5021FE5D-B411-4074-8311-EE190FFE9184}" destId="{B3CDBC65-33FE-4141-A923-CB602F17C9DF}" srcOrd="0" destOrd="0" presId="urn:microsoft.com/office/officeart/2005/8/layout/hList1"/>
    <dgm:cxn modelId="{D730B951-93CA-41E1-9AC0-0A194E46E1EE}" type="presParOf" srcId="{B3CDBC65-33FE-4141-A923-CB602F17C9DF}" destId="{1F3AB8E9-D904-4D86-A9D8-F75CDD84B445}" srcOrd="0" destOrd="0" presId="urn:microsoft.com/office/officeart/2005/8/layout/hList1"/>
    <dgm:cxn modelId="{07F04C63-F6CF-4F3F-9EAD-9E55B3426F84}" type="presParOf" srcId="{1F3AB8E9-D904-4D86-A9D8-F75CDD84B445}" destId="{B0D02527-2844-4DA5-9C58-6A160192DAA7}" srcOrd="0" destOrd="0" presId="urn:microsoft.com/office/officeart/2005/8/layout/hList1"/>
    <dgm:cxn modelId="{1DB231B3-8418-420B-8CF5-C3EB24C8A3B5}" type="presParOf" srcId="{1F3AB8E9-D904-4D86-A9D8-F75CDD84B445}" destId="{71785BC7-12CB-4487-A4EF-4A72D110D335}" srcOrd="1" destOrd="0" presId="urn:microsoft.com/office/officeart/2005/8/layout/hList1"/>
    <dgm:cxn modelId="{900DAFF5-2128-4749-B7A1-329FB52C5A6E}" type="presParOf" srcId="{B3CDBC65-33FE-4141-A923-CB602F17C9DF}" destId="{9B07A009-8F0B-46AB-965D-5F970739AE51}" srcOrd="1" destOrd="0" presId="urn:microsoft.com/office/officeart/2005/8/layout/hList1"/>
    <dgm:cxn modelId="{D3DD0C54-834E-40B0-92D3-3163D6A7B1E3}" type="presParOf" srcId="{B3CDBC65-33FE-4141-A923-CB602F17C9DF}" destId="{725F0410-C0A9-45BA-9FAF-61AFD02AC012}" srcOrd="2" destOrd="0" presId="urn:microsoft.com/office/officeart/2005/8/layout/hList1"/>
    <dgm:cxn modelId="{213EFABD-9567-4E3C-B681-E01E32D9C603}" type="presParOf" srcId="{725F0410-C0A9-45BA-9FAF-61AFD02AC012}" destId="{2D82226D-6B61-4163-98C5-562D49C6A003}" srcOrd="0" destOrd="0" presId="urn:microsoft.com/office/officeart/2005/8/layout/hList1"/>
    <dgm:cxn modelId="{AB0B3D29-31B9-419F-89E5-C98751BFA0EC}" type="presParOf" srcId="{725F0410-C0A9-45BA-9FAF-61AFD02AC012}" destId="{9B29E6CF-AEB7-46FB-AA5B-FC9863725BEE}" srcOrd="1" destOrd="0" presId="urn:microsoft.com/office/officeart/2005/8/layout/hList1"/>
    <dgm:cxn modelId="{451B87C1-63D7-4927-B6F3-6CEA72C5909D}" type="presParOf" srcId="{B3CDBC65-33FE-4141-A923-CB602F17C9DF}" destId="{9CC8C8D7-3B04-440D-8A59-73B6DEDE1E47}" srcOrd="3" destOrd="0" presId="urn:microsoft.com/office/officeart/2005/8/layout/hList1"/>
    <dgm:cxn modelId="{E7A6B0E9-1DDB-4165-9D8D-DCB7E6282CFA}" type="presParOf" srcId="{B3CDBC65-33FE-4141-A923-CB602F17C9DF}" destId="{FAE9C99E-C6F0-4002-8CED-34E09F5BA297}" srcOrd="4" destOrd="0" presId="urn:microsoft.com/office/officeart/2005/8/layout/hList1"/>
    <dgm:cxn modelId="{35CECB78-E470-4232-BE5A-F3B7225D9336}" type="presParOf" srcId="{FAE9C99E-C6F0-4002-8CED-34E09F5BA297}" destId="{11D41B80-D713-4902-A70C-19DD24AC5277}" srcOrd="0" destOrd="0" presId="urn:microsoft.com/office/officeart/2005/8/layout/hList1"/>
    <dgm:cxn modelId="{2EF4369C-709F-4840-AE99-60AEAE14568D}" type="presParOf" srcId="{FAE9C99E-C6F0-4002-8CED-34E09F5BA297}" destId="{8C5BB279-5B5B-43BF-BA46-B182ECCC04E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3EF3AC-65BC-4B71-9E20-D9803F4B09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D4BC42C-7E35-44E2-BA96-861891057E8E}">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Land Use Restriction Agreement (LURA)</a:t>
          </a:r>
        </a:p>
      </dgm:t>
    </dgm:pt>
    <dgm:pt modelId="{77A7B1F9-B48B-4981-8FC8-13C58BE1E6BB}" type="parTrans" cxnId="{37E63350-8B15-4B5B-8FC6-59E3AE2EE151}">
      <dgm:prSet/>
      <dgm:spPr/>
      <dgm:t>
        <a:bodyPr/>
        <a:lstStyle/>
        <a:p>
          <a:endParaRPr lang="en-US"/>
        </a:p>
      </dgm:t>
    </dgm:pt>
    <dgm:pt modelId="{2602C407-6F72-4055-8A88-CEFBBBA98EDE}" type="sibTrans" cxnId="{37E63350-8B15-4B5B-8FC6-59E3AE2EE151}">
      <dgm:prSet/>
      <dgm:spPr/>
      <dgm:t>
        <a:bodyPr/>
        <a:lstStyle/>
        <a:p>
          <a:endParaRPr lang="en-US"/>
        </a:p>
      </dgm:t>
    </dgm:pt>
    <dgm:pt modelId="{9D67C9D2-3DF4-4AA8-A134-065383356AED}">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 LURA is a legally binding contract, typically recorded against a property’s deed, that requires the property to be used for affordable housing purposes for a set period of time. </a:t>
          </a:r>
        </a:p>
      </dgm:t>
    </dgm:pt>
    <dgm:pt modelId="{970E9844-E936-4310-A7EE-FEE47D97D32E}" type="parTrans" cxnId="{415EE04D-902D-4020-BE63-FCB6A39FDC5E}">
      <dgm:prSet/>
      <dgm:spPr/>
      <dgm:t>
        <a:bodyPr/>
        <a:lstStyle/>
        <a:p>
          <a:endParaRPr lang="en-US"/>
        </a:p>
      </dgm:t>
    </dgm:pt>
    <dgm:pt modelId="{BFB88CCA-9010-4799-B1B1-3A4FF914F5F8}" type="sibTrans" cxnId="{415EE04D-902D-4020-BE63-FCB6A39FDC5E}">
      <dgm:prSet/>
      <dgm:spPr/>
      <dgm:t>
        <a:bodyPr/>
        <a:lstStyle/>
        <a:p>
          <a:endParaRPr lang="en-US"/>
        </a:p>
      </dgm:t>
    </dgm:pt>
    <dgm:pt modelId="{6118617A-88AD-4D96-980E-41222B6E1E78}">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Restrictive Convents Agreement (RCA)</a:t>
          </a:r>
        </a:p>
      </dgm:t>
    </dgm:pt>
    <dgm:pt modelId="{69D77C0E-E49E-4AF0-8920-AB89BAD8813F}" type="parTrans" cxnId="{3B185720-6B27-499A-AFF6-FD1AFF56C725}">
      <dgm:prSet/>
      <dgm:spPr/>
      <dgm:t>
        <a:bodyPr/>
        <a:lstStyle/>
        <a:p>
          <a:endParaRPr lang="en-US"/>
        </a:p>
      </dgm:t>
    </dgm:pt>
    <dgm:pt modelId="{A3FE2B8A-E17C-4262-8386-99B98EA1CCC8}" type="sibTrans" cxnId="{3B185720-6B27-499A-AFF6-FD1AFF56C725}">
      <dgm:prSet/>
      <dgm:spPr/>
      <dgm:t>
        <a:bodyPr/>
        <a:lstStyle/>
        <a:p>
          <a:endParaRPr lang="en-US"/>
        </a:p>
      </dgm:t>
    </dgm:pt>
    <dgm:pt modelId="{6A7B39A5-689D-421A-9C7C-7529C2DBA4D2}">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Because it is attached to the deed, the agreement “runs with the land,” meaning future owners are also bound by its restrictions. Restrictions often include the following:</a:t>
          </a:r>
        </a:p>
      </dgm:t>
    </dgm:pt>
    <dgm:pt modelId="{DC5EDCB7-5D90-4544-BA05-E014C16A8672}" type="parTrans" cxnId="{97B5E74E-104F-4F5D-8A4C-64943583D7C0}">
      <dgm:prSet/>
      <dgm:spPr/>
      <dgm:t>
        <a:bodyPr/>
        <a:lstStyle/>
        <a:p>
          <a:endParaRPr lang="en-US"/>
        </a:p>
      </dgm:t>
    </dgm:pt>
    <dgm:pt modelId="{4036047E-184F-4E4D-8758-A64F8E054BBB}" type="sibTrans" cxnId="{97B5E74E-104F-4F5D-8A4C-64943583D7C0}">
      <dgm:prSet/>
      <dgm:spPr/>
      <dgm:t>
        <a:bodyPr/>
        <a:lstStyle/>
        <a:p>
          <a:endParaRPr lang="en-US"/>
        </a:p>
      </dgm:t>
    </dgm:pt>
    <dgm:pt modelId="{66A9E2AF-5EF2-4BB1-97DB-AC1DD6979BC5}">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Rent limits: Owners cannot charge more than a certain rent level, usually tied to a percentage of Area Median Income (AMI).
Income eligibility: Units must be rented to households whose incomes fall below a specified threshold.
Affordability period: Typically ranges from 20 to 40 years, during which the affordability rules must be followed.</a:t>
          </a:r>
        </a:p>
      </dgm:t>
    </dgm:pt>
    <dgm:pt modelId="{71B97F13-A2F2-40E7-B556-EFE69212B39B}" type="parTrans" cxnId="{6C22DF67-B015-4E34-BFF7-96F88783AEEC}">
      <dgm:prSet/>
      <dgm:spPr/>
      <dgm:t>
        <a:bodyPr/>
        <a:lstStyle/>
        <a:p>
          <a:endParaRPr lang="en-US"/>
        </a:p>
      </dgm:t>
    </dgm:pt>
    <dgm:pt modelId="{5F39D9E7-95EA-402A-880E-BB10B3B5A450}" type="sibTrans" cxnId="{6C22DF67-B015-4E34-BFF7-96F88783AEEC}">
      <dgm:prSet/>
      <dgm:spPr/>
      <dgm:t>
        <a:bodyPr/>
        <a:lstStyle/>
        <a:p>
          <a:endParaRPr lang="en-US"/>
        </a:p>
      </dgm:t>
    </dgm:pt>
    <dgm:pt modelId="{E951A975-C8C4-4875-B26E-D50613816E15}">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Similar to a LURA, an RCA binds a property to affordability obligations. RCAs are typically used for projects serving single family housing needs to prevent homes assisted from being “flipped.” Restrictions often include the following:</a:t>
          </a:r>
        </a:p>
      </dgm:t>
    </dgm:pt>
    <dgm:pt modelId="{B20706E6-7E02-4E25-A258-BFCA7A478790}" type="parTrans" cxnId="{15335D65-B32B-41E1-8EF4-8820060CBD2F}">
      <dgm:prSet/>
      <dgm:spPr/>
      <dgm:t>
        <a:bodyPr/>
        <a:lstStyle/>
        <a:p>
          <a:endParaRPr lang="en-US"/>
        </a:p>
      </dgm:t>
    </dgm:pt>
    <dgm:pt modelId="{1FD58547-6AAC-49B2-808D-47EA2512FF6F}" type="sibTrans" cxnId="{15335D65-B32B-41E1-8EF4-8820060CBD2F}">
      <dgm:prSet/>
      <dgm:spPr/>
      <dgm:t>
        <a:bodyPr/>
        <a:lstStyle/>
        <a:p>
          <a:endParaRPr lang="en-US"/>
        </a:p>
      </dgm:t>
    </dgm:pt>
    <dgm:pt modelId="{A5F5296F-282E-4DFE-91E1-B7D890887B2A}">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Income eligibility: Units must be rented or sold to households below a certain % of Area Median Income (AMI).</a:t>
          </a:r>
        </a:p>
      </dgm:t>
    </dgm:pt>
    <dgm:pt modelId="{6CFF5BE2-4DF5-41BA-B2CF-36150A60739A}" type="parTrans" cxnId="{6E08B7F7-2938-4D33-B0E0-72DE8D9C1DB4}">
      <dgm:prSet/>
      <dgm:spPr/>
      <dgm:t>
        <a:bodyPr/>
        <a:lstStyle/>
        <a:p>
          <a:endParaRPr lang="en-US"/>
        </a:p>
      </dgm:t>
    </dgm:pt>
    <dgm:pt modelId="{8A1C8A77-BAD1-4997-B040-3F142193A078}" type="sibTrans" cxnId="{6E08B7F7-2938-4D33-B0E0-72DE8D9C1DB4}">
      <dgm:prSet/>
      <dgm:spPr/>
      <dgm:t>
        <a:bodyPr/>
        <a:lstStyle/>
        <a:p>
          <a:endParaRPr lang="en-US"/>
        </a:p>
      </dgm:t>
    </dgm:pt>
    <dgm:pt modelId="{5BF0D012-30B8-4170-8169-BA135C94A76E}">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Affordability period: Duration for which the RCA terms are lock in. May be structured as a forgivable loan. </a:t>
          </a:r>
        </a:p>
      </dgm:t>
    </dgm:pt>
    <dgm:pt modelId="{B4B6FCBC-CD8E-404B-9C15-A0A92D9BFC09}" type="parTrans" cxnId="{35AFDCD1-2DA4-4867-A225-66128D423DFB}">
      <dgm:prSet/>
      <dgm:spPr/>
      <dgm:t>
        <a:bodyPr/>
        <a:lstStyle/>
        <a:p>
          <a:endParaRPr lang="en-US"/>
        </a:p>
      </dgm:t>
    </dgm:pt>
    <dgm:pt modelId="{B1E9EECE-32D3-44F5-BE76-959D4F800E4E}" type="sibTrans" cxnId="{35AFDCD1-2DA4-4867-A225-66128D423DFB}">
      <dgm:prSet/>
      <dgm:spPr/>
      <dgm:t>
        <a:bodyPr/>
        <a:lstStyle/>
        <a:p>
          <a:endParaRPr lang="en-US"/>
        </a:p>
      </dgm:t>
    </dgm:pt>
    <dgm:pt modelId="{0C405694-C5DE-45A0-8757-A3CBACC55F1F}">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Occupancy rules: May require the unit to be the primary residence of the tenant or homeowner.</a:t>
          </a:r>
        </a:p>
      </dgm:t>
    </dgm:pt>
    <dgm:pt modelId="{47BFE63B-12BB-4C76-BF0A-A75B221F7E94}" type="parTrans" cxnId="{6D376A95-16E2-42DE-9570-1E1431049B42}">
      <dgm:prSet/>
      <dgm:spPr/>
      <dgm:t>
        <a:bodyPr/>
        <a:lstStyle/>
        <a:p>
          <a:endParaRPr lang="en-US"/>
        </a:p>
      </dgm:t>
    </dgm:pt>
    <dgm:pt modelId="{F5A1EC7B-A8AE-4C21-BCE0-178BA4BC45B7}" type="sibTrans" cxnId="{6D376A95-16E2-42DE-9570-1E1431049B42}">
      <dgm:prSet/>
      <dgm:spPr/>
      <dgm:t>
        <a:bodyPr/>
        <a:lstStyle/>
        <a:p>
          <a:endParaRPr lang="en-US"/>
        </a:p>
      </dgm:t>
    </dgm:pt>
    <dgm:pt modelId="{A4A02807-1975-4AC1-8CB4-E7514AD6BA6B}" type="pres">
      <dgm:prSet presAssocID="{9D3EF3AC-65BC-4B71-9E20-D9803F4B096D}" presName="Name0" presStyleCnt="0">
        <dgm:presLayoutVars>
          <dgm:dir/>
          <dgm:animLvl val="lvl"/>
          <dgm:resizeHandles val="exact"/>
        </dgm:presLayoutVars>
      </dgm:prSet>
      <dgm:spPr/>
    </dgm:pt>
    <dgm:pt modelId="{52FDCD95-0DAA-48AD-ADEA-63F5A9E4336B}" type="pres">
      <dgm:prSet presAssocID="{0D4BC42C-7E35-44E2-BA96-861891057E8E}" presName="composite" presStyleCnt="0"/>
      <dgm:spPr/>
    </dgm:pt>
    <dgm:pt modelId="{CC6C9326-1F52-4363-8CC4-5C563D527F0F}" type="pres">
      <dgm:prSet presAssocID="{0D4BC42C-7E35-44E2-BA96-861891057E8E}" presName="parTx" presStyleLbl="alignNode1" presStyleIdx="0" presStyleCnt="2">
        <dgm:presLayoutVars>
          <dgm:chMax val="0"/>
          <dgm:chPref val="0"/>
          <dgm:bulletEnabled val="1"/>
        </dgm:presLayoutVars>
      </dgm:prSet>
      <dgm:spPr/>
    </dgm:pt>
    <dgm:pt modelId="{1D68E833-6E51-4BB6-9C08-840DE08CC689}" type="pres">
      <dgm:prSet presAssocID="{0D4BC42C-7E35-44E2-BA96-861891057E8E}" presName="desTx" presStyleLbl="alignAccFollowNode1" presStyleIdx="0" presStyleCnt="2">
        <dgm:presLayoutVars>
          <dgm:bulletEnabled val="1"/>
        </dgm:presLayoutVars>
      </dgm:prSet>
      <dgm:spPr/>
    </dgm:pt>
    <dgm:pt modelId="{671848F3-4BB2-4EA9-A049-EDBFC11A8F86}" type="pres">
      <dgm:prSet presAssocID="{2602C407-6F72-4055-8A88-CEFBBBA98EDE}" presName="space" presStyleCnt="0"/>
      <dgm:spPr/>
    </dgm:pt>
    <dgm:pt modelId="{E9A268FD-0771-4B5F-A0AC-149526102720}" type="pres">
      <dgm:prSet presAssocID="{6118617A-88AD-4D96-980E-41222B6E1E78}" presName="composite" presStyleCnt="0"/>
      <dgm:spPr/>
    </dgm:pt>
    <dgm:pt modelId="{9C7BC4A9-E2B6-4AB1-A02F-1B8ED820A0B8}" type="pres">
      <dgm:prSet presAssocID="{6118617A-88AD-4D96-980E-41222B6E1E78}" presName="parTx" presStyleLbl="alignNode1" presStyleIdx="1" presStyleCnt="2">
        <dgm:presLayoutVars>
          <dgm:chMax val="0"/>
          <dgm:chPref val="0"/>
          <dgm:bulletEnabled val="1"/>
        </dgm:presLayoutVars>
      </dgm:prSet>
      <dgm:spPr/>
    </dgm:pt>
    <dgm:pt modelId="{61011320-3127-4769-8245-51202984EDA1}" type="pres">
      <dgm:prSet presAssocID="{6118617A-88AD-4D96-980E-41222B6E1E78}" presName="desTx" presStyleLbl="alignAccFollowNode1" presStyleIdx="1" presStyleCnt="2">
        <dgm:presLayoutVars>
          <dgm:bulletEnabled val="1"/>
        </dgm:presLayoutVars>
      </dgm:prSet>
      <dgm:spPr/>
    </dgm:pt>
  </dgm:ptLst>
  <dgm:cxnLst>
    <dgm:cxn modelId="{E4F22B16-7C20-449A-B846-7154BB440B33}" type="presOf" srcId="{A5F5296F-282E-4DFE-91E1-B7D890887B2A}" destId="{61011320-3127-4769-8245-51202984EDA1}" srcOrd="0" destOrd="1" presId="urn:microsoft.com/office/officeart/2005/8/layout/hList1"/>
    <dgm:cxn modelId="{3B185720-6B27-499A-AFF6-FD1AFF56C725}" srcId="{9D3EF3AC-65BC-4B71-9E20-D9803F4B096D}" destId="{6118617A-88AD-4D96-980E-41222B6E1E78}" srcOrd="1" destOrd="0" parTransId="{69D77C0E-E49E-4AF0-8920-AB89BAD8813F}" sibTransId="{A3FE2B8A-E17C-4262-8386-99B98EA1CCC8}"/>
    <dgm:cxn modelId="{A2971843-7686-4936-8916-D8D5C550931C}" type="presOf" srcId="{66A9E2AF-5EF2-4BB1-97DB-AC1DD6979BC5}" destId="{1D68E833-6E51-4BB6-9C08-840DE08CC689}" srcOrd="0" destOrd="2" presId="urn:microsoft.com/office/officeart/2005/8/layout/hList1"/>
    <dgm:cxn modelId="{15335D65-B32B-41E1-8EF4-8820060CBD2F}" srcId="{6118617A-88AD-4D96-980E-41222B6E1E78}" destId="{E951A975-C8C4-4875-B26E-D50613816E15}" srcOrd="0" destOrd="0" parTransId="{B20706E6-7E02-4E25-A258-BFCA7A478790}" sibTransId="{1FD58547-6AAC-49B2-808D-47EA2512FF6F}"/>
    <dgm:cxn modelId="{BD9D1A47-D3D3-492D-9137-463E9FBD77C9}" type="presOf" srcId="{9D3EF3AC-65BC-4B71-9E20-D9803F4B096D}" destId="{A4A02807-1975-4AC1-8CB4-E7514AD6BA6B}" srcOrd="0" destOrd="0" presId="urn:microsoft.com/office/officeart/2005/8/layout/hList1"/>
    <dgm:cxn modelId="{6C22DF67-B015-4E34-BFF7-96F88783AEEC}" srcId="{6A7B39A5-689D-421A-9C7C-7529C2DBA4D2}" destId="{66A9E2AF-5EF2-4BB1-97DB-AC1DD6979BC5}" srcOrd="0" destOrd="0" parTransId="{71B97F13-A2F2-40E7-B556-EFE69212B39B}" sibTransId="{5F39D9E7-95EA-402A-880E-BB10B3B5A450}"/>
    <dgm:cxn modelId="{415EE04D-902D-4020-BE63-FCB6A39FDC5E}" srcId="{0D4BC42C-7E35-44E2-BA96-861891057E8E}" destId="{9D67C9D2-3DF4-4AA8-A134-065383356AED}" srcOrd="0" destOrd="0" parTransId="{970E9844-E936-4310-A7EE-FEE47D97D32E}" sibTransId="{BFB88CCA-9010-4799-B1B1-3A4FF914F5F8}"/>
    <dgm:cxn modelId="{97B5E74E-104F-4F5D-8A4C-64943583D7C0}" srcId="{0D4BC42C-7E35-44E2-BA96-861891057E8E}" destId="{6A7B39A5-689D-421A-9C7C-7529C2DBA4D2}" srcOrd="1" destOrd="0" parTransId="{DC5EDCB7-5D90-4544-BA05-E014C16A8672}" sibTransId="{4036047E-184F-4E4D-8758-A64F8E054BBB}"/>
    <dgm:cxn modelId="{37E63350-8B15-4B5B-8FC6-59E3AE2EE151}" srcId="{9D3EF3AC-65BC-4B71-9E20-D9803F4B096D}" destId="{0D4BC42C-7E35-44E2-BA96-861891057E8E}" srcOrd="0" destOrd="0" parTransId="{77A7B1F9-B48B-4981-8FC8-13C58BE1E6BB}" sibTransId="{2602C407-6F72-4055-8A88-CEFBBBA98EDE}"/>
    <dgm:cxn modelId="{D6BC4287-7FC4-4FDE-8DE2-E5215D31F627}" type="presOf" srcId="{5BF0D012-30B8-4170-8169-BA135C94A76E}" destId="{61011320-3127-4769-8245-51202984EDA1}" srcOrd="0" destOrd="2" presId="urn:microsoft.com/office/officeart/2005/8/layout/hList1"/>
    <dgm:cxn modelId="{6D376A95-16E2-42DE-9570-1E1431049B42}" srcId="{E951A975-C8C4-4875-B26E-D50613816E15}" destId="{0C405694-C5DE-45A0-8757-A3CBACC55F1F}" srcOrd="2" destOrd="0" parTransId="{47BFE63B-12BB-4C76-BF0A-A75B221F7E94}" sibTransId="{F5A1EC7B-A8AE-4C21-BCE0-178BA4BC45B7}"/>
    <dgm:cxn modelId="{30C4F5BF-4311-4C84-9476-08C34FDF49AB}" type="presOf" srcId="{0D4BC42C-7E35-44E2-BA96-861891057E8E}" destId="{CC6C9326-1F52-4363-8CC4-5C563D527F0F}" srcOrd="0" destOrd="0" presId="urn:microsoft.com/office/officeart/2005/8/layout/hList1"/>
    <dgm:cxn modelId="{AB2185C5-7048-4F2D-9140-175E994FF3C8}" type="presOf" srcId="{9D67C9D2-3DF4-4AA8-A134-065383356AED}" destId="{1D68E833-6E51-4BB6-9C08-840DE08CC689}" srcOrd="0" destOrd="0" presId="urn:microsoft.com/office/officeart/2005/8/layout/hList1"/>
    <dgm:cxn modelId="{20A091CD-E417-4926-BBAE-60D68562BFF1}" type="presOf" srcId="{0C405694-C5DE-45A0-8757-A3CBACC55F1F}" destId="{61011320-3127-4769-8245-51202984EDA1}" srcOrd="0" destOrd="3" presId="urn:microsoft.com/office/officeart/2005/8/layout/hList1"/>
    <dgm:cxn modelId="{35AFDCD1-2DA4-4867-A225-66128D423DFB}" srcId="{E951A975-C8C4-4875-B26E-D50613816E15}" destId="{5BF0D012-30B8-4170-8169-BA135C94A76E}" srcOrd="1" destOrd="0" parTransId="{B4B6FCBC-CD8E-404B-9C15-A0A92D9BFC09}" sibTransId="{B1E9EECE-32D3-44F5-BE76-959D4F800E4E}"/>
    <dgm:cxn modelId="{F871CBE0-F131-4367-9E16-33CC3EF43F66}" type="presOf" srcId="{6A7B39A5-689D-421A-9C7C-7529C2DBA4D2}" destId="{1D68E833-6E51-4BB6-9C08-840DE08CC689}" srcOrd="0" destOrd="1" presId="urn:microsoft.com/office/officeart/2005/8/layout/hList1"/>
    <dgm:cxn modelId="{C48A1AF2-B758-45AB-B10E-FC7FF7DE181B}" type="presOf" srcId="{6118617A-88AD-4D96-980E-41222B6E1E78}" destId="{9C7BC4A9-E2B6-4AB1-A02F-1B8ED820A0B8}" srcOrd="0" destOrd="0" presId="urn:microsoft.com/office/officeart/2005/8/layout/hList1"/>
    <dgm:cxn modelId="{6E08B7F7-2938-4D33-B0E0-72DE8D9C1DB4}" srcId="{E951A975-C8C4-4875-B26E-D50613816E15}" destId="{A5F5296F-282E-4DFE-91E1-B7D890887B2A}" srcOrd="0" destOrd="0" parTransId="{6CFF5BE2-4DF5-41BA-B2CF-36150A60739A}" sibTransId="{8A1C8A77-BAD1-4997-B040-3F142193A078}"/>
    <dgm:cxn modelId="{EA825EFF-1C9C-48ED-9759-48EFAD79A0D3}" type="presOf" srcId="{E951A975-C8C4-4875-B26E-D50613816E15}" destId="{61011320-3127-4769-8245-51202984EDA1}" srcOrd="0" destOrd="0" presId="urn:microsoft.com/office/officeart/2005/8/layout/hList1"/>
    <dgm:cxn modelId="{9481122B-CAF2-44E2-90F1-FBB624DA57DB}" type="presParOf" srcId="{A4A02807-1975-4AC1-8CB4-E7514AD6BA6B}" destId="{52FDCD95-0DAA-48AD-ADEA-63F5A9E4336B}" srcOrd="0" destOrd="0" presId="urn:microsoft.com/office/officeart/2005/8/layout/hList1"/>
    <dgm:cxn modelId="{E3DAC6FA-EED3-4015-8C90-27911457336B}" type="presParOf" srcId="{52FDCD95-0DAA-48AD-ADEA-63F5A9E4336B}" destId="{CC6C9326-1F52-4363-8CC4-5C563D527F0F}" srcOrd="0" destOrd="0" presId="urn:microsoft.com/office/officeart/2005/8/layout/hList1"/>
    <dgm:cxn modelId="{CC21BDE4-73B1-4CA3-92E8-F9326309A48A}" type="presParOf" srcId="{52FDCD95-0DAA-48AD-ADEA-63F5A9E4336B}" destId="{1D68E833-6E51-4BB6-9C08-840DE08CC689}" srcOrd="1" destOrd="0" presId="urn:microsoft.com/office/officeart/2005/8/layout/hList1"/>
    <dgm:cxn modelId="{26E65122-9A91-4A95-9D6F-6C664359D102}" type="presParOf" srcId="{A4A02807-1975-4AC1-8CB4-E7514AD6BA6B}" destId="{671848F3-4BB2-4EA9-A049-EDBFC11A8F86}" srcOrd="1" destOrd="0" presId="urn:microsoft.com/office/officeart/2005/8/layout/hList1"/>
    <dgm:cxn modelId="{1608AD18-549A-4A48-BDA8-5A888815BE98}" type="presParOf" srcId="{A4A02807-1975-4AC1-8CB4-E7514AD6BA6B}" destId="{E9A268FD-0771-4B5F-A0AC-149526102720}" srcOrd="2" destOrd="0" presId="urn:microsoft.com/office/officeart/2005/8/layout/hList1"/>
    <dgm:cxn modelId="{94D9296B-8E0E-418A-8430-189E284AA35B}" type="presParOf" srcId="{E9A268FD-0771-4B5F-A0AC-149526102720}" destId="{9C7BC4A9-E2B6-4AB1-A02F-1B8ED820A0B8}" srcOrd="0" destOrd="0" presId="urn:microsoft.com/office/officeart/2005/8/layout/hList1"/>
    <dgm:cxn modelId="{AA7CA85C-F00F-44F4-936D-2A2B8577D57C}" type="presParOf" srcId="{E9A268FD-0771-4B5F-A0AC-149526102720}" destId="{61011320-3127-4769-8245-51202984EDA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B57393-85AE-4EF1-84A0-FEF6C43524D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75BCAB42-ECF1-4846-A0A3-9BBFBD8EF1B0}">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Develop an affordable housing plan. Submit affordable housing plan to Housing New Mexico for approval.</a:t>
          </a:r>
        </a:p>
      </dgm:t>
    </dgm:pt>
    <dgm:pt modelId="{B1183573-17AA-43EB-AF50-2269DB946451}" type="parTrans" cxnId="{9B10C233-0844-420A-A71C-448941516D14}">
      <dgm:prSet/>
      <dgm:spPr/>
      <dgm:t>
        <a:bodyPr/>
        <a:lstStyle/>
        <a:p>
          <a:endParaRPr lang="en-US"/>
        </a:p>
      </dgm:t>
    </dgm:pt>
    <dgm:pt modelId="{679A93C0-CF1A-4D84-AF4D-0A03C577010F}" type="sibTrans" cxnId="{9B10C233-0844-420A-A71C-448941516D14}">
      <dgm:prSet/>
      <dgm:spPr/>
      <dgm:t>
        <a:bodyPr/>
        <a:lstStyle/>
        <a:p>
          <a:endParaRPr lang="en-US"/>
        </a:p>
      </dgm:t>
    </dgm:pt>
    <dgm:pt modelId="{1F188A7F-CF01-4E21-9159-85F8FB00DA90}">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Pass ordinance along with resolution to adopt the affordable housing plan. Provide proof of plan adoption and ordinance enactment to Housing New Mexico.</a:t>
          </a:r>
        </a:p>
      </dgm:t>
    </dgm:pt>
    <dgm:pt modelId="{6078080D-54DC-432B-9D3C-1A9E32BFB690}" type="parTrans" cxnId="{43726717-4129-48E9-9389-C6FC7C607B6D}">
      <dgm:prSet/>
      <dgm:spPr/>
      <dgm:t>
        <a:bodyPr/>
        <a:lstStyle/>
        <a:p>
          <a:endParaRPr lang="en-US"/>
        </a:p>
      </dgm:t>
    </dgm:pt>
    <dgm:pt modelId="{ED33BA74-7C27-424B-AFFB-77DCE58ABC7B}" type="sibTrans" cxnId="{43726717-4129-48E9-9389-C6FC7C607B6D}">
      <dgm:prSet/>
      <dgm:spPr/>
      <dgm:t>
        <a:bodyPr/>
        <a:lstStyle/>
        <a:p>
          <a:endParaRPr lang="en-US"/>
        </a:p>
      </dgm:t>
    </dgm:pt>
    <dgm:pt modelId="{392A471E-CFDC-4194-89E5-A5B7ED916574}">
      <dgm:prSet/>
      <dgm:spPr/>
      <dgm:t>
        <a:bodyPr/>
        <a:lstStyle/>
        <a:p>
          <a:r>
            <a:rPr lang="en-US">
              <a:latin typeface="Lato" panose="020F0502020204030203" pitchFamily="34" charset="0"/>
              <a:ea typeface="Lato" panose="020F0502020204030203" pitchFamily="34" charset="0"/>
              <a:cs typeface="Lato" panose="020F0502020204030203" pitchFamily="34" charset="0"/>
            </a:rPr>
            <a:t>Develop an affordable housing ordinance. Submit affordable housing ordinance to Housing New Mexico for approval.</a:t>
          </a:r>
        </a:p>
      </dgm:t>
    </dgm:pt>
    <dgm:pt modelId="{342433D0-8657-489E-BCC3-9AB414E75431}" type="parTrans" cxnId="{1C7B9DF0-F2C3-484C-8CB3-5434242C016E}">
      <dgm:prSet/>
      <dgm:spPr/>
      <dgm:t>
        <a:bodyPr/>
        <a:lstStyle/>
        <a:p>
          <a:endParaRPr lang="en-US"/>
        </a:p>
      </dgm:t>
    </dgm:pt>
    <dgm:pt modelId="{131FD4D6-F93B-4A30-91C7-8B2828FDFED3}" type="sibTrans" cxnId="{1C7B9DF0-F2C3-484C-8CB3-5434242C016E}">
      <dgm:prSet/>
      <dgm:spPr/>
      <dgm:t>
        <a:bodyPr/>
        <a:lstStyle/>
        <a:p>
          <a:endParaRPr lang="en-US"/>
        </a:p>
      </dgm:t>
    </dgm:pt>
    <dgm:pt modelId="{A3498325-7294-4E48-90EE-E6D402BE4754}">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Define a project, solicit and evaluate qualified grantee to receive an AHA compliant donation.</a:t>
          </a:r>
        </a:p>
      </dgm:t>
    </dgm:pt>
    <dgm:pt modelId="{5D5B4C28-62E5-4788-95C5-365A8CB36930}" type="parTrans" cxnId="{44455DA9-BA97-4ED7-A0B4-B102EE7C6D7A}">
      <dgm:prSet/>
      <dgm:spPr/>
      <dgm:t>
        <a:bodyPr/>
        <a:lstStyle/>
        <a:p>
          <a:endParaRPr lang="en-US"/>
        </a:p>
      </dgm:t>
    </dgm:pt>
    <dgm:pt modelId="{D96835D8-B45A-4A2A-969D-9D854ABF8616}" type="sibTrans" cxnId="{44455DA9-BA97-4ED7-A0B4-B102EE7C6D7A}">
      <dgm:prSet/>
      <dgm:spPr/>
      <dgm:t>
        <a:bodyPr/>
        <a:lstStyle/>
        <a:p>
          <a:endParaRPr lang="en-US"/>
        </a:p>
      </dgm:t>
    </dgm:pt>
    <dgm:pt modelId="{6844962C-AEB4-403D-A5BC-0A1AB4CBF1C4}">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Report donations annually to Housing New Mexico</a:t>
          </a:r>
        </a:p>
      </dgm:t>
    </dgm:pt>
    <dgm:pt modelId="{DA2A4BB1-F512-4D71-B8D6-174E9254764C}" type="parTrans" cxnId="{045C1587-0028-4E1F-A69B-D511541AB894}">
      <dgm:prSet/>
      <dgm:spPr/>
      <dgm:t>
        <a:bodyPr/>
        <a:lstStyle/>
        <a:p>
          <a:endParaRPr lang="en-US"/>
        </a:p>
      </dgm:t>
    </dgm:pt>
    <dgm:pt modelId="{8272B7E5-B2DF-40EE-BBD9-8C0ED9FAC2B8}" type="sibTrans" cxnId="{045C1587-0028-4E1F-A69B-D511541AB894}">
      <dgm:prSet/>
      <dgm:spPr/>
      <dgm:t>
        <a:bodyPr/>
        <a:lstStyle/>
        <a:p>
          <a:endParaRPr lang="en-US"/>
        </a:p>
      </dgm:t>
    </dgm:pt>
    <dgm:pt modelId="{19BF5532-8B21-43CE-8C84-410D5F221BD3}">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Submit qualifying grantee application &amp; certification to Housing New Mexico for approval.</a:t>
          </a:r>
        </a:p>
      </dgm:t>
    </dgm:pt>
    <dgm:pt modelId="{F7BF3561-0A1F-4AC7-96B2-56F73AB0CE9E}" type="parTrans" cxnId="{36A2B462-F1DF-4CD5-BDBA-3BBA73863509}">
      <dgm:prSet/>
      <dgm:spPr/>
      <dgm:t>
        <a:bodyPr/>
        <a:lstStyle/>
        <a:p>
          <a:endParaRPr lang="en-US"/>
        </a:p>
      </dgm:t>
    </dgm:pt>
    <dgm:pt modelId="{AB39462C-F8A4-49B5-9DAB-93B332C0DC75}" type="sibTrans" cxnId="{36A2B462-F1DF-4CD5-BDBA-3BBA73863509}">
      <dgm:prSet/>
      <dgm:spPr/>
      <dgm:t>
        <a:bodyPr/>
        <a:lstStyle/>
        <a:p>
          <a:endParaRPr lang="en-US"/>
        </a:p>
      </dgm:t>
    </dgm:pt>
    <dgm:pt modelId="{29960E5E-D9E9-47B4-BB0F-01F0CDFEB74B}">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Submit qualifying grantee’s application &amp; certification for affordable housing funds (donation) to Housing New Mexico for approval.</a:t>
          </a:r>
        </a:p>
      </dgm:t>
    </dgm:pt>
    <dgm:pt modelId="{C54D5580-1F70-435C-ABB7-F5F335CEDFCC}" type="parTrans" cxnId="{7D86D039-9C86-4D1B-9740-43BD5A501DCD}">
      <dgm:prSet/>
      <dgm:spPr/>
      <dgm:t>
        <a:bodyPr/>
        <a:lstStyle/>
        <a:p>
          <a:endParaRPr lang="en-US"/>
        </a:p>
      </dgm:t>
    </dgm:pt>
    <dgm:pt modelId="{A0DE727B-2299-4299-A7D5-F52E08224D49}" type="sibTrans" cxnId="{7D86D039-9C86-4D1B-9740-43BD5A501DCD}">
      <dgm:prSet/>
      <dgm:spPr/>
      <dgm:t>
        <a:bodyPr/>
        <a:lstStyle/>
        <a:p>
          <a:endParaRPr lang="en-US"/>
        </a:p>
      </dgm:t>
    </dgm:pt>
    <dgm:pt modelId="{85C904D3-631A-43E7-A34C-1600A23FE7C8}">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Qualifying Grantee recertification</a:t>
          </a:r>
        </a:p>
      </dgm:t>
    </dgm:pt>
    <dgm:pt modelId="{54C13386-ED27-4BB9-9DF1-59473C60B92B}" type="parTrans" cxnId="{9CDE5D5C-1760-4829-A4DA-318B1FEACCE5}">
      <dgm:prSet/>
      <dgm:spPr/>
      <dgm:t>
        <a:bodyPr/>
        <a:lstStyle/>
        <a:p>
          <a:endParaRPr lang="en-US"/>
        </a:p>
      </dgm:t>
    </dgm:pt>
    <dgm:pt modelId="{D0EC053F-A395-471B-82E4-A43785EBAC1C}" type="sibTrans" cxnId="{9CDE5D5C-1760-4829-A4DA-318B1FEACCE5}">
      <dgm:prSet/>
      <dgm:spPr/>
      <dgm:t>
        <a:bodyPr/>
        <a:lstStyle/>
        <a:p>
          <a:endParaRPr lang="en-US"/>
        </a:p>
      </dgm:t>
    </dgm:pt>
    <dgm:pt modelId="{049EA16B-1D1D-44FB-915B-556F4D2303F1}">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Annual Compliance Requirements</a:t>
          </a:r>
        </a:p>
      </dgm:t>
    </dgm:pt>
    <dgm:pt modelId="{0D54C7DE-7D6F-4845-B177-EFE213E47AD6}" type="parTrans" cxnId="{7D58E5BC-42C9-4F11-8998-FEC041C89A3E}">
      <dgm:prSet/>
      <dgm:spPr/>
      <dgm:t>
        <a:bodyPr/>
        <a:lstStyle/>
        <a:p>
          <a:endParaRPr lang="en-US"/>
        </a:p>
      </dgm:t>
    </dgm:pt>
    <dgm:pt modelId="{29EA2971-0902-47D2-8211-80CB334BE29E}" type="sibTrans" cxnId="{7D58E5BC-42C9-4F11-8998-FEC041C89A3E}">
      <dgm:prSet/>
      <dgm:spPr/>
      <dgm:t>
        <a:bodyPr/>
        <a:lstStyle/>
        <a:p>
          <a:endParaRPr lang="en-US"/>
        </a:p>
      </dgm:t>
    </dgm:pt>
    <dgm:pt modelId="{D40BDEA2-82FD-40D4-8AAF-FC0FA203A34F}" type="pres">
      <dgm:prSet presAssocID="{BFB57393-85AE-4EF1-84A0-FEF6C43524DD}" presName="Name0" presStyleCnt="0">
        <dgm:presLayoutVars>
          <dgm:dir/>
          <dgm:resizeHandles val="exact"/>
        </dgm:presLayoutVars>
      </dgm:prSet>
      <dgm:spPr/>
    </dgm:pt>
    <dgm:pt modelId="{676AB302-9508-4657-B242-DF86CE0A4F37}" type="pres">
      <dgm:prSet presAssocID="{75BCAB42-ECF1-4846-A0A3-9BBFBD8EF1B0}" presName="node" presStyleLbl="node1" presStyleIdx="0" presStyleCnt="7">
        <dgm:presLayoutVars>
          <dgm:bulletEnabled val="1"/>
        </dgm:presLayoutVars>
      </dgm:prSet>
      <dgm:spPr/>
    </dgm:pt>
    <dgm:pt modelId="{352DD0FA-2015-46DD-9478-81F3A7D4CCEF}" type="pres">
      <dgm:prSet presAssocID="{679A93C0-CF1A-4D84-AF4D-0A03C577010F}" presName="sibTrans" presStyleLbl="sibTrans1D1" presStyleIdx="0" presStyleCnt="6"/>
      <dgm:spPr/>
    </dgm:pt>
    <dgm:pt modelId="{980080D7-8543-4973-9EE7-57F954B840EE}" type="pres">
      <dgm:prSet presAssocID="{679A93C0-CF1A-4D84-AF4D-0A03C577010F}" presName="connectorText" presStyleLbl="sibTrans1D1" presStyleIdx="0" presStyleCnt="6"/>
      <dgm:spPr/>
    </dgm:pt>
    <dgm:pt modelId="{4A87FA71-01F5-41B4-8C7F-D36A8E11BFFB}" type="pres">
      <dgm:prSet presAssocID="{392A471E-CFDC-4194-89E5-A5B7ED916574}" presName="node" presStyleLbl="node1" presStyleIdx="1" presStyleCnt="7">
        <dgm:presLayoutVars>
          <dgm:bulletEnabled val="1"/>
        </dgm:presLayoutVars>
      </dgm:prSet>
      <dgm:spPr/>
    </dgm:pt>
    <dgm:pt modelId="{C0DBCB53-EA7C-427F-AB54-894BBA9924DA}" type="pres">
      <dgm:prSet presAssocID="{131FD4D6-F93B-4A30-91C7-8B2828FDFED3}" presName="sibTrans" presStyleLbl="sibTrans1D1" presStyleIdx="1" presStyleCnt="6"/>
      <dgm:spPr/>
    </dgm:pt>
    <dgm:pt modelId="{BFA56158-62ED-45BE-89C0-297FD170B1FA}" type="pres">
      <dgm:prSet presAssocID="{131FD4D6-F93B-4A30-91C7-8B2828FDFED3}" presName="connectorText" presStyleLbl="sibTrans1D1" presStyleIdx="1" presStyleCnt="6"/>
      <dgm:spPr/>
    </dgm:pt>
    <dgm:pt modelId="{36E70339-B94E-4B0F-819C-44475E6AF106}" type="pres">
      <dgm:prSet presAssocID="{1F188A7F-CF01-4E21-9159-85F8FB00DA90}" presName="node" presStyleLbl="node1" presStyleIdx="2" presStyleCnt="7">
        <dgm:presLayoutVars>
          <dgm:bulletEnabled val="1"/>
        </dgm:presLayoutVars>
      </dgm:prSet>
      <dgm:spPr/>
    </dgm:pt>
    <dgm:pt modelId="{6290ECC2-8FAD-48F4-9A8A-20B32B0B02F4}" type="pres">
      <dgm:prSet presAssocID="{ED33BA74-7C27-424B-AFFB-77DCE58ABC7B}" presName="sibTrans" presStyleLbl="sibTrans1D1" presStyleIdx="2" presStyleCnt="6"/>
      <dgm:spPr/>
    </dgm:pt>
    <dgm:pt modelId="{403B1579-1451-41BF-AC69-E9DA54BF8499}" type="pres">
      <dgm:prSet presAssocID="{ED33BA74-7C27-424B-AFFB-77DCE58ABC7B}" presName="connectorText" presStyleLbl="sibTrans1D1" presStyleIdx="2" presStyleCnt="6"/>
      <dgm:spPr/>
    </dgm:pt>
    <dgm:pt modelId="{5C22E7B9-BD64-49EB-BEAA-8E7FEEEEC11F}" type="pres">
      <dgm:prSet presAssocID="{A3498325-7294-4E48-90EE-E6D402BE4754}" presName="node" presStyleLbl="node1" presStyleIdx="3" presStyleCnt="7">
        <dgm:presLayoutVars>
          <dgm:bulletEnabled val="1"/>
        </dgm:presLayoutVars>
      </dgm:prSet>
      <dgm:spPr/>
    </dgm:pt>
    <dgm:pt modelId="{642CDE6B-FFB8-4B93-BB85-F3C8B66FF853}" type="pres">
      <dgm:prSet presAssocID="{D96835D8-B45A-4A2A-969D-9D854ABF8616}" presName="sibTrans" presStyleLbl="sibTrans1D1" presStyleIdx="3" presStyleCnt="6"/>
      <dgm:spPr/>
    </dgm:pt>
    <dgm:pt modelId="{8FBC9093-E996-40BF-AA02-4021E613527F}" type="pres">
      <dgm:prSet presAssocID="{D96835D8-B45A-4A2A-969D-9D854ABF8616}" presName="connectorText" presStyleLbl="sibTrans1D1" presStyleIdx="3" presStyleCnt="6"/>
      <dgm:spPr/>
    </dgm:pt>
    <dgm:pt modelId="{A847D3A1-58C1-4FE1-819B-CF06346566EF}" type="pres">
      <dgm:prSet presAssocID="{19BF5532-8B21-43CE-8C84-410D5F221BD3}" presName="node" presStyleLbl="node1" presStyleIdx="4" presStyleCnt="7">
        <dgm:presLayoutVars>
          <dgm:bulletEnabled val="1"/>
        </dgm:presLayoutVars>
      </dgm:prSet>
      <dgm:spPr/>
    </dgm:pt>
    <dgm:pt modelId="{779AC710-CA99-4932-B16D-389B3B597B21}" type="pres">
      <dgm:prSet presAssocID="{AB39462C-F8A4-49B5-9DAB-93B332C0DC75}" presName="sibTrans" presStyleLbl="sibTrans1D1" presStyleIdx="4" presStyleCnt="6"/>
      <dgm:spPr/>
    </dgm:pt>
    <dgm:pt modelId="{EC27C3E5-B6F4-4FEA-9DE6-471F2285AA73}" type="pres">
      <dgm:prSet presAssocID="{AB39462C-F8A4-49B5-9DAB-93B332C0DC75}" presName="connectorText" presStyleLbl="sibTrans1D1" presStyleIdx="4" presStyleCnt="6"/>
      <dgm:spPr/>
    </dgm:pt>
    <dgm:pt modelId="{7AFCEEC3-66FC-470F-8B6C-3B8D34B63D5B}" type="pres">
      <dgm:prSet presAssocID="{29960E5E-D9E9-47B4-BB0F-01F0CDFEB74B}" presName="node" presStyleLbl="node1" presStyleIdx="5" presStyleCnt="7">
        <dgm:presLayoutVars>
          <dgm:bulletEnabled val="1"/>
        </dgm:presLayoutVars>
      </dgm:prSet>
      <dgm:spPr/>
    </dgm:pt>
    <dgm:pt modelId="{0D65B068-F3C0-484D-A076-8BE53E0CF872}" type="pres">
      <dgm:prSet presAssocID="{A0DE727B-2299-4299-A7D5-F52E08224D49}" presName="sibTrans" presStyleLbl="sibTrans1D1" presStyleIdx="5" presStyleCnt="6"/>
      <dgm:spPr/>
    </dgm:pt>
    <dgm:pt modelId="{26F92DD6-72F7-4A4A-91D9-9FF244F22B62}" type="pres">
      <dgm:prSet presAssocID="{A0DE727B-2299-4299-A7D5-F52E08224D49}" presName="connectorText" presStyleLbl="sibTrans1D1" presStyleIdx="5" presStyleCnt="6"/>
      <dgm:spPr/>
    </dgm:pt>
    <dgm:pt modelId="{20D646DA-6416-46B4-9613-423FEACF13F8}" type="pres">
      <dgm:prSet presAssocID="{049EA16B-1D1D-44FB-915B-556F4D2303F1}" presName="node" presStyleLbl="node1" presStyleIdx="6" presStyleCnt="7">
        <dgm:presLayoutVars>
          <dgm:bulletEnabled val="1"/>
        </dgm:presLayoutVars>
      </dgm:prSet>
      <dgm:spPr/>
    </dgm:pt>
  </dgm:ptLst>
  <dgm:cxnLst>
    <dgm:cxn modelId="{9101F00C-03B6-4E41-BDF5-D92F84EE65E8}" type="presOf" srcId="{679A93C0-CF1A-4D84-AF4D-0A03C577010F}" destId="{352DD0FA-2015-46DD-9478-81F3A7D4CCEF}" srcOrd="0" destOrd="0" presId="urn:microsoft.com/office/officeart/2005/8/layout/bProcess3"/>
    <dgm:cxn modelId="{23804E0D-C429-4A19-A497-6DCE9E2052A4}" type="presOf" srcId="{D96835D8-B45A-4A2A-969D-9D854ABF8616}" destId="{8FBC9093-E996-40BF-AA02-4021E613527F}" srcOrd="1" destOrd="0" presId="urn:microsoft.com/office/officeart/2005/8/layout/bProcess3"/>
    <dgm:cxn modelId="{82A2CB16-50EA-4033-B3E9-CF1D795D9C22}" type="presOf" srcId="{75BCAB42-ECF1-4846-A0A3-9BBFBD8EF1B0}" destId="{676AB302-9508-4657-B242-DF86CE0A4F37}" srcOrd="0" destOrd="0" presId="urn:microsoft.com/office/officeart/2005/8/layout/bProcess3"/>
    <dgm:cxn modelId="{43726717-4129-48E9-9389-C6FC7C607B6D}" srcId="{BFB57393-85AE-4EF1-84A0-FEF6C43524DD}" destId="{1F188A7F-CF01-4E21-9159-85F8FB00DA90}" srcOrd="2" destOrd="0" parTransId="{6078080D-54DC-432B-9D3C-1A9E32BFB690}" sibTransId="{ED33BA74-7C27-424B-AFFB-77DCE58ABC7B}"/>
    <dgm:cxn modelId="{9EF18E17-C43D-481D-93CF-C7A3DB223FE6}" type="presOf" srcId="{1F188A7F-CF01-4E21-9159-85F8FB00DA90}" destId="{36E70339-B94E-4B0F-819C-44475E6AF106}" srcOrd="0" destOrd="0" presId="urn:microsoft.com/office/officeart/2005/8/layout/bProcess3"/>
    <dgm:cxn modelId="{748B7822-992F-46EB-900E-BB5D5B6825F6}" type="presOf" srcId="{049EA16B-1D1D-44FB-915B-556F4D2303F1}" destId="{20D646DA-6416-46B4-9613-423FEACF13F8}" srcOrd="0" destOrd="0" presId="urn:microsoft.com/office/officeart/2005/8/layout/bProcess3"/>
    <dgm:cxn modelId="{510BF924-B1D8-413F-8520-AE3B51EEEC5C}" type="presOf" srcId="{A3498325-7294-4E48-90EE-E6D402BE4754}" destId="{5C22E7B9-BD64-49EB-BEAA-8E7FEEEEC11F}" srcOrd="0" destOrd="0" presId="urn:microsoft.com/office/officeart/2005/8/layout/bProcess3"/>
    <dgm:cxn modelId="{D4A02A28-08CC-408B-838B-67F25CE65A07}" type="presOf" srcId="{392A471E-CFDC-4194-89E5-A5B7ED916574}" destId="{4A87FA71-01F5-41B4-8C7F-D36A8E11BFFB}" srcOrd="0" destOrd="0" presId="urn:microsoft.com/office/officeart/2005/8/layout/bProcess3"/>
    <dgm:cxn modelId="{544A2E33-4EEE-4F1C-8C03-4AB99BB8C99E}" type="presOf" srcId="{AB39462C-F8A4-49B5-9DAB-93B332C0DC75}" destId="{EC27C3E5-B6F4-4FEA-9DE6-471F2285AA73}" srcOrd="1" destOrd="0" presId="urn:microsoft.com/office/officeart/2005/8/layout/bProcess3"/>
    <dgm:cxn modelId="{9B10C233-0844-420A-A71C-448941516D14}" srcId="{BFB57393-85AE-4EF1-84A0-FEF6C43524DD}" destId="{75BCAB42-ECF1-4846-A0A3-9BBFBD8EF1B0}" srcOrd="0" destOrd="0" parTransId="{B1183573-17AA-43EB-AF50-2269DB946451}" sibTransId="{679A93C0-CF1A-4D84-AF4D-0A03C577010F}"/>
    <dgm:cxn modelId="{7D86D039-9C86-4D1B-9740-43BD5A501DCD}" srcId="{BFB57393-85AE-4EF1-84A0-FEF6C43524DD}" destId="{29960E5E-D9E9-47B4-BB0F-01F0CDFEB74B}" srcOrd="5" destOrd="0" parTransId="{C54D5580-1F70-435C-ABB7-F5F335CEDFCC}" sibTransId="{A0DE727B-2299-4299-A7D5-F52E08224D49}"/>
    <dgm:cxn modelId="{364E5640-0189-40C9-8CB9-9B1F5FB7F469}" type="presOf" srcId="{6844962C-AEB4-403D-A5BC-0A1AB4CBF1C4}" destId="{20D646DA-6416-46B4-9613-423FEACF13F8}" srcOrd="0" destOrd="1" presId="urn:microsoft.com/office/officeart/2005/8/layout/bProcess3"/>
    <dgm:cxn modelId="{9CDE5D5C-1760-4829-A4DA-318B1FEACCE5}" srcId="{049EA16B-1D1D-44FB-915B-556F4D2303F1}" destId="{85C904D3-631A-43E7-A34C-1600A23FE7C8}" srcOrd="1" destOrd="0" parTransId="{54C13386-ED27-4BB9-9DF1-59473C60B92B}" sibTransId="{D0EC053F-A395-471B-82E4-A43785EBAC1C}"/>
    <dgm:cxn modelId="{36A2B462-F1DF-4CD5-BDBA-3BBA73863509}" srcId="{BFB57393-85AE-4EF1-84A0-FEF6C43524DD}" destId="{19BF5532-8B21-43CE-8C84-410D5F221BD3}" srcOrd="4" destOrd="0" parTransId="{F7BF3561-0A1F-4AC7-96B2-56F73AB0CE9E}" sibTransId="{AB39462C-F8A4-49B5-9DAB-93B332C0DC75}"/>
    <dgm:cxn modelId="{7C49FE65-E9AA-4791-9260-33B291453ABE}" type="presOf" srcId="{679A93C0-CF1A-4D84-AF4D-0A03C577010F}" destId="{980080D7-8543-4973-9EE7-57F954B840EE}" srcOrd="1" destOrd="0" presId="urn:microsoft.com/office/officeart/2005/8/layout/bProcess3"/>
    <dgm:cxn modelId="{757F334D-4082-4E36-AA4D-22B6A4991723}" type="presOf" srcId="{AB39462C-F8A4-49B5-9DAB-93B332C0DC75}" destId="{779AC710-CA99-4932-B16D-389B3B597B21}" srcOrd="0" destOrd="0" presId="urn:microsoft.com/office/officeart/2005/8/layout/bProcess3"/>
    <dgm:cxn modelId="{1430CB56-2944-435B-9579-3B3CDC4823F1}" type="presOf" srcId="{29960E5E-D9E9-47B4-BB0F-01F0CDFEB74B}" destId="{7AFCEEC3-66FC-470F-8B6C-3B8D34B63D5B}" srcOrd="0" destOrd="0" presId="urn:microsoft.com/office/officeart/2005/8/layout/bProcess3"/>
    <dgm:cxn modelId="{BC5A1285-6F4E-4156-9173-FE0E6364E3C5}" type="presOf" srcId="{19BF5532-8B21-43CE-8C84-410D5F221BD3}" destId="{A847D3A1-58C1-4FE1-819B-CF06346566EF}" srcOrd="0" destOrd="0" presId="urn:microsoft.com/office/officeart/2005/8/layout/bProcess3"/>
    <dgm:cxn modelId="{045C1587-0028-4E1F-A69B-D511541AB894}" srcId="{049EA16B-1D1D-44FB-915B-556F4D2303F1}" destId="{6844962C-AEB4-403D-A5BC-0A1AB4CBF1C4}" srcOrd="0" destOrd="0" parTransId="{DA2A4BB1-F512-4D71-B8D6-174E9254764C}" sibTransId="{8272B7E5-B2DF-40EE-BBD9-8C0ED9FAC2B8}"/>
    <dgm:cxn modelId="{6AA1D789-9EB8-4E6A-B645-15F1ACF831FC}" type="presOf" srcId="{A0DE727B-2299-4299-A7D5-F52E08224D49}" destId="{0D65B068-F3C0-484D-A076-8BE53E0CF872}" srcOrd="0" destOrd="0" presId="urn:microsoft.com/office/officeart/2005/8/layout/bProcess3"/>
    <dgm:cxn modelId="{1DED7793-E92E-41EF-B4DE-545A818CA87B}" type="presOf" srcId="{BFB57393-85AE-4EF1-84A0-FEF6C43524DD}" destId="{D40BDEA2-82FD-40D4-8AAF-FC0FA203A34F}" srcOrd="0" destOrd="0" presId="urn:microsoft.com/office/officeart/2005/8/layout/bProcess3"/>
    <dgm:cxn modelId="{4769BD93-0816-44FA-A282-73FD09ECA13A}" type="presOf" srcId="{ED33BA74-7C27-424B-AFFB-77DCE58ABC7B}" destId="{6290ECC2-8FAD-48F4-9A8A-20B32B0B02F4}" srcOrd="0" destOrd="0" presId="urn:microsoft.com/office/officeart/2005/8/layout/bProcess3"/>
    <dgm:cxn modelId="{B92FD59E-763F-4523-A579-454174CD7062}" type="presOf" srcId="{ED33BA74-7C27-424B-AFFB-77DCE58ABC7B}" destId="{403B1579-1451-41BF-AC69-E9DA54BF8499}" srcOrd="1" destOrd="0" presId="urn:microsoft.com/office/officeart/2005/8/layout/bProcess3"/>
    <dgm:cxn modelId="{56D459A1-B63C-4EBB-9727-B8C80B878A6D}" type="presOf" srcId="{85C904D3-631A-43E7-A34C-1600A23FE7C8}" destId="{20D646DA-6416-46B4-9613-423FEACF13F8}" srcOrd="0" destOrd="2" presId="urn:microsoft.com/office/officeart/2005/8/layout/bProcess3"/>
    <dgm:cxn modelId="{44455DA9-BA97-4ED7-A0B4-B102EE7C6D7A}" srcId="{BFB57393-85AE-4EF1-84A0-FEF6C43524DD}" destId="{A3498325-7294-4E48-90EE-E6D402BE4754}" srcOrd="3" destOrd="0" parTransId="{5D5B4C28-62E5-4788-95C5-365A8CB36930}" sibTransId="{D96835D8-B45A-4A2A-969D-9D854ABF8616}"/>
    <dgm:cxn modelId="{3A6201B7-46D7-4A0F-AA6E-E707F7D2380F}" type="presOf" srcId="{A0DE727B-2299-4299-A7D5-F52E08224D49}" destId="{26F92DD6-72F7-4A4A-91D9-9FF244F22B62}" srcOrd="1" destOrd="0" presId="urn:microsoft.com/office/officeart/2005/8/layout/bProcess3"/>
    <dgm:cxn modelId="{7D58E5BC-42C9-4F11-8998-FEC041C89A3E}" srcId="{BFB57393-85AE-4EF1-84A0-FEF6C43524DD}" destId="{049EA16B-1D1D-44FB-915B-556F4D2303F1}" srcOrd="6" destOrd="0" parTransId="{0D54C7DE-7D6F-4845-B177-EFE213E47AD6}" sibTransId="{29EA2971-0902-47D2-8211-80CB334BE29E}"/>
    <dgm:cxn modelId="{B2C83FBF-3400-40CC-911F-AE1DA64250E4}" type="presOf" srcId="{D96835D8-B45A-4A2A-969D-9D854ABF8616}" destId="{642CDE6B-FFB8-4B93-BB85-F3C8B66FF853}" srcOrd="0" destOrd="0" presId="urn:microsoft.com/office/officeart/2005/8/layout/bProcess3"/>
    <dgm:cxn modelId="{171764C8-FA82-4CBB-A7C4-10761678FEAA}" type="presOf" srcId="{131FD4D6-F93B-4A30-91C7-8B2828FDFED3}" destId="{C0DBCB53-EA7C-427F-AB54-894BBA9924DA}" srcOrd="0" destOrd="0" presId="urn:microsoft.com/office/officeart/2005/8/layout/bProcess3"/>
    <dgm:cxn modelId="{C399BEDD-5E2D-433C-ABF2-74114D64E515}" type="presOf" srcId="{131FD4D6-F93B-4A30-91C7-8B2828FDFED3}" destId="{BFA56158-62ED-45BE-89C0-297FD170B1FA}" srcOrd="1" destOrd="0" presId="urn:microsoft.com/office/officeart/2005/8/layout/bProcess3"/>
    <dgm:cxn modelId="{1C7B9DF0-F2C3-484C-8CB3-5434242C016E}" srcId="{BFB57393-85AE-4EF1-84A0-FEF6C43524DD}" destId="{392A471E-CFDC-4194-89E5-A5B7ED916574}" srcOrd="1" destOrd="0" parTransId="{342433D0-8657-489E-BCC3-9AB414E75431}" sibTransId="{131FD4D6-F93B-4A30-91C7-8B2828FDFED3}"/>
    <dgm:cxn modelId="{E055CE8A-17C9-4AD4-AAA7-2BFD5B9A4657}" type="presParOf" srcId="{D40BDEA2-82FD-40D4-8AAF-FC0FA203A34F}" destId="{676AB302-9508-4657-B242-DF86CE0A4F37}" srcOrd="0" destOrd="0" presId="urn:microsoft.com/office/officeart/2005/8/layout/bProcess3"/>
    <dgm:cxn modelId="{040CB4EE-A375-4D70-9E93-8E4CFA0555B0}" type="presParOf" srcId="{D40BDEA2-82FD-40D4-8AAF-FC0FA203A34F}" destId="{352DD0FA-2015-46DD-9478-81F3A7D4CCEF}" srcOrd="1" destOrd="0" presId="urn:microsoft.com/office/officeart/2005/8/layout/bProcess3"/>
    <dgm:cxn modelId="{353ED945-C8C1-4B71-A8E2-55617093B957}" type="presParOf" srcId="{352DD0FA-2015-46DD-9478-81F3A7D4CCEF}" destId="{980080D7-8543-4973-9EE7-57F954B840EE}" srcOrd="0" destOrd="0" presId="urn:microsoft.com/office/officeart/2005/8/layout/bProcess3"/>
    <dgm:cxn modelId="{18DF7565-D752-4A20-98D3-702D1795E330}" type="presParOf" srcId="{D40BDEA2-82FD-40D4-8AAF-FC0FA203A34F}" destId="{4A87FA71-01F5-41B4-8C7F-D36A8E11BFFB}" srcOrd="2" destOrd="0" presId="urn:microsoft.com/office/officeart/2005/8/layout/bProcess3"/>
    <dgm:cxn modelId="{654F9623-2A16-4163-BCB2-7455734CBF36}" type="presParOf" srcId="{D40BDEA2-82FD-40D4-8AAF-FC0FA203A34F}" destId="{C0DBCB53-EA7C-427F-AB54-894BBA9924DA}" srcOrd="3" destOrd="0" presId="urn:microsoft.com/office/officeart/2005/8/layout/bProcess3"/>
    <dgm:cxn modelId="{1D550B3E-25F9-4ECE-8F67-3DB66343F0D6}" type="presParOf" srcId="{C0DBCB53-EA7C-427F-AB54-894BBA9924DA}" destId="{BFA56158-62ED-45BE-89C0-297FD170B1FA}" srcOrd="0" destOrd="0" presId="urn:microsoft.com/office/officeart/2005/8/layout/bProcess3"/>
    <dgm:cxn modelId="{21B71A3D-2F32-4BF6-963A-3A6BF7835DBA}" type="presParOf" srcId="{D40BDEA2-82FD-40D4-8AAF-FC0FA203A34F}" destId="{36E70339-B94E-4B0F-819C-44475E6AF106}" srcOrd="4" destOrd="0" presId="urn:microsoft.com/office/officeart/2005/8/layout/bProcess3"/>
    <dgm:cxn modelId="{9A86F2A8-6A39-48E7-98C0-76F67FF944E7}" type="presParOf" srcId="{D40BDEA2-82FD-40D4-8AAF-FC0FA203A34F}" destId="{6290ECC2-8FAD-48F4-9A8A-20B32B0B02F4}" srcOrd="5" destOrd="0" presId="urn:microsoft.com/office/officeart/2005/8/layout/bProcess3"/>
    <dgm:cxn modelId="{4C494794-4834-4CB3-BF94-43EDB8B65264}" type="presParOf" srcId="{6290ECC2-8FAD-48F4-9A8A-20B32B0B02F4}" destId="{403B1579-1451-41BF-AC69-E9DA54BF8499}" srcOrd="0" destOrd="0" presId="urn:microsoft.com/office/officeart/2005/8/layout/bProcess3"/>
    <dgm:cxn modelId="{0C4F6058-A901-49B5-9A9D-2A77E685CE31}" type="presParOf" srcId="{D40BDEA2-82FD-40D4-8AAF-FC0FA203A34F}" destId="{5C22E7B9-BD64-49EB-BEAA-8E7FEEEEC11F}" srcOrd="6" destOrd="0" presId="urn:microsoft.com/office/officeart/2005/8/layout/bProcess3"/>
    <dgm:cxn modelId="{28101BFB-6D2A-41DD-84E1-93F5B8D8F60B}" type="presParOf" srcId="{D40BDEA2-82FD-40D4-8AAF-FC0FA203A34F}" destId="{642CDE6B-FFB8-4B93-BB85-F3C8B66FF853}" srcOrd="7" destOrd="0" presId="urn:microsoft.com/office/officeart/2005/8/layout/bProcess3"/>
    <dgm:cxn modelId="{B7E742DD-6A43-4027-8FFC-07D89DC34D8E}" type="presParOf" srcId="{642CDE6B-FFB8-4B93-BB85-F3C8B66FF853}" destId="{8FBC9093-E996-40BF-AA02-4021E613527F}" srcOrd="0" destOrd="0" presId="urn:microsoft.com/office/officeart/2005/8/layout/bProcess3"/>
    <dgm:cxn modelId="{7DDA1FAF-3554-494E-8790-6EFAA26EB504}" type="presParOf" srcId="{D40BDEA2-82FD-40D4-8AAF-FC0FA203A34F}" destId="{A847D3A1-58C1-4FE1-819B-CF06346566EF}" srcOrd="8" destOrd="0" presId="urn:microsoft.com/office/officeart/2005/8/layout/bProcess3"/>
    <dgm:cxn modelId="{99CC6955-099B-4AED-AD39-79F895A17CCD}" type="presParOf" srcId="{D40BDEA2-82FD-40D4-8AAF-FC0FA203A34F}" destId="{779AC710-CA99-4932-B16D-389B3B597B21}" srcOrd="9" destOrd="0" presId="urn:microsoft.com/office/officeart/2005/8/layout/bProcess3"/>
    <dgm:cxn modelId="{5FDA1F0F-A6F2-43FB-B161-81BC509DC5BC}" type="presParOf" srcId="{779AC710-CA99-4932-B16D-389B3B597B21}" destId="{EC27C3E5-B6F4-4FEA-9DE6-471F2285AA73}" srcOrd="0" destOrd="0" presId="urn:microsoft.com/office/officeart/2005/8/layout/bProcess3"/>
    <dgm:cxn modelId="{9D7B92EA-EE47-4683-B864-552A8EE78948}" type="presParOf" srcId="{D40BDEA2-82FD-40D4-8AAF-FC0FA203A34F}" destId="{7AFCEEC3-66FC-470F-8B6C-3B8D34B63D5B}" srcOrd="10" destOrd="0" presId="urn:microsoft.com/office/officeart/2005/8/layout/bProcess3"/>
    <dgm:cxn modelId="{E25A9479-1DFC-49E1-B6EC-383950D1B00A}" type="presParOf" srcId="{D40BDEA2-82FD-40D4-8AAF-FC0FA203A34F}" destId="{0D65B068-F3C0-484D-A076-8BE53E0CF872}" srcOrd="11" destOrd="0" presId="urn:microsoft.com/office/officeart/2005/8/layout/bProcess3"/>
    <dgm:cxn modelId="{7B76123A-BA7D-4051-B4AC-4F91A8B9F8CF}" type="presParOf" srcId="{0D65B068-F3C0-484D-A076-8BE53E0CF872}" destId="{26F92DD6-72F7-4A4A-91D9-9FF244F22B62}" srcOrd="0" destOrd="0" presId="urn:microsoft.com/office/officeart/2005/8/layout/bProcess3"/>
    <dgm:cxn modelId="{A836F1B0-EC5C-4E67-9520-AFFC0794E1D6}" type="presParOf" srcId="{D40BDEA2-82FD-40D4-8AAF-FC0FA203A34F}" destId="{20D646DA-6416-46B4-9613-423FEACF13F8}"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1A15A-C730-47AD-A60F-EC87DA5D18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770F8A-B576-4175-8364-052209A0D9C5}">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Examples of Eligible Projects and Partnerships</a:t>
          </a:r>
        </a:p>
      </dgm:t>
    </dgm:pt>
    <dgm:pt modelId="{95B22742-B05A-4FBF-AA1B-CAD747AE6230}" type="parTrans" cxnId="{C2D87996-0435-4C7B-9788-03F238A117DC}">
      <dgm:prSet/>
      <dgm:spPr/>
      <dgm:t>
        <a:bodyPr/>
        <a:lstStyle/>
        <a:p>
          <a:endParaRPr lang="en-US"/>
        </a:p>
      </dgm:t>
    </dgm:pt>
    <dgm:pt modelId="{6F3E1632-0D21-46DB-A835-8BAC76AE8D24}" type="sibTrans" cxnId="{C2D87996-0435-4C7B-9788-03F238A117DC}">
      <dgm:prSet/>
      <dgm:spPr/>
      <dgm:t>
        <a:bodyPr/>
        <a:lstStyle/>
        <a:p>
          <a:endParaRPr lang="en-US"/>
        </a:p>
      </dgm:t>
    </dgm:pt>
    <dgm:pt modelId="{C7F2E84E-D221-44C3-A715-E5014E860ED3}">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Financing for on-site infrastructure for affordable housing development</a:t>
          </a:r>
        </a:p>
      </dgm:t>
    </dgm:pt>
    <dgm:pt modelId="{86F20347-E327-45F6-84CB-23A1E3D07384}" type="parTrans" cxnId="{74364492-64F0-4D3C-B151-71ECF59B1D29}">
      <dgm:prSet/>
      <dgm:spPr/>
      <dgm:t>
        <a:bodyPr/>
        <a:lstStyle/>
        <a:p>
          <a:endParaRPr lang="en-US"/>
        </a:p>
      </dgm:t>
    </dgm:pt>
    <dgm:pt modelId="{2E58F12F-4CD3-428A-ABAE-4F78515D9B1C}" type="sibTrans" cxnId="{74364492-64F0-4D3C-B151-71ECF59B1D29}">
      <dgm:prSet/>
      <dgm:spPr/>
      <dgm:t>
        <a:bodyPr/>
        <a:lstStyle/>
        <a:p>
          <a:endParaRPr lang="en-US"/>
        </a:p>
      </dgm:t>
    </dgm:pt>
    <dgm:pt modelId="{BD0F6BEF-5ED3-49EC-8EF2-71180A451527}">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Donating land to an housing developer for affordable housing development</a:t>
          </a:r>
        </a:p>
      </dgm:t>
    </dgm:pt>
    <dgm:pt modelId="{EA4C8B0C-E67B-4B05-B7C0-921579C8AA68}" type="parTrans" cxnId="{69AF9749-F946-4ABF-9501-5231638046A8}">
      <dgm:prSet/>
      <dgm:spPr/>
      <dgm:t>
        <a:bodyPr/>
        <a:lstStyle/>
        <a:p>
          <a:endParaRPr lang="en-US"/>
        </a:p>
      </dgm:t>
    </dgm:pt>
    <dgm:pt modelId="{BC45823D-40B1-4AFC-A965-ABEED74F6259}" type="sibTrans" cxnId="{69AF9749-F946-4ABF-9501-5231638046A8}">
      <dgm:prSet/>
      <dgm:spPr/>
      <dgm:t>
        <a:bodyPr/>
        <a:lstStyle/>
        <a:p>
          <a:endParaRPr lang="en-US"/>
        </a:p>
      </dgm:t>
    </dgm:pt>
    <dgm:pt modelId="{3758A79B-7899-41C4-A1B3-3E658E6E9D51}">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Gap financing to a developer for construction of affordable housing</a:t>
          </a:r>
        </a:p>
      </dgm:t>
    </dgm:pt>
    <dgm:pt modelId="{811E059C-1572-47E2-8DA9-62BF6D02BF74}" type="parTrans" cxnId="{0416DA7B-FB27-4768-990B-EB0A07DE8BFC}">
      <dgm:prSet/>
      <dgm:spPr/>
      <dgm:t>
        <a:bodyPr/>
        <a:lstStyle/>
        <a:p>
          <a:endParaRPr lang="en-US"/>
        </a:p>
      </dgm:t>
    </dgm:pt>
    <dgm:pt modelId="{7C2732A2-D684-4B3A-93F6-939D4002A226}" type="sibTrans" cxnId="{0416DA7B-FB27-4768-990B-EB0A07DE8BFC}">
      <dgm:prSet/>
      <dgm:spPr/>
      <dgm:t>
        <a:bodyPr/>
        <a:lstStyle/>
        <a:p>
          <a:endParaRPr lang="en-US"/>
        </a:p>
      </dgm:t>
    </dgm:pt>
    <dgm:pt modelId="{F6B6BE0F-F4C5-44FA-8DBB-B908B264529C}">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Mortgage reduction/downpayment assistance assistance to homebuyers </a:t>
          </a:r>
        </a:p>
      </dgm:t>
    </dgm:pt>
    <dgm:pt modelId="{40D0B26C-9EDA-45BC-BB22-4CB2F3061D19}" type="parTrans" cxnId="{787F0E95-E77F-4BC9-A8A2-F7C7161157F2}">
      <dgm:prSet/>
      <dgm:spPr/>
      <dgm:t>
        <a:bodyPr/>
        <a:lstStyle/>
        <a:p>
          <a:endParaRPr lang="en-US"/>
        </a:p>
      </dgm:t>
    </dgm:pt>
    <dgm:pt modelId="{A947C2FE-BC0E-4666-BD4C-3626DEDFCE85}" type="sibTrans" cxnId="{787F0E95-E77F-4BC9-A8A2-F7C7161157F2}">
      <dgm:prSet/>
      <dgm:spPr/>
      <dgm:t>
        <a:bodyPr/>
        <a:lstStyle/>
        <a:p>
          <a:endParaRPr lang="en-US"/>
        </a:p>
      </dgm:t>
    </dgm:pt>
    <dgm:pt modelId="{6744E7B2-7CC5-4AC3-9076-9DA209896187}">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Waive impact fee waivers for affordable developments</a:t>
          </a:r>
        </a:p>
      </dgm:t>
    </dgm:pt>
    <dgm:pt modelId="{23DA25D0-549C-40BE-A6EC-2245E7B7E156}" type="parTrans" cxnId="{12765D5C-7101-4A5B-A7D6-EB69F2DC143C}">
      <dgm:prSet/>
      <dgm:spPr/>
      <dgm:t>
        <a:bodyPr/>
        <a:lstStyle/>
        <a:p>
          <a:endParaRPr lang="en-US"/>
        </a:p>
      </dgm:t>
    </dgm:pt>
    <dgm:pt modelId="{7BF43E47-EDBA-4CC1-AD9F-53CB955C6869}" type="sibTrans" cxnId="{12765D5C-7101-4A5B-A7D6-EB69F2DC143C}">
      <dgm:prSet/>
      <dgm:spPr/>
      <dgm:t>
        <a:bodyPr/>
        <a:lstStyle/>
        <a:p>
          <a:endParaRPr lang="en-US"/>
        </a:p>
      </dgm:t>
    </dgm:pt>
    <dgm:pt modelId="{B22C3A54-2587-487D-8F98-1D0B6EE5D1B2}">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Rental assistance</a:t>
          </a:r>
        </a:p>
      </dgm:t>
    </dgm:pt>
    <dgm:pt modelId="{EB292841-484D-4624-A709-3D025FD5CE1C}" type="parTrans" cxnId="{9A112094-73CD-461A-A3AF-FF4AB8836484}">
      <dgm:prSet/>
      <dgm:spPr/>
      <dgm:t>
        <a:bodyPr/>
        <a:lstStyle/>
        <a:p>
          <a:endParaRPr lang="en-US"/>
        </a:p>
      </dgm:t>
    </dgm:pt>
    <dgm:pt modelId="{1F70FE0B-4ADF-4C04-A0A8-663A1D0D48CF}" type="sibTrans" cxnId="{9A112094-73CD-461A-A3AF-FF4AB8836484}">
      <dgm:prSet/>
      <dgm:spPr/>
      <dgm:t>
        <a:bodyPr/>
        <a:lstStyle/>
        <a:p>
          <a:endParaRPr lang="en-US"/>
        </a:p>
      </dgm:t>
    </dgm:pt>
    <dgm:pt modelId="{185B1ECD-9F7C-4850-BAD3-F4B4295CA17C}">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Program funding to a non-profit that administers home repairs</a:t>
          </a:r>
        </a:p>
      </dgm:t>
    </dgm:pt>
    <dgm:pt modelId="{708E2CDB-8FE7-4CCB-B8A0-C96C81179A54}" type="parTrans" cxnId="{3ABB2E60-9947-4E9C-93E7-A5628D2D08D5}">
      <dgm:prSet/>
      <dgm:spPr/>
      <dgm:t>
        <a:bodyPr/>
        <a:lstStyle/>
        <a:p>
          <a:endParaRPr lang="en-US"/>
        </a:p>
      </dgm:t>
    </dgm:pt>
    <dgm:pt modelId="{73B272E8-6F98-4C69-8E8C-7451F1FC105F}" type="sibTrans" cxnId="{3ABB2E60-9947-4E9C-93E7-A5628D2D08D5}">
      <dgm:prSet/>
      <dgm:spPr/>
      <dgm:t>
        <a:bodyPr/>
        <a:lstStyle/>
        <a:p>
          <a:endParaRPr lang="en-US"/>
        </a:p>
      </dgm:t>
    </dgm:pt>
    <dgm:pt modelId="{FC61F018-59D2-4ECF-A01A-977391A3F1A1}">
      <dgm:prSet phldrT="[Text]" phldr="0"/>
      <dgm:spPr/>
      <dgm:t>
        <a:bodyPr/>
        <a:lstStyle/>
        <a:p>
          <a:r>
            <a:rPr lang="en-US">
              <a:latin typeface="Lato" panose="020F0502020204030203" pitchFamily="34" charset="0"/>
              <a:ea typeface="Lato" panose="020F0502020204030203" pitchFamily="34" charset="0"/>
              <a:cs typeface="Lato" panose="020F0502020204030203" pitchFamily="34" charset="0"/>
            </a:rPr>
            <a:t>Funding to support for homeless shelters and homeless services</a:t>
          </a:r>
        </a:p>
      </dgm:t>
    </dgm:pt>
    <dgm:pt modelId="{1C29A3DD-3401-48AD-BABD-23666D0C6823}" type="parTrans" cxnId="{9F63C2C0-BF87-4AB9-AB29-02A8C19B6011}">
      <dgm:prSet/>
      <dgm:spPr/>
      <dgm:t>
        <a:bodyPr/>
        <a:lstStyle/>
        <a:p>
          <a:endParaRPr lang="en-US"/>
        </a:p>
      </dgm:t>
    </dgm:pt>
    <dgm:pt modelId="{72AFD748-D4A9-4FAB-A000-7ED2756F7458}" type="sibTrans" cxnId="{9F63C2C0-BF87-4AB9-AB29-02A8C19B6011}">
      <dgm:prSet/>
      <dgm:spPr/>
      <dgm:t>
        <a:bodyPr/>
        <a:lstStyle/>
        <a:p>
          <a:endParaRPr lang="en-US"/>
        </a:p>
      </dgm:t>
    </dgm:pt>
    <dgm:pt modelId="{A4EF4F98-F2ED-4C02-814A-42115A0C05E4}" type="pres">
      <dgm:prSet presAssocID="{4321A15A-C730-47AD-A60F-EC87DA5D184D}" presName="vert0" presStyleCnt="0">
        <dgm:presLayoutVars>
          <dgm:dir/>
          <dgm:animOne val="branch"/>
          <dgm:animLvl val="lvl"/>
        </dgm:presLayoutVars>
      </dgm:prSet>
      <dgm:spPr/>
    </dgm:pt>
    <dgm:pt modelId="{A79F4E67-610E-448D-8E8C-5194AFFB9DC8}" type="pres">
      <dgm:prSet presAssocID="{01770F8A-B576-4175-8364-052209A0D9C5}" presName="thickLine" presStyleLbl="alignNode1" presStyleIdx="0" presStyleCnt="1"/>
      <dgm:spPr/>
    </dgm:pt>
    <dgm:pt modelId="{CA77F8CD-00AB-4549-B9E6-D7A97F6C7EC8}" type="pres">
      <dgm:prSet presAssocID="{01770F8A-B576-4175-8364-052209A0D9C5}" presName="horz1" presStyleCnt="0"/>
      <dgm:spPr/>
    </dgm:pt>
    <dgm:pt modelId="{4567E0A5-1CF4-4523-B62A-BBC10FBD7450}" type="pres">
      <dgm:prSet presAssocID="{01770F8A-B576-4175-8364-052209A0D9C5}" presName="tx1" presStyleLbl="revTx" presStyleIdx="0" presStyleCnt="9"/>
      <dgm:spPr/>
    </dgm:pt>
    <dgm:pt modelId="{3B1B2847-D7F0-454C-A7E8-DFDC495006B6}" type="pres">
      <dgm:prSet presAssocID="{01770F8A-B576-4175-8364-052209A0D9C5}" presName="vert1" presStyleCnt="0"/>
      <dgm:spPr/>
    </dgm:pt>
    <dgm:pt modelId="{99CFD837-F0D4-4316-B02F-3A12E5BC0C1A}" type="pres">
      <dgm:prSet presAssocID="{C7F2E84E-D221-44C3-A715-E5014E860ED3}" presName="vertSpace2a" presStyleCnt="0"/>
      <dgm:spPr/>
    </dgm:pt>
    <dgm:pt modelId="{EBC2D91A-42D7-472C-BC39-FADA21CDCB88}" type="pres">
      <dgm:prSet presAssocID="{C7F2E84E-D221-44C3-A715-E5014E860ED3}" presName="horz2" presStyleCnt="0"/>
      <dgm:spPr/>
    </dgm:pt>
    <dgm:pt modelId="{736CED9F-4422-4EBF-989F-195A1CF8526E}" type="pres">
      <dgm:prSet presAssocID="{C7F2E84E-D221-44C3-A715-E5014E860ED3}" presName="horzSpace2" presStyleCnt="0"/>
      <dgm:spPr/>
    </dgm:pt>
    <dgm:pt modelId="{F62B07D4-D8CE-41E3-A490-7990C907EFEE}" type="pres">
      <dgm:prSet presAssocID="{C7F2E84E-D221-44C3-A715-E5014E860ED3}" presName="tx2" presStyleLbl="revTx" presStyleIdx="1" presStyleCnt="9"/>
      <dgm:spPr/>
    </dgm:pt>
    <dgm:pt modelId="{8B19F738-4C45-41BF-B8BE-8359E3AEC5D8}" type="pres">
      <dgm:prSet presAssocID="{C7F2E84E-D221-44C3-A715-E5014E860ED3}" presName="vert2" presStyleCnt="0"/>
      <dgm:spPr/>
    </dgm:pt>
    <dgm:pt modelId="{9324A961-FE35-4877-B780-026C55BB08A1}" type="pres">
      <dgm:prSet presAssocID="{C7F2E84E-D221-44C3-A715-E5014E860ED3}" presName="thinLine2b" presStyleLbl="callout" presStyleIdx="0" presStyleCnt="8"/>
      <dgm:spPr/>
    </dgm:pt>
    <dgm:pt modelId="{5C8CA636-1012-497F-9A6C-674A44B0EC9D}" type="pres">
      <dgm:prSet presAssocID="{C7F2E84E-D221-44C3-A715-E5014E860ED3}" presName="vertSpace2b" presStyleCnt="0"/>
      <dgm:spPr/>
    </dgm:pt>
    <dgm:pt modelId="{45153001-AA80-4697-84EC-8D061830E834}" type="pres">
      <dgm:prSet presAssocID="{BD0F6BEF-5ED3-49EC-8EF2-71180A451527}" presName="horz2" presStyleCnt="0"/>
      <dgm:spPr/>
    </dgm:pt>
    <dgm:pt modelId="{7673D372-96E3-4E26-B2EC-03053401C7DD}" type="pres">
      <dgm:prSet presAssocID="{BD0F6BEF-5ED3-49EC-8EF2-71180A451527}" presName="horzSpace2" presStyleCnt="0"/>
      <dgm:spPr/>
    </dgm:pt>
    <dgm:pt modelId="{D37937C9-17FE-4554-9BDE-03EA8EE4540B}" type="pres">
      <dgm:prSet presAssocID="{BD0F6BEF-5ED3-49EC-8EF2-71180A451527}" presName="tx2" presStyleLbl="revTx" presStyleIdx="2" presStyleCnt="9"/>
      <dgm:spPr/>
    </dgm:pt>
    <dgm:pt modelId="{CC54AD37-3F96-420E-AF8D-672A23D3CC26}" type="pres">
      <dgm:prSet presAssocID="{BD0F6BEF-5ED3-49EC-8EF2-71180A451527}" presName="vert2" presStyleCnt="0"/>
      <dgm:spPr/>
    </dgm:pt>
    <dgm:pt modelId="{95EB1A8B-7D49-4DD7-9763-3E2C24A9B55C}" type="pres">
      <dgm:prSet presAssocID="{BD0F6BEF-5ED3-49EC-8EF2-71180A451527}" presName="thinLine2b" presStyleLbl="callout" presStyleIdx="1" presStyleCnt="8"/>
      <dgm:spPr/>
    </dgm:pt>
    <dgm:pt modelId="{CEDFFBE5-8E6C-4C71-9D47-DA8084061748}" type="pres">
      <dgm:prSet presAssocID="{BD0F6BEF-5ED3-49EC-8EF2-71180A451527}" presName="vertSpace2b" presStyleCnt="0"/>
      <dgm:spPr/>
    </dgm:pt>
    <dgm:pt modelId="{48C73809-3924-4BE6-9341-05DB0E9734D8}" type="pres">
      <dgm:prSet presAssocID="{3758A79B-7899-41C4-A1B3-3E658E6E9D51}" presName="horz2" presStyleCnt="0"/>
      <dgm:spPr/>
    </dgm:pt>
    <dgm:pt modelId="{6477DA4A-AEDE-472D-AABC-3C8BC6D8A9B3}" type="pres">
      <dgm:prSet presAssocID="{3758A79B-7899-41C4-A1B3-3E658E6E9D51}" presName="horzSpace2" presStyleCnt="0"/>
      <dgm:spPr/>
    </dgm:pt>
    <dgm:pt modelId="{1E5F5487-7931-411E-A7B0-EBA28E7A6565}" type="pres">
      <dgm:prSet presAssocID="{3758A79B-7899-41C4-A1B3-3E658E6E9D51}" presName="tx2" presStyleLbl="revTx" presStyleIdx="3" presStyleCnt="9"/>
      <dgm:spPr/>
    </dgm:pt>
    <dgm:pt modelId="{4417F284-0228-4E44-B362-96CC4646DCA1}" type="pres">
      <dgm:prSet presAssocID="{3758A79B-7899-41C4-A1B3-3E658E6E9D51}" presName="vert2" presStyleCnt="0"/>
      <dgm:spPr/>
    </dgm:pt>
    <dgm:pt modelId="{910ED55A-F404-4647-AE87-8DD61514938E}" type="pres">
      <dgm:prSet presAssocID="{3758A79B-7899-41C4-A1B3-3E658E6E9D51}" presName="thinLine2b" presStyleLbl="callout" presStyleIdx="2" presStyleCnt="8"/>
      <dgm:spPr/>
    </dgm:pt>
    <dgm:pt modelId="{1EB6834F-53B8-410C-A80D-B86CC7266522}" type="pres">
      <dgm:prSet presAssocID="{3758A79B-7899-41C4-A1B3-3E658E6E9D51}" presName="vertSpace2b" presStyleCnt="0"/>
      <dgm:spPr/>
    </dgm:pt>
    <dgm:pt modelId="{A9436ED3-C8B6-443D-BE63-9E179519AF2E}" type="pres">
      <dgm:prSet presAssocID="{F6B6BE0F-F4C5-44FA-8DBB-B908B264529C}" presName="horz2" presStyleCnt="0"/>
      <dgm:spPr/>
    </dgm:pt>
    <dgm:pt modelId="{ADDD7650-56D2-4F40-AC08-67D30D3C446C}" type="pres">
      <dgm:prSet presAssocID="{F6B6BE0F-F4C5-44FA-8DBB-B908B264529C}" presName="horzSpace2" presStyleCnt="0"/>
      <dgm:spPr/>
    </dgm:pt>
    <dgm:pt modelId="{7A1C97AC-9DDD-4E1C-B2F7-1A6B50439E11}" type="pres">
      <dgm:prSet presAssocID="{F6B6BE0F-F4C5-44FA-8DBB-B908B264529C}" presName="tx2" presStyleLbl="revTx" presStyleIdx="4" presStyleCnt="9"/>
      <dgm:spPr/>
    </dgm:pt>
    <dgm:pt modelId="{AF6B16B8-5761-481A-83A5-089F79C3AB98}" type="pres">
      <dgm:prSet presAssocID="{F6B6BE0F-F4C5-44FA-8DBB-B908B264529C}" presName="vert2" presStyleCnt="0"/>
      <dgm:spPr/>
    </dgm:pt>
    <dgm:pt modelId="{3724CA4E-51A1-4E15-A65D-2C79B5FCDB29}" type="pres">
      <dgm:prSet presAssocID="{F6B6BE0F-F4C5-44FA-8DBB-B908B264529C}" presName="thinLine2b" presStyleLbl="callout" presStyleIdx="3" presStyleCnt="8"/>
      <dgm:spPr/>
    </dgm:pt>
    <dgm:pt modelId="{2C08E33F-D243-4264-9BF9-119177CEA154}" type="pres">
      <dgm:prSet presAssocID="{F6B6BE0F-F4C5-44FA-8DBB-B908B264529C}" presName="vertSpace2b" presStyleCnt="0"/>
      <dgm:spPr/>
    </dgm:pt>
    <dgm:pt modelId="{C11CE16A-94FA-42A7-9C4F-10585F52E53D}" type="pres">
      <dgm:prSet presAssocID="{B22C3A54-2587-487D-8F98-1D0B6EE5D1B2}" presName="horz2" presStyleCnt="0"/>
      <dgm:spPr/>
    </dgm:pt>
    <dgm:pt modelId="{CCFF9465-4086-4BA9-982B-99B672E71607}" type="pres">
      <dgm:prSet presAssocID="{B22C3A54-2587-487D-8F98-1D0B6EE5D1B2}" presName="horzSpace2" presStyleCnt="0"/>
      <dgm:spPr/>
    </dgm:pt>
    <dgm:pt modelId="{EC912CAE-D38C-4369-90FF-3E668970AB98}" type="pres">
      <dgm:prSet presAssocID="{B22C3A54-2587-487D-8F98-1D0B6EE5D1B2}" presName="tx2" presStyleLbl="revTx" presStyleIdx="5" presStyleCnt="9"/>
      <dgm:spPr/>
    </dgm:pt>
    <dgm:pt modelId="{C27CE6B6-2221-4A9F-A12B-B873ADB0D809}" type="pres">
      <dgm:prSet presAssocID="{B22C3A54-2587-487D-8F98-1D0B6EE5D1B2}" presName="vert2" presStyleCnt="0"/>
      <dgm:spPr/>
    </dgm:pt>
    <dgm:pt modelId="{314F68E1-39FC-498A-8AFC-0AF3C6A4F703}" type="pres">
      <dgm:prSet presAssocID="{B22C3A54-2587-487D-8F98-1D0B6EE5D1B2}" presName="thinLine2b" presStyleLbl="callout" presStyleIdx="4" presStyleCnt="8"/>
      <dgm:spPr/>
    </dgm:pt>
    <dgm:pt modelId="{9C626C45-ECA7-4D1A-9E18-175EED0C52BF}" type="pres">
      <dgm:prSet presAssocID="{B22C3A54-2587-487D-8F98-1D0B6EE5D1B2}" presName="vertSpace2b" presStyleCnt="0"/>
      <dgm:spPr/>
    </dgm:pt>
    <dgm:pt modelId="{55DB11A5-5670-4DB4-B957-16055BF888A0}" type="pres">
      <dgm:prSet presAssocID="{6744E7B2-7CC5-4AC3-9076-9DA209896187}" presName="horz2" presStyleCnt="0"/>
      <dgm:spPr/>
    </dgm:pt>
    <dgm:pt modelId="{0E6B82AA-E17F-47CC-85B9-5A07A33F2409}" type="pres">
      <dgm:prSet presAssocID="{6744E7B2-7CC5-4AC3-9076-9DA209896187}" presName="horzSpace2" presStyleCnt="0"/>
      <dgm:spPr/>
    </dgm:pt>
    <dgm:pt modelId="{4CAF61BE-5373-4B48-91A1-887AB7ABF192}" type="pres">
      <dgm:prSet presAssocID="{6744E7B2-7CC5-4AC3-9076-9DA209896187}" presName="tx2" presStyleLbl="revTx" presStyleIdx="6" presStyleCnt="9"/>
      <dgm:spPr/>
    </dgm:pt>
    <dgm:pt modelId="{19F1F6A9-31AB-4551-A764-C872ED69058D}" type="pres">
      <dgm:prSet presAssocID="{6744E7B2-7CC5-4AC3-9076-9DA209896187}" presName="vert2" presStyleCnt="0"/>
      <dgm:spPr/>
    </dgm:pt>
    <dgm:pt modelId="{7C5B68F9-3AEC-4261-8E2E-BB0772438AF8}" type="pres">
      <dgm:prSet presAssocID="{6744E7B2-7CC5-4AC3-9076-9DA209896187}" presName="thinLine2b" presStyleLbl="callout" presStyleIdx="5" presStyleCnt="8"/>
      <dgm:spPr/>
    </dgm:pt>
    <dgm:pt modelId="{8B0F26A2-D201-4B42-9D29-43ABF2A5C1E8}" type="pres">
      <dgm:prSet presAssocID="{6744E7B2-7CC5-4AC3-9076-9DA209896187}" presName="vertSpace2b" presStyleCnt="0"/>
      <dgm:spPr/>
    </dgm:pt>
    <dgm:pt modelId="{D18749B0-9BC5-41C7-A9FB-FFCD9835910E}" type="pres">
      <dgm:prSet presAssocID="{185B1ECD-9F7C-4850-BAD3-F4B4295CA17C}" presName="horz2" presStyleCnt="0"/>
      <dgm:spPr/>
    </dgm:pt>
    <dgm:pt modelId="{E9C5AF26-45AA-4263-B513-7A3DB8510BFE}" type="pres">
      <dgm:prSet presAssocID="{185B1ECD-9F7C-4850-BAD3-F4B4295CA17C}" presName="horzSpace2" presStyleCnt="0"/>
      <dgm:spPr/>
    </dgm:pt>
    <dgm:pt modelId="{1242D921-92B9-466E-8809-7322EC945528}" type="pres">
      <dgm:prSet presAssocID="{185B1ECD-9F7C-4850-BAD3-F4B4295CA17C}" presName="tx2" presStyleLbl="revTx" presStyleIdx="7" presStyleCnt="9"/>
      <dgm:spPr/>
    </dgm:pt>
    <dgm:pt modelId="{3C2FE008-894E-47E5-8D80-02ADEBA82A23}" type="pres">
      <dgm:prSet presAssocID="{185B1ECD-9F7C-4850-BAD3-F4B4295CA17C}" presName="vert2" presStyleCnt="0"/>
      <dgm:spPr/>
    </dgm:pt>
    <dgm:pt modelId="{3B685C4B-19F4-4D1F-8E4D-D5439A59C2FE}" type="pres">
      <dgm:prSet presAssocID="{185B1ECD-9F7C-4850-BAD3-F4B4295CA17C}" presName="thinLine2b" presStyleLbl="callout" presStyleIdx="6" presStyleCnt="8"/>
      <dgm:spPr/>
    </dgm:pt>
    <dgm:pt modelId="{C8C8B4F3-9A59-4417-85E5-3489789E4498}" type="pres">
      <dgm:prSet presAssocID="{185B1ECD-9F7C-4850-BAD3-F4B4295CA17C}" presName="vertSpace2b" presStyleCnt="0"/>
      <dgm:spPr/>
    </dgm:pt>
    <dgm:pt modelId="{1F6FCC8B-EC6E-4C10-BC5C-119AD05DCA61}" type="pres">
      <dgm:prSet presAssocID="{FC61F018-59D2-4ECF-A01A-977391A3F1A1}" presName="horz2" presStyleCnt="0"/>
      <dgm:spPr/>
    </dgm:pt>
    <dgm:pt modelId="{21550B8D-5299-4E9D-A4D0-23F39DEB5B74}" type="pres">
      <dgm:prSet presAssocID="{FC61F018-59D2-4ECF-A01A-977391A3F1A1}" presName="horzSpace2" presStyleCnt="0"/>
      <dgm:spPr/>
    </dgm:pt>
    <dgm:pt modelId="{967219AE-417D-49B2-AB6D-5F5EF2E1B4B2}" type="pres">
      <dgm:prSet presAssocID="{FC61F018-59D2-4ECF-A01A-977391A3F1A1}" presName="tx2" presStyleLbl="revTx" presStyleIdx="8" presStyleCnt="9"/>
      <dgm:spPr/>
    </dgm:pt>
    <dgm:pt modelId="{EBC8A85D-E47D-413D-99E6-16C81660FA8A}" type="pres">
      <dgm:prSet presAssocID="{FC61F018-59D2-4ECF-A01A-977391A3F1A1}" presName="vert2" presStyleCnt="0"/>
      <dgm:spPr/>
    </dgm:pt>
    <dgm:pt modelId="{E5FFF542-BD24-4C44-9427-5D22ED570050}" type="pres">
      <dgm:prSet presAssocID="{FC61F018-59D2-4ECF-A01A-977391A3F1A1}" presName="thinLine2b" presStyleLbl="callout" presStyleIdx="7" presStyleCnt="8"/>
      <dgm:spPr/>
    </dgm:pt>
    <dgm:pt modelId="{AAE71822-4A5B-4C5D-80F5-D3D1F2D4764B}" type="pres">
      <dgm:prSet presAssocID="{FC61F018-59D2-4ECF-A01A-977391A3F1A1}" presName="vertSpace2b" presStyleCnt="0"/>
      <dgm:spPr/>
    </dgm:pt>
  </dgm:ptLst>
  <dgm:cxnLst>
    <dgm:cxn modelId="{9D7D080D-90DF-4ECA-9A37-C9A81B4D5CC2}" type="presOf" srcId="{BD0F6BEF-5ED3-49EC-8EF2-71180A451527}" destId="{D37937C9-17FE-4554-9BDE-03EA8EE4540B}" srcOrd="0" destOrd="0" presId="urn:microsoft.com/office/officeart/2008/layout/LinedList"/>
    <dgm:cxn modelId="{DCC3292D-7384-48A0-BE4D-DE28E007F56C}" type="presOf" srcId="{3758A79B-7899-41C4-A1B3-3E658E6E9D51}" destId="{1E5F5487-7931-411E-A7B0-EBA28E7A6565}" srcOrd="0" destOrd="0" presId="urn:microsoft.com/office/officeart/2008/layout/LinedList"/>
    <dgm:cxn modelId="{12765D5C-7101-4A5B-A7D6-EB69F2DC143C}" srcId="{01770F8A-B576-4175-8364-052209A0D9C5}" destId="{6744E7B2-7CC5-4AC3-9076-9DA209896187}" srcOrd="5" destOrd="0" parTransId="{23DA25D0-549C-40BE-A6EC-2245E7B7E156}" sibTransId="{7BF43E47-EDBA-4CC1-AD9F-53CB955C6869}"/>
    <dgm:cxn modelId="{3ABB2E60-9947-4E9C-93E7-A5628D2D08D5}" srcId="{01770F8A-B576-4175-8364-052209A0D9C5}" destId="{185B1ECD-9F7C-4850-BAD3-F4B4295CA17C}" srcOrd="6" destOrd="0" parTransId="{708E2CDB-8FE7-4CCB-B8A0-C96C81179A54}" sibTransId="{73B272E8-6F98-4C69-8E8C-7451F1FC105F}"/>
    <dgm:cxn modelId="{7C4CB148-9B8C-4993-B9AE-A03545644C93}" type="presOf" srcId="{185B1ECD-9F7C-4850-BAD3-F4B4295CA17C}" destId="{1242D921-92B9-466E-8809-7322EC945528}" srcOrd="0" destOrd="0" presId="urn:microsoft.com/office/officeart/2008/layout/LinedList"/>
    <dgm:cxn modelId="{69AF9749-F946-4ABF-9501-5231638046A8}" srcId="{01770F8A-B576-4175-8364-052209A0D9C5}" destId="{BD0F6BEF-5ED3-49EC-8EF2-71180A451527}" srcOrd="1" destOrd="0" parTransId="{EA4C8B0C-E67B-4B05-B7C0-921579C8AA68}" sibTransId="{BC45823D-40B1-4AFC-A965-ABEED74F6259}"/>
    <dgm:cxn modelId="{6F70AB59-B9BF-408F-82C4-485406C2BE74}" type="presOf" srcId="{B22C3A54-2587-487D-8F98-1D0B6EE5D1B2}" destId="{EC912CAE-D38C-4369-90FF-3E668970AB98}" srcOrd="0" destOrd="0" presId="urn:microsoft.com/office/officeart/2008/layout/LinedList"/>
    <dgm:cxn modelId="{0416DA7B-FB27-4768-990B-EB0A07DE8BFC}" srcId="{01770F8A-B576-4175-8364-052209A0D9C5}" destId="{3758A79B-7899-41C4-A1B3-3E658E6E9D51}" srcOrd="2" destOrd="0" parTransId="{811E059C-1572-47E2-8DA9-62BF6D02BF74}" sibTransId="{7C2732A2-D684-4B3A-93F6-939D4002A226}"/>
    <dgm:cxn modelId="{314C7586-E73A-4543-AA42-4F5B7E5F29F7}" type="presOf" srcId="{4321A15A-C730-47AD-A60F-EC87DA5D184D}" destId="{A4EF4F98-F2ED-4C02-814A-42115A0C05E4}" srcOrd="0" destOrd="0" presId="urn:microsoft.com/office/officeart/2008/layout/LinedList"/>
    <dgm:cxn modelId="{74364492-64F0-4D3C-B151-71ECF59B1D29}" srcId="{01770F8A-B576-4175-8364-052209A0D9C5}" destId="{C7F2E84E-D221-44C3-A715-E5014E860ED3}" srcOrd="0" destOrd="0" parTransId="{86F20347-E327-45F6-84CB-23A1E3D07384}" sibTransId="{2E58F12F-4CD3-428A-ABAE-4F78515D9B1C}"/>
    <dgm:cxn modelId="{9A112094-73CD-461A-A3AF-FF4AB8836484}" srcId="{01770F8A-B576-4175-8364-052209A0D9C5}" destId="{B22C3A54-2587-487D-8F98-1D0B6EE5D1B2}" srcOrd="4" destOrd="0" parTransId="{EB292841-484D-4624-A709-3D025FD5CE1C}" sibTransId="{1F70FE0B-4ADF-4C04-A0A8-663A1D0D48CF}"/>
    <dgm:cxn modelId="{787F0E95-E77F-4BC9-A8A2-F7C7161157F2}" srcId="{01770F8A-B576-4175-8364-052209A0D9C5}" destId="{F6B6BE0F-F4C5-44FA-8DBB-B908B264529C}" srcOrd="3" destOrd="0" parTransId="{40D0B26C-9EDA-45BC-BB22-4CB2F3061D19}" sibTransId="{A947C2FE-BC0E-4666-BD4C-3626DEDFCE85}"/>
    <dgm:cxn modelId="{C2D87996-0435-4C7B-9788-03F238A117DC}" srcId="{4321A15A-C730-47AD-A60F-EC87DA5D184D}" destId="{01770F8A-B576-4175-8364-052209A0D9C5}" srcOrd="0" destOrd="0" parTransId="{95B22742-B05A-4FBF-AA1B-CAD747AE6230}" sibTransId="{6F3E1632-0D21-46DB-A835-8BAC76AE8D24}"/>
    <dgm:cxn modelId="{B2EEB0B3-DFDA-45A2-AE3B-75EE2FA1CB61}" type="presOf" srcId="{C7F2E84E-D221-44C3-A715-E5014E860ED3}" destId="{F62B07D4-D8CE-41E3-A490-7990C907EFEE}" srcOrd="0" destOrd="0" presId="urn:microsoft.com/office/officeart/2008/layout/LinedList"/>
    <dgm:cxn modelId="{B24A4DB9-C074-4F69-BD4C-7F150884DC51}" type="presOf" srcId="{FC61F018-59D2-4ECF-A01A-977391A3F1A1}" destId="{967219AE-417D-49B2-AB6D-5F5EF2E1B4B2}" srcOrd="0" destOrd="0" presId="urn:microsoft.com/office/officeart/2008/layout/LinedList"/>
    <dgm:cxn modelId="{9F63C2C0-BF87-4AB9-AB29-02A8C19B6011}" srcId="{01770F8A-B576-4175-8364-052209A0D9C5}" destId="{FC61F018-59D2-4ECF-A01A-977391A3F1A1}" srcOrd="7" destOrd="0" parTransId="{1C29A3DD-3401-48AD-BABD-23666D0C6823}" sibTransId="{72AFD748-D4A9-4FAB-A000-7ED2756F7458}"/>
    <dgm:cxn modelId="{96DF16C2-C7B6-4796-AF46-0EFD2A32B4F8}" type="presOf" srcId="{01770F8A-B576-4175-8364-052209A0D9C5}" destId="{4567E0A5-1CF4-4523-B62A-BBC10FBD7450}" srcOrd="0" destOrd="0" presId="urn:microsoft.com/office/officeart/2008/layout/LinedList"/>
    <dgm:cxn modelId="{B7FAB0EE-1611-4B3B-B230-6F10F587CE24}" type="presOf" srcId="{6744E7B2-7CC5-4AC3-9076-9DA209896187}" destId="{4CAF61BE-5373-4B48-91A1-887AB7ABF192}" srcOrd="0" destOrd="0" presId="urn:microsoft.com/office/officeart/2008/layout/LinedList"/>
    <dgm:cxn modelId="{3D36A1F2-AD3A-4E49-A210-DD6915C99F79}" type="presOf" srcId="{F6B6BE0F-F4C5-44FA-8DBB-B908B264529C}" destId="{7A1C97AC-9DDD-4E1C-B2F7-1A6B50439E11}" srcOrd="0" destOrd="0" presId="urn:microsoft.com/office/officeart/2008/layout/LinedList"/>
    <dgm:cxn modelId="{053B5FF2-A066-408F-93B7-E38F4E5AB1F0}" type="presParOf" srcId="{A4EF4F98-F2ED-4C02-814A-42115A0C05E4}" destId="{A79F4E67-610E-448D-8E8C-5194AFFB9DC8}" srcOrd="0" destOrd="0" presId="urn:microsoft.com/office/officeart/2008/layout/LinedList"/>
    <dgm:cxn modelId="{F63E59A4-F513-481C-B3D0-EC7EB6D061AC}" type="presParOf" srcId="{A4EF4F98-F2ED-4C02-814A-42115A0C05E4}" destId="{CA77F8CD-00AB-4549-B9E6-D7A97F6C7EC8}" srcOrd="1" destOrd="0" presId="urn:microsoft.com/office/officeart/2008/layout/LinedList"/>
    <dgm:cxn modelId="{4EFE1C74-529B-49F6-96DB-F3A6CFDA3A74}" type="presParOf" srcId="{CA77F8CD-00AB-4549-B9E6-D7A97F6C7EC8}" destId="{4567E0A5-1CF4-4523-B62A-BBC10FBD7450}" srcOrd="0" destOrd="0" presId="urn:microsoft.com/office/officeart/2008/layout/LinedList"/>
    <dgm:cxn modelId="{6953B2D7-9E6F-4C07-BE6F-101BBC1ECD4A}" type="presParOf" srcId="{CA77F8CD-00AB-4549-B9E6-D7A97F6C7EC8}" destId="{3B1B2847-D7F0-454C-A7E8-DFDC495006B6}" srcOrd="1" destOrd="0" presId="urn:microsoft.com/office/officeart/2008/layout/LinedList"/>
    <dgm:cxn modelId="{1C859EA8-6FB5-451A-9BD1-D97BC7C4B95C}" type="presParOf" srcId="{3B1B2847-D7F0-454C-A7E8-DFDC495006B6}" destId="{99CFD837-F0D4-4316-B02F-3A12E5BC0C1A}" srcOrd="0" destOrd="0" presId="urn:microsoft.com/office/officeart/2008/layout/LinedList"/>
    <dgm:cxn modelId="{56F24B9B-5D4C-486C-8A4A-3C2995402463}" type="presParOf" srcId="{3B1B2847-D7F0-454C-A7E8-DFDC495006B6}" destId="{EBC2D91A-42D7-472C-BC39-FADA21CDCB88}" srcOrd="1" destOrd="0" presId="urn:microsoft.com/office/officeart/2008/layout/LinedList"/>
    <dgm:cxn modelId="{AC1A5997-F396-475F-B058-DD2DE736BAAE}" type="presParOf" srcId="{EBC2D91A-42D7-472C-BC39-FADA21CDCB88}" destId="{736CED9F-4422-4EBF-989F-195A1CF8526E}" srcOrd="0" destOrd="0" presId="urn:microsoft.com/office/officeart/2008/layout/LinedList"/>
    <dgm:cxn modelId="{C68D97B1-8954-4216-82D9-2C2C604E3D9C}" type="presParOf" srcId="{EBC2D91A-42D7-472C-BC39-FADA21CDCB88}" destId="{F62B07D4-D8CE-41E3-A490-7990C907EFEE}" srcOrd="1" destOrd="0" presId="urn:microsoft.com/office/officeart/2008/layout/LinedList"/>
    <dgm:cxn modelId="{313FC983-4C3E-4204-8DCA-CE4AD089E1EF}" type="presParOf" srcId="{EBC2D91A-42D7-472C-BC39-FADA21CDCB88}" destId="{8B19F738-4C45-41BF-B8BE-8359E3AEC5D8}" srcOrd="2" destOrd="0" presId="urn:microsoft.com/office/officeart/2008/layout/LinedList"/>
    <dgm:cxn modelId="{1528F93D-9F54-4478-9E7B-ACF4116CDF48}" type="presParOf" srcId="{3B1B2847-D7F0-454C-A7E8-DFDC495006B6}" destId="{9324A961-FE35-4877-B780-026C55BB08A1}" srcOrd="2" destOrd="0" presId="urn:microsoft.com/office/officeart/2008/layout/LinedList"/>
    <dgm:cxn modelId="{86373371-639D-4FC2-85CD-702D91B7BBDB}" type="presParOf" srcId="{3B1B2847-D7F0-454C-A7E8-DFDC495006B6}" destId="{5C8CA636-1012-497F-9A6C-674A44B0EC9D}" srcOrd="3" destOrd="0" presId="urn:microsoft.com/office/officeart/2008/layout/LinedList"/>
    <dgm:cxn modelId="{4205F6BB-1C5B-443C-9673-759FE8C52AA7}" type="presParOf" srcId="{3B1B2847-D7F0-454C-A7E8-DFDC495006B6}" destId="{45153001-AA80-4697-84EC-8D061830E834}" srcOrd="4" destOrd="0" presId="urn:microsoft.com/office/officeart/2008/layout/LinedList"/>
    <dgm:cxn modelId="{EA31A3B4-95BE-4FFC-A966-65E597D98F42}" type="presParOf" srcId="{45153001-AA80-4697-84EC-8D061830E834}" destId="{7673D372-96E3-4E26-B2EC-03053401C7DD}" srcOrd="0" destOrd="0" presId="urn:microsoft.com/office/officeart/2008/layout/LinedList"/>
    <dgm:cxn modelId="{B1FCFD64-80E5-4305-9A4B-7D122B2A65B5}" type="presParOf" srcId="{45153001-AA80-4697-84EC-8D061830E834}" destId="{D37937C9-17FE-4554-9BDE-03EA8EE4540B}" srcOrd="1" destOrd="0" presId="urn:microsoft.com/office/officeart/2008/layout/LinedList"/>
    <dgm:cxn modelId="{E61A4101-4BD7-465A-8AF0-680A3930EC91}" type="presParOf" srcId="{45153001-AA80-4697-84EC-8D061830E834}" destId="{CC54AD37-3F96-420E-AF8D-672A23D3CC26}" srcOrd="2" destOrd="0" presId="urn:microsoft.com/office/officeart/2008/layout/LinedList"/>
    <dgm:cxn modelId="{3B969964-970B-41CC-934E-3945C3D4778B}" type="presParOf" srcId="{3B1B2847-D7F0-454C-A7E8-DFDC495006B6}" destId="{95EB1A8B-7D49-4DD7-9763-3E2C24A9B55C}" srcOrd="5" destOrd="0" presId="urn:microsoft.com/office/officeart/2008/layout/LinedList"/>
    <dgm:cxn modelId="{31BD63B7-72E2-4CDF-B2AC-8012FE7DC810}" type="presParOf" srcId="{3B1B2847-D7F0-454C-A7E8-DFDC495006B6}" destId="{CEDFFBE5-8E6C-4C71-9D47-DA8084061748}" srcOrd="6" destOrd="0" presId="urn:microsoft.com/office/officeart/2008/layout/LinedList"/>
    <dgm:cxn modelId="{2DFE1A8D-B94A-4566-8E95-4DA03A9CA4B9}" type="presParOf" srcId="{3B1B2847-D7F0-454C-A7E8-DFDC495006B6}" destId="{48C73809-3924-4BE6-9341-05DB0E9734D8}" srcOrd="7" destOrd="0" presId="urn:microsoft.com/office/officeart/2008/layout/LinedList"/>
    <dgm:cxn modelId="{C2751716-05C2-4990-B8C2-36997056783B}" type="presParOf" srcId="{48C73809-3924-4BE6-9341-05DB0E9734D8}" destId="{6477DA4A-AEDE-472D-AABC-3C8BC6D8A9B3}" srcOrd="0" destOrd="0" presId="urn:microsoft.com/office/officeart/2008/layout/LinedList"/>
    <dgm:cxn modelId="{5EE41276-B201-4763-8AB1-BFE0EFD8529A}" type="presParOf" srcId="{48C73809-3924-4BE6-9341-05DB0E9734D8}" destId="{1E5F5487-7931-411E-A7B0-EBA28E7A6565}" srcOrd="1" destOrd="0" presId="urn:microsoft.com/office/officeart/2008/layout/LinedList"/>
    <dgm:cxn modelId="{3B507457-17F7-4B38-82F4-F72B519144F0}" type="presParOf" srcId="{48C73809-3924-4BE6-9341-05DB0E9734D8}" destId="{4417F284-0228-4E44-B362-96CC4646DCA1}" srcOrd="2" destOrd="0" presId="urn:microsoft.com/office/officeart/2008/layout/LinedList"/>
    <dgm:cxn modelId="{ED9A32B8-5E2F-4816-AA46-B63F0B31A4F0}" type="presParOf" srcId="{3B1B2847-D7F0-454C-A7E8-DFDC495006B6}" destId="{910ED55A-F404-4647-AE87-8DD61514938E}" srcOrd="8" destOrd="0" presId="urn:microsoft.com/office/officeart/2008/layout/LinedList"/>
    <dgm:cxn modelId="{4D9F70CC-4F75-45A0-BCF7-A7F87F64DAA9}" type="presParOf" srcId="{3B1B2847-D7F0-454C-A7E8-DFDC495006B6}" destId="{1EB6834F-53B8-410C-A80D-B86CC7266522}" srcOrd="9" destOrd="0" presId="urn:microsoft.com/office/officeart/2008/layout/LinedList"/>
    <dgm:cxn modelId="{95C12D13-9268-4401-B106-38C58BCB3CB4}" type="presParOf" srcId="{3B1B2847-D7F0-454C-A7E8-DFDC495006B6}" destId="{A9436ED3-C8B6-443D-BE63-9E179519AF2E}" srcOrd="10" destOrd="0" presId="urn:microsoft.com/office/officeart/2008/layout/LinedList"/>
    <dgm:cxn modelId="{3B08162B-54E3-4B4A-AE2B-79087AA30EB7}" type="presParOf" srcId="{A9436ED3-C8B6-443D-BE63-9E179519AF2E}" destId="{ADDD7650-56D2-4F40-AC08-67D30D3C446C}" srcOrd="0" destOrd="0" presId="urn:microsoft.com/office/officeart/2008/layout/LinedList"/>
    <dgm:cxn modelId="{54FFB815-647A-46B2-8243-4BC90E27687F}" type="presParOf" srcId="{A9436ED3-C8B6-443D-BE63-9E179519AF2E}" destId="{7A1C97AC-9DDD-4E1C-B2F7-1A6B50439E11}" srcOrd="1" destOrd="0" presId="urn:microsoft.com/office/officeart/2008/layout/LinedList"/>
    <dgm:cxn modelId="{C4785608-C06D-4F45-9DBB-4BF68DB0381C}" type="presParOf" srcId="{A9436ED3-C8B6-443D-BE63-9E179519AF2E}" destId="{AF6B16B8-5761-481A-83A5-089F79C3AB98}" srcOrd="2" destOrd="0" presId="urn:microsoft.com/office/officeart/2008/layout/LinedList"/>
    <dgm:cxn modelId="{C0A2813F-60B7-4545-831A-C49D06421C7D}" type="presParOf" srcId="{3B1B2847-D7F0-454C-A7E8-DFDC495006B6}" destId="{3724CA4E-51A1-4E15-A65D-2C79B5FCDB29}" srcOrd="11" destOrd="0" presId="urn:microsoft.com/office/officeart/2008/layout/LinedList"/>
    <dgm:cxn modelId="{8C60AC0A-400D-4D1B-A215-8AE9F1743EA1}" type="presParOf" srcId="{3B1B2847-D7F0-454C-A7E8-DFDC495006B6}" destId="{2C08E33F-D243-4264-9BF9-119177CEA154}" srcOrd="12" destOrd="0" presId="urn:microsoft.com/office/officeart/2008/layout/LinedList"/>
    <dgm:cxn modelId="{8E1C6F10-7816-4C30-A2B2-5BA05D1D81CA}" type="presParOf" srcId="{3B1B2847-D7F0-454C-A7E8-DFDC495006B6}" destId="{C11CE16A-94FA-42A7-9C4F-10585F52E53D}" srcOrd="13" destOrd="0" presId="urn:microsoft.com/office/officeart/2008/layout/LinedList"/>
    <dgm:cxn modelId="{0E13FC29-B6F4-4904-9980-0E3DBF0EAE76}" type="presParOf" srcId="{C11CE16A-94FA-42A7-9C4F-10585F52E53D}" destId="{CCFF9465-4086-4BA9-982B-99B672E71607}" srcOrd="0" destOrd="0" presId="urn:microsoft.com/office/officeart/2008/layout/LinedList"/>
    <dgm:cxn modelId="{E33920DD-547C-4528-8C0A-3D8A79F03153}" type="presParOf" srcId="{C11CE16A-94FA-42A7-9C4F-10585F52E53D}" destId="{EC912CAE-D38C-4369-90FF-3E668970AB98}" srcOrd="1" destOrd="0" presId="urn:microsoft.com/office/officeart/2008/layout/LinedList"/>
    <dgm:cxn modelId="{90A163EF-D158-4D7E-BA3B-3489A31EF524}" type="presParOf" srcId="{C11CE16A-94FA-42A7-9C4F-10585F52E53D}" destId="{C27CE6B6-2221-4A9F-A12B-B873ADB0D809}" srcOrd="2" destOrd="0" presId="urn:microsoft.com/office/officeart/2008/layout/LinedList"/>
    <dgm:cxn modelId="{49783CE0-64BA-4EA2-B010-0EA424BCBE49}" type="presParOf" srcId="{3B1B2847-D7F0-454C-A7E8-DFDC495006B6}" destId="{314F68E1-39FC-498A-8AFC-0AF3C6A4F703}" srcOrd="14" destOrd="0" presId="urn:microsoft.com/office/officeart/2008/layout/LinedList"/>
    <dgm:cxn modelId="{E4893E79-96B9-4B76-B304-3C0D61925144}" type="presParOf" srcId="{3B1B2847-D7F0-454C-A7E8-DFDC495006B6}" destId="{9C626C45-ECA7-4D1A-9E18-175EED0C52BF}" srcOrd="15" destOrd="0" presId="urn:microsoft.com/office/officeart/2008/layout/LinedList"/>
    <dgm:cxn modelId="{E7AF9268-8C30-4CB7-919B-92A3BA5995E4}" type="presParOf" srcId="{3B1B2847-D7F0-454C-A7E8-DFDC495006B6}" destId="{55DB11A5-5670-4DB4-B957-16055BF888A0}" srcOrd="16" destOrd="0" presId="urn:microsoft.com/office/officeart/2008/layout/LinedList"/>
    <dgm:cxn modelId="{5431E41B-30C4-4DD4-982A-08EDCB030C9A}" type="presParOf" srcId="{55DB11A5-5670-4DB4-B957-16055BF888A0}" destId="{0E6B82AA-E17F-47CC-85B9-5A07A33F2409}" srcOrd="0" destOrd="0" presId="urn:microsoft.com/office/officeart/2008/layout/LinedList"/>
    <dgm:cxn modelId="{4455CFB2-1D8E-4FEF-96CA-295DAB884A02}" type="presParOf" srcId="{55DB11A5-5670-4DB4-B957-16055BF888A0}" destId="{4CAF61BE-5373-4B48-91A1-887AB7ABF192}" srcOrd="1" destOrd="0" presId="urn:microsoft.com/office/officeart/2008/layout/LinedList"/>
    <dgm:cxn modelId="{9D284F65-5E3C-4638-A9AF-4D0CF9D057AE}" type="presParOf" srcId="{55DB11A5-5670-4DB4-B957-16055BF888A0}" destId="{19F1F6A9-31AB-4551-A764-C872ED69058D}" srcOrd="2" destOrd="0" presId="urn:microsoft.com/office/officeart/2008/layout/LinedList"/>
    <dgm:cxn modelId="{FF88AB88-FB23-4F52-9F5F-5F9CF7DFF756}" type="presParOf" srcId="{3B1B2847-D7F0-454C-A7E8-DFDC495006B6}" destId="{7C5B68F9-3AEC-4261-8E2E-BB0772438AF8}" srcOrd="17" destOrd="0" presId="urn:microsoft.com/office/officeart/2008/layout/LinedList"/>
    <dgm:cxn modelId="{3A994C8E-23F5-4187-8DAB-8C1FCCB8EFED}" type="presParOf" srcId="{3B1B2847-D7F0-454C-A7E8-DFDC495006B6}" destId="{8B0F26A2-D201-4B42-9D29-43ABF2A5C1E8}" srcOrd="18" destOrd="0" presId="urn:microsoft.com/office/officeart/2008/layout/LinedList"/>
    <dgm:cxn modelId="{02C3D51C-76A0-4BE5-B926-2181FC6C8F1C}" type="presParOf" srcId="{3B1B2847-D7F0-454C-A7E8-DFDC495006B6}" destId="{D18749B0-9BC5-41C7-A9FB-FFCD9835910E}" srcOrd="19" destOrd="0" presId="urn:microsoft.com/office/officeart/2008/layout/LinedList"/>
    <dgm:cxn modelId="{CB8A323C-525D-4AB2-AFCD-4888B68D385A}" type="presParOf" srcId="{D18749B0-9BC5-41C7-A9FB-FFCD9835910E}" destId="{E9C5AF26-45AA-4263-B513-7A3DB8510BFE}" srcOrd="0" destOrd="0" presId="urn:microsoft.com/office/officeart/2008/layout/LinedList"/>
    <dgm:cxn modelId="{0DFAA593-B67B-4F8B-A31C-940BE40C13DA}" type="presParOf" srcId="{D18749B0-9BC5-41C7-A9FB-FFCD9835910E}" destId="{1242D921-92B9-466E-8809-7322EC945528}" srcOrd="1" destOrd="0" presId="urn:microsoft.com/office/officeart/2008/layout/LinedList"/>
    <dgm:cxn modelId="{26CEF0FB-25B6-400E-80D9-C4817B6D9486}" type="presParOf" srcId="{D18749B0-9BC5-41C7-A9FB-FFCD9835910E}" destId="{3C2FE008-894E-47E5-8D80-02ADEBA82A23}" srcOrd="2" destOrd="0" presId="urn:microsoft.com/office/officeart/2008/layout/LinedList"/>
    <dgm:cxn modelId="{0C3C9B85-329B-41A2-AD96-03651D61EA05}" type="presParOf" srcId="{3B1B2847-D7F0-454C-A7E8-DFDC495006B6}" destId="{3B685C4B-19F4-4D1F-8E4D-D5439A59C2FE}" srcOrd="20" destOrd="0" presId="urn:microsoft.com/office/officeart/2008/layout/LinedList"/>
    <dgm:cxn modelId="{0C5DABE5-7FCD-459C-AAFE-037F5508FB07}" type="presParOf" srcId="{3B1B2847-D7F0-454C-A7E8-DFDC495006B6}" destId="{C8C8B4F3-9A59-4417-85E5-3489789E4498}" srcOrd="21" destOrd="0" presId="urn:microsoft.com/office/officeart/2008/layout/LinedList"/>
    <dgm:cxn modelId="{FCC6A3D2-998D-4B4D-B640-7F4E99CC3957}" type="presParOf" srcId="{3B1B2847-D7F0-454C-A7E8-DFDC495006B6}" destId="{1F6FCC8B-EC6E-4C10-BC5C-119AD05DCA61}" srcOrd="22" destOrd="0" presId="urn:microsoft.com/office/officeart/2008/layout/LinedList"/>
    <dgm:cxn modelId="{D9BBD51D-2DFE-43A0-B391-B0D2EAF494E6}" type="presParOf" srcId="{1F6FCC8B-EC6E-4C10-BC5C-119AD05DCA61}" destId="{21550B8D-5299-4E9D-A4D0-23F39DEB5B74}" srcOrd="0" destOrd="0" presId="urn:microsoft.com/office/officeart/2008/layout/LinedList"/>
    <dgm:cxn modelId="{3588AB26-AABA-4AB6-A0A2-49A039564864}" type="presParOf" srcId="{1F6FCC8B-EC6E-4C10-BC5C-119AD05DCA61}" destId="{967219AE-417D-49B2-AB6D-5F5EF2E1B4B2}" srcOrd="1" destOrd="0" presId="urn:microsoft.com/office/officeart/2008/layout/LinedList"/>
    <dgm:cxn modelId="{E51855AC-1A59-4F23-9E3E-B1F7ED70213E}" type="presParOf" srcId="{1F6FCC8B-EC6E-4C10-BC5C-119AD05DCA61}" destId="{EBC8A85D-E47D-413D-99E6-16C81660FA8A}" srcOrd="2" destOrd="0" presId="urn:microsoft.com/office/officeart/2008/layout/LinedList"/>
    <dgm:cxn modelId="{51CBD742-7383-498C-AD76-B99B0AFB316B}" type="presParOf" srcId="{3B1B2847-D7F0-454C-A7E8-DFDC495006B6}" destId="{E5FFF542-BD24-4C44-9427-5D22ED570050}" srcOrd="23" destOrd="0" presId="urn:microsoft.com/office/officeart/2008/layout/LinedList"/>
    <dgm:cxn modelId="{72849724-CAE6-402E-B495-A12D10F7194B}" type="presParOf" srcId="{3B1B2847-D7F0-454C-A7E8-DFDC495006B6}" destId="{AAE71822-4A5B-4C5D-80F5-D3D1F2D4764B}" srcOrd="24"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1F6A44-6F67-4744-ABD2-336CB75E3F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C54D5A-A331-4509-AEB6-67FF82236C4D}">
      <dgm:prSet phldrT="[Text]" custT="1"/>
      <dgm:spPr/>
      <dgm:t>
        <a:bodyPr/>
        <a:lstStyle/>
        <a:p>
          <a:r>
            <a:rPr lang="en-US" sz="1100">
              <a:latin typeface="Lato" panose="020F0502020204030203" pitchFamily="34" charset="0"/>
              <a:ea typeface="Lato" panose="020F0502020204030203" pitchFamily="34" charset="0"/>
              <a:cs typeface="Lato" panose="020F0502020204030203" pitchFamily="34" charset="0"/>
            </a:rPr>
            <a:t>Affordable Housing Plan Components:</a:t>
          </a:r>
        </a:p>
      </dgm:t>
    </dgm:pt>
    <dgm:pt modelId="{539F6AB7-1E67-4706-8EC0-A20B9A66F850}" type="parTrans" cxnId="{751097E6-85D8-4712-AAD0-15D212F4B341}">
      <dgm:prSet/>
      <dgm:spPr/>
      <dgm:t>
        <a:bodyPr/>
        <a:lstStyle/>
        <a:p>
          <a:endParaRPr lang="en-US"/>
        </a:p>
      </dgm:t>
    </dgm:pt>
    <dgm:pt modelId="{9802DBB2-498B-4E8C-B897-16A9AFEC6C4C}" type="sibTrans" cxnId="{751097E6-85D8-4712-AAD0-15D212F4B341}">
      <dgm:prSet/>
      <dgm:spPr/>
      <dgm:t>
        <a:bodyPr/>
        <a:lstStyle/>
        <a:p>
          <a:endParaRPr lang="en-US"/>
        </a:p>
      </dgm:t>
    </dgm:pt>
    <dgm:pt modelId="{FF2070D1-6465-44F1-B9AA-8EAD00D128D4}">
      <dgm:prSet/>
      <dgm:spPr/>
      <dgm:t>
        <a:bodyPr/>
        <a:lstStyle/>
        <a:p>
          <a:r>
            <a:rPr lang="en-US">
              <a:latin typeface="Lato" panose="020F0502020204030203" pitchFamily="34" charset="0"/>
              <a:ea typeface="Lato" panose="020F0502020204030203" pitchFamily="34" charset="0"/>
              <a:cs typeface="Lato" panose="020F0502020204030203" pitchFamily="34" charset="0"/>
            </a:rPr>
            <a:t>Community and Housing Profile – Demographics &amp; Housing Market Statistics</a:t>
          </a:r>
        </a:p>
      </dgm:t>
    </dgm:pt>
    <dgm:pt modelId="{DC87B5E3-8F21-400D-8BA1-F39D23EE2844}" type="parTrans" cxnId="{EBDDBD8B-7CDE-4A9E-B964-FF06BA8C0FE0}">
      <dgm:prSet/>
      <dgm:spPr/>
      <dgm:t>
        <a:bodyPr/>
        <a:lstStyle/>
        <a:p>
          <a:endParaRPr lang="en-US"/>
        </a:p>
      </dgm:t>
    </dgm:pt>
    <dgm:pt modelId="{05CA679C-0480-4E6E-9ACB-761BEB2B2F8B}" type="sibTrans" cxnId="{EBDDBD8B-7CDE-4A9E-B964-FF06BA8C0FE0}">
      <dgm:prSet/>
      <dgm:spPr/>
      <dgm:t>
        <a:bodyPr/>
        <a:lstStyle/>
        <a:p>
          <a:endParaRPr lang="en-US"/>
        </a:p>
      </dgm:t>
    </dgm:pt>
    <dgm:pt modelId="{7369B8F7-A82C-439E-A973-DDC3AACC056D}">
      <dgm:prSet/>
      <dgm:spPr/>
      <dgm:t>
        <a:bodyPr/>
        <a:lstStyle/>
        <a:p>
          <a:r>
            <a:rPr lang="en-US">
              <a:latin typeface="Lato" panose="020F0502020204030203" pitchFamily="34" charset="0"/>
              <a:ea typeface="Lato" panose="020F0502020204030203" pitchFamily="34" charset="0"/>
              <a:cs typeface="Lato" panose="020F0502020204030203" pitchFamily="34" charset="0"/>
            </a:rPr>
            <a:t>Housing Needs Assessment - Existing &amp; Projected Housing Needs</a:t>
          </a:r>
        </a:p>
      </dgm:t>
    </dgm:pt>
    <dgm:pt modelId="{00A6C535-B8CD-4E4C-8BB3-16E9A639A4A0}" type="parTrans" cxnId="{9934C65A-7C41-4FE1-8779-F6CC5438F1F7}">
      <dgm:prSet/>
      <dgm:spPr/>
      <dgm:t>
        <a:bodyPr/>
        <a:lstStyle/>
        <a:p>
          <a:endParaRPr lang="en-US"/>
        </a:p>
      </dgm:t>
    </dgm:pt>
    <dgm:pt modelId="{81BFCE0D-383C-4936-AEC0-DD10DF0EB12D}" type="sibTrans" cxnId="{9934C65A-7C41-4FE1-8779-F6CC5438F1F7}">
      <dgm:prSet/>
      <dgm:spPr/>
      <dgm:t>
        <a:bodyPr/>
        <a:lstStyle/>
        <a:p>
          <a:endParaRPr lang="en-US"/>
        </a:p>
      </dgm:t>
    </dgm:pt>
    <dgm:pt modelId="{033D869C-15BA-4EA9-995A-AB66551B9922}">
      <dgm:prSet/>
      <dgm:spPr/>
      <dgm:t>
        <a:bodyPr/>
        <a:lstStyle/>
        <a:p>
          <a:r>
            <a:rPr lang="en-US">
              <a:latin typeface="Lato" panose="020F0502020204030203" pitchFamily="34" charset="0"/>
              <a:ea typeface="Lato" panose="020F0502020204030203" pitchFamily="34" charset="0"/>
              <a:cs typeface="Lato" panose="020F0502020204030203" pitchFamily="34" charset="0"/>
            </a:rPr>
            <a:t>Land Use and Policy Review – Analysis of Land Use &amp;</a:t>
          </a:r>
          <a:r>
            <a:rPr lang="en-US"/>
            <a:t> Construction Constraints</a:t>
          </a:r>
        </a:p>
      </dgm:t>
    </dgm:pt>
    <dgm:pt modelId="{325CB698-2D79-4D45-80B4-FDA061D7D9DE}" type="parTrans" cxnId="{A52B1604-545F-4056-A30C-DF82F14432D5}">
      <dgm:prSet/>
      <dgm:spPr/>
      <dgm:t>
        <a:bodyPr/>
        <a:lstStyle/>
        <a:p>
          <a:endParaRPr lang="en-US"/>
        </a:p>
      </dgm:t>
    </dgm:pt>
    <dgm:pt modelId="{2084475E-A86A-4D72-BC63-E8999FF889F8}" type="sibTrans" cxnId="{A52B1604-545F-4056-A30C-DF82F14432D5}">
      <dgm:prSet/>
      <dgm:spPr/>
      <dgm:t>
        <a:bodyPr/>
        <a:lstStyle/>
        <a:p>
          <a:endParaRPr lang="en-US"/>
        </a:p>
      </dgm:t>
    </dgm:pt>
    <dgm:pt modelId="{59F25FC8-7478-4BD6-964C-777490F89142}">
      <dgm:prSet/>
      <dgm:spPr/>
      <dgm:t>
        <a:bodyPr/>
        <a:lstStyle/>
        <a:p>
          <a:r>
            <a:rPr lang="en-US">
              <a:latin typeface="Lato" panose="020F0502020204030203" pitchFamily="34" charset="0"/>
              <a:ea typeface="Lato" panose="020F0502020204030203" pitchFamily="34" charset="0"/>
              <a:cs typeface="Lato" panose="020F0502020204030203" pitchFamily="34" charset="0"/>
            </a:rPr>
            <a:t>Goals, Policies, and Quantifiable Objectives – Identification of Resources &amp; Actions Needed to Expand Affordable Housing Opportunity</a:t>
          </a:r>
        </a:p>
      </dgm:t>
    </dgm:pt>
    <dgm:pt modelId="{C2971452-5507-4177-8C2D-7B77287FF68E}" type="parTrans" cxnId="{05A0393F-8226-4061-BE7F-7F9C11B577F0}">
      <dgm:prSet/>
      <dgm:spPr/>
      <dgm:t>
        <a:bodyPr/>
        <a:lstStyle/>
        <a:p>
          <a:endParaRPr lang="en-US"/>
        </a:p>
      </dgm:t>
    </dgm:pt>
    <dgm:pt modelId="{9E406E7A-F2B2-4431-991B-20EEB30D8933}" type="sibTrans" cxnId="{05A0393F-8226-4061-BE7F-7F9C11B577F0}">
      <dgm:prSet/>
      <dgm:spPr/>
      <dgm:t>
        <a:bodyPr/>
        <a:lstStyle/>
        <a:p>
          <a:endParaRPr lang="en-US"/>
        </a:p>
      </dgm:t>
    </dgm:pt>
    <dgm:pt modelId="{06AC2C54-4B5A-46D9-B3D3-5E8AC014B215}" type="pres">
      <dgm:prSet presAssocID="{C01F6A44-6F67-4744-ABD2-336CB75E3FDC}" presName="vert0" presStyleCnt="0">
        <dgm:presLayoutVars>
          <dgm:dir/>
          <dgm:animOne val="branch"/>
          <dgm:animLvl val="lvl"/>
        </dgm:presLayoutVars>
      </dgm:prSet>
      <dgm:spPr/>
    </dgm:pt>
    <dgm:pt modelId="{6B60C54B-18B6-4A47-A246-AD5F28255BB5}" type="pres">
      <dgm:prSet presAssocID="{A1C54D5A-A331-4509-AEB6-67FF82236C4D}" presName="thickLine" presStyleLbl="alignNode1" presStyleIdx="0" presStyleCnt="1"/>
      <dgm:spPr/>
    </dgm:pt>
    <dgm:pt modelId="{237E180A-7618-4B8F-82B6-511AC3E329CB}" type="pres">
      <dgm:prSet presAssocID="{A1C54D5A-A331-4509-AEB6-67FF82236C4D}" presName="horz1" presStyleCnt="0"/>
      <dgm:spPr/>
    </dgm:pt>
    <dgm:pt modelId="{9443B44C-0819-48DE-B2DB-20F6D3F735A1}" type="pres">
      <dgm:prSet presAssocID="{A1C54D5A-A331-4509-AEB6-67FF82236C4D}" presName="tx1" presStyleLbl="revTx" presStyleIdx="0" presStyleCnt="5"/>
      <dgm:spPr/>
    </dgm:pt>
    <dgm:pt modelId="{384EC82F-3D33-4BD3-B18E-3592933FBE25}" type="pres">
      <dgm:prSet presAssocID="{A1C54D5A-A331-4509-AEB6-67FF82236C4D}" presName="vert1" presStyleCnt="0"/>
      <dgm:spPr/>
    </dgm:pt>
    <dgm:pt modelId="{445242B0-E0AD-40EA-BF75-877D0D01B8AD}" type="pres">
      <dgm:prSet presAssocID="{FF2070D1-6465-44F1-B9AA-8EAD00D128D4}" presName="vertSpace2a" presStyleCnt="0"/>
      <dgm:spPr/>
    </dgm:pt>
    <dgm:pt modelId="{25D30AB0-AC0B-4CF8-AFF5-2F278DBE6933}" type="pres">
      <dgm:prSet presAssocID="{FF2070D1-6465-44F1-B9AA-8EAD00D128D4}" presName="horz2" presStyleCnt="0"/>
      <dgm:spPr/>
    </dgm:pt>
    <dgm:pt modelId="{AD5E94B3-7B8A-48E3-BD14-D0948C728C3D}" type="pres">
      <dgm:prSet presAssocID="{FF2070D1-6465-44F1-B9AA-8EAD00D128D4}" presName="horzSpace2" presStyleCnt="0"/>
      <dgm:spPr/>
    </dgm:pt>
    <dgm:pt modelId="{AB55D569-0677-4F5B-BC75-3665B829885D}" type="pres">
      <dgm:prSet presAssocID="{FF2070D1-6465-44F1-B9AA-8EAD00D128D4}" presName="tx2" presStyleLbl="revTx" presStyleIdx="1" presStyleCnt="5"/>
      <dgm:spPr/>
    </dgm:pt>
    <dgm:pt modelId="{2EAC54B3-826F-4636-A6D5-1CAA6285DC96}" type="pres">
      <dgm:prSet presAssocID="{FF2070D1-6465-44F1-B9AA-8EAD00D128D4}" presName="vert2" presStyleCnt="0"/>
      <dgm:spPr/>
    </dgm:pt>
    <dgm:pt modelId="{DAADD594-04DF-400C-A59A-3553183631A2}" type="pres">
      <dgm:prSet presAssocID="{FF2070D1-6465-44F1-B9AA-8EAD00D128D4}" presName="thinLine2b" presStyleLbl="callout" presStyleIdx="0" presStyleCnt="4"/>
      <dgm:spPr/>
    </dgm:pt>
    <dgm:pt modelId="{66DB66AC-1941-492C-A0D4-7F778483D8A0}" type="pres">
      <dgm:prSet presAssocID="{FF2070D1-6465-44F1-B9AA-8EAD00D128D4}" presName="vertSpace2b" presStyleCnt="0"/>
      <dgm:spPr/>
    </dgm:pt>
    <dgm:pt modelId="{BF6CF191-9647-4617-B8F6-DD72C8B1DD66}" type="pres">
      <dgm:prSet presAssocID="{7369B8F7-A82C-439E-A973-DDC3AACC056D}" presName="horz2" presStyleCnt="0"/>
      <dgm:spPr/>
    </dgm:pt>
    <dgm:pt modelId="{145A07F0-A1F4-4D09-8F91-CB5AB605F49F}" type="pres">
      <dgm:prSet presAssocID="{7369B8F7-A82C-439E-A973-DDC3AACC056D}" presName="horzSpace2" presStyleCnt="0"/>
      <dgm:spPr/>
    </dgm:pt>
    <dgm:pt modelId="{57A4EE0D-940A-4AA4-AA0A-6D66B77A6D99}" type="pres">
      <dgm:prSet presAssocID="{7369B8F7-A82C-439E-A973-DDC3AACC056D}" presName="tx2" presStyleLbl="revTx" presStyleIdx="2" presStyleCnt="5"/>
      <dgm:spPr/>
    </dgm:pt>
    <dgm:pt modelId="{3A47217E-7D8C-40F2-A44B-762D75A32745}" type="pres">
      <dgm:prSet presAssocID="{7369B8F7-A82C-439E-A973-DDC3AACC056D}" presName="vert2" presStyleCnt="0"/>
      <dgm:spPr/>
    </dgm:pt>
    <dgm:pt modelId="{FB1E37AB-395A-494F-B057-95F0A2DB1EA4}" type="pres">
      <dgm:prSet presAssocID="{7369B8F7-A82C-439E-A973-DDC3AACC056D}" presName="thinLine2b" presStyleLbl="callout" presStyleIdx="1" presStyleCnt="4"/>
      <dgm:spPr/>
    </dgm:pt>
    <dgm:pt modelId="{EA2CD5A9-C9F7-4D21-A504-671A84BD51FA}" type="pres">
      <dgm:prSet presAssocID="{7369B8F7-A82C-439E-A973-DDC3AACC056D}" presName="vertSpace2b" presStyleCnt="0"/>
      <dgm:spPr/>
    </dgm:pt>
    <dgm:pt modelId="{F9F4A4DA-465F-4A9E-96A4-AF47085CC50C}" type="pres">
      <dgm:prSet presAssocID="{033D869C-15BA-4EA9-995A-AB66551B9922}" presName="horz2" presStyleCnt="0"/>
      <dgm:spPr/>
    </dgm:pt>
    <dgm:pt modelId="{B0CD9439-3A40-4B0C-BFDF-CB4726D21485}" type="pres">
      <dgm:prSet presAssocID="{033D869C-15BA-4EA9-995A-AB66551B9922}" presName="horzSpace2" presStyleCnt="0"/>
      <dgm:spPr/>
    </dgm:pt>
    <dgm:pt modelId="{04F0EED9-621F-47B7-BE94-4649B0FACFB4}" type="pres">
      <dgm:prSet presAssocID="{033D869C-15BA-4EA9-995A-AB66551B9922}" presName="tx2" presStyleLbl="revTx" presStyleIdx="3" presStyleCnt="5"/>
      <dgm:spPr/>
    </dgm:pt>
    <dgm:pt modelId="{9BA106A2-7F13-4541-BECE-BA05471BC73F}" type="pres">
      <dgm:prSet presAssocID="{033D869C-15BA-4EA9-995A-AB66551B9922}" presName="vert2" presStyleCnt="0"/>
      <dgm:spPr/>
    </dgm:pt>
    <dgm:pt modelId="{EF99FBFB-FB3A-420F-A13E-644CEDB08F1C}" type="pres">
      <dgm:prSet presAssocID="{033D869C-15BA-4EA9-995A-AB66551B9922}" presName="thinLine2b" presStyleLbl="callout" presStyleIdx="2" presStyleCnt="4"/>
      <dgm:spPr/>
    </dgm:pt>
    <dgm:pt modelId="{D42E718D-0395-4BCE-A033-2B928B394C7E}" type="pres">
      <dgm:prSet presAssocID="{033D869C-15BA-4EA9-995A-AB66551B9922}" presName="vertSpace2b" presStyleCnt="0"/>
      <dgm:spPr/>
    </dgm:pt>
    <dgm:pt modelId="{7488EBFE-38C1-44DF-9BE2-600016419471}" type="pres">
      <dgm:prSet presAssocID="{59F25FC8-7478-4BD6-964C-777490F89142}" presName="horz2" presStyleCnt="0"/>
      <dgm:spPr/>
    </dgm:pt>
    <dgm:pt modelId="{411F303E-1852-4F13-A47F-93C41EA51880}" type="pres">
      <dgm:prSet presAssocID="{59F25FC8-7478-4BD6-964C-777490F89142}" presName="horzSpace2" presStyleCnt="0"/>
      <dgm:spPr/>
    </dgm:pt>
    <dgm:pt modelId="{2F0973AF-DAC3-43FD-97C0-39E35C61E46C}" type="pres">
      <dgm:prSet presAssocID="{59F25FC8-7478-4BD6-964C-777490F89142}" presName="tx2" presStyleLbl="revTx" presStyleIdx="4" presStyleCnt="5"/>
      <dgm:spPr/>
    </dgm:pt>
    <dgm:pt modelId="{8B1CAAF7-F849-41BB-BF43-7855E6782149}" type="pres">
      <dgm:prSet presAssocID="{59F25FC8-7478-4BD6-964C-777490F89142}" presName="vert2" presStyleCnt="0"/>
      <dgm:spPr/>
    </dgm:pt>
    <dgm:pt modelId="{E7EAA488-2E93-46A1-9B58-411A82CC7186}" type="pres">
      <dgm:prSet presAssocID="{59F25FC8-7478-4BD6-964C-777490F89142}" presName="thinLine2b" presStyleLbl="callout" presStyleIdx="3" presStyleCnt="4"/>
      <dgm:spPr/>
    </dgm:pt>
    <dgm:pt modelId="{EA18BF2E-DCD9-4032-AC55-105DD76E7B7C}" type="pres">
      <dgm:prSet presAssocID="{59F25FC8-7478-4BD6-964C-777490F89142}" presName="vertSpace2b" presStyleCnt="0"/>
      <dgm:spPr/>
    </dgm:pt>
  </dgm:ptLst>
  <dgm:cxnLst>
    <dgm:cxn modelId="{A52B1604-545F-4056-A30C-DF82F14432D5}" srcId="{A1C54D5A-A331-4509-AEB6-67FF82236C4D}" destId="{033D869C-15BA-4EA9-995A-AB66551B9922}" srcOrd="2" destOrd="0" parTransId="{325CB698-2D79-4D45-80B4-FDA061D7D9DE}" sibTransId="{2084475E-A86A-4D72-BC63-E8999FF889F8}"/>
    <dgm:cxn modelId="{D03C3E08-6EAD-4281-98B6-F32C21EA95CD}" type="presOf" srcId="{59F25FC8-7478-4BD6-964C-777490F89142}" destId="{2F0973AF-DAC3-43FD-97C0-39E35C61E46C}" srcOrd="0" destOrd="0" presId="urn:microsoft.com/office/officeart/2008/layout/LinedList"/>
    <dgm:cxn modelId="{A260532B-5F4D-49DA-89B1-92805D057390}" type="presOf" srcId="{033D869C-15BA-4EA9-995A-AB66551B9922}" destId="{04F0EED9-621F-47B7-BE94-4649B0FACFB4}" srcOrd="0" destOrd="0" presId="urn:microsoft.com/office/officeart/2008/layout/LinedList"/>
    <dgm:cxn modelId="{05A0393F-8226-4061-BE7F-7F9C11B577F0}" srcId="{A1C54D5A-A331-4509-AEB6-67FF82236C4D}" destId="{59F25FC8-7478-4BD6-964C-777490F89142}" srcOrd="3" destOrd="0" parTransId="{C2971452-5507-4177-8C2D-7B77287FF68E}" sibTransId="{9E406E7A-F2B2-4431-991B-20EEB30D8933}"/>
    <dgm:cxn modelId="{9934C65A-7C41-4FE1-8779-F6CC5438F1F7}" srcId="{A1C54D5A-A331-4509-AEB6-67FF82236C4D}" destId="{7369B8F7-A82C-439E-A973-DDC3AACC056D}" srcOrd="1" destOrd="0" parTransId="{00A6C535-B8CD-4E4C-8BB3-16E9A639A4A0}" sibTransId="{81BFCE0D-383C-4936-AEC0-DD10DF0EB12D}"/>
    <dgm:cxn modelId="{0B5FCB7C-EFC2-4D7B-A43E-DE9B461C4CCF}" type="presOf" srcId="{C01F6A44-6F67-4744-ABD2-336CB75E3FDC}" destId="{06AC2C54-4B5A-46D9-B3D3-5E8AC014B215}" srcOrd="0" destOrd="0" presId="urn:microsoft.com/office/officeart/2008/layout/LinedList"/>
    <dgm:cxn modelId="{EBDDBD8B-7CDE-4A9E-B964-FF06BA8C0FE0}" srcId="{A1C54D5A-A331-4509-AEB6-67FF82236C4D}" destId="{FF2070D1-6465-44F1-B9AA-8EAD00D128D4}" srcOrd="0" destOrd="0" parTransId="{DC87B5E3-8F21-400D-8BA1-F39D23EE2844}" sibTransId="{05CA679C-0480-4E6E-9ACB-761BEB2B2F8B}"/>
    <dgm:cxn modelId="{5F1168B0-412F-4917-B5D0-997198B06EBD}" type="presOf" srcId="{7369B8F7-A82C-439E-A973-DDC3AACC056D}" destId="{57A4EE0D-940A-4AA4-AA0A-6D66B77A6D99}" srcOrd="0" destOrd="0" presId="urn:microsoft.com/office/officeart/2008/layout/LinedList"/>
    <dgm:cxn modelId="{57EE30B6-CFB8-4963-ADF9-4BAB380F2944}" type="presOf" srcId="{A1C54D5A-A331-4509-AEB6-67FF82236C4D}" destId="{9443B44C-0819-48DE-B2DB-20F6D3F735A1}" srcOrd="0" destOrd="0" presId="urn:microsoft.com/office/officeart/2008/layout/LinedList"/>
    <dgm:cxn modelId="{751097E6-85D8-4712-AAD0-15D212F4B341}" srcId="{C01F6A44-6F67-4744-ABD2-336CB75E3FDC}" destId="{A1C54D5A-A331-4509-AEB6-67FF82236C4D}" srcOrd="0" destOrd="0" parTransId="{539F6AB7-1E67-4706-8EC0-A20B9A66F850}" sibTransId="{9802DBB2-498B-4E8C-B897-16A9AFEC6C4C}"/>
    <dgm:cxn modelId="{6338ABF3-4E6A-4961-84F9-E1DAADAFB5DF}" type="presOf" srcId="{FF2070D1-6465-44F1-B9AA-8EAD00D128D4}" destId="{AB55D569-0677-4F5B-BC75-3665B829885D}" srcOrd="0" destOrd="0" presId="urn:microsoft.com/office/officeart/2008/layout/LinedList"/>
    <dgm:cxn modelId="{82F68DB4-028A-43EC-9B6D-5E54AFF45573}" type="presParOf" srcId="{06AC2C54-4B5A-46D9-B3D3-5E8AC014B215}" destId="{6B60C54B-18B6-4A47-A246-AD5F28255BB5}" srcOrd="0" destOrd="0" presId="urn:microsoft.com/office/officeart/2008/layout/LinedList"/>
    <dgm:cxn modelId="{5F8F22ED-DB66-4462-ACFD-F96738955108}" type="presParOf" srcId="{06AC2C54-4B5A-46D9-B3D3-5E8AC014B215}" destId="{237E180A-7618-4B8F-82B6-511AC3E329CB}" srcOrd="1" destOrd="0" presId="urn:microsoft.com/office/officeart/2008/layout/LinedList"/>
    <dgm:cxn modelId="{9EF982C7-C5F2-44C8-A3C0-AA454B86EB60}" type="presParOf" srcId="{237E180A-7618-4B8F-82B6-511AC3E329CB}" destId="{9443B44C-0819-48DE-B2DB-20F6D3F735A1}" srcOrd="0" destOrd="0" presId="urn:microsoft.com/office/officeart/2008/layout/LinedList"/>
    <dgm:cxn modelId="{AE6CB02C-01D7-4C53-AC03-02E72A698280}" type="presParOf" srcId="{237E180A-7618-4B8F-82B6-511AC3E329CB}" destId="{384EC82F-3D33-4BD3-B18E-3592933FBE25}" srcOrd="1" destOrd="0" presId="urn:microsoft.com/office/officeart/2008/layout/LinedList"/>
    <dgm:cxn modelId="{B237E27B-B705-460E-B525-80175AD7397F}" type="presParOf" srcId="{384EC82F-3D33-4BD3-B18E-3592933FBE25}" destId="{445242B0-E0AD-40EA-BF75-877D0D01B8AD}" srcOrd="0" destOrd="0" presId="urn:microsoft.com/office/officeart/2008/layout/LinedList"/>
    <dgm:cxn modelId="{02C39C85-987C-409F-A6B2-CC397DF6C144}" type="presParOf" srcId="{384EC82F-3D33-4BD3-B18E-3592933FBE25}" destId="{25D30AB0-AC0B-4CF8-AFF5-2F278DBE6933}" srcOrd="1" destOrd="0" presId="urn:microsoft.com/office/officeart/2008/layout/LinedList"/>
    <dgm:cxn modelId="{050E61E5-5402-469E-9A44-166EE85EFC77}" type="presParOf" srcId="{25D30AB0-AC0B-4CF8-AFF5-2F278DBE6933}" destId="{AD5E94B3-7B8A-48E3-BD14-D0948C728C3D}" srcOrd="0" destOrd="0" presId="urn:microsoft.com/office/officeart/2008/layout/LinedList"/>
    <dgm:cxn modelId="{97D5D9EF-193F-48F9-BC9D-79E1B8668FCA}" type="presParOf" srcId="{25D30AB0-AC0B-4CF8-AFF5-2F278DBE6933}" destId="{AB55D569-0677-4F5B-BC75-3665B829885D}" srcOrd="1" destOrd="0" presId="urn:microsoft.com/office/officeart/2008/layout/LinedList"/>
    <dgm:cxn modelId="{16B67423-DFD5-4D52-92B5-79736DF805CA}" type="presParOf" srcId="{25D30AB0-AC0B-4CF8-AFF5-2F278DBE6933}" destId="{2EAC54B3-826F-4636-A6D5-1CAA6285DC96}" srcOrd="2" destOrd="0" presId="urn:microsoft.com/office/officeart/2008/layout/LinedList"/>
    <dgm:cxn modelId="{965558A3-9F32-4417-809F-2914C738473E}" type="presParOf" srcId="{384EC82F-3D33-4BD3-B18E-3592933FBE25}" destId="{DAADD594-04DF-400C-A59A-3553183631A2}" srcOrd="2" destOrd="0" presId="urn:microsoft.com/office/officeart/2008/layout/LinedList"/>
    <dgm:cxn modelId="{A5960A29-155B-4E19-B022-5881A5194496}" type="presParOf" srcId="{384EC82F-3D33-4BD3-B18E-3592933FBE25}" destId="{66DB66AC-1941-492C-A0D4-7F778483D8A0}" srcOrd="3" destOrd="0" presId="urn:microsoft.com/office/officeart/2008/layout/LinedList"/>
    <dgm:cxn modelId="{86F3F487-4DF9-44CA-AFBC-686765544497}" type="presParOf" srcId="{384EC82F-3D33-4BD3-B18E-3592933FBE25}" destId="{BF6CF191-9647-4617-B8F6-DD72C8B1DD66}" srcOrd="4" destOrd="0" presId="urn:microsoft.com/office/officeart/2008/layout/LinedList"/>
    <dgm:cxn modelId="{8C6F9D1C-7CBC-4C8C-8B54-36B56F8BE09D}" type="presParOf" srcId="{BF6CF191-9647-4617-B8F6-DD72C8B1DD66}" destId="{145A07F0-A1F4-4D09-8F91-CB5AB605F49F}" srcOrd="0" destOrd="0" presId="urn:microsoft.com/office/officeart/2008/layout/LinedList"/>
    <dgm:cxn modelId="{4A77C23E-2337-4877-8ADA-EA6ACF719513}" type="presParOf" srcId="{BF6CF191-9647-4617-B8F6-DD72C8B1DD66}" destId="{57A4EE0D-940A-4AA4-AA0A-6D66B77A6D99}" srcOrd="1" destOrd="0" presId="urn:microsoft.com/office/officeart/2008/layout/LinedList"/>
    <dgm:cxn modelId="{C0DE81B5-AFFC-4CBD-B98E-E50E637C1550}" type="presParOf" srcId="{BF6CF191-9647-4617-B8F6-DD72C8B1DD66}" destId="{3A47217E-7D8C-40F2-A44B-762D75A32745}" srcOrd="2" destOrd="0" presId="urn:microsoft.com/office/officeart/2008/layout/LinedList"/>
    <dgm:cxn modelId="{EDEE3D59-A95C-488E-B68B-D4713D3CCF39}" type="presParOf" srcId="{384EC82F-3D33-4BD3-B18E-3592933FBE25}" destId="{FB1E37AB-395A-494F-B057-95F0A2DB1EA4}" srcOrd="5" destOrd="0" presId="urn:microsoft.com/office/officeart/2008/layout/LinedList"/>
    <dgm:cxn modelId="{8A341B53-DD52-4A9B-A092-C1A00972C579}" type="presParOf" srcId="{384EC82F-3D33-4BD3-B18E-3592933FBE25}" destId="{EA2CD5A9-C9F7-4D21-A504-671A84BD51FA}" srcOrd="6" destOrd="0" presId="urn:microsoft.com/office/officeart/2008/layout/LinedList"/>
    <dgm:cxn modelId="{F1002213-86B5-41F2-816F-277D6065CB8A}" type="presParOf" srcId="{384EC82F-3D33-4BD3-B18E-3592933FBE25}" destId="{F9F4A4DA-465F-4A9E-96A4-AF47085CC50C}" srcOrd="7" destOrd="0" presId="urn:microsoft.com/office/officeart/2008/layout/LinedList"/>
    <dgm:cxn modelId="{0839B9C2-CA0D-47C3-9A62-C5630C7CD5C0}" type="presParOf" srcId="{F9F4A4DA-465F-4A9E-96A4-AF47085CC50C}" destId="{B0CD9439-3A40-4B0C-BFDF-CB4726D21485}" srcOrd="0" destOrd="0" presId="urn:microsoft.com/office/officeart/2008/layout/LinedList"/>
    <dgm:cxn modelId="{AC6CFA69-7B8B-42D7-BAEA-4F30A32CFD05}" type="presParOf" srcId="{F9F4A4DA-465F-4A9E-96A4-AF47085CC50C}" destId="{04F0EED9-621F-47B7-BE94-4649B0FACFB4}" srcOrd="1" destOrd="0" presId="urn:microsoft.com/office/officeart/2008/layout/LinedList"/>
    <dgm:cxn modelId="{40341F4F-B42E-491E-83FC-28429721CE8C}" type="presParOf" srcId="{F9F4A4DA-465F-4A9E-96A4-AF47085CC50C}" destId="{9BA106A2-7F13-4541-BECE-BA05471BC73F}" srcOrd="2" destOrd="0" presId="urn:microsoft.com/office/officeart/2008/layout/LinedList"/>
    <dgm:cxn modelId="{B1BFFDCF-9CCD-4094-AC7C-057C60373675}" type="presParOf" srcId="{384EC82F-3D33-4BD3-B18E-3592933FBE25}" destId="{EF99FBFB-FB3A-420F-A13E-644CEDB08F1C}" srcOrd="8" destOrd="0" presId="urn:microsoft.com/office/officeart/2008/layout/LinedList"/>
    <dgm:cxn modelId="{CD402D58-DB22-45E4-A3FB-7A56055CAF4B}" type="presParOf" srcId="{384EC82F-3D33-4BD3-B18E-3592933FBE25}" destId="{D42E718D-0395-4BCE-A033-2B928B394C7E}" srcOrd="9" destOrd="0" presId="urn:microsoft.com/office/officeart/2008/layout/LinedList"/>
    <dgm:cxn modelId="{4C5D781E-3E58-4D2C-A3E7-8E02909C24CB}" type="presParOf" srcId="{384EC82F-3D33-4BD3-B18E-3592933FBE25}" destId="{7488EBFE-38C1-44DF-9BE2-600016419471}" srcOrd="10" destOrd="0" presId="urn:microsoft.com/office/officeart/2008/layout/LinedList"/>
    <dgm:cxn modelId="{1BB80485-872D-4023-BE53-5C77F0291D5F}" type="presParOf" srcId="{7488EBFE-38C1-44DF-9BE2-600016419471}" destId="{411F303E-1852-4F13-A47F-93C41EA51880}" srcOrd="0" destOrd="0" presId="urn:microsoft.com/office/officeart/2008/layout/LinedList"/>
    <dgm:cxn modelId="{33150EB5-7CED-400C-9C82-C2EFF6E2E16C}" type="presParOf" srcId="{7488EBFE-38C1-44DF-9BE2-600016419471}" destId="{2F0973AF-DAC3-43FD-97C0-39E35C61E46C}" srcOrd="1" destOrd="0" presId="urn:microsoft.com/office/officeart/2008/layout/LinedList"/>
    <dgm:cxn modelId="{2492EE07-B4BB-42DE-A626-DE926DDFF971}" type="presParOf" srcId="{7488EBFE-38C1-44DF-9BE2-600016419471}" destId="{8B1CAAF7-F849-41BB-BF43-7855E6782149}" srcOrd="2" destOrd="0" presId="urn:microsoft.com/office/officeart/2008/layout/LinedList"/>
    <dgm:cxn modelId="{8F0662A3-8C9A-4C35-8B40-F93AB0636B47}" type="presParOf" srcId="{384EC82F-3D33-4BD3-B18E-3592933FBE25}" destId="{E7EAA488-2E93-46A1-9B58-411A82CC7186}" srcOrd="11" destOrd="0" presId="urn:microsoft.com/office/officeart/2008/layout/LinedList"/>
    <dgm:cxn modelId="{E5C4BB67-4877-4771-BEA0-9B7B386B8BBD}" type="presParOf" srcId="{384EC82F-3D33-4BD3-B18E-3592933FBE25}" destId="{EA18BF2E-DCD9-4032-AC55-105DD76E7B7C}"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9FA73A-9CEE-474B-AC5D-C86438979AC0}" type="doc">
      <dgm:prSet loTypeId="urn:microsoft.com/office/officeart/2005/8/layout/process1" loCatId="process" qsTypeId="urn:microsoft.com/office/officeart/2005/8/quickstyle/simple1" qsCatId="simple" csTypeId="urn:microsoft.com/office/officeart/2005/8/colors/accent1_2" csCatId="accent1" phldr="1"/>
      <dgm:spPr/>
    </dgm:pt>
    <dgm:pt modelId="{F8EFEDE9-E947-4825-A563-5908135B3C6D}">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Draft plan</a:t>
          </a:r>
        </a:p>
      </dgm:t>
    </dgm:pt>
    <dgm:pt modelId="{6B42DCCD-BC82-4BA9-85F5-C6964679EABC}" type="parTrans" cxnId="{4B0F7279-34B3-4D1A-9FAA-2A3A7125BB33}">
      <dgm:prSet/>
      <dgm:spPr/>
      <dgm:t>
        <a:bodyPr/>
        <a:lstStyle/>
        <a:p>
          <a:endParaRPr lang="en-US"/>
        </a:p>
      </dgm:t>
    </dgm:pt>
    <dgm:pt modelId="{B25EBBCE-53FA-42C3-9B7B-F1C5770C6D55}" type="sibTrans" cxnId="{4B0F7279-34B3-4D1A-9FAA-2A3A7125BB33}">
      <dgm:prSet/>
      <dgm:spPr/>
      <dgm:t>
        <a:bodyPr/>
        <a:lstStyle/>
        <a:p>
          <a:endParaRPr lang="en-US"/>
        </a:p>
      </dgm:t>
    </dgm:pt>
    <dgm:pt modelId="{12A1C0F6-B912-4274-A9B0-C4C279058801}">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Submit plan to Housing New Mexico for review and approval</a:t>
          </a:r>
        </a:p>
      </dgm:t>
    </dgm:pt>
    <dgm:pt modelId="{995C06F3-5945-4342-9579-4DD76331624E}" type="parTrans" cxnId="{E7536960-6E1A-4AEF-BB64-F15A5BE58DE2}">
      <dgm:prSet/>
      <dgm:spPr/>
      <dgm:t>
        <a:bodyPr/>
        <a:lstStyle/>
        <a:p>
          <a:endParaRPr lang="en-US"/>
        </a:p>
      </dgm:t>
    </dgm:pt>
    <dgm:pt modelId="{B5598207-BE09-4CF2-B6D4-7B19BAB2105E}" type="sibTrans" cxnId="{E7536960-6E1A-4AEF-BB64-F15A5BE58DE2}">
      <dgm:prSet/>
      <dgm:spPr/>
      <dgm:t>
        <a:bodyPr/>
        <a:lstStyle/>
        <a:p>
          <a:endParaRPr lang="en-US"/>
        </a:p>
      </dgm:t>
    </dgm:pt>
    <dgm:pt modelId="{4297F7ED-FEFB-4B32-A9FC-664017367BAF}">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Adopt plan via resolution</a:t>
          </a:r>
        </a:p>
      </dgm:t>
    </dgm:pt>
    <dgm:pt modelId="{AD607C6F-BB76-483A-873D-FB1788B9ECF0}" type="parTrans" cxnId="{FF2A5611-B577-43E6-9C66-D57E3F106C34}">
      <dgm:prSet/>
      <dgm:spPr/>
      <dgm:t>
        <a:bodyPr/>
        <a:lstStyle/>
        <a:p>
          <a:endParaRPr lang="en-US"/>
        </a:p>
      </dgm:t>
    </dgm:pt>
    <dgm:pt modelId="{8C4398B0-67BE-4340-9050-6EF16F79B060}" type="sibTrans" cxnId="{FF2A5611-B577-43E6-9C66-D57E3F106C34}">
      <dgm:prSet/>
      <dgm:spPr/>
      <dgm:t>
        <a:bodyPr/>
        <a:lstStyle/>
        <a:p>
          <a:endParaRPr lang="en-US"/>
        </a:p>
      </dgm:t>
    </dgm:pt>
    <dgm:pt modelId="{3203A5C9-518E-4DE9-A66F-35199BEF80FF}" type="pres">
      <dgm:prSet presAssocID="{E09FA73A-9CEE-474B-AC5D-C86438979AC0}" presName="Name0" presStyleCnt="0">
        <dgm:presLayoutVars>
          <dgm:dir/>
          <dgm:resizeHandles val="exact"/>
        </dgm:presLayoutVars>
      </dgm:prSet>
      <dgm:spPr/>
    </dgm:pt>
    <dgm:pt modelId="{281BF47A-BAD5-4246-9DC6-7821C22F74DE}" type="pres">
      <dgm:prSet presAssocID="{F8EFEDE9-E947-4825-A563-5908135B3C6D}" presName="node" presStyleLbl="node1" presStyleIdx="0" presStyleCnt="3">
        <dgm:presLayoutVars>
          <dgm:bulletEnabled val="1"/>
        </dgm:presLayoutVars>
      </dgm:prSet>
      <dgm:spPr/>
    </dgm:pt>
    <dgm:pt modelId="{113BA5DA-DE40-4C2D-9A37-F65873938F51}" type="pres">
      <dgm:prSet presAssocID="{B25EBBCE-53FA-42C3-9B7B-F1C5770C6D55}" presName="sibTrans" presStyleLbl="sibTrans2D1" presStyleIdx="0" presStyleCnt="2"/>
      <dgm:spPr/>
    </dgm:pt>
    <dgm:pt modelId="{38B35341-4499-4F4D-9E06-430B960AA170}" type="pres">
      <dgm:prSet presAssocID="{B25EBBCE-53FA-42C3-9B7B-F1C5770C6D55}" presName="connectorText" presStyleLbl="sibTrans2D1" presStyleIdx="0" presStyleCnt="2"/>
      <dgm:spPr/>
    </dgm:pt>
    <dgm:pt modelId="{CF861239-F05F-426C-86E5-988F07DC6F96}" type="pres">
      <dgm:prSet presAssocID="{12A1C0F6-B912-4274-A9B0-C4C279058801}" presName="node" presStyleLbl="node1" presStyleIdx="1" presStyleCnt="3">
        <dgm:presLayoutVars>
          <dgm:bulletEnabled val="1"/>
        </dgm:presLayoutVars>
      </dgm:prSet>
      <dgm:spPr/>
    </dgm:pt>
    <dgm:pt modelId="{84B0D10D-689B-4ABC-9BF7-8B1E608B8FF6}" type="pres">
      <dgm:prSet presAssocID="{B5598207-BE09-4CF2-B6D4-7B19BAB2105E}" presName="sibTrans" presStyleLbl="sibTrans2D1" presStyleIdx="1" presStyleCnt="2"/>
      <dgm:spPr/>
    </dgm:pt>
    <dgm:pt modelId="{44010BA2-B7AF-4360-8D1B-441F44B9B72C}" type="pres">
      <dgm:prSet presAssocID="{B5598207-BE09-4CF2-B6D4-7B19BAB2105E}" presName="connectorText" presStyleLbl="sibTrans2D1" presStyleIdx="1" presStyleCnt="2"/>
      <dgm:spPr/>
    </dgm:pt>
    <dgm:pt modelId="{2E9577A4-DF88-42D5-A55A-0F794ED789AB}" type="pres">
      <dgm:prSet presAssocID="{4297F7ED-FEFB-4B32-A9FC-664017367BAF}" presName="node" presStyleLbl="node1" presStyleIdx="2" presStyleCnt="3">
        <dgm:presLayoutVars>
          <dgm:bulletEnabled val="1"/>
        </dgm:presLayoutVars>
      </dgm:prSet>
      <dgm:spPr/>
    </dgm:pt>
  </dgm:ptLst>
  <dgm:cxnLst>
    <dgm:cxn modelId="{FF2A5611-B577-43E6-9C66-D57E3F106C34}" srcId="{E09FA73A-9CEE-474B-AC5D-C86438979AC0}" destId="{4297F7ED-FEFB-4B32-A9FC-664017367BAF}" srcOrd="2" destOrd="0" parTransId="{AD607C6F-BB76-483A-873D-FB1788B9ECF0}" sibTransId="{8C4398B0-67BE-4340-9050-6EF16F79B060}"/>
    <dgm:cxn modelId="{E5635C2C-F497-4A34-8242-11561E413FED}" type="presOf" srcId="{E09FA73A-9CEE-474B-AC5D-C86438979AC0}" destId="{3203A5C9-518E-4DE9-A66F-35199BEF80FF}" srcOrd="0" destOrd="0" presId="urn:microsoft.com/office/officeart/2005/8/layout/process1"/>
    <dgm:cxn modelId="{E7536960-6E1A-4AEF-BB64-F15A5BE58DE2}" srcId="{E09FA73A-9CEE-474B-AC5D-C86438979AC0}" destId="{12A1C0F6-B912-4274-A9B0-C4C279058801}" srcOrd="1" destOrd="0" parTransId="{995C06F3-5945-4342-9579-4DD76331624E}" sibTransId="{B5598207-BE09-4CF2-B6D4-7B19BAB2105E}"/>
    <dgm:cxn modelId="{DAE9244D-09B8-43B0-A99D-DCD09EC8D7A2}" type="presOf" srcId="{B5598207-BE09-4CF2-B6D4-7B19BAB2105E}" destId="{44010BA2-B7AF-4360-8D1B-441F44B9B72C}" srcOrd="1" destOrd="0" presId="urn:microsoft.com/office/officeart/2005/8/layout/process1"/>
    <dgm:cxn modelId="{4B0F7279-34B3-4D1A-9FAA-2A3A7125BB33}" srcId="{E09FA73A-9CEE-474B-AC5D-C86438979AC0}" destId="{F8EFEDE9-E947-4825-A563-5908135B3C6D}" srcOrd="0" destOrd="0" parTransId="{6B42DCCD-BC82-4BA9-85F5-C6964679EABC}" sibTransId="{B25EBBCE-53FA-42C3-9B7B-F1C5770C6D55}"/>
    <dgm:cxn modelId="{32C09D90-9856-44C8-9DA8-108F4251CC70}" type="presOf" srcId="{F8EFEDE9-E947-4825-A563-5908135B3C6D}" destId="{281BF47A-BAD5-4246-9DC6-7821C22F74DE}" srcOrd="0" destOrd="0" presId="urn:microsoft.com/office/officeart/2005/8/layout/process1"/>
    <dgm:cxn modelId="{A10A499C-3109-482D-B7E1-C75899EE8DEB}" type="presOf" srcId="{B25EBBCE-53FA-42C3-9B7B-F1C5770C6D55}" destId="{38B35341-4499-4F4D-9E06-430B960AA170}" srcOrd="1" destOrd="0" presId="urn:microsoft.com/office/officeart/2005/8/layout/process1"/>
    <dgm:cxn modelId="{533114B0-AD1E-449A-9BA8-332FBA872FD6}" type="presOf" srcId="{B5598207-BE09-4CF2-B6D4-7B19BAB2105E}" destId="{84B0D10D-689B-4ABC-9BF7-8B1E608B8FF6}" srcOrd="0" destOrd="0" presId="urn:microsoft.com/office/officeart/2005/8/layout/process1"/>
    <dgm:cxn modelId="{917D7FC8-DB09-451A-AAB5-0C38D6FD5327}" type="presOf" srcId="{4297F7ED-FEFB-4B32-A9FC-664017367BAF}" destId="{2E9577A4-DF88-42D5-A55A-0F794ED789AB}" srcOrd="0" destOrd="0" presId="urn:microsoft.com/office/officeart/2005/8/layout/process1"/>
    <dgm:cxn modelId="{8316F1CB-D10E-49CF-B9BD-0E8496DEBC7D}" type="presOf" srcId="{12A1C0F6-B912-4274-A9B0-C4C279058801}" destId="{CF861239-F05F-426C-86E5-988F07DC6F96}" srcOrd="0" destOrd="0" presId="urn:microsoft.com/office/officeart/2005/8/layout/process1"/>
    <dgm:cxn modelId="{684BC1D1-DB37-4EFD-82E4-36A207F05ACF}" type="presOf" srcId="{B25EBBCE-53FA-42C3-9B7B-F1C5770C6D55}" destId="{113BA5DA-DE40-4C2D-9A37-F65873938F51}" srcOrd="0" destOrd="0" presId="urn:microsoft.com/office/officeart/2005/8/layout/process1"/>
    <dgm:cxn modelId="{5B589256-3B3F-4B7A-9D14-619D29FD8EBC}" type="presParOf" srcId="{3203A5C9-518E-4DE9-A66F-35199BEF80FF}" destId="{281BF47A-BAD5-4246-9DC6-7821C22F74DE}" srcOrd="0" destOrd="0" presId="urn:microsoft.com/office/officeart/2005/8/layout/process1"/>
    <dgm:cxn modelId="{98E603B8-E46E-409B-B3F1-39B3D34E9BF5}" type="presParOf" srcId="{3203A5C9-518E-4DE9-A66F-35199BEF80FF}" destId="{113BA5DA-DE40-4C2D-9A37-F65873938F51}" srcOrd="1" destOrd="0" presId="urn:microsoft.com/office/officeart/2005/8/layout/process1"/>
    <dgm:cxn modelId="{FE229524-1C3D-4E7E-BDCC-9BC5EB40D22F}" type="presParOf" srcId="{113BA5DA-DE40-4C2D-9A37-F65873938F51}" destId="{38B35341-4499-4F4D-9E06-430B960AA170}" srcOrd="0" destOrd="0" presId="urn:microsoft.com/office/officeart/2005/8/layout/process1"/>
    <dgm:cxn modelId="{5DF66135-77AE-4CEA-A9D4-F2FEB35C9DEB}" type="presParOf" srcId="{3203A5C9-518E-4DE9-A66F-35199BEF80FF}" destId="{CF861239-F05F-426C-86E5-988F07DC6F96}" srcOrd="2" destOrd="0" presId="urn:microsoft.com/office/officeart/2005/8/layout/process1"/>
    <dgm:cxn modelId="{8E870988-DE2C-4B8A-B3F7-8218AF2835B9}" type="presParOf" srcId="{3203A5C9-518E-4DE9-A66F-35199BEF80FF}" destId="{84B0D10D-689B-4ABC-9BF7-8B1E608B8FF6}" srcOrd="3" destOrd="0" presId="urn:microsoft.com/office/officeart/2005/8/layout/process1"/>
    <dgm:cxn modelId="{BA0966CB-EC90-4FF7-8B78-31422F82CB1D}" type="presParOf" srcId="{84B0D10D-689B-4ABC-9BF7-8B1E608B8FF6}" destId="{44010BA2-B7AF-4360-8D1B-441F44B9B72C}" srcOrd="0" destOrd="0" presId="urn:microsoft.com/office/officeart/2005/8/layout/process1"/>
    <dgm:cxn modelId="{2360A0F5-B6F6-48CC-8A54-5AB9419B87C6}" type="presParOf" srcId="{3203A5C9-518E-4DE9-A66F-35199BEF80FF}" destId="{2E9577A4-DF88-42D5-A55A-0F794ED789AB}"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B4A99D-1EDC-4D25-BE82-935DD6B2CF3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692A2F08-83A9-4316-9724-AA54A4C492CA}">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The ordinance establishes local rules for affordable housing donation but must be at least as restrictive as the Affordable Housing Act.</a:t>
          </a:r>
        </a:p>
      </dgm:t>
    </dgm:pt>
    <dgm:pt modelId="{092DA754-E03D-4244-9BFE-088D32A96EFA}" type="parTrans" cxnId="{85F0D614-4371-4F18-B5CA-DC2609267225}">
      <dgm:prSet/>
      <dgm:spPr/>
      <dgm:t>
        <a:bodyPr/>
        <a:lstStyle/>
        <a:p>
          <a:endParaRPr lang="en-US"/>
        </a:p>
      </dgm:t>
    </dgm:pt>
    <dgm:pt modelId="{A4FD26DF-BA51-47A6-8A0D-08870D593705}" type="sibTrans" cxnId="{85F0D614-4371-4F18-B5CA-DC2609267225}">
      <dgm:prSet/>
      <dgm:spPr/>
      <dgm:t>
        <a:bodyPr/>
        <a:lstStyle/>
        <a:p>
          <a:endParaRPr lang="en-US"/>
        </a:p>
      </dgm:t>
    </dgm:pt>
    <dgm:pt modelId="{1CAED02F-97A5-4838-8606-4FC84E5BC384}">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Ordinance must be drafted by local government, submitted to and approved by Housing New Mexico, and approved version passed by local government, with a copy of recorded Ordinance sent to Housing New Mexico.</a:t>
          </a:r>
        </a:p>
      </dgm:t>
    </dgm:pt>
    <dgm:pt modelId="{26109629-ED9F-4EC1-96B2-5FF9B577F74E}" type="parTrans" cxnId="{8D0EBE09-C9F1-46C4-8EF6-2BDB33BF15FC}">
      <dgm:prSet/>
      <dgm:spPr/>
      <dgm:t>
        <a:bodyPr/>
        <a:lstStyle/>
        <a:p>
          <a:endParaRPr lang="en-US"/>
        </a:p>
      </dgm:t>
    </dgm:pt>
    <dgm:pt modelId="{A45C587E-CDB9-4391-913F-41200B48368C}" type="sibTrans" cxnId="{8D0EBE09-C9F1-46C4-8EF6-2BDB33BF15FC}">
      <dgm:prSet/>
      <dgm:spPr/>
      <dgm:t>
        <a:bodyPr/>
        <a:lstStyle/>
        <a:p>
          <a:endParaRPr lang="en-US"/>
        </a:p>
      </dgm:t>
    </dgm:pt>
    <dgm:pt modelId="{317127DD-BF59-4208-B70B-6D82A2C79B83}">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The ordinance must define the process for selecting a qualified grantee, define income limits and affordability periods for donations.</a:t>
          </a:r>
        </a:p>
      </dgm:t>
    </dgm:pt>
    <dgm:pt modelId="{8387C711-EF19-4649-9A82-640113A2ABED}" type="parTrans" cxnId="{E2F86EA9-EF81-4DF9-9CCC-97136649665E}">
      <dgm:prSet/>
      <dgm:spPr/>
      <dgm:t>
        <a:bodyPr/>
        <a:lstStyle/>
        <a:p>
          <a:endParaRPr lang="en-US"/>
        </a:p>
      </dgm:t>
    </dgm:pt>
    <dgm:pt modelId="{FEC4C842-910C-4185-9DC7-6127747DBC39}" type="sibTrans" cxnId="{E2F86EA9-EF81-4DF9-9CCC-97136649665E}">
      <dgm:prSet/>
      <dgm:spPr/>
      <dgm:t>
        <a:bodyPr/>
        <a:lstStyle/>
        <a:p>
          <a:endParaRPr lang="en-US"/>
        </a:p>
      </dgm:t>
    </dgm:pt>
    <dgm:pt modelId="{102A2E13-90A2-40B9-B1C1-4656A5C4836C}">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Housing New Mexico can provide a template ordinance.</a:t>
          </a:r>
        </a:p>
      </dgm:t>
    </dgm:pt>
    <dgm:pt modelId="{BCA47020-C72A-432D-96CB-CAE92D203A7C}" type="parTrans" cxnId="{61699C31-46B5-4FDD-BE46-66686B86D767}">
      <dgm:prSet/>
      <dgm:spPr/>
      <dgm:t>
        <a:bodyPr/>
        <a:lstStyle/>
        <a:p>
          <a:endParaRPr lang="en-US"/>
        </a:p>
      </dgm:t>
    </dgm:pt>
    <dgm:pt modelId="{EEB8B388-B36D-4B99-86DE-6A331FF3162F}" type="sibTrans" cxnId="{61699C31-46B5-4FDD-BE46-66686B86D767}">
      <dgm:prSet/>
      <dgm:spPr/>
      <dgm:t>
        <a:bodyPr/>
        <a:lstStyle/>
        <a:p>
          <a:endParaRPr lang="en-US"/>
        </a:p>
      </dgm:t>
    </dgm:pt>
    <dgm:pt modelId="{7D648AD0-2D33-4258-856E-93103791C28F}">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Affordable housing ordinances are the local enabling legislation to permit the exception to the anti-donation clause. </a:t>
          </a:r>
        </a:p>
      </dgm:t>
    </dgm:pt>
    <dgm:pt modelId="{2053D89C-7A50-472B-8FAC-AF13126421B3}" type="parTrans" cxnId="{748BA061-2148-4EBC-A61F-50D20935482F}">
      <dgm:prSet/>
      <dgm:spPr/>
      <dgm:t>
        <a:bodyPr/>
        <a:lstStyle/>
        <a:p>
          <a:endParaRPr lang="en-US"/>
        </a:p>
      </dgm:t>
    </dgm:pt>
    <dgm:pt modelId="{40824740-7855-4F33-B0F1-D3F5F9976832}" type="sibTrans" cxnId="{748BA061-2148-4EBC-A61F-50D20935482F}">
      <dgm:prSet/>
      <dgm:spPr/>
      <dgm:t>
        <a:bodyPr/>
        <a:lstStyle/>
        <a:p>
          <a:endParaRPr lang="en-US"/>
        </a:p>
      </dgm:t>
    </dgm:pt>
    <dgm:pt modelId="{09525088-2374-4B9A-A892-188A5A92F17D}" type="pres">
      <dgm:prSet presAssocID="{90B4A99D-1EDC-4D25-BE82-935DD6B2CF34}" presName="Name0" presStyleCnt="0">
        <dgm:presLayoutVars>
          <dgm:chPref val="1"/>
          <dgm:dir/>
          <dgm:animOne val="branch"/>
          <dgm:animLvl val="lvl"/>
          <dgm:resizeHandles/>
        </dgm:presLayoutVars>
      </dgm:prSet>
      <dgm:spPr/>
    </dgm:pt>
    <dgm:pt modelId="{7D562C68-CF8F-4417-8113-67ADB3B433B6}" type="pres">
      <dgm:prSet presAssocID="{7D648AD0-2D33-4258-856E-93103791C28F}" presName="vertOne" presStyleCnt="0"/>
      <dgm:spPr/>
    </dgm:pt>
    <dgm:pt modelId="{5D39EADA-563A-4D9F-971D-29A88B3D01CE}" type="pres">
      <dgm:prSet presAssocID="{7D648AD0-2D33-4258-856E-93103791C28F}" presName="txOne" presStyleLbl="node0" presStyleIdx="0" presStyleCnt="2">
        <dgm:presLayoutVars>
          <dgm:chPref val="3"/>
        </dgm:presLayoutVars>
      </dgm:prSet>
      <dgm:spPr/>
    </dgm:pt>
    <dgm:pt modelId="{96875F52-DF23-4B2E-89F4-EBEA3FCD5F66}" type="pres">
      <dgm:prSet presAssocID="{7D648AD0-2D33-4258-856E-93103791C28F}" presName="parTransOne" presStyleCnt="0"/>
      <dgm:spPr/>
    </dgm:pt>
    <dgm:pt modelId="{96AC6813-BB8E-4917-B788-416BEC0E4C90}" type="pres">
      <dgm:prSet presAssocID="{7D648AD0-2D33-4258-856E-93103791C28F}" presName="horzOne" presStyleCnt="0"/>
      <dgm:spPr/>
    </dgm:pt>
    <dgm:pt modelId="{D244BECF-5DCD-4933-B59D-977964B633F1}" type="pres">
      <dgm:prSet presAssocID="{692A2F08-83A9-4316-9724-AA54A4C492CA}" presName="vertTwo" presStyleCnt="0"/>
      <dgm:spPr/>
    </dgm:pt>
    <dgm:pt modelId="{CA3CCCF6-FAE3-41F6-B720-EA128F8EFD72}" type="pres">
      <dgm:prSet presAssocID="{692A2F08-83A9-4316-9724-AA54A4C492CA}" presName="txTwo" presStyleLbl="node2" presStyleIdx="0" presStyleCnt="3">
        <dgm:presLayoutVars>
          <dgm:chPref val="3"/>
        </dgm:presLayoutVars>
      </dgm:prSet>
      <dgm:spPr/>
    </dgm:pt>
    <dgm:pt modelId="{227F76B5-DEF0-41B6-A673-1C193B7E0FE7}" type="pres">
      <dgm:prSet presAssocID="{692A2F08-83A9-4316-9724-AA54A4C492CA}" presName="horzTwo" presStyleCnt="0"/>
      <dgm:spPr/>
    </dgm:pt>
    <dgm:pt modelId="{FDA5BBAA-72A3-4454-9535-3917421A8902}" type="pres">
      <dgm:prSet presAssocID="{40824740-7855-4F33-B0F1-D3F5F9976832}" presName="sibSpaceOne" presStyleCnt="0"/>
      <dgm:spPr/>
    </dgm:pt>
    <dgm:pt modelId="{D5E2E0EE-25F9-4B44-A0CC-BB867E299A09}" type="pres">
      <dgm:prSet presAssocID="{1CAED02F-97A5-4838-8606-4FC84E5BC384}" presName="vertOne" presStyleCnt="0"/>
      <dgm:spPr/>
    </dgm:pt>
    <dgm:pt modelId="{F5B9123E-39C8-44F6-8A9C-6335A79AFFE7}" type="pres">
      <dgm:prSet presAssocID="{1CAED02F-97A5-4838-8606-4FC84E5BC384}" presName="txOne" presStyleLbl="node0" presStyleIdx="1" presStyleCnt="2">
        <dgm:presLayoutVars>
          <dgm:chPref val="3"/>
        </dgm:presLayoutVars>
      </dgm:prSet>
      <dgm:spPr/>
    </dgm:pt>
    <dgm:pt modelId="{38D6533F-E58D-45E1-8F58-4DB99B1E1663}" type="pres">
      <dgm:prSet presAssocID="{1CAED02F-97A5-4838-8606-4FC84E5BC384}" presName="parTransOne" presStyleCnt="0"/>
      <dgm:spPr/>
    </dgm:pt>
    <dgm:pt modelId="{9CA9672A-3821-4441-9341-755FE211ECA5}" type="pres">
      <dgm:prSet presAssocID="{1CAED02F-97A5-4838-8606-4FC84E5BC384}" presName="horzOne" presStyleCnt="0"/>
      <dgm:spPr/>
    </dgm:pt>
    <dgm:pt modelId="{70A6B44C-80E5-4952-8D71-617772984E1D}" type="pres">
      <dgm:prSet presAssocID="{317127DD-BF59-4208-B70B-6D82A2C79B83}" presName="vertTwo" presStyleCnt="0"/>
      <dgm:spPr/>
    </dgm:pt>
    <dgm:pt modelId="{9277A373-F9E7-42C6-BBA8-8D79C01D84D6}" type="pres">
      <dgm:prSet presAssocID="{317127DD-BF59-4208-B70B-6D82A2C79B83}" presName="txTwo" presStyleLbl="node2" presStyleIdx="1" presStyleCnt="3">
        <dgm:presLayoutVars>
          <dgm:chPref val="3"/>
        </dgm:presLayoutVars>
      </dgm:prSet>
      <dgm:spPr/>
    </dgm:pt>
    <dgm:pt modelId="{671ED5ED-A116-4787-BFB3-626DE804F74E}" type="pres">
      <dgm:prSet presAssocID="{317127DD-BF59-4208-B70B-6D82A2C79B83}" presName="horzTwo" presStyleCnt="0"/>
      <dgm:spPr/>
    </dgm:pt>
    <dgm:pt modelId="{C4C28A61-FDB4-422A-A485-32AD12553C76}" type="pres">
      <dgm:prSet presAssocID="{FEC4C842-910C-4185-9DC7-6127747DBC39}" presName="sibSpaceTwo" presStyleCnt="0"/>
      <dgm:spPr/>
    </dgm:pt>
    <dgm:pt modelId="{00BE53D6-1336-438A-A1CC-64CC62A05BC9}" type="pres">
      <dgm:prSet presAssocID="{102A2E13-90A2-40B9-B1C1-4656A5C4836C}" presName="vertTwo" presStyleCnt="0"/>
      <dgm:spPr/>
    </dgm:pt>
    <dgm:pt modelId="{02F87046-10F8-4BCC-9D61-0F1765BFC6BA}" type="pres">
      <dgm:prSet presAssocID="{102A2E13-90A2-40B9-B1C1-4656A5C4836C}" presName="txTwo" presStyleLbl="node2" presStyleIdx="2" presStyleCnt="3">
        <dgm:presLayoutVars>
          <dgm:chPref val="3"/>
        </dgm:presLayoutVars>
      </dgm:prSet>
      <dgm:spPr/>
    </dgm:pt>
    <dgm:pt modelId="{5B6408D6-A837-43F6-B1D1-B9F051D05EEE}" type="pres">
      <dgm:prSet presAssocID="{102A2E13-90A2-40B9-B1C1-4656A5C4836C}" presName="horzTwo" presStyleCnt="0"/>
      <dgm:spPr/>
    </dgm:pt>
  </dgm:ptLst>
  <dgm:cxnLst>
    <dgm:cxn modelId="{8D0EBE09-C9F1-46C4-8EF6-2BDB33BF15FC}" srcId="{90B4A99D-1EDC-4D25-BE82-935DD6B2CF34}" destId="{1CAED02F-97A5-4838-8606-4FC84E5BC384}" srcOrd="1" destOrd="0" parTransId="{26109629-ED9F-4EC1-96B2-5FF9B577F74E}" sibTransId="{A45C587E-CDB9-4391-913F-41200B48368C}"/>
    <dgm:cxn modelId="{85F0D614-4371-4F18-B5CA-DC2609267225}" srcId="{7D648AD0-2D33-4258-856E-93103791C28F}" destId="{692A2F08-83A9-4316-9724-AA54A4C492CA}" srcOrd="0" destOrd="0" parTransId="{092DA754-E03D-4244-9BFE-088D32A96EFA}" sibTransId="{A4FD26DF-BA51-47A6-8A0D-08870D593705}"/>
    <dgm:cxn modelId="{58A0AB2C-0071-4070-811E-81AFFBE2EA84}" type="presOf" srcId="{90B4A99D-1EDC-4D25-BE82-935DD6B2CF34}" destId="{09525088-2374-4B9A-A892-188A5A92F17D}" srcOrd="0" destOrd="0" presId="urn:microsoft.com/office/officeart/2005/8/layout/hierarchy4"/>
    <dgm:cxn modelId="{99D18D31-CB35-4BE8-8F3D-043DDB41400F}" type="presOf" srcId="{692A2F08-83A9-4316-9724-AA54A4C492CA}" destId="{CA3CCCF6-FAE3-41F6-B720-EA128F8EFD72}" srcOrd="0" destOrd="0" presId="urn:microsoft.com/office/officeart/2005/8/layout/hierarchy4"/>
    <dgm:cxn modelId="{61699C31-46B5-4FDD-BE46-66686B86D767}" srcId="{1CAED02F-97A5-4838-8606-4FC84E5BC384}" destId="{102A2E13-90A2-40B9-B1C1-4656A5C4836C}" srcOrd="1" destOrd="0" parTransId="{BCA47020-C72A-432D-96CB-CAE92D203A7C}" sibTransId="{EEB8B388-B36D-4B99-86DE-6A331FF3162F}"/>
    <dgm:cxn modelId="{C3C05240-607E-4FF9-9ADC-851D680A7E80}" type="presOf" srcId="{102A2E13-90A2-40B9-B1C1-4656A5C4836C}" destId="{02F87046-10F8-4BCC-9D61-0F1765BFC6BA}" srcOrd="0" destOrd="0" presId="urn:microsoft.com/office/officeart/2005/8/layout/hierarchy4"/>
    <dgm:cxn modelId="{748BA061-2148-4EBC-A61F-50D20935482F}" srcId="{90B4A99D-1EDC-4D25-BE82-935DD6B2CF34}" destId="{7D648AD0-2D33-4258-856E-93103791C28F}" srcOrd="0" destOrd="0" parTransId="{2053D89C-7A50-472B-8FAC-AF13126421B3}" sibTransId="{40824740-7855-4F33-B0F1-D3F5F9976832}"/>
    <dgm:cxn modelId="{364B70A7-F1CA-4334-8377-24C891AB0FD8}" type="presOf" srcId="{1CAED02F-97A5-4838-8606-4FC84E5BC384}" destId="{F5B9123E-39C8-44F6-8A9C-6335A79AFFE7}" srcOrd="0" destOrd="0" presId="urn:microsoft.com/office/officeart/2005/8/layout/hierarchy4"/>
    <dgm:cxn modelId="{E2F86EA9-EF81-4DF9-9CCC-97136649665E}" srcId="{1CAED02F-97A5-4838-8606-4FC84E5BC384}" destId="{317127DD-BF59-4208-B70B-6D82A2C79B83}" srcOrd="0" destOrd="0" parTransId="{8387C711-EF19-4649-9A82-640113A2ABED}" sibTransId="{FEC4C842-910C-4185-9DC7-6127747DBC39}"/>
    <dgm:cxn modelId="{51B5ABD0-332A-4B4D-BCA9-DA6C017EF11F}" type="presOf" srcId="{317127DD-BF59-4208-B70B-6D82A2C79B83}" destId="{9277A373-F9E7-42C6-BBA8-8D79C01D84D6}" srcOrd="0" destOrd="0" presId="urn:microsoft.com/office/officeart/2005/8/layout/hierarchy4"/>
    <dgm:cxn modelId="{B8B832F7-0DAD-49BE-BAEF-BEEA1F973C5F}" type="presOf" srcId="{7D648AD0-2D33-4258-856E-93103791C28F}" destId="{5D39EADA-563A-4D9F-971D-29A88B3D01CE}" srcOrd="0" destOrd="0" presId="urn:microsoft.com/office/officeart/2005/8/layout/hierarchy4"/>
    <dgm:cxn modelId="{D67DBC00-D60D-47FB-AAE2-4C051E74E356}" type="presParOf" srcId="{09525088-2374-4B9A-A892-188A5A92F17D}" destId="{7D562C68-CF8F-4417-8113-67ADB3B433B6}" srcOrd="0" destOrd="0" presId="urn:microsoft.com/office/officeart/2005/8/layout/hierarchy4"/>
    <dgm:cxn modelId="{5E090352-6556-4BFF-9D64-F7462D6FDE7E}" type="presParOf" srcId="{7D562C68-CF8F-4417-8113-67ADB3B433B6}" destId="{5D39EADA-563A-4D9F-971D-29A88B3D01CE}" srcOrd="0" destOrd="0" presId="urn:microsoft.com/office/officeart/2005/8/layout/hierarchy4"/>
    <dgm:cxn modelId="{ED4C7A0A-7E02-4462-B36D-8021AE5A4287}" type="presParOf" srcId="{7D562C68-CF8F-4417-8113-67ADB3B433B6}" destId="{96875F52-DF23-4B2E-89F4-EBEA3FCD5F66}" srcOrd="1" destOrd="0" presId="urn:microsoft.com/office/officeart/2005/8/layout/hierarchy4"/>
    <dgm:cxn modelId="{0E64F816-1BEC-4B3E-BEF6-F83F204708A3}" type="presParOf" srcId="{7D562C68-CF8F-4417-8113-67ADB3B433B6}" destId="{96AC6813-BB8E-4917-B788-416BEC0E4C90}" srcOrd="2" destOrd="0" presId="urn:microsoft.com/office/officeart/2005/8/layout/hierarchy4"/>
    <dgm:cxn modelId="{6E781ED3-4F71-4F96-B8E2-BBD98E51D127}" type="presParOf" srcId="{96AC6813-BB8E-4917-B788-416BEC0E4C90}" destId="{D244BECF-5DCD-4933-B59D-977964B633F1}" srcOrd="0" destOrd="0" presId="urn:microsoft.com/office/officeart/2005/8/layout/hierarchy4"/>
    <dgm:cxn modelId="{19AF70FC-156F-45FA-A939-09BC05E61768}" type="presParOf" srcId="{D244BECF-5DCD-4933-B59D-977964B633F1}" destId="{CA3CCCF6-FAE3-41F6-B720-EA128F8EFD72}" srcOrd="0" destOrd="0" presId="urn:microsoft.com/office/officeart/2005/8/layout/hierarchy4"/>
    <dgm:cxn modelId="{DB685C9D-70CE-4EE8-959D-7F8EB8A063F0}" type="presParOf" srcId="{D244BECF-5DCD-4933-B59D-977964B633F1}" destId="{227F76B5-DEF0-41B6-A673-1C193B7E0FE7}" srcOrd="1" destOrd="0" presId="urn:microsoft.com/office/officeart/2005/8/layout/hierarchy4"/>
    <dgm:cxn modelId="{3795E6C0-974A-4C3A-B9AE-29A3A97C9D40}" type="presParOf" srcId="{09525088-2374-4B9A-A892-188A5A92F17D}" destId="{FDA5BBAA-72A3-4454-9535-3917421A8902}" srcOrd="1" destOrd="0" presId="urn:microsoft.com/office/officeart/2005/8/layout/hierarchy4"/>
    <dgm:cxn modelId="{65194E8D-BB3F-4AB5-A7F7-67D5DC419D26}" type="presParOf" srcId="{09525088-2374-4B9A-A892-188A5A92F17D}" destId="{D5E2E0EE-25F9-4B44-A0CC-BB867E299A09}" srcOrd="2" destOrd="0" presId="urn:microsoft.com/office/officeart/2005/8/layout/hierarchy4"/>
    <dgm:cxn modelId="{D734FBDB-D356-40B6-B951-7C6E0530A508}" type="presParOf" srcId="{D5E2E0EE-25F9-4B44-A0CC-BB867E299A09}" destId="{F5B9123E-39C8-44F6-8A9C-6335A79AFFE7}" srcOrd="0" destOrd="0" presId="urn:microsoft.com/office/officeart/2005/8/layout/hierarchy4"/>
    <dgm:cxn modelId="{440C3D7C-E5DE-4B5E-BD42-F661FDDAB3CF}" type="presParOf" srcId="{D5E2E0EE-25F9-4B44-A0CC-BB867E299A09}" destId="{38D6533F-E58D-45E1-8F58-4DB99B1E1663}" srcOrd="1" destOrd="0" presId="urn:microsoft.com/office/officeart/2005/8/layout/hierarchy4"/>
    <dgm:cxn modelId="{ED7023A3-9FE7-4F90-8060-AA5627BFD387}" type="presParOf" srcId="{D5E2E0EE-25F9-4B44-A0CC-BB867E299A09}" destId="{9CA9672A-3821-4441-9341-755FE211ECA5}" srcOrd="2" destOrd="0" presId="urn:microsoft.com/office/officeart/2005/8/layout/hierarchy4"/>
    <dgm:cxn modelId="{63EE2A5E-4A46-4049-B5D6-742894A1B37B}" type="presParOf" srcId="{9CA9672A-3821-4441-9341-755FE211ECA5}" destId="{70A6B44C-80E5-4952-8D71-617772984E1D}" srcOrd="0" destOrd="0" presId="urn:microsoft.com/office/officeart/2005/8/layout/hierarchy4"/>
    <dgm:cxn modelId="{303D8612-49C1-4E6C-BBA4-FD0F45BDD7E9}" type="presParOf" srcId="{70A6B44C-80E5-4952-8D71-617772984E1D}" destId="{9277A373-F9E7-42C6-BBA8-8D79C01D84D6}" srcOrd="0" destOrd="0" presId="urn:microsoft.com/office/officeart/2005/8/layout/hierarchy4"/>
    <dgm:cxn modelId="{B3164707-7AB8-4232-A7A1-FE299A49311C}" type="presParOf" srcId="{70A6B44C-80E5-4952-8D71-617772984E1D}" destId="{671ED5ED-A116-4787-BFB3-626DE804F74E}" srcOrd="1" destOrd="0" presId="urn:microsoft.com/office/officeart/2005/8/layout/hierarchy4"/>
    <dgm:cxn modelId="{0D0E4E3B-3084-488B-BAE5-C22F391F424A}" type="presParOf" srcId="{9CA9672A-3821-4441-9341-755FE211ECA5}" destId="{C4C28A61-FDB4-422A-A485-32AD12553C76}" srcOrd="1" destOrd="0" presId="urn:microsoft.com/office/officeart/2005/8/layout/hierarchy4"/>
    <dgm:cxn modelId="{81E4C94D-5338-4837-9115-F8EA51C98506}" type="presParOf" srcId="{9CA9672A-3821-4441-9341-755FE211ECA5}" destId="{00BE53D6-1336-438A-A1CC-64CC62A05BC9}" srcOrd="2" destOrd="0" presId="urn:microsoft.com/office/officeart/2005/8/layout/hierarchy4"/>
    <dgm:cxn modelId="{FC6A8E73-4FEF-404A-99FA-271F257AA11F}" type="presParOf" srcId="{00BE53D6-1336-438A-A1CC-64CC62A05BC9}" destId="{02F87046-10F8-4BCC-9D61-0F1765BFC6BA}" srcOrd="0" destOrd="0" presId="urn:microsoft.com/office/officeart/2005/8/layout/hierarchy4"/>
    <dgm:cxn modelId="{264182E6-9ABE-4FAF-99AD-4CAA53A0C984}" type="presParOf" srcId="{00BE53D6-1336-438A-A1CC-64CC62A05BC9}" destId="{5B6408D6-A837-43F6-B1D1-B9F051D05EE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AB5519-9D0F-4874-8936-60B91FFC39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13B90C-AFD7-4CCA-956C-3344CFF74488}">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Qualified grantees are entities eligible to receive donations under the Affordable Housing Act.</a:t>
          </a:r>
        </a:p>
      </dgm:t>
    </dgm:pt>
    <dgm:pt modelId="{ED09B20A-FD2C-4E2A-823D-309835E339D3}" type="parTrans" cxnId="{A816FCF4-E12D-4AFE-A7F1-CE0968A5CE24}">
      <dgm:prSet/>
      <dgm:spPr/>
      <dgm:t>
        <a:bodyPr/>
        <a:lstStyle/>
        <a:p>
          <a:endParaRPr lang="en-US"/>
        </a:p>
      </dgm:t>
    </dgm:pt>
    <dgm:pt modelId="{07D37B3E-4945-4E81-B37E-A7DA7B7656FB}" type="sibTrans" cxnId="{A816FCF4-E12D-4AFE-A7F1-CE0968A5CE24}">
      <dgm:prSet/>
      <dgm:spPr/>
      <dgm:t>
        <a:bodyPr/>
        <a:lstStyle/>
        <a:p>
          <a:endParaRPr lang="en-US"/>
        </a:p>
      </dgm:t>
    </dgm:pt>
    <dgm:pt modelId="{5289E6EF-B0FB-4439-933F-D0B811F04A32}">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 qualified governmental housing agency</a:t>
          </a:r>
        </a:p>
      </dgm:t>
    </dgm:pt>
    <dgm:pt modelId="{E583DAB1-079B-402F-B31F-4BD20BECD19C}" type="parTrans" cxnId="{8F35869F-D6D5-4789-ADA4-A58E0883C466}">
      <dgm:prSet/>
      <dgm:spPr/>
      <dgm:t>
        <a:bodyPr/>
        <a:lstStyle/>
        <a:p>
          <a:endParaRPr lang="en-US"/>
        </a:p>
      </dgm:t>
    </dgm:pt>
    <dgm:pt modelId="{9C0188DA-B966-448B-A500-A2ED690909F4}" type="sibTrans" cxnId="{8F35869F-D6D5-4789-ADA4-A58E0883C466}">
      <dgm:prSet/>
      <dgm:spPr/>
      <dgm:t>
        <a:bodyPr/>
        <a:lstStyle/>
        <a:p>
          <a:endParaRPr lang="en-US"/>
        </a:p>
      </dgm:t>
    </dgm:pt>
    <dgm:pt modelId="{9C1225D1-24CD-4F1B-BD91-243CD54FEB86}">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Any type of for-profit or non-profit organization that has among its purposes significant activities related to providing housing or services to low- or moderate-income persons or household</a:t>
          </a:r>
        </a:p>
      </dgm:t>
    </dgm:pt>
    <dgm:pt modelId="{1E2F8F13-F33A-489F-8A2D-23E1F2D3C25D}" type="parTrans" cxnId="{A456C57D-4981-41F0-A04B-AA280A94FFE3}">
      <dgm:prSet/>
      <dgm:spPr/>
      <dgm:t>
        <a:bodyPr/>
        <a:lstStyle/>
        <a:p>
          <a:endParaRPr lang="en-US"/>
        </a:p>
      </dgm:t>
    </dgm:pt>
    <dgm:pt modelId="{0D534A7D-8E26-470B-95F9-AC86F1BB72EB}" type="sibTrans" cxnId="{A456C57D-4981-41F0-A04B-AA280A94FFE3}">
      <dgm:prSet/>
      <dgm:spPr/>
      <dgm:t>
        <a:bodyPr/>
        <a:lstStyle/>
        <a:p>
          <a:endParaRPr lang="en-US"/>
        </a:p>
      </dgm:t>
    </dgm:pt>
    <dgm:pt modelId="{5B96D052-CAD3-4BE9-9D16-CA0594DFC4D4}">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 A qualified individual</a:t>
          </a:r>
        </a:p>
      </dgm:t>
    </dgm:pt>
    <dgm:pt modelId="{9B449722-6674-489B-8AA3-36396DFF66EF}" type="parTrans" cxnId="{8910245A-8DC1-4E9A-AC0E-FD8BE15D9FD4}">
      <dgm:prSet/>
      <dgm:spPr/>
      <dgm:t>
        <a:bodyPr/>
        <a:lstStyle/>
        <a:p>
          <a:endParaRPr lang="en-US"/>
        </a:p>
      </dgm:t>
    </dgm:pt>
    <dgm:pt modelId="{AB08F993-7EDD-4D18-A9C5-515D7B2CC21C}" type="sibTrans" cxnId="{8910245A-8DC1-4E9A-AC0E-FD8BE15D9FD4}">
      <dgm:prSet/>
      <dgm:spPr/>
      <dgm:t>
        <a:bodyPr/>
        <a:lstStyle/>
        <a:p>
          <a:endParaRPr lang="en-US"/>
        </a:p>
      </dgm:t>
    </dgm:pt>
    <dgm:pt modelId="{C462599C-AA1D-4010-80B5-94951832B8C6}" type="pres">
      <dgm:prSet presAssocID="{18AB5519-9D0F-4874-8936-60B91FFC3920}" presName="Name0" presStyleCnt="0">
        <dgm:presLayoutVars>
          <dgm:dir/>
          <dgm:animLvl val="lvl"/>
          <dgm:resizeHandles val="exact"/>
        </dgm:presLayoutVars>
      </dgm:prSet>
      <dgm:spPr/>
    </dgm:pt>
    <dgm:pt modelId="{03AE3808-E366-4827-A6F5-1A9BD2D70C53}" type="pres">
      <dgm:prSet presAssocID="{CB13B90C-AFD7-4CCA-956C-3344CFF74488}" presName="linNode" presStyleCnt="0"/>
      <dgm:spPr/>
    </dgm:pt>
    <dgm:pt modelId="{26EB8326-CB62-4852-A7E2-FF4A8EDCBC86}" type="pres">
      <dgm:prSet presAssocID="{CB13B90C-AFD7-4CCA-956C-3344CFF74488}" presName="parentText" presStyleLbl="node1" presStyleIdx="0" presStyleCnt="1">
        <dgm:presLayoutVars>
          <dgm:chMax val="1"/>
          <dgm:bulletEnabled val="1"/>
        </dgm:presLayoutVars>
      </dgm:prSet>
      <dgm:spPr/>
    </dgm:pt>
    <dgm:pt modelId="{4DB2B67A-4344-4E1F-8F35-AC20A7DD5F06}" type="pres">
      <dgm:prSet presAssocID="{CB13B90C-AFD7-4CCA-956C-3344CFF74488}" presName="descendantText" presStyleLbl="alignAccFollowNode1" presStyleIdx="0" presStyleCnt="1">
        <dgm:presLayoutVars>
          <dgm:bulletEnabled val="1"/>
        </dgm:presLayoutVars>
      </dgm:prSet>
      <dgm:spPr/>
    </dgm:pt>
  </dgm:ptLst>
  <dgm:cxnLst>
    <dgm:cxn modelId="{D4F6FF05-EAEE-4ECA-847F-EBC5BBA2EDC5}" type="presOf" srcId="{18AB5519-9D0F-4874-8936-60B91FFC3920}" destId="{C462599C-AA1D-4010-80B5-94951832B8C6}" srcOrd="0" destOrd="0" presId="urn:microsoft.com/office/officeart/2005/8/layout/vList5"/>
    <dgm:cxn modelId="{8910245A-8DC1-4E9A-AC0E-FD8BE15D9FD4}" srcId="{CB13B90C-AFD7-4CCA-956C-3344CFF74488}" destId="{5B96D052-CAD3-4BE9-9D16-CA0594DFC4D4}" srcOrd="2" destOrd="0" parTransId="{9B449722-6674-489B-8AA3-36396DFF66EF}" sibTransId="{AB08F993-7EDD-4D18-A9C5-515D7B2CC21C}"/>
    <dgm:cxn modelId="{A456C57D-4981-41F0-A04B-AA280A94FFE3}" srcId="{CB13B90C-AFD7-4CCA-956C-3344CFF74488}" destId="{9C1225D1-24CD-4F1B-BD91-243CD54FEB86}" srcOrd="1" destOrd="0" parTransId="{1E2F8F13-F33A-489F-8A2D-23E1F2D3C25D}" sibTransId="{0D534A7D-8E26-470B-95F9-AC86F1BB72EB}"/>
    <dgm:cxn modelId="{EF394B89-D410-4FBA-9766-A35032F174F1}" type="presOf" srcId="{CB13B90C-AFD7-4CCA-956C-3344CFF74488}" destId="{26EB8326-CB62-4852-A7E2-FF4A8EDCBC86}" srcOrd="0" destOrd="0" presId="urn:microsoft.com/office/officeart/2005/8/layout/vList5"/>
    <dgm:cxn modelId="{8F35869F-D6D5-4789-ADA4-A58E0883C466}" srcId="{CB13B90C-AFD7-4CCA-956C-3344CFF74488}" destId="{5289E6EF-B0FB-4439-933F-D0B811F04A32}" srcOrd="0" destOrd="0" parTransId="{E583DAB1-079B-402F-B31F-4BD20BECD19C}" sibTransId="{9C0188DA-B966-448B-A500-A2ED690909F4}"/>
    <dgm:cxn modelId="{0E68BFB9-5074-4C97-B615-0A081AFDDD28}" type="presOf" srcId="{9C1225D1-24CD-4F1B-BD91-243CD54FEB86}" destId="{4DB2B67A-4344-4E1F-8F35-AC20A7DD5F06}" srcOrd="0" destOrd="1" presId="urn:microsoft.com/office/officeart/2005/8/layout/vList5"/>
    <dgm:cxn modelId="{B4FBFBD5-266A-464B-8FF9-EE757670648E}" type="presOf" srcId="{5289E6EF-B0FB-4439-933F-D0B811F04A32}" destId="{4DB2B67A-4344-4E1F-8F35-AC20A7DD5F06}" srcOrd="0" destOrd="0" presId="urn:microsoft.com/office/officeart/2005/8/layout/vList5"/>
    <dgm:cxn modelId="{07C71ADB-9B63-4615-9257-F4F108BEE548}" type="presOf" srcId="{5B96D052-CAD3-4BE9-9D16-CA0594DFC4D4}" destId="{4DB2B67A-4344-4E1F-8F35-AC20A7DD5F06}" srcOrd="0" destOrd="2" presId="urn:microsoft.com/office/officeart/2005/8/layout/vList5"/>
    <dgm:cxn modelId="{A816FCF4-E12D-4AFE-A7F1-CE0968A5CE24}" srcId="{18AB5519-9D0F-4874-8936-60B91FFC3920}" destId="{CB13B90C-AFD7-4CCA-956C-3344CFF74488}" srcOrd="0" destOrd="0" parTransId="{ED09B20A-FD2C-4E2A-823D-309835E339D3}" sibTransId="{07D37B3E-4945-4E81-B37E-A7DA7B7656FB}"/>
    <dgm:cxn modelId="{E303CF9B-BF69-4F07-A18C-5740D1A6C96C}" type="presParOf" srcId="{C462599C-AA1D-4010-80B5-94951832B8C6}" destId="{03AE3808-E366-4827-A6F5-1A9BD2D70C53}" srcOrd="0" destOrd="0" presId="urn:microsoft.com/office/officeart/2005/8/layout/vList5"/>
    <dgm:cxn modelId="{8EDADB8C-4D79-41FC-B14D-EF6B1E13EEAB}" type="presParOf" srcId="{03AE3808-E366-4827-A6F5-1A9BD2D70C53}" destId="{26EB8326-CB62-4852-A7E2-FF4A8EDCBC86}" srcOrd="0" destOrd="0" presId="urn:microsoft.com/office/officeart/2005/8/layout/vList5"/>
    <dgm:cxn modelId="{E94AD289-5181-4B62-9730-93F052C4AF9B}" type="presParOf" srcId="{03AE3808-E366-4827-A6F5-1A9BD2D70C53}" destId="{4DB2B67A-4344-4E1F-8F35-AC20A7DD5F0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82DFA-841F-4001-BE09-98EBCDB413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85C5D8-A600-4718-9FB3-6B8A6143CAAE}">
      <dgm:prSet phldrT="[Text]"/>
      <dgm:spPr/>
      <dgm:t>
        <a:bodyPr/>
        <a:lstStyle/>
        <a:p>
          <a:r>
            <a:rPr lang="en-US"/>
            <a:t>Organized Entity</a:t>
          </a:r>
        </a:p>
      </dgm:t>
    </dgm:pt>
    <dgm:pt modelId="{AEF90615-3A2A-4DA5-97D9-F018661209B3}" type="parTrans" cxnId="{27A110AB-FC16-4704-BD46-2636BDC683A9}">
      <dgm:prSet/>
      <dgm:spPr/>
      <dgm:t>
        <a:bodyPr/>
        <a:lstStyle/>
        <a:p>
          <a:endParaRPr lang="en-US"/>
        </a:p>
      </dgm:t>
    </dgm:pt>
    <dgm:pt modelId="{8DE8BECD-77D4-4FD2-9BC9-78EB74032711}" type="sibTrans" cxnId="{27A110AB-FC16-4704-BD46-2636BDC683A9}">
      <dgm:prSet/>
      <dgm:spPr/>
      <dgm:t>
        <a:bodyPr/>
        <a:lstStyle/>
        <a:p>
          <a:endParaRPr lang="en-US"/>
        </a:p>
      </dgm:t>
    </dgm:pt>
    <dgm:pt modelId="{066A5763-5221-4756-9E08-AEEA477D86B1}">
      <dgm:prSet phldrT="[Text]"/>
      <dgm:spPr/>
      <dgm:t>
        <a:bodyPr/>
        <a:lstStyle/>
        <a:p>
          <a:r>
            <a:rPr lang="en-US"/>
            <a:t>Housing Activities:</a:t>
          </a:r>
        </a:p>
      </dgm:t>
    </dgm:pt>
    <dgm:pt modelId="{74A48BC2-2D22-4EE9-A65F-CD54D713B615}" type="parTrans" cxnId="{A9578C92-71B7-4C07-AE96-0AE595199CAF}">
      <dgm:prSet/>
      <dgm:spPr/>
      <dgm:t>
        <a:bodyPr/>
        <a:lstStyle/>
        <a:p>
          <a:endParaRPr lang="en-US"/>
        </a:p>
      </dgm:t>
    </dgm:pt>
    <dgm:pt modelId="{641EAC56-3421-465E-8B12-BE984C0FC7E1}" type="sibTrans" cxnId="{A9578C92-71B7-4C07-AE96-0AE595199CAF}">
      <dgm:prSet/>
      <dgm:spPr/>
      <dgm:t>
        <a:bodyPr/>
        <a:lstStyle/>
        <a:p>
          <a:endParaRPr lang="en-US"/>
        </a:p>
      </dgm:t>
    </dgm:pt>
    <dgm:pt modelId="{45FD978F-D474-4C31-A899-573FA5FDD432}">
      <dgm:prSet phldrT="[Text]"/>
      <dgm:spPr/>
      <dgm:t>
        <a:bodyPr/>
        <a:lstStyle/>
        <a:p>
          <a:r>
            <a:rPr lang="en-US"/>
            <a:t>A summary of projects and/or statements that describe recent affordable housing activities in the community</a:t>
          </a:r>
        </a:p>
      </dgm:t>
    </dgm:pt>
    <dgm:pt modelId="{02DABE7A-A940-4851-BE11-8DB515C8D8B8}" type="parTrans" cxnId="{2344EF32-A16E-45A7-8236-4F69C2AA277A}">
      <dgm:prSet/>
      <dgm:spPr/>
      <dgm:t>
        <a:bodyPr/>
        <a:lstStyle/>
        <a:p>
          <a:endParaRPr lang="en-US"/>
        </a:p>
      </dgm:t>
    </dgm:pt>
    <dgm:pt modelId="{30A55EE8-F7C8-466B-9E21-A2C6E76AC1D4}" type="sibTrans" cxnId="{2344EF32-A16E-45A7-8236-4F69C2AA277A}">
      <dgm:prSet/>
      <dgm:spPr/>
      <dgm:t>
        <a:bodyPr/>
        <a:lstStyle/>
        <a:p>
          <a:endParaRPr lang="en-US"/>
        </a:p>
      </dgm:t>
    </dgm:pt>
    <dgm:pt modelId="{9BA35243-19F9-4096-8E40-8590A588E4FD}">
      <dgm:prSet/>
      <dgm:spPr/>
      <dgm:t>
        <a:bodyPr/>
        <a:lstStyle/>
        <a:p>
          <a:r>
            <a:rPr lang="en-US"/>
            <a:t>Compliance</a:t>
          </a:r>
        </a:p>
      </dgm:t>
    </dgm:pt>
    <dgm:pt modelId="{721CDF2A-90E4-4856-8591-6D93AF269B5B}" type="parTrans" cxnId="{4131F88E-69B8-4271-B500-8DD1034F3951}">
      <dgm:prSet/>
      <dgm:spPr/>
      <dgm:t>
        <a:bodyPr/>
        <a:lstStyle/>
        <a:p>
          <a:endParaRPr lang="en-US"/>
        </a:p>
      </dgm:t>
    </dgm:pt>
    <dgm:pt modelId="{0F4B83D6-82BC-4AE6-BA8E-BAC76834ADE4}" type="sibTrans" cxnId="{4131F88E-69B8-4271-B500-8DD1034F3951}">
      <dgm:prSet/>
      <dgm:spPr/>
      <dgm:t>
        <a:bodyPr/>
        <a:lstStyle/>
        <a:p>
          <a:endParaRPr lang="en-US"/>
        </a:p>
      </dgm:t>
    </dgm:pt>
    <dgm:pt modelId="{F06D8935-F618-40B5-95A8-7673108AB1EA}">
      <dgm:prSet/>
      <dgm:spPr/>
      <dgm:t>
        <a:bodyPr/>
        <a:lstStyle/>
        <a:p>
          <a:r>
            <a:rPr lang="en-US"/>
            <a:t>Good Standing Certification</a:t>
          </a:r>
        </a:p>
      </dgm:t>
    </dgm:pt>
    <dgm:pt modelId="{D24728D6-D8E3-41E2-871C-97A44E71E7BC}" type="parTrans" cxnId="{446381F1-B19A-43FF-AEEF-56A1D4642904}">
      <dgm:prSet/>
      <dgm:spPr/>
      <dgm:t>
        <a:bodyPr/>
        <a:lstStyle/>
        <a:p>
          <a:endParaRPr lang="en-US"/>
        </a:p>
      </dgm:t>
    </dgm:pt>
    <dgm:pt modelId="{B82CB10A-3909-485C-91DA-D30DA93885B4}" type="sibTrans" cxnId="{446381F1-B19A-43FF-AEEF-56A1D4642904}">
      <dgm:prSet/>
      <dgm:spPr/>
      <dgm:t>
        <a:bodyPr/>
        <a:lstStyle/>
        <a:p>
          <a:endParaRPr lang="en-US"/>
        </a:p>
      </dgm:t>
    </dgm:pt>
    <dgm:pt modelId="{B62E54C4-3058-42B3-8F34-5F8F8D41E7EC}">
      <dgm:prSet/>
      <dgm:spPr/>
      <dgm:t>
        <a:bodyPr/>
        <a:lstStyle/>
        <a:p>
          <a:r>
            <a:rPr lang="en-US"/>
            <a:t>Reputation Certification </a:t>
          </a:r>
        </a:p>
      </dgm:t>
    </dgm:pt>
    <dgm:pt modelId="{29983E7C-4AFB-4214-9DA5-9CA488440241}" type="parTrans" cxnId="{64173CA9-6080-4608-87FD-2BF61B8283D1}">
      <dgm:prSet/>
      <dgm:spPr/>
      <dgm:t>
        <a:bodyPr/>
        <a:lstStyle/>
        <a:p>
          <a:endParaRPr lang="en-US"/>
        </a:p>
      </dgm:t>
    </dgm:pt>
    <dgm:pt modelId="{19449DB0-2BD1-4F33-BDF5-78BCEEF7B754}" type="sibTrans" cxnId="{64173CA9-6080-4608-87FD-2BF61B8283D1}">
      <dgm:prSet/>
      <dgm:spPr/>
      <dgm:t>
        <a:bodyPr/>
        <a:lstStyle/>
        <a:p>
          <a:endParaRPr lang="en-US"/>
        </a:p>
      </dgm:t>
    </dgm:pt>
    <dgm:pt modelId="{2EF2A3E9-ED99-4603-A7FC-8934F5DC4562}">
      <dgm:prSet/>
      <dgm:spPr/>
      <dgm:t>
        <a:bodyPr/>
        <a:lstStyle/>
        <a:p>
          <a:r>
            <a:rPr lang="en-US"/>
            <a:t>Proof of no HUD suspension or debarment from sams.gov</a:t>
          </a:r>
        </a:p>
      </dgm:t>
    </dgm:pt>
    <dgm:pt modelId="{5F240B67-9CA2-4451-A01F-E4CB983C744A}" type="parTrans" cxnId="{74C44A6F-5541-475B-924B-55E8D0A70889}">
      <dgm:prSet/>
      <dgm:spPr/>
      <dgm:t>
        <a:bodyPr/>
        <a:lstStyle/>
        <a:p>
          <a:endParaRPr lang="en-US"/>
        </a:p>
      </dgm:t>
    </dgm:pt>
    <dgm:pt modelId="{B8599009-13A8-4D39-9656-07696798BD29}" type="sibTrans" cxnId="{74C44A6F-5541-475B-924B-55E8D0A70889}">
      <dgm:prSet/>
      <dgm:spPr/>
      <dgm:t>
        <a:bodyPr/>
        <a:lstStyle/>
        <a:p>
          <a:endParaRPr lang="en-US"/>
        </a:p>
      </dgm:t>
    </dgm:pt>
    <dgm:pt modelId="{33EBEC46-D86C-4670-BB65-ECD0B4B1918E}">
      <dgm:prSet phldrT="[Text]"/>
      <dgm:spPr/>
      <dgm:t>
        <a:bodyPr/>
        <a:lstStyle/>
        <a:p>
          <a:r>
            <a:rPr lang="en-US"/>
            <a:t> A contract(s) with an entity or individuals that have benefited the community</a:t>
          </a:r>
        </a:p>
      </dgm:t>
    </dgm:pt>
    <dgm:pt modelId="{255FA3F4-F645-4ABB-B5C5-58F2F6AB2B1A}" type="parTrans" cxnId="{DB56AB91-0685-40C8-BD0C-A18FF4D8D5B2}">
      <dgm:prSet/>
      <dgm:spPr/>
      <dgm:t>
        <a:bodyPr/>
        <a:lstStyle/>
        <a:p>
          <a:endParaRPr lang="en-US"/>
        </a:p>
      </dgm:t>
    </dgm:pt>
    <dgm:pt modelId="{10E32571-9A6A-4C7A-A467-A01806E3239B}" type="sibTrans" cxnId="{DB56AB91-0685-40C8-BD0C-A18FF4D8D5B2}">
      <dgm:prSet/>
      <dgm:spPr/>
      <dgm:t>
        <a:bodyPr/>
        <a:lstStyle/>
        <a:p>
          <a:endParaRPr lang="en-US"/>
        </a:p>
      </dgm:t>
    </dgm:pt>
    <dgm:pt modelId="{1C0A3359-C30C-47D4-B57D-CD45E83A11AC}">
      <dgm:prSet phldrT="[Text]"/>
      <dgm:spPr/>
      <dgm:t>
        <a:bodyPr/>
        <a:lstStyle/>
        <a:p>
          <a:r>
            <a:rPr lang="en-US"/>
            <a:t>Charter </a:t>
          </a:r>
        </a:p>
      </dgm:t>
    </dgm:pt>
    <dgm:pt modelId="{86588CC3-8786-44F7-BBB3-625E5F1CE8FD}" type="parTrans" cxnId="{692056D2-4C80-4DF9-95EB-76F323E47A52}">
      <dgm:prSet/>
      <dgm:spPr/>
      <dgm:t>
        <a:bodyPr/>
        <a:lstStyle/>
        <a:p>
          <a:endParaRPr lang="en-US"/>
        </a:p>
      </dgm:t>
    </dgm:pt>
    <dgm:pt modelId="{9E4CB524-46FC-4DC3-AE81-FE0FA7AA670F}" type="sibTrans" cxnId="{692056D2-4C80-4DF9-95EB-76F323E47A52}">
      <dgm:prSet/>
      <dgm:spPr/>
      <dgm:t>
        <a:bodyPr/>
        <a:lstStyle/>
        <a:p>
          <a:endParaRPr lang="en-US"/>
        </a:p>
      </dgm:t>
    </dgm:pt>
    <dgm:pt modelId="{33B1FB18-B8E3-4B98-BA6B-43E3F0162687}">
      <dgm:prSet/>
      <dgm:spPr/>
      <dgm:t>
        <a:bodyPr/>
        <a:lstStyle/>
        <a:p>
          <a:r>
            <a:rPr lang="en-US"/>
            <a:t>Articles of Incorporation</a:t>
          </a:r>
        </a:p>
      </dgm:t>
    </dgm:pt>
    <dgm:pt modelId="{DC4DC595-08AB-4863-A649-129D51941B09}" type="parTrans" cxnId="{44536182-D97C-4EFC-8B01-B1930C62F93E}">
      <dgm:prSet/>
      <dgm:spPr/>
      <dgm:t>
        <a:bodyPr/>
        <a:lstStyle/>
        <a:p>
          <a:endParaRPr lang="en-US"/>
        </a:p>
      </dgm:t>
    </dgm:pt>
    <dgm:pt modelId="{D1D5C00D-C6DF-4643-ACAA-ECD484B7567B}" type="sibTrans" cxnId="{44536182-D97C-4EFC-8B01-B1930C62F93E}">
      <dgm:prSet/>
      <dgm:spPr/>
      <dgm:t>
        <a:bodyPr/>
        <a:lstStyle/>
        <a:p>
          <a:endParaRPr lang="en-US"/>
        </a:p>
      </dgm:t>
    </dgm:pt>
    <dgm:pt modelId="{C650D14B-4301-4C89-BF3F-931521DC4D97}">
      <dgm:prSet/>
      <dgm:spPr/>
      <dgm:t>
        <a:bodyPr/>
        <a:lstStyle/>
        <a:p>
          <a:r>
            <a:rPr lang="en-US"/>
            <a:t>Business Licenses</a:t>
          </a:r>
        </a:p>
      </dgm:t>
    </dgm:pt>
    <dgm:pt modelId="{9DF07C59-58E3-490D-B5CA-21D97FDCD23C}" type="parTrans" cxnId="{A0A81D9E-0113-4BF2-8E2C-8D1988633AA3}">
      <dgm:prSet/>
      <dgm:spPr/>
      <dgm:t>
        <a:bodyPr/>
        <a:lstStyle/>
        <a:p>
          <a:endParaRPr lang="en-US"/>
        </a:p>
      </dgm:t>
    </dgm:pt>
    <dgm:pt modelId="{41D611A4-28AA-4A02-9455-9B38C4CFE5EF}" type="sibTrans" cxnId="{A0A81D9E-0113-4BF2-8E2C-8D1988633AA3}">
      <dgm:prSet/>
      <dgm:spPr/>
      <dgm:t>
        <a:bodyPr/>
        <a:lstStyle/>
        <a:p>
          <a:endParaRPr lang="en-US"/>
        </a:p>
      </dgm:t>
    </dgm:pt>
    <dgm:pt modelId="{2F7C80C9-9D76-40DF-AB4C-5093277E3CFB}">
      <dgm:prSet/>
      <dgm:spPr/>
      <dgm:t>
        <a:bodyPr/>
        <a:lstStyle/>
        <a:p>
          <a:r>
            <a:rPr lang="en-US"/>
            <a:t>Financial Systems:</a:t>
          </a:r>
        </a:p>
      </dgm:t>
    </dgm:pt>
    <dgm:pt modelId="{F29130B1-010E-461D-BF9E-C68B929E51C3}" type="parTrans" cxnId="{8F9F1136-25B6-4AE5-B9B1-CC761244B946}">
      <dgm:prSet/>
      <dgm:spPr/>
      <dgm:t>
        <a:bodyPr/>
        <a:lstStyle/>
        <a:p>
          <a:endParaRPr lang="en-US"/>
        </a:p>
      </dgm:t>
    </dgm:pt>
    <dgm:pt modelId="{4AC81E91-8E43-4244-BB4B-60689D5F86B9}" type="sibTrans" cxnId="{8F9F1136-25B6-4AE5-B9B1-CC761244B946}">
      <dgm:prSet/>
      <dgm:spPr/>
      <dgm:t>
        <a:bodyPr/>
        <a:lstStyle/>
        <a:p>
          <a:endParaRPr lang="en-US"/>
        </a:p>
      </dgm:t>
    </dgm:pt>
    <dgm:pt modelId="{00C17E58-E9B9-4C48-8AF3-B432D9FF8199}">
      <dgm:prSet/>
      <dgm:spPr/>
      <dgm:t>
        <a:bodyPr/>
        <a:lstStyle/>
        <a:p>
          <a:r>
            <a:rPr lang="en-US"/>
            <a:t>A statement from the organization</a:t>
          </a:r>
        </a:p>
      </dgm:t>
    </dgm:pt>
    <dgm:pt modelId="{E37751A2-148E-4518-BEED-77B96B630278}" type="parTrans" cxnId="{1E4EF3CA-2C1A-4C5A-A371-49F505AD17CC}">
      <dgm:prSet/>
      <dgm:spPr/>
      <dgm:t>
        <a:bodyPr/>
        <a:lstStyle/>
        <a:p>
          <a:endParaRPr lang="en-US"/>
        </a:p>
      </dgm:t>
    </dgm:pt>
    <dgm:pt modelId="{FACBBE68-1BAD-49FD-B410-9FDCAAE10CF4}" type="sibTrans" cxnId="{1E4EF3CA-2C1A-4C5A-A371-49F505AD17CC}">
      <dgm:prSet/>
      <dgm:spPr/>
      <dgm:t>
        <a:bodyPr/>
        <a:lstStyle/>
        <a:p>
          <a:endParaRPr lang="en-US"/>
        </a:p>
      </dgm:t>
    </dgm:pt>
    <dgm:pt modelId="{321C8DA9-DD3D-4CBB-9E69-303628DC073D}">
      <dgm:prSet/>
      <dgm:spPr/>
      <dgm:t>
        <a:bodyPr/>
        <a:lstStyle/>
        <a:p>
          <a:r>
            <a:rPr lang="en-US"/>
            <a:t>Documentation from a Certified Public Accountant</a:t>
          </a:r>
        </a:p>
      </dgm:t>
    </dgm:pt>
    <dgm:pt modelId="{DD2FAA08-595C-4036-AF16-0E5730262E7F}" type="parTrans" cxnId="{B9D49A56-0BBD-4136-8C6D-80631DCEF9A5}">
      <dgm:prSet/>
      <dgm:spPr/>
      <dgm:t>
        <a:bodyPr/>
        <a:lstStyle/>
        <a:p>
          <a:endParaRPr lang="en-US"/>
        </a:p>
      </dgm:t>
    </dgm:pt>
    <dgm:pt modelId="{45E1C4A0-F4E4-4A49-A7FF-B812E84AD446}" type="sibTrans" cxnId="{B9D49A56-0BBD-4136-8C6D-80631DCEF9A5}">
      <dgm:prSet/>
      <dgm:spPr/>
      <dgm:t>
        <a:bodyPr/>
        <a:lstStyle/>
        <a:p>
          <a:endParaRPr lang="en-US"/>
        </a:p>
      </dgm:t>
    </dgm:pt>
    <dgm:pt modelId="{FA81AE16-4A26-4A3B-9093-CFCC0259B0D0}">
      <dgm:prSet/>
      <dgm:spPr/>
      <dgm:t>
        <a:bodyPr/>
        <a:lstStyle/>
        <a:p>
          <a:r>
            <a:rPr lang="en-US"/>
            <a:t>Its most recent independent financial audit, mandatory for all applicants legally required to  have an independent financial audit</a:t>
          </a:r>
        </a:p>
      </dgm:t>
    </dgm:pt>
    <dgm:pt modelId="{3DD55A2D-E27C-4858-9D72-93C24D50C36B}" type="parTrans" cxnId="{4CD4B06D-EDA3-4429-A1C2-165732F1AE01}">
      <dgm:prSet/>
      <dgm:spPr/>
      <dgm:t>
        <a:bodyPr/>
        <a:lstStyle/>
        <a:p>
          <a:endParaRPr lang="en-US"/>
        </a:p>
      </dgm:t>
    </dgm:pt>
    <dgm:pt modelId="{B772B238-D9EC-4CDE-921C-AC5D7AD78544}" type="sibTrans" cxnId="{4CD4B06D-EDA3-4429-A1C2-165732F1AE01}">
      <dgm:prSet/>
      <dgm:spPr/>
      <dgm:t>
        <a:bodyPr/>
        <a:lstStyle/>
        <a:p>
          <a:endParaRPr lang="en-US"/>
        </a:p>
      </dgm:t>
    </dgm:pt>
    <dgm:pt modelId="{295E6F07-9317-405F-95CF-ED9CE30469D7}">
      <dgm:prSet/>
      <dgm:spPr/>
      <dgm:t>
        <a:bodyPr/>
        <a:lstStyle/>
        <a:p>
          <a:r>
            <a:rPr lang="en-US"/>
            <a:t>An approved audit summary</a:t>
          </a:r>
        </a:p>
      </dgm:t>
    </dgm:pt>
    <dgm:pt modelId="{A2D37D04-C8BB-4059-B6B3-CF1DC17510EE}" type="parTrans" cxnId="{94161AFA-5F22-4DB5-A033-5257A4563172}">
      <dgm:prSet/>
      <dgm:spPr/>
      <dgm:t>
        <a:bodyPr/>
        <a:lstStyle/>
        <a:p>
          <a:endParaRPr lang="en-US"/>
        </a:p>
      </dgm:t>
    </dgm:pt>
    <dgm:pt modelId="{2FEBDA1E-8109-4D4F-8D44-E9F09A000479}" type="sibTrans" cxnId="{94161AFA-5F22-4DB5-A033-5257A4563172}">
      <dgm:prSet/>
      <dgm:spPr/>
      <dgm:t>
        <a:bodyPr/>
        <a:lstStyle/>
        <a:p>
          <a:endParaRPr lang="en-US"/>
        </a:p>
      </dgm:t>
    </dgm:pt>
    <dgm:pt modelId="{3D376386-ADA2-48F5-B61A-011967BAC900}" type="pres">
      <dgm:prSet presAssocID="{4DB82DFA-841F-4001-BE09-98EBCDB41364}" presName="diagram" presStyleCnt="0">
        <dgm:presLayoutVars>
          <dgm:dir/>
          <dgm:resizeHandles val="exact"/>
        </dgm:presLayoutVars>
      </dgm:prSet>
      <dgm:spPr/>
    </dgm:pt>
    <dgm:pt modelId="{0A61076D-A2F5-4B6E-BCAF-98FFF1BBFE3E}" type="pres">
      <dgm:prSet presAssocID="{4B85C5D8-A600-4718-9FB3-6B8A6143CAAE}" presName="node" presStyleLbl="node1" presStyleIdx="0" presStyleCnt="4">
        <dgm:presLayoutVars>
          <dgm:bulletEnabled val="1"/>
        </dgm:presLayoutVars>
      </dgm:prSet>
      <dgm:spPr/>
    </dgm:pt>
    <dgm:pt modelId="{CD153A0C-0C01-40CF-897D-1CD35AC4EDEB}" type="pres">
      <dgm:prSet presAssocID="{8DE8BECD-77D4-4FD2-9BC9-78EB74032711}" presName="sibTrans" presStyleCnt="0"/>
      <dgm:spPr/>
    </dgm:pt>
    <dgm:pt modelId="{B88FA64C-B48B-432D-A993-28456A12E834}" type="pres">
      <dgm:prSet presAssocID="{066A5763-5221-4756-9E08-AEEA477D86B1}" presName="node" presStyleLbl="node1" presStyleIdx="1" presStyleCnt="4">
        <dgm:presLayoutVars>
          <dgm:bulletEnabled val="1"/>
        </dgm:presLayoutVars>
      </dgm:prSet>
      <dgm:spPr/>
    </dgm:pt>
    <dgm:pt modelId="{E454B2B0-39A7-4D96-BA0F-F3F42DF908F5}" type="pres">
      <dgm:prSet presAssocID="{641EAC56-3421-465E-8B12-BE984C0FC7E1}" presName="sibTrans" presStyleCnt="0"/>
      <dgm:spPr/>
    </dgm:pt>
    <dgm:pt modelId="{669ECC39-683C-4762-AC81-F7CCA3711034}" type="pres">
      <dgm:prSet presAssocID="{9BA35243-19F9-4096-8E40-8590A588E4FD}" presName="node" presStyleLbl="node1" presStyleIdx="2" presStyleCnt="4">
        <dgm:presLayoutVars>
          <dgm:bulletEnabled val="1"/>
        </dgm:presLayoutVars>
      </dgm:prSet>
      <dgm:spPr/>
    </dgm:pt>
    <dgm:pt modelId="{688EC380-9ACA-42D5-B20F-59824531669D}" type="pres">
      <dgm:prSet presAssocID="{0F4B83D6-82BC-4AE6-BA8E-BAC76834ADE4}" presName="sibTrans" presStyleCnt="0"/>
      <dgm:spPr/>
    </dgm:pt>
    <dgm:pt modelId="{E88CD3C1-A659-4F2D-AA4E-DA89DEB59788}" type="pres">
      <dgm:prSet presAssocID="{2F7C80C9-9D76-40DF-AB4C-5093277E3CFB}" presName="node" presStyleLbl="node1" presStyleIdx="3" presStyleCnt="4">
        <dgm:presLayoutVars>
          <dgm:bulletEnabled val="1"/>
        </dgm:presLayoutVars>
      </dgm:prSet>
      <dgm:spPr/>
    </dgm:pt>
  </dgm:ptLst>
  <dgm:cxnLst>
    <dgm:cxn modelId="{821ACE28-CD72-4F19-9364-D7F6CFFB84BF}" type="presOf" srcId="{33EBEC46-D86C-4670-BB65-ECD0B4B1918E}" destId="{B88FA64C-B48B-432D-A993-28456A12E834}" srcOrd="0" destOrd="2" presId="urn:microsoft.com/office/officeart/2005/8/layout/default"/>
    <dgm:cxn modelId="{2344EF32-A16E-45A7-8236-4F69C2AA277A}" srcId="{066A5763-5221-4756-9E08-AEEA477D86B1}" destId="{45FD978F-D474-4C31-A899-573FA5FDD432}" srcOrd="0" destOrd="0" parTransId="{02DABE7A-A940-4851-BE11-8DB515C8D8B8}" sibTransId="{30A55EE8-F7C8-466B-9E21-A2C6E76AC1D4}"/>
    <dgm:cxn modelId="{8F9F1136-25B6-4AE5-B9B1-CC761244B946}" srcId="{4DB82DFA-841F-4001-BE09-98EBCDB41364}" destId="{2F7C80C9-9D76-40DF-AB4C-5093277E3CFB}" srcOrd="3" destOrd="0" parTransId="{F29130B1-010E-461D-BF9E-C68B929E51C3}" sibTransId="{4AC81E91-8E43-4244-BB4B-60689D5F86B9}"/>
    <dgm:cxn modelId="{3D1CD53F-007A-4857-9241-CE53F728365B}" type="presOf" srcId="{45FD978F-D474-4C31-A899-573FA5FDD432}" destId="{B88FA64C-B48B-432D-A993-28456A12E834}" srcOrd="0" destOrd="1" presId="urn:microsoft.com/office/officeart/2005/8/layout/default"/>
    <dgm:cxn modelId="{1A545862-E3D5-4F51-AF9B-8232534538D2}" type="presOf" srcId="{9BA35243-19F9-4096-8E40-8590A588E4FD}" destId="{669ECC39-683C-4762-AC81-F7CCA3711034}" srcOrd="0" destOrd="0" presId="urn:microsoft.com/office/officeart/2005/8/layout/default"/>
    <dgm:cxn modelId="{F695EF42-15C8-4DEA-AC53-050FE2C43D55}" type="presOf" srcId="{00C17E58-E9B9-4C48-8AF3-B432D9FF8199}" destId="{E88CD3C1-A659-4F2D-AA4E-DA89DEB59788}" srcOrd="0" destOrd="1" presId="urn:microsoft.com/office/officeart/2005/8/layout/default"/>
    <dgm:cxn modelId="{8205636D-C2D7-4B69-858F-DCD9173A59ED}" type="presOf" srcId="{C650D14B-4301-4C89-BF3F-931521DC4D97}" destId="{0A61076D-A2F5-4B6E-BCAF-98FFF1BBFE3E}" srcOrd="0" destOrd="3" presId="urn:microsoft.com/office/officeart/2005/8/layout/default"/>
    <dgm:cxn modelId="{4CD4B06D-EDA3-4429-A1C2-165732F1AE01}" srcId="{2F7C80C9-9D76-40DF-AB4C-5093277E3CFB}" destId="{FA81AE16-4A26-4A3B-9093-CFCC0259B0D0}" srcOrd="2" destOrd="0" parTransId="{3DD55A2D-E27C-4858-9D72-93C24D50C36B}" sibTransId="{B772B238-D9EC-4CDE-921C-AC5D7AD78544}"/>
    <dgm:cxn modelId="{551CC16E-0871-435E-83B6-3AEB0C95E4FC}" type="presOf" srcId="{2F7C80C9-9D76-40DF-AB4C-5093277E3CFB}" destId="{E88CD3C1-A659-4F2D-AA4E-DA89DEB59788}" srcOrd="0" destOrd="0" presId="urn:microsoft.com/office/officeart/2005/8/layout/default"/>
    <dgm:cxn modelId="{74C44A6F-5541-475B-924B-55E8D0A70889}" srcId="{9BA35243-19F9-4096-8E40-8590A588E4FD}" destId="{2EF2A3E9-ED99-4603-A7FC-8934F5DC4562}" srcOrd="2" destOrd="0" parTransId="{5F240B67-9CA2-4451-A01F-E4CB983C744A}" sibTransId="{B8599009-13A8-4D39-9656-07696798BD29}"/>
    <dgm:cxn modelId="{2111F773-972E-489D-B91F-758103BBA68A}" type="presOf" srcId="{321C8DA9-DD3D-4CBB-9E69-303628DC073D}" destId="{E88CD3C1-A659-4F2D-AA4E-DA89DEB59788}" srcOrd="0" destOrd="2" presId="urn:microsoft.com/office/officeart/2005/8/layout/default"/>
    <dgm:cxn modelId="{B9D49A56-0BBD-4136-8C6D-80631DCEF9A5}" srcId="{2F7C80C9-9D76-40DF-AB4C-5093277E3CFB}" destId="{321C8DA9-DD3D-4CBB-9E69-303628DC073D}" srcOrd="1" destOrd="0" parTransId="{DD2FAA08-595C-4036-AF16-0E5730262E7F}" sibTransId="{45E1C4A0-F4E4-4A49-A7FF-B812E84AD446}"/>
    <dgm:cxn modelId="{44536182-D97C-4EFC-8B01-B1930C62F93E}" srcId="{4B85C5D8-A600-4718-9FB3-6B8A6143CAAE}" destId="{33B1FB18-B8E3-4B98-BA6B-43E3F0162687}" srcOrd="1" destOrd="0" parTransId="{DC4DC595-08AB-4863-A649-129D51941B09}" sibTransId="{D1D5C00D-C6DF-4643-ACAA-ECD484B7567B}"/>
    <dgm:cxn modelId="{D7965287-AB90-46AA-A9BD-8DEB712921F6}" type="presOf" srcId="{F06D8935-F618-40B5-95A8-7673108AB1EA}" destId="{669ECC39-683C-4762-AC81-F7CCA3711034}" srcOrd="0" destOrd="1" presId="urn:microsoft.com/office/officeart/2005/8/layout/default"/>
    <dgm:cxn modelId="{4131F88E-69B8-4271-B500-8DD1034F3951}" srcId="{4DB82DFA-841F-4001-BE09-98EBCDB41364}" destId="{9BA35243-19F9-4096-8E40-8590A588E4FD}" srcOrd="2" destOrd="0" parTransId="{721CDF2A-90E4-4856-8591-6D93AF269B5B}" sibTransId="{0F4B83D6-82BC-4AE6-BA8E-BAC76834ADE4}"/>
    <dgm:cxn modelId="{DB56AB91-0685-40C8-BD0C-A18FF4D8D5B2}" srcId="{066A5763-5221-4756-9E08-AEEA477D86B1}" destId="{33EBEC46-D86C-4670-BB65-ECD0B4B1918E}" srcOrd="1" destOrd="0" parTransId="{255FA3F4-F645-4ABB-B5C5-58F2F6AB2B1A}" sibTransId="{10E32571-9A6A-4C7A-A467-A01806E3239B}"/>
    <dgm:cxn modelId="{A9578C92-71B7-4C07-AE96-0AE595199CAF}" srcId="{4DB82DFA-841F-4001-BE09-98EBCDB41364}" destId="{066A5763-5221-4756-9E08-AEEA477D86B1}" srcOrd="1" destOrd="0" parTransId="{74A48BC2-2D22-4EE9-A65F-CD54D713B615}" sibTransId="{641EAC56-3421-465E-8B12-BE984C0FC7E1}"/>
    <dgm:cxn modelId="{7FC3189D-44B3-4BC3-B58B-B8863921D2C3}" type="presOf" srcId="{4DB82DFA-841F-4001-BE09-98EBCDB41364}" destId="{3D376386-ADA2-48F5-B61A-011967BAC900}" srcOrd="0" destOrd="0" presId="urn:microsoft.com/office/officeart/2005/8/layout/default"/>
    <dgm:cxn modelId="{A0A81D9E-0113-4BF2-8E2C-8D1988633AA3}" srcId="{4B85C5D8-A600-4718-9FB3-6B8A6143CAAE}" destId="{C650D14B-4301-4C89-BF3F-931521DC4D97}" srcOrd="2" destOrd="0" parTransId="{9DF07C59-58E3-490D-B5CA-21D97FDCD23C}" sibTransId="{41D611A4-28AA-4A02-9455-9B38C4CFE5EF}"/>
    <dgm:cxn modelId="{7E5BDAA5-E5DA-4047-88EC-0B787ED041CF}" type="presOf" srcId="{B62E54C4-3058-42B3-8F34-5F8F8D41E7EC}" destId="{669ECC39-683C-4762-AC81-F7CCA3711034}" srcOrd="0" destOrd="2" presId="urn:microsoft.com/office/officeart/2005/8/layout/default"/>
    <dgm:cxn modelId="{64173CA9-6080-4608-87FD-2BF61B8283D1}" srcId="{9BA35243-19F9-4096-8E40-8590A588E4FD}" destId="{B62E54C4-3058-42B3-8F34-5F8F8D41E7EC}" srcOrd="1" destOrd="0" parTransId="{29983E7C-4AFB-4214-9DA5-9CA488440241}" sibTransId="{19449DB0-2BD1-4F33-BDF5-78BCEEF7B754}"/>
    <dgm:cxn modelId="{27A110AB-FC16-4704-BD46-2636BDC683A9}" srcId="{4DB82DFA-841F-4001-BE09-98EBCDB41364}" destId="{4B85C5D8-A600-4718-9FB3-6B8A6143CAAE}" srcOrd="0" destOrd="0" parTransId="{AEF90615-3A2A-4DA5-97D9-F018661209B3}" sibTransId="{8DE8BECD-77D4-4FD2-9BC9-78EB74032711}"/>
    <dgm:cxn modelId="{527D55B1-7311-45E0-BFF7-D5B2873C85CC}" type="presOf" srcId="{2EF2A3E9-ED99-4603-A7FC-8934F5DC4562}" destId="{669ECC39-683C-4762-AC81-F7CCA3711034}" srcOrd="0" destOrd="3" presId="urn:microsoft.com/office/officeart/2005/8/layout/default"/>
    <dgm:cxn modelId="{54BC03B8-ABD6-4FE2-B579-4AF35EAF0E0A}" type="presOf" srcId="{33B1FB18-B8E3-4B98-BA6B-43E3F0162687}" destId="{0A61076D-A2F5-4B6E-BCAF-98FFF1BBFE3E}" srcOrd="0" destOrd="2" presId="urn:microsoft.com/office/officeart/2005/8/layout/default"/>
    <dgm:cxn modelId="{1E4EF3CA-2C1A-4C5A-A371-49F505AD17CC}" srcId="{2F7C80C9-9D76-40DF-AB4C-5093277E3CFB}" destId="{00C17E58-E9B9-4C48-8AF3-B432D9FF8199}" srcOrd="0" destOrd="0" parTransId="{E37751A2-148E-4518-BEED-77B96B630278}" sibTransId="{FACBBE68-1BAD-49FD-B410-9FDCAAE10CF4}"/>
    <dgm:cxn modelId="{6C2E5CCC-3ABD-4E47-B859-AC9FD8B7FF5E}" type="presOf" srcId="{FA81AE16-4A26-4A3B-9093-CFCC0259B0D0}" destId="{E88CD3C1-A659-4F2D-AA4E-DA89DEB59788}" srcOrd="0" destOrd="3" presId="urn:microsoft.com/office/officeart/2005/8/layout/default"/>
    <dgm:cxn modelId="{617AEFD0-881F-45F3-8B52-9FAEF8B5E624}" type="presOf" srcId="{295E6F07-9317-405F-95CF-ED9CE30469D7}" destId="{E88CD3C1-A659-4F2D-AA4E-DA89DEB59788}" srcOrd="0" destOrd="4" presId="urn:microsoft.com/office/officeart/2005/8/layout/default"/>
    <dgm:cxn modelId="{692056D2-4C80-4DF9-95EB-76F323E47A52}" srcId="{4B85C5D8-A600-4718-9FB3-6B8A6143CAAE}" destId="{1C0A3359-C30C-47D4-B57D-CD45E83A11AC}" srcOrd="0" destOrd="0" parTransId="{86588CC3-8786-44F7-BBB3-625E5F1CE8FD}" sibTransId="{9E4CB524-46FC-4DC3-AE81-FE0FA7AA670F}"/>
    <dgm:cxn modelId="{3B27E3D9-89D3-4249-8ADC-217EBA3695E9}" type="presOf" srcId="{1C0A3359-C30C-47D4-B57D-CD45E83A11AC}" destId="{0A61076D-A2F5-4B6E-BCAF-98FFF1BBFE3E}" srcOrd="0" destOrd="1" presId="urn:microsoft.com/office/officeart/2005/8/layout/default"/>
    <dgm:cxn modelId="{23E1A0DE-7AF7-43D1-967D-445B074344BE}" type="presOf" srcId="{066A5763-5221-4756-9E08-AEEA477D86B1}" destId="{B88FA64C-B48B-432D-A993-28456A12E834}" srcOrd="0" destOrd="0" presId="urn:microsoft.com/office/officeart/2005/8/layout/default"/>
    <dgm:cxn modelId="{C69838E1-5EDE-40E6-B0F9-099E99783286}" type="presOf" srcId="{4B85C5D8-A600-4718-9FB3-6B8A6143CAAE}" destId="{0A61076D-A2F5-4B6E-BCAF-98FFF1BBFE3E}" srcOrd="0" destOrd="0" presId="urn:microsoft.com/office/officeart/2005/8/layout/default"/>
    <dgm:cxn modelId="{446381F1-B19A-43FF-AEEF-56A1D4642904}" srcId="{9BA35243-19F9-4096-8E40-8590A588E4FD}" destId="{F06D8935-F618-40B5-95A8-7673108AB1EA}" srcOrd="0" destOrd="0" parTransId="{D24728D6-D8E3-41E2-871C-97A44E71E7BC}" sibTransId="{B82CB10A-3909-485C-91DA-D30DA93885B4}"/>
    <dgm:cxn modelId="{94161AFA-5F22-4DB5-A033-5257A4563172}" srcId="{2F7C80C9-9D76-40DF-AB4C-5093277E3CFB}" destId="{295E6F07-9317-405F-95CF-ED9CE30469D7}" srcOrd="3" destOrd="0" parTransId="{A2D37D04-C8BB-4059-B6B3-CF1DC17510EE}" sibTransId="{2FEBDA1E-8109-4D4F-8D44-E9F09A000479}"/>
    <dgm:cxn modelId="{B2E2C53F-6CF1-4FB5-96D0-5B38671B2D34}" type="presParOf" srcId="{3D376386-ADA2-48F5-B61A-011967BAC900}" destId="{0A61076D-A2F5-4B6E-BCAF-98FFF1BBFE3E}" srcOrd="0" destOrd="0" presId="urn:microsoft.com/office/officeart/2005/8/layout/default"/>
    <dgm:cxn modelId="{A9721479-39FC-463A-8EE0-D3328778B6CD}" type="presParOf" srcId="{3D376386-ADA2-48F5-B61A-011967BAC900}" destId="{CD153A0C-0C01-40CF-897D-1CD35AC4EDEB}" srcOrd="1" destOrd="0" presId="urn:microsoft.com/office/officeart/2005/8/layout/default"/>
    <dgm:cxn modelId="{401E6F8C-853E-48D4-B6F0-9E9AC53C17E5}" type="presParOf" srcId="{3D376386-ADA2-48F5-B61A-011967BAC900}" destId="{B88FA64C-B48B-432D-A993-28456A12E834}" srcOrd="2" destOrd="0" presId="urn:microsoft.com/office/officeart/2005/8/layout/default"/>
    <dgm:cxn modelId="{11185F1C-3345-4EEA-87F8-AD2A57DD8ABE}" type="presParOf" srcId="{3D376386-ADA2-48F5-B61A-011967BAC900}" destId="{E454B2B0-39A7-4D96-BA0F-F3F42DF908F5}" srcOrd="3" destOrd="0" presId="urn:microsoft.com/office/officeart/2005/8/layout/default"/>
    <dgm:cxn modelId="{0A76B37F-04E9-458E-A081-6E771371C83B}" type="presParOf" srcId="{3D376386-ADA2-48F5-B61A-011967BAC900}" destId="{669ECC39-683C-4762-AC81-F7CCA3711034}" srcOrd="4" destOrd="0" presId="urn:microsoft.com/office/officeart/2005/8/layout/default"/>
    <dgm:cxn modelId="{A20F68FF-DC13-4F89-B683-88CA737B7273}" type="presParOf" srcId="{3D376386-ADA2-48F5-B61A-011967BAC900}" destId="{688EC380-9ACA-42D5-B20F-59824531669D}" srcOrd="5" destOrd="0" presId="urn:microsoft.com/office/officeart/2005/8/layout/default"/>
    <dgm:cxn modelId="{C1AF8F5A-F984-48EB-9A0F-D14D1AE5C1CD}" type="presParOf" srcId="{3D376386-ADA2-48F5-B61A-011967BAC900}" destId="{E88CD3C1-A659-4F2D-AA4E-DA89DEB5978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F6990C-4EE1-4E4A-8C56-F8790EE7B6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D7F30E-4432-4AE9-A901-BCF56C41A74A}">
      <dgm:prSet phldrT="[Text]"/>
      <dgm:spPr/>
      <dgm:t>
        <a:bodyPr/>
        <a:lstStyle/>
        <a:p>
          <a:r>
            <a:rPr lang="en-US"/>
            <a:t>Non-Profits</a:t>
          </a:r>
        </a:p>
      </dgm:t>
    </dgm:pt>
    <dgm:pt modelId="{558D832F-15FA-47C2-9EF7-9B498B538E66}" type="parTrans" cxnId="{B6C01E1D-790A-4F2D-9611-AA3D88391C4E}">
      <dgm:prSet/>
      <dgm:spPr/>
      <dgm:t>
        <a:bodyPr/>
        <a:lstStyle/>
        <a:p>
          <a:endParaRPr lang="en-US"/>
        </a:p>
      </dgm:t>
    </dgm:pt>
    <dgm:pt modelId="{EAB66F68-F08C-4A08-B11A-EF140ACC17E6}" type="sibTrans" cxnId="{B6C01E1D-790A-4F2D-9611-AA3D88391C4E}">
      <dgm:prSet/>
      <dgm:spPr/>
      <dgm:t>
        <a:bodyPr/>
        <a:lstStyle/>
        <a:p>
          <a:endParaRPr lang="en-US"/>
        </a:p>
      </dgm:t>
    </dgm:pt>
    <dgm:pt modelId="{581308DE-BB35-4228-8DD1-FE6D00FCD75F}">
      <dgm:prSet phldrT="[Text]"/>
      <dgm:spPr/>
      <dgm:t>
        <a:bodyPr/>
        <a:lstStyle/>
        <a:p>
          <a:r>
            <a:rPr lang="en-US"/>
            <a:t>Applicant has a primary mission to provide housing or housing-related services to Persons of Low or Moderate Income, as evidenced by either</a:t>
          </a:r>
        </a:p>
      </dgm:t>
    </dgm:pt>
    <dgm:pt modelId="{439549AC-1AD0-4EDA-8EA3-07020311EB60}" type="parTrans" cxnId="{243972AF-F12F-4489-99E0-4866768EA350}">
      <dgm:prSet/>
      <dgm:spPr/>
      <dgm:t>
        <a:bodyPr/>
        <a:lstStyle/>
        <a:p>
          <a:endParaRPr lang="en-US"/>
        </a:p>
      </dgm:t>
    </dgm:pt>
    <dgm:pt modelId="{1CB5DB14-F46A-42CC-9252-3F46CE308C3A}" type="sibTrans" cxnId="{243972AF-F12F-4489-99E0-4866768EA350}">
      <dgm:prSet/>
      <dgm:spPr/>
      <dgm:t>
        <a:bodyPr/>
        <a:lstStyle/>
        <a:p>
          <a:endParaRPr lang="en-US"/>
        </a:p>
      </dgm:t>
    </dgm:pt>
    <dgm:pt modelId="{CD6DB1C3-9A1E-497F-BB89-95F5169FA869}">
      <dgm:prSet phldrT="[Text]"/>
      <dgm:spPr/>
      <dgm:t>
        <a:bodyPr/>
        <a:lstStyle/>
        <a:p>
          <a:r>
            <a:rPr lang="en-US"/>
            <a:t>Applicant must have received its 501(c)(3) designation prior to submitting an Application, as evidence by either</a:t>
          </a:r>
        </a:p>
      </dgm:t>
    </dgm:pt>
    <dgm:pt modelId="{23CBF558-39AD-4866-B1B3-62A282FD9DAF}" type="parTrans" cxnId="{61A91977-1A4E-4A98-B6F1-8447A3A60690}">
      <dgm:prSet/>
      <dgm:spPr/>
      <dgm:t>
        <a:bodyPr/>
        <a:lstStyle/>
        <a:p>
          <a:endParaRPr lang="en-US"/>
        </a:p>
      </dgm:t>
    </dgm:pt>
    <dgm:pt modelId="{E6696D1B-2CAC-4686-A01A-0F6E0B26E912}" type="sibTrans" cxnId="{61A91977-1A4E-4A98-B6F1-8447A3A60690}">
      <dgm:prSet/>
      <dgm:spPr/>
      <dgm:t>
        <a:bodyPr/>
        <a:lstStyle/>
        <a:p>
          <a:endParaRPr lang="en-US"/>
        </a:p>
      </dgm:t>
    </dgm:pt>
    <dgm:pt modelId="{D463538D-DFDC-40DD-9466-84ED4EBAFF30}">
      <dgm:prSet phldrT="[Text]"/>
      <dgm:spPr/>
      <dgm:t>
        <a:bodyPr/>
        <a:lstStyle/>
        <a:p>
          <a:r>
            <a:rPr lang="en-US"/>
            <a:t>Applicant must have no part of its net earnings inuring to the benefit of any member, founder, contributor, or individual</a:t>
          </a:r>
        </a:p>
      </dgm:t>
    </dgm:pt>
    <dgm:pt modelId="{C82C3A1C-683B-4C16-BD66-B631221C09DB}" type="parTrans" cxnId="{A2AE1A3F-0FC1-4091-9149-08ED557C29C4}">
      <dgm:prSet/>
      <dgm:spPr/>
      <dgm:t>
        <a:bodyPr/>
        <a:lstStyle/>
        <a:p>
          <a:endParaRPr lang="en-US"/>
        </a:p>
      </dgm:t>
    </dgm:pt>
    <dgm:pt modelId="{410C02E0-F5F8-4074-A89B-D9D76EB26EF0}" type="sibTrans" cxnId="{A2AE1A3F-0FC1-4091-9149-08ED557C29C4}">
      <dgm:prSet/>
      <dgm:spPr/>
      <dgm:t>
        <a:bodyPr/>
        <a:lstStyle/>
        <a:p>
          <a:endParaRPr lang="en-US"/>
        </a:p>
      </dgm:t>
    </dgm:pt>
    <dgm:pt modelId="{F7C03854-634F-4025-B27A-4BAC0777CB3C}" type="pres">
      <dgm:prSet presAssocID="{4FF6990C-4EE1-4E4A-8C56-F8790EE7B69D}" presName="Name0" presStyleCnt="0">
        <dgm:presLayoutVars>
          <dgm:dir/>
          <dgm:animLvl val="lvl"/>
          <dgm:resizeHandles val="exact"/>
        </dgm:presLayoutVars>
      </dgm:prSet>
      <dgm:spPr/>
    </dgm:pt>
    <dgm:pt modelId="{21C83708-2320-4B92-99CF-62D05C86700D}" type="pres">
      <dgm:prSet presAssocID="{7AD7F30E-4432-4AE9-A901-BCF56C41A74A}" presName="composite" presStyleCnt="0"/>
      <dgm:spPr/>
    </dgm:pt>
    <dgm:pt modelId="{5A7C5B03-E72E-4DC0-B0A5-4BBF8A105B2F}" type="pres">
      <dgm:prSet presAssocID="{7AD7F30E-4432-4AE9-A901-BCF56C41A74A}" presName="parTx" presStyleLbl="alignNode1" presStyleIdx="0" presStyleCnt="1">
        <dgm:presLayoutVars>
          <dgm:chMax val="0"/>
          <dgm:chPref val="0"/>
          <dgm:bulletEnabled val="1"/>
        </dgm:presLayoutVars>
      </dgm:prSet>
      <dgm:spPr/>
    </dgm:pt>
    <dgm:pt modelId="{12B18F5D-1E8A-4B71-8621-D4B7A2AEA492}" type="pres">
      <dgm:prSet presAssocID="{7AD7F30E-4432-4AE9-A901-BCF56C41A74A}" presName="desTx" presStyleLbl="alignAccFollowNode1" presStyleIdx="0" presStyleCnt="1">
        <dgm:presLayoutVars>
          <dgm:bulletEnabled val="1"/>
        </dgm:presLayoutVars>
      </dgm:prSet>
      <dgm:spPr/>
    </dgm:pt>
  </dgm:ptLst>
  <dgm:cxnLst>
    <dgm:cxn modelId="{B6C01E1D-790A-4F2D-9611-AA3D88391C4E}" srcId="{4FF6990C-4EE1-4E4A-8C56-F8790EE7B69D}" destId="{7AD7F30E-4432-4AE9-A901-BCF56C41A74A}" srcOrd="0" destOrd="0" parTransId="{558D832F-15FA-47C2-9EF7-9B498B538E66}" sibTransId="{EAB66F68-F08C-4A08-B11A-EF140ACC17E6}"/>
    <dgm:cxn modelId="{A2AE1A3F-0FC1-4091-9149-08ED557C29C4}" srcId="{7AD7F30E-4432-4AE9-A901-BCF56C41A74A}" destId="{D463538D-DFDC-40DD-9466-84ED4EBAFF30}" srcOrd="2" destOrd="0" parTransId="{C82C3A1C-683B-4C16-BD66-B631221C09DB}" sibTransId="{410C02E0-F5F8-4074-A89B-D9D76EB26EF0}"/>
    <dgm:cxn modelId="{17171F3F-8A8E-428E-9C2D-19DC5E268265}" type="presOf" srcId="{D463538D-DFDC-40DD-9466-84ED4EBAFF30}" destId="{12B18F5D-1E8A-4B71-8621-D4B7A2AEA492}" srcOrd="0" destOrd="2" presId="urn:microsoft.com/office/officeart/2005/8/layout/hList1"/>
    <dgm:cxn modelId="{1AF2C040-C9D3-49B6-9EBE-0CE736AE6E15}" type="presOf" srcId="{581308DE-BB35-4228-8DD1-FE6D00FCD75F}" destId="{12B18F5D-1E8A-4B71-8621-D4B7A2AEA492}" srcOrd="0" destOrd="0" presId="urn:microsoft.com/office/officeart/2005/8/layout/hList1"/>
    <dgm:cxn modelId="{14B7C94E-D6BF-43E3-98F7-E3075558B906}" type="presOf" srcId="{7AD7F30E-4432-4AE9-A901-BCF56C41A74A}" destId="{5A7C5B03-E72E-4DC0-B0A5-4BBF8A105B2F}" srcOrd="0" destOrd="0" presId="urn:microsoft.com/office/officeart/2005/8/layout/hList1"/>
    <dgm:cxn modelId="{69160575-F101-446C-AA71-06B2545A8E93}" type="presOf" srcId="{4FF6990C-4EE1-4E4A-8C56-F8790EE7B69D}" destId="{F7C03854-634F-4025-B27A-4BAC0777CB3C}" srcOrd="0" destOrd="0" presId="urn:microsoft.com/office/officeart/2005/8/layout/hList1"/>
    <dgm:cxn modelId="{61A91977-1A4E-4A98-B6F1-8447A3A60690}" srcId="{7AD7F30E-4432-4AE9-A901-BCF56C41A74A}" destId="{CD6DB1C3-9A1E-497F-BB89-95F5169FA869}" srcOrd="1" destOrd="0" parTransId="{23CBF558-39AD-4866-B1B3-62A282FD9DAF}" sibTransId="{E6696D1B-2CAC-4686-A01A-0F6E0B26E912}"/>
    <dgm:cxn modelId="{243972AF-F12F-4489-99E0-4866768EA350}" srcId="{7AD7F30E-4432-4AE9-A901-BCF56C41A74A}" destId="{581308DE-BB35-4228-8DD1-FE6D00FCD75F}" srcOrd="0" destOrd="0" parTransId="{439549AC-1AD0-4EDA-8EA3-07020311EB60}" sibTransId="{1CB5DB14-F46A-42CC-9252-3F46CE308C3A}"/>
    <dgm:cxn modelId="{5A6324E9-0EA5-492A-B983-BFEA8A81C93D}" type="presOf" srcId="{CD6DB1C3-9A1E-497F-BB89-95F5169FA869}" destId="{12B18F5D-1E8A-4B71-8621-D4B7A2AEA492}" srcOrd="0" destOrd="1" presId="urn:microsoft.com/office/officeart/2005/8/layout/hList1"/>
    <dgm:cxn modelId="{E7354245-CD25-4FB8-BB73-4584CD143C03}" type="presParOf" srcId="{F7C03854-634F-4025-B27A-4BAC0777CB3C}" destId="{21C83708-2320-4B92-99CF-62D05C86700D}" srcOrd="0" destOrd="0" presId="urn:microsoft.com/office/officeart/2005/8/layout/hList1"/>
    <dgm:cxn modelId="{6D8AFB20-5477-401D-9066-954EDB311885}" type="presParOf" srcId="{21C83708-2320-4B92-99CF-62D05C86700D}" destId="{5A7C5B03-E72E-4DC0-B0A5-4BBF8A105B2F}" srcOrd="0" destOrd="0" presId="urn:microsoft.com/office/officeart/2005/8/layout/hList1"/>
    <dgm:cxn modelId="{FB4AF76C-50B7-4A50-B865-9CE2CE847381}" type="presParOf" srcId="{21C83708-2320-4B92-99CF-62D05C86700D}" destId="{12B18F5D-1E8A-4B71-8621-D4B7A2AEA492}"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2B435B-2C01-4EC5-A4A8-7700867A0F2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E6716C9-9CD6-4833-9CD4-EBEE76CFBDA5}">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Using Affordable Housing Funds to Directly Benefit an Individual</a:t>
          </a:r>
        </a:p>
      </dgm:t>
    </dgm:pt>
    <dgm:pt modelId="{A0EDDC71-02A5-49CD-B9AC-245D8CD7B5C3}" type="parTrans" cxnId="{3A9B77A9-3F7E-42A1-AFE1-5CC21BED216B}">
      <dgm:prSet/>
      <dgm:spPr/>
      <dgm:t>
        <a:bodyPr/>
        <a:lstStyle/>
        <a:p>
          <a:endParaRPr lang="en-US"/>
        </a:p>
      </dgm:t>
    </dgm:pt>
    <dgm:pt modelId="{9D662475-0933-4430-98FB-E1A45EE77372}" type="sibTrans" cxnId="{3A9B77A9-3F7E-42A1-AFE1-5CC21BED216B}">
      <dgm:prSet/>
      <dgm:spPr/>
      <dgm:t>
        <a:bodyPr/>
        <a:lstStyle/>
        <a:p>
          <a:endParaRPr lang="en-US"/>
        </a:p>
      </dgm:t>
    </dgm:pt>
    <dgm:pt modelId="{0DB7ED12-0C3A-4430-8BBE-43102606D9D2}">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Examples include, but are not limited to, downpayment assistances, home rehabilitation and weatherization.</a:t>
          </a:r>
        </a:p>
      </dgm:t>
    </dgm:pt>
    <dgm:pt modelId="{9B0DF372-8D61-4F66-AA6A-0FBF0FB20872}" type="parTrans" cxnId="{1D0851C2-B336-43C6-9E6E-4B8D63C748EF}">
      <dgm:prSet/>
      <dgm:spPr/>
      <dgm:t>
        <a:bodyPr/>
        <a:lstStyle/>
        <a:p>
          <a:endParaRPr lang="en-US"/>
        </a:p>
      </dgm:t>
    </dgm:pt>
    <dgm:pt modelId="{F083948E-4BE6-41C7-8646-58A78F9830EA}" type="sibTrans" cxnId="{1D0851C2-B336-43C6-9E6E-4B8D63C748EF}">
      <dgm:prSet/>
      <dgm:spPr/>
      <dgm:t>
        <a:bodyPr/>
        <a:lstStyle/>
        <a:p>
          <a:endParaRPr lang="en-US"/>
        </a:p>
      </dgm:t>
    </dgm:pt>
    <dgm:pt modelId="{2876BE9D-8396-4E7E-B788-05296BD66CE3}">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Individuals must be income qualified, consistent with an entity’s AHA ordinance.</a:t>
          </a:r>
        </a:p>
      </dgm:t>
    </dgm:pt>
    <dgm:pt modelId="{76158DC9-854A-4250-9E95-4F5165FD27E5}" type="parTrans" cxnId="{96838802-0314-4BDF-BCFE-9006B8C8B515}">
      <dgm:prSet/>
      <dgm:spPr/>
      <dgm:t>
        <a:bodyPr/>
        <a:lstStyle/>
        <a:p>
          <a:endParaRPr lang="en-US"/>
        </a:p>
      </dgm:t>
    </dgm:pt>
    <dgm:pt modelId="{4A2CDB76-4883-48E4-BAC2-3C3923781E1D}" type="sibTrans" cxnId="{96838802-0314-4BDF-BCFE-9006B8C8B515}">
      <dgm:prSet/>
      <dgm:spPr/>
      <dgm:t>
        <a:bodyPr/>
        <a:lstStyle/>
        <a:p>
          <a:endParaRPr lang="en-US"/>
        </a:p>
      </dgm:t>
    </dgm:pt>
    <dgm:pt modelId="{598E67F5-B6E8-4234-8D03-F19A5111E15E}">
      <dgm:prSet phldrT="[Tex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71D9F509-C986-496D-BD27-5819DE0F225F}" type="parTrans" cxnId="{DF7DD647-D41B-4FB0-8849-B7C211715A0B}">
      <dgm:prSet/>
      <dgm:spPr/>
      <dgm:t>
        <a:bodyPr/>
        <a:lstStyle/>
        <a:p>
          <a:endParaRPr lang="en-US"/>
        </a:p>
      </dgm:t>
    </dgm:pt>
    <dgm:pt modelId="{C039F09D-D23C-49E2-BAF8-BD4DA1CC2E7E}" type="sibTrans" cxnId="{DF7DD647-D41B-4FB0-8849-B7C211715A0B}">
      <dgm:prSet/>
      <dgm:spPr/>
      <dgm:t>
        <a:bodyPr/>
        <a:lstStyle/>
        <a:p>
          <a:endParaRPr lang="en-US"/>
        </a:p>
      </dgm:t>
    </dgm:pt>
    <dgm:pt modelId="{F8343523-4573-439C-AA86-F761B44F5A1C}">
      <dgm:prSet phldrT="[Text]"/>
      <dgm:spPr/>
      <dgm:t>
        <a:bodyPr/>
        <a:lstStyle/>
        <a:p>
          <a:r>
            <a:rPr lang="en-US">
              <a:latin typeface="Lato" panose="020F0502020204030203" pitchFamily="34" charset="0"/>
              <a:ea typeface="Lato" panose="020F0502020204030203" pitchFamily="34" charset="0"/>
              <a:cs typeface="Lato" panose="020F0502020204030203" pitchFamily="34" charset="0"/>
            </a:rPr>
            <a:t>Entity must establish program guidelines to that regulate other program parameters, like including but not limited to additional eligibility requirements (such as seniors, veterans) and funding terms (grants versus loan). </a:t>
          </a:r>
        </a:p>
      </dgm:t>
    </dgm:pt>
    <dgm:pt modelId="{E325708F-48CF-41FA-A820-BEB7EA5886E1}" type="parTrans" cxnId="{CC4E06A2-3F71-4A8B-8BD9-4AEA8B414031}">
      <dgm:prSet/>
      <dgm:spPr/>
      <dgm:t>
        <a:bodyPr/>
        <a:lstStyle/>
        <a:p>
          <a:endParaRPr lang="en-US"/>
        </a:p>
      </dgm:t>
    </dgm:pt>
    <dgm:pt modelId="{8AA0C81B-4BA1-49AA-ABA5-47F20C49E41E}" type="sibTrans" cxnId="{CC4E06A2-3F71-4A8B-8BD9-4AEA8B414031}">
      <dgm:prSet/>
      <dgm:spPr/>
      <dgm:t>
        <a:bodyPr/>
        <a:lstStyle/>
        <a:p>
          <a:endParaRPr lang="en-US"/>
        </a:p>
      </dgm:t>
    </dgm:pt>
    <dgm:pt modelId="{FF0862CA-7C6B-4A0C-AAA1-34D8B50AA9A4}" type="pres">
      <dgm:prSet presAssocID="{972B435B-2C01-4EC5-A4A8-7700867A0F27}" presName="Name0" presStyleCnt="0">
        <dgm:presLayoutVars>
          <dgm:dir/>
          <dgm:animLvl val="lvl"/>
          <dgm:resizeHandles val="exact"/>
        </dgm:presLayoutVars>
      </dgm:prSet>
      <dgm:spPr/>
    </dgm:pt>
    <dgm:pt modelId="{66BD9B32-50A7-42C0-9927-B7C8FD0E02E0}" type="pres">
      <dgm:prSet presAssocID="{EE6716C9-9CD6-4833-9CD4-EBEE76CFBDA5}" presName="linNode" presStyleCnt="0"/>
      <dgm:spPr/>
    </dgm:pt>
    <dgm:pt modelId="{E42D9C79-EBFA-4B1F-8388-DE201621E599}" type="pres">
      <dgm:prSet presAssocID="{EE6716C9-9CD6-4833-9CD4-EBEE76CFBDA5}" presName="parTx" presStyleLbl="revTx" presStyleIdx="0" presStyleCnt="1">
        <dgm:presLayoutVars>
          <dgm:chMax val="1"/>
          <dgm:bulletEnabled val="1"/>
        </dgm:presLayoutVars>
      </dgm:prSet>
      <dgm:spPr/>
    </dgm:pt>
    <dgm:pt modelId="{9CEC2AEE-FC46-488E-B176-31114AADA1BA}" type="pres">
      <dgm:prSet presAssocID="{EE6716C9-9CD6-4833-9CD4-EBEE76CFBDA5}" presName="bracket" presStyleLbl="parChTrans1D1" presStyleIdx="0" presStyleCnt="1"/>
      <dgm:spPr/>
    </dgm:pt>
    <dgm:pt modelId="{E4AE1B8F-875C-427C-B5B9-E54A200BABF5}" type="pres">
      <dgm:prSet presAssocID="{EE6716C9-9CD6-4833-9CD4-EBEE76CFBDA5}" presName="spH" presStyleCnt="0"/>
      <dgm:spPr/>
    </dgm:pt>
    <dgm:pt modelId="{D3DD9E19-1E29-43D8-8383-B3C608842EB1}" type="pres">
      <dgm:prSet presAssocID="{EE6716C9-9CD6-4833-9CD4-EBEE76CFBDA5}" presName="desTx" presStyleLbl="node1" presStyleIdx="0" presStyleCnt="1" custScaleX="118728">
        <dgm:presLayoutVars>
          <dgm:bulletEnabled val="1"/>
        </dgm:presLayoutVars>
      </dgm:prSet>
      <dgm:spPr/>
    </dgm:pt>
  </dgm:ptLst>
  <dgm:cxnLst>
    <dgm:cxn modelId="{96838802-0314-4BDF-BCFE-9006B8C8B515}" srcId="{EE6716C9-9CD6-4833-9CD4-EBEE76CFBDA5}" destId="{2876BE9D-8396-4E7E-B788-05296BD66CE3}" srcOrd="1" destOrd="0" parTransId="{76158DC9-854A-4250-9E95-4F5165FD27E5}" sibTransId="{4A2CDB76-4883-48E4-BAC2-3C3923781E1D}"/>
    <dgm:cxn modelId="{D6C1BA06-4509-4922-B075-905BB83BE3F4}" type="presOf" srcId="{EE6716C9-9CD6-4833-9CD4-EBEE76CFBDA5}" destId="{E42D9C79-EBFA-4B1F-8388-DE201621E599}" srcOrd="0" destOrd="0" presId="urn:diagrams.loki3.com/BracketList"/>
    <dgm:cxn modelId="{B70A5C3A-5BC9-41CD-A3CB-4FE0BC03E8E9}" type="presOf" srcId="{598E67F5-B6E8-4234-8D03-F19A5111E15E}" destId="{D3DD9E19-1E29-43D8-8383-B3C608842EB1}" srcOrd="0" destOrd="3" presId="urn:diagrams.loki3.com/BracketList"/>
    <dgm:cxn modelId="{DF7DD647-D41B-4FB0-8849-B7C211715A0B}" srcId="{EE6716C9-9CD6-4833-9CD4-EBEE76CFBDA5}" destId="{598E67F5-B6E8-4234-8D03-F19A5111E15E}" srcOrd="3" destOrd="0" parTransId="{71D9F509-C986-496D-BD27-5819DE0F225F}" sibTransId="{C039F09D-D23C-49E2-BAF8-BD4DA1CC2E7E}"/>
    <dgm:cxn modelId="{C7A7CD50-D400-45F2-BF48-22D7538A5614}" type="presOf" srcId="{972B435B-2C01-4EC5-A4A8-7700867A0F27}" destId="{FF0862CA-7C6B-4A0C-AAA1-34D8B50AA9A4}" srcOrd="0" destOrd="0" presId="urn:diagrams.loki3.com/BracketList"/>
    <dgm:cxn modelId="{697A6A94-B7BA-4E36-A186-718B0156BE22}" type="presOf" srcId="{2876BE9D-8396-4E7E-B788-05296BD66CE3}" destId="{D3DD9E19-1E29-43D8-8383-B3C608842EB1}" srcOrd="0" destOrd="1" presId="urn:diagrams.loki3.com/BracketList"/>
    <dgm:cxn modelId="{CC4E06A2-3F71-4A8B-8BD9-4AEA8B414031}" srcId="{EE6716C9-9CD6-4833-9CD4-EBEE76CFBDA5}" destId="{F8343523-4573-439C-AA86-F761B44F5A1C}" srcOrd="2" destOrd="0" parTransId="{E325708F-48CF-41FA-A820-BEB7EA5886E1}" sibTransId="{8AA0C81B-4BA1-49AA-ABA5-47F20C49E41E}"/>
    <dgm:cxn modelId="{3A9B77A9-3F7E-42A1-AFE1-5CC21BED216B}" srcId="{972B435B-2C01-4EC5-A4A8-7700867A0F27}" destId="{EE6716C9-9CD6-4833-9CD4-EBEE76CFBDA5}" srcOrd="0" destOrd="0" parTransId="{A0EDDC71-02A5-49CD-B9AC-245D8CD7B5C3}" sibTransId="{9D662475-0933-4430-98FB-E1A45EE77372}"/>
    <dgm:cxn modelId="{1D0851C2-B336-43C6-9E6E-4B8D63C748EF}" srcId="{EE6716C9-9CD6-4833-9CD4-EBEE76CFBDA5}" destId="{0DB7ED12-0C3A-4430-8BBE-43102606D9D2}" srcOrd="0" destOrd="0" parTransId="{9B0DF372-8D61-4F66-AA6A-0FBF0FB20872}" sibTransId="{F083948E-4BE6-41C7-8646-58A78F9830EA}"/>
    <dgm:cxn modelId="{61F020DD-22FB-4024-A766-DEBD216E4CDD}" type="presOf" srcId="{F8343523-4573-439C-AA86-F761B44F5A1C}" destId="{D3DD9E19-1E29-43D8-8383-B3C608842EB1}" srcOrd="0" destOrd="2" presId="urn:diagrams.loki3.com/BracketList"/>
    <dgm:cxn modelId="{95CAF3FA-7C3E-4F35-8EEF-693CA8DD9E3B}" type="presOf" srcId="{0DB7ED12-0C3A-4430-8BBE-43102606D9D2}" destId="{D3DD9E19-1E29-43D8-8383-B3C608842EB1}" srcOrd="0" destOrd="0" presId="urn:diagrams.loki3.com/BracketList"/>
    <dgm:cxn modelId="{19C946C9-D563-4C9A-AFDB-26258D7311C4}" type="presParOf" srcId="{FF0862CA-7C6B-4A0C-AAA1-34D8B50AA9A4}" destId="{66BD9B32-50A7-42C0-9927-B7C8FD0E02E0}" srcOrd="0" destOrd="0" presId="urn:diagrams.loki3.com/BracketList"/>
    <dgm:cxn modelId="{4D11CACA-9B50-490E-A12D-E0D2C5C0B8F6}" type="presParOf" srcId="{66BD9B32-50A7-42C0-9927-B7C8FD0E02E0}" destId="{E42D9C79-EBFA-4B1F-8388-DE201621E599}" srcOrd="0" destOrd="0" presId="urn:diagrams.loki3.com/BracketList"/>
    <dgm:cxn modelId="{A3507752-B685-4846-9A0E-0C59DA902D05}" type="presParOf" srcId="{66BD9B32-50A7-42C0-9927-B7C8FD0E02E0}" destId="{9CEC2AEE-FC46-488E-B176-31114AADA1BA}" srcOrd="1" destOrd="0" presId="urn:diagrams.loki3.com/BracketList"/>
    <dgm:cxn modelId="{60DD48DF-CE05-44CB-9051-EC376F859B4B}" type="presParOf" srcId="{66BD9B32-50A7-42C0-9927-B7C8FD0E02E0}" destId="{E4AE1B8F-875C-427C-B5B9-E54A200BABF5}" srcOrd="2" destOrd="0" presId="urn:diagrams.loki3.com/BracketList"/>
    <dgm:cxn modelId="{FF81C973-E5FC-44EE-B059-7356266B302C}" type="presParOf" srcId="{66BD9B32-50A7-42C0-9927-B7C8FD0E02E0}" destId="{D3DD9E19-1E29-43D8-8383-B3C608842EB1}"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3E97-D5A5-4571-ABE7-E24056A34443}">
      <dsp:nvSpPr>
        <dsp:cNvPr id="0" name=""/>
        <dsp:cNvSpPr/>
      </dsp:nvSpPr>
      <dsp:spPr>
        <a:xfrm>
          <a:off x="0" y="0"/>
          <a:ext cx="9946257" cy="146879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Lato" panose="020F0502020204030203" pitchFamily="34" charset="0"/>
              <a:ea typeface="Lato" panose="020F0502020204030203" pitchFamily="34" charset="0"/>
              <a:cs typeface="Lato" panose="020F0502020204030203" pitchFamily="34" charset="0"/>
            </a:rPr>
            <a:t>Constitutional Amendment 4 – Passed in General Election of 2004, created the Affordable Housing Act (Section 6-27-3 NMSA 1978): Exempts government donations to affordable housing from the Anti-Donation Clause of the New Mexico State Constitution</a:t>
          </a:r>
        </a:p>
      </dsp:txBody>
      <dsp:txXfrm>
        <a:off x="0" y="0"/>
        <a:ext cx="9946257" cy="1468794"/>
      </dsp:txXfrm>
    </dsp:sp>
    <dsp:sp modelId="{E92548D8-19AE-41FB-BA1A-F7AB03DE9D88}">
      <dsp:nvSpPr>
        <dsp:cNvPr id="0" name=""/>
        <dsp:cNvSpPr/>
      </dsp:nvSpPr>
      <dsp:spPr>
        <a:xfrm>
          <a:off x="0" y="1468794"/>
          <a:ext cx="4973128" cy="3084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Lato" panose="020F0502020204030203" pitchFamily="34" charset="0"/>
              <a:ea typeface="Lato" panose="020F0502020204030203" pitchFamily="34" charset="0"/>
              <a:cs typeface="Lato" panose="020F0502020204030203" pitchFamily="34" charset="0"/>
            </a:rPr>
            <a:t>Eligible Donors:</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The State of New Mexico</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Counties</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Municipalities</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School Districts or Post-Secondary Educational Institution</a:t>
          </a:r>
        </a:p>
      </dsp:txBody>
      <dsp:txXfrm>
        <a:off x="0" y="1468794"/>
        <a:ext cx="4973128" cy="3084469"/>
      </dsp:txXfrm>
    </dsp:sp>
    <dsp:sp modelId="{874ADB9B-BCF4-40E2-9CA7-D8EECD3C6424}">
      <dsp:nvSpPr>
        <dsp:cNvPr id="0" name=""/>
        <dsp:cNvSpPr/>
      </dsp:nvSpPr>
      <dsp:spPr>
        <a:xfrm>
          <a:off x="4973128" y="1468794"/>
          <a:ext cx="4973128" cy="30844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Lato" panose="020F0502020204030203" pitchFamily="34" charset="0"/>
              <a:ea typeface="Lato" panose="020F0502020204030203" pitchFamily="34" charset="0"/>
              <a:cs typeface="Lato" panose="020F0502020204030203" pitchFamily="34" charset="0"/>
            </a:rPr>
            <a:t>Eligible Donations to Affordable Housing Projects:</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Land or an existing building</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Provide or pay for infrastructure</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Provide financing (pay for the cost of acquisition, development, construction, financing, operating or owning)</a:t>
          </a:r>
        </a:p>
        <a:p>
          <a:pPr marL="228600" lvl="1" indent="-228600" algn="l" defTabSz="889000">
            <a:lnSpc>
              <a:spcPct val="90000"/>
            </a:lnSpc>
            <a:spcBef>
              <a:spcPct val="0"/>
            </a:spcBef>
            <a:spcAft>
              <a:spcPct val="15000"/>
            </a:spcAft>
            <a:buChar char="•"/>
          </a:pPr>
          <a:r>
            <a:rPr lang="en-US" sz="2000" kern="1200">
              <a:latin typeface="Lato" panose="020F0502020204030203" pitchFamily="34" charset="0"/>
              <a:ea typeface="Lato" panose="020F0502020204030203" pitchFamily="34" charset="0"/>
              <a:cs typeface="Lato" panose="020F0502020204030203" pitchFamily="34" charset="0"/>
            </a:rPr>
            <a:t>Abatement of locally-imposed fees</a:t>
          </a:r>
        </a:p>
      </dsp:txBody>
      <dsp:txXfrm>
        <a:off x="4973128" y="1468794"/>
        <a:ext cx="4973128" cy="3084469"/>
      </dsp:txXfrm>
    </dsp:sp>
    <dsp:sp modelId="{E5B61AE4-20BF-4872-8CE5-5A13EE20C40D}">
      <dsp:nvSpPr>
        <dsp:cNvPr id="0" name=""/>
        <dsp:cNvSpPr/>
      </dsp:nvSpPr>
      <dsp:spPr>
        <a:xfrm>
          <a:off x="0" y="4553264"/>
          <a:ext cx="9946257" cy="34271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02527-2844-4DA5-9C58-6A160192DAA7}">
      <dsp:nvSpPr>
        <dsp:cNvPr id="0" name=""/>
        <dsp:cNvSpPr/>
      </dsp:nvSpPr>
      <dsp:spPr>
        <a:xfrm>
          <a:off x="3542" y="91045"/>
          <a:ext cx="345371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Lato" panose="020F0502020204030203" pitchFamily="34" charset="0"/>
              <a:ea typeface="Lato" panose="020F0502020204030203" pitchFamily="34" charset="0"/>
              <a:cs typeface="Lato" panose="020F0502020204030203" pitchFamily="34" charset="0"/>
            </a:rPr>
            <a:t>Request for Proposals</a:t>
          </a:r>
        </a:p>
      </dsp:txBody>
      <dsp:txXfrm>
        <a:off x="3542" y="91045"/>
        <a:ext cx="3453711" cy="489600"/>
      </dsp:txXfrm>
    </dsp:sp>
    <dsp:sp modelId="{71785BC7-12CB-4487-A4EF-4A72D110D335}">
      <dsp:nvSpPr>
        <dsp:cNvPr id="0" name=""/>
        <dsp:cNvSpPr/>
      </dsp:nvSpPr>
      <dsp:spPr>
        <a:xfrm>
          <a:off x="3542" y="580645"/>
          <a:ext cx="3453711" cy="2613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An RFP is a solicitation document issued by a government agency when they want organizations to submit detailed proposals to carry out a specific project or provide certain services.</a:t>
          </a:r>
        </a:p>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RFP = detailed instructions for what’s needed and how to apply (the “playbook”).</a:t>
          </a:r>
        </a:p>
      </dsp:txBody>
      <dsp:txXfrm>
        <a:off x="3542" y="580645"/>
        <a:ext cx="3453711" cy="2613240"/>
      </dsp:txXfrm>
    </dsp:sp>
    <dsp:sp modelId="{2D82226D-6B61-4163-98C5-562D49C6A003}">
      <dsp:nvSpPr>
        <dsp:cNvPr id="0" name=""/>
        <dsp:cNvSpPr/>
      </dsp:nvSpPr>
      <dsp:spPr>
        <a:xfrm>
          <a:off x="3940773" y="91045"/>
          <a:ext cx="345371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Lato" panose="020F0502020204030203" pitchFamily="34" charset="0"/>
              <a:ea typeface="Lato" panose="020F0502020204030203" pitchFamily="34" charset="0"/>
              <a:cs typeface="Lato" panose="020F0502020204030203" pitchFamily="34" charset="0"/>
            </a:rPr>
            <a:t>Notice of Funding Availability </a:t>
          </a:r>
        </a:p>
      </dsp:txBody>
      <dsp:txXfrm>
        <a:off x="3940773" y="91045"/>
        <a:ext cx="3453711" cy="489600"/>
      </dsp:txXfrm>
    </dsp:sp>
    <dsp:sp modelId="{9B29E6CF-AEB7-46FB-AA5B-FC9863725BEE}">
      <dsp:nvSpPr>
        <dsp:cNvPr id="0" name=""/>
        <dsp:cNvSpPr/>
      </dsp:nvSpPr>
      <dsp:spPr>
        <a:xfrm>
          <a:off x="3940773" y="580645"/>
          <a:ext cx="3453711" cy="2613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A NOFA is a public announcement that funding is available. It’s usually broader than an RFP and serves as the official notice to potential applicants that they can apply for funding.</a:t>
          </a:r>
        </a:p>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NOFA = announcement that funding is available (the “heads up”).</a:t>
          </a:r>
        </a:p>
      </dsp:txBody>
      <dsp:txXfrm>
        <a:off x="3940773" y="580645"/>
        <a:ext cx="3453711" cy="2613240"/>
      </dsp:txXfrm>
    </dsp:sp>
    <dsp:sp modelId="{11D41B80-D713-4902-A70C-19DD24AC5277}">
      <dsp:nvSpPr>
        <dsp:cNvPr id="0" name=""/>
        <dsp:cNvSpPr/>
      </dsp:nvSpPr>
      <dsp:spPr>
        <a:xfrm>
          <a:off x="7878005" y="91045"/>
          <a:ext cx="345371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Lato" panose="020F0502020204030203" pitchFamily="34" charset="0"/>
              <a:ea typeface="Lato" panose="020F0502020204030203" pitchFamily="34" charset="0"/>
              <a:cs typeface="Lato" panose="020F0502020204030203" pitchFamily="34" charset="0"/>
            </a:rPr>
            <a:t>Affordable Housing Program</a:t>
          </a:r>
        </a:p>
      </dsp:txBody>
      <dsp:txXfrm>
        <a:off x="7878005" y="91045"/>
        <a:ext cx="3453711" cy="489600"/>
      </dsp:txXfrm>
    </dsp:sp>
    <dsp:sp modelId="{8C5BB279-5B5B-43BF-BA46-B182ECCC04E0}">
      <dsp:nvSpPr>
        <dsp:cNvPr id="0" name=""/>
        <dsp:cNvSpPr/>
      </dsp:nvSpPr>
      <dsp:spPr>
        <a:xfrm>
          <a:off x="7878005" y="580645"/>
          <a:ext cx="3453711" cy="2613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A program with guidelines on how and to whom funding may be awarded – typically used to make affordable housing awards to individuals. </a:t>
          </a:r>
        </a:p>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Impact fee abatement for affordable housing developments.</a:t>
          </a:r>
        </a:p>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Home rehabilitation program.</a:t>
          </a:r>
        </a:p>
      </dsp:txBody>
      <dsp:txXfrm>
        <a:off x="7878005" y="580645"/>
        <a:ext cx="3453711" cy="2613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C9326-1F52-4363-8CC4-5C563D527F0F}">
      <dsp:nvSpPr>
        <dsp:cNvPr id="0" name=""/>
        <dsp:cNvSpPr/>
      </dsp:nvSpPr>
      <dsp:spPr>
        <a:xfrm>
          <a:off x="57" y="103644"/>
          <a:ext cx="550444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Lato" panose="020F0502020204030203" pitchFamily="34" charset="0"/>
              <a:ea typeface="Lato" panose="020F0502020204030203" pitchFamily="34" charset="0"/>
              <a:cs typeface="Lato" panose="020F0502020204030203" pitchFamily="34" charset="0"/>
            </a:rPr>
            <a:t>Land Use Restriction Agreement (LURA)</a:t>
          </a:r>
        </a:p>
      </dsp:txBody>
      <dsp:txXfrm>
        <a:off x="57" y="103644"/>
        <a:ext cx="5504443" cy="489600"/>
      </dsp:txXfrm>
    </dsp:sp>
    <dsp:sp modelId="{1D68E833-6E51-4BB6-9C08-840DE08CC689}">
      <dsp:nvSpPr>
        <dsp:cNvPr id="0" name=""/>
        <dsp:cNvSpPr/>
      </dsp:nvSpPr>
      <dsp:spPr>
        <a:xfrm>
          <a:off x="57" y="593244"/>
          <a:ext cx="5504443" cy="43865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A LURA is a legally binding contract, typically recorded against a property’s deed, that requires the property to be used for affordable housing purposes for a set period of time. </a:t>
          </a:r>
        </a:p>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Because it is attached to the deed, the agreement “runs with the land,” meaning future owners are also bound by its restrictions. Restrictions often include the following:</a:t>
          </a:r>
        </a:p>
        <a:p>
          <a:pPr marL="342900" lvl="2"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Rent limits: Owners cannot charge more than a certain rent level, usually tied to a percentage of Area Median Income (AMI).
Income eligibility: Units must be rented to households whose incomes fall below a specified threshold.
Affordability period: Typically ranges from 20 to 40 years, during which the affordability rules must be followed.</a:t>
          </a:r>
        </a:p>
      </dsp:txBody>
      <dsp:txXfrm>
        <a:off x="57" y="593244"/>
        <a:ext cx="5504443" cy="4386510"/>
      </dsp:txXfrm>
    </dsp:sp>
    <dsp:sp modelId="{9C7BC4A9-E2B6-4AB1-A02F-1B8ED820A0B8}">
      <dsp:nvSpPr>
        <dsp:cNvPr id="0" name=""/>
        <dsp:cNvSpPr/>
      </dsp:nvSpPr>
      <dsp:spPr>
        <a:xfrm>
          <a:off x="6275123" y="103644"/>
          <a:ext cx="550444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latin typeface="Lato" panose="020F0502020204030203" pitchFamily="34" charset="0"/>
              <a:ea typeface="Lato" panose="020F0502020204030203" pitchFamily="34" charset="0"/>
              <a:cs typeface="Lato" panose="020F0502020204030203" pitchFamily="34" charset="0"/>
            </a:rPr>
            <a:t>Restrictive Convents Agreement (RCA)</a:t>
          </a:r>
        </a:p>
      </dsp:txBody>
      <dsp:txXfrm>
        <a:off x="6275123" y="103644"/>
        <a:ext cx="5504443" cy="489600"/>
      </dsp:txXfrm>
    </dsp:sp>
    <dsp:sp modelId="{61011320-3127-4769-8245-51202984EDA1}">
      <dsp:nvSpPr>
        <dsp:cNvPr id="0" name=""/>
        <dsp:cNvSpPr/>
      </dsp:nvSpPr>
      <dsp:spPr>
        <a:xfrm>
          <a:off x="6275123" y="593244"/>
          <a:ext cx="5504443" cy="43865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Similar to a LURA, an RCA binds a property to affordability obligations. RCAs are typically used for projects serving single family housing needs to prevent homes assisted from being “flipped.” Restrictions often include the following:</a:t>
          </a:r>
        </a:p>
        <a:p>
          <a:pPr marL="342900" lvl="2"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Income eligibility: Units must be rented or sold to households below a certain % of Area Median Income (AMI).</a:t>
          </a:r>
        </a:p>
        <a:p>
          <a:pPr marL="342900" lvl="2"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Affordability period: Duration for which the RCA terms are lock in. May be structured as a forgivable loan. </a:t>
          </a:r>
        </a:p>
        <a:p>
          <a:pPr marL="342900" lvl="2" indent="-171450" algn="l" defTabSz="755650">
            <a:lnSpc>
              <a:spcPct val="90000"/>
            </a:lnSpc>
            <a:spcBef>
              <a:spcPct val="0"/>
            </a:spcBef>
            <a:spcAft>
              <a:spcPct val="15000"/>
            </a:spcAft>
            <a:buChar char="•"/>
          </a:pPr>
          <a:r>
            <a:rPr lang="en-US" sz="1700" kern="1200">
              <a:latin typeface="Lato" panose="020F0502020204030203" pitchFamily="34" charset="0"/>
              <a:ea typeface="Lato" panose="020F0502020204030203" pitchFamily="34" charset="0"/>
              <a:cs typeface="Lato" panose="020F0502020204030203" pitchFamily="34" charset="0"/>
            </a:rPr>
            <a:t>Occupancy rules: May require the unit to be the primary residence of the tenant or homeowner.</a:t>
          </a:r>
        </a:p>
      </dsp:txBody>
      <dsp:txXfrm>
        <a:off x="6275123" y="593244"/>
        <a:ext cx="5504443" cy="43865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DD0FA-2015-46DD-9478-81F3A7D4CCEF}">
      <dsp:nvSpPr>
        <dsp:cNvPr id="0" name=""/>
        <dsp:cNvSpPr/>
      </dsp:nvSpPr>
      <dsp:spPr>
        <a:xfrm>
          <a:off x="2506908" y="1581291"/>
          <a:ext cx="545864" cy="91440"/>
        </a:xfrm>
        <a:custGeom>
          <a:avLst/>
          <a:gdLst/>
          <a:ahLst/>
          <a:cxnLst/>
          <a:rect l="0" t="0" r="0" b="0"/>
          <a:pathLst>
            <a:path>
              <a:moveTo>
                <a:pt x="0" y="45720"/>
              </a:moveTo>
              <a:lnTo>
                <a:pt x="5458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5429" y="1624129"/>
        <a:ext cx="28823" cy="5764"/>
      </dsp:txXfrm>
    </dsp:sp>
    <dsp:sp modelId="{676AB302-9508-4657-B242-DF86CE0A4F37}">
      <dsp:nvSpPr>
        <dsp:cNvPr id="0" name=""/>
        <dsp:cNvSpPr/>
      </dsp:nvSpPr>
      <dsp:spPr>
        <a:xfrm>
          <a:off x="2339" y="875100"/>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Develop an affordable housing plan. Submit affordable housing plan to Housing New Mexico for approval.</a:t>
          </a:r>
        </a:p>
      </dsp:txBody>
      <dsp:txXfrm>
        <a:off x="2339" y="875100"/>
        <a:ext cx="2506368" cy="1503821"/>
      </dsp:txXfrm>
    </dsp:sp>
    <dsp:sp modelId="{C0DBCB53-EA7C-427F-AB54-894BBA9924DA}">
      <dsp:nvSpPr>
        <dsp:cNvPr id="0" name=""/>
        <dsp:cNvSpPr/>
      </dsp:nvSpPr>
      <dsp:spPr>
        <a:xfrm>
          <a:off x="5589742" y="1581291"/>
          <a:ext cx="545864" cy="91440"/>
        </a:xfrm>
        <a:custGeom>
          <a:avLst/>
          <a:gdLst/>
          <a:ahLst/>
          <a:cxnLst/>
          <a:rect l="0" t="0" r="0" b="0"/>
          <a:pathLst>
            <a:path>
              <a:moveTo>
                <a:pt x="0" y="45720"/>
              </a:moveTo>
              <a:lnTo>
                <a:pt x="5458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8262" y="1624129"/>
        <a:ext cx="28823" cy="5764"/>
      </dsp:txXfrm>
    </dsp:sp>
    <dsp:sp modelId="{4A87FA71-01F5-41B4-8C7F-D36A8E11BFFB}">
      <dsp:nvSpPr>
        <dsp:cNvPr id="0" name=""/>
        <dsp:cNvSpPr/>
      </dsp:nvSpPr>
      <dsp:spPr>
        <a:xfrm>
          <a:off x="3085173" y="875100"/>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Develop an affordable housing ordinance. Submit affordable housing ordinance to Housing New Mexico for approval.</a:t>
          </a:r>
        </a:p>
      </dsp:txBody>
      <dsp:txXfrm>
        <a:off x="3085173" y="875100"/>
        <a:ext cx="2506368" cy="1503821"/>
      </dsp:txXfrm>
    </dsp:sp>
    <dsp:sp modelId="{6290ECC2-8FAD-48F4-9A8A-20B32B0B02F4}">
      <dsp:nvSpPr>
        <dsp:cNvPr id="0" name=""/>
        <dsp:cNvSpPr/>
      </dsp:nvSpPr>
      <dsp:spPr>
        <a:xfrm>
          <a:off x="8672575" y="1581291"/>
          <a:ext cx="545864" cy="91440"/>
        </a:xfrm>
        <a:custGeom>
          <a:avLst/>
          <a:gdLst/>
          <a:ahLst/>
          <a:cxnLst/>
          <a:rect l="0" t="0" r="0" b="0"/>
          <a:pathLst>
            <a:path>
              <a:moveTo>
                <a:pt x="0" y="45720"/>
              </a:moveTo>
              <a:lnTo>
                <a:pt x="5458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31096" y="1624129"/>
        <a:ext cx="28823" cy="5764"/>
      </dsp:txXfrm>
    </dsp:sp>
    <dsp:sp modelId="{36E70339-B94E-4B0F-819C-44475E6AF106}">
      <dsp:nvSpPr>
        <dsp:cNvPr id="0" name=""/>
        <dsp:cNvSpPr/>
      </dsp:nvSpPr>
      <dsp:spPr>
        <a:xfrm>
          <a:off x="6168006" y="875100"/>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Pass ordinance along with resolution to adopt the affordable housing plan. Provide proof of plan adoption and ordinance enactment to Housing New Mexico.</a:t>
          </a:r>
        </a:p>
      </dsp:txBody>
      <dsp:txXfrm>
        <a:off x="6168006" y="875100"/>
        <a:ext cx="2506368" cy="1503821"/>
      </dsp:txXfrm>
    </dsp:sp>
    <dsp:sp modelId="{642CDE6B-FFB8-4B93-BB85-F3C8B66FF853}">
      <dsp:nvSpPr>
        <dsp:cNvPr id="0" name=""/>
        <dsp:cNvSpPr/>
      </dsp:nvSpPr>
      <dsp:spPr>
        <a:xfrm>
          <a:off x="1255524" y="2377122"/>
          <a:ext cx="9248500" cy="545864"/>
        </a:xfrm>
        <a:custGeom>
          <a:avLst/>
          <a:gdLst/>
          <a:ahLst/>
          <a:cxnLst/>
          <a:rect l="0" t="0" r="0" b="0"/>
          <a:pathLst>
            <a:path>
              <a:moveTo>
                <a:pt x="9248500" y="0"/>
              </a:moveTo>
              <a:lnTo>
                <a:pt x="9248500" y="290032"/>
              </a:lnTo>
              <a:lnTo>
                <a:pt x="0" y="290032"/>
              </a:lnTo>
              <a:lnTo>
                <a:pt x="0" y="54586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8113" y="2647172"/>
        <a:ext cx="463322" cy="5764"/>
      </dsp:txXfrm>
    </dsp:sp>
    <dsp:sp modelId="{5C22E7B9-BD64-49EB-BEAA-8E7FEEEEC11F}">
      <dsp:nvSpPr>
        <dsp:cNvPr id="0" name=""/>
        <dsp:cNvSpPr/>
      </dsp:nvSpPr>
      <dsp:spPr>
        <a:xfrm>
          <a:off x="9250840" y="875100"/>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Define a project, solicit and evaluate qualified grantee to receive an AHA compliant donation.</a:t>
          </a:r>
        </a:p>
      </dsp:txBody>
      <dsp:txXfrm>
        <a:off x="9250840" y="875100"/>
        <a:ext cx="2506368" cy="1503821"/>
      </dsp:txXfrm>
    </dsp:sp>
    <dsp:sp modelId="{779AC710-CA99-4932-B16D-389B3B597B21}">
      <dsp:nvSpPr>
        <dsp:cNvPr id="0" name=""/>
        <dsp:cNvSpPr/>
      </dsp:nvSpPr>
      <dsp:spPr>
        <a:xfrm>
          <a:off x="2506908" y="3661577"/>
          <a:ext cx="545864" cy="91440"/>
        </a:xfrm>
        <a:custGeom>
          <a:avLst/>
          <a:gdLst/>
          <a:ahLst/>
          <a:cxnLst/>
          <a:rect l="0" t="0" r="0" b="0"/>
          <a:pathLst>
            <a:path>
              <a:moveTo>
                <a:pt x="0" y="45720"/>
              </a:moveTo>
              <a:lnTo>
                <a:pt x="5458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5429" y="3704415"/>
        <a:ext cx="28823" cy="5764"/>
      </dsp:txXfrm>
    </dsp:sp>
    <dsp:sp modelId="{A847D3A1-58C1-4FE1-819B-CF06346566EF}">
      <dsp:nvSpPr>
        <dsp:cNvPr id="0" name=""/>
        <dsp:cNvSpPr/>
      </dsp:nvSpPr>
      <dsp:spPr>
        <a:xfrm>
          <a:off x="2339" y="2955386"/>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Submit qualifying grantee application &amp; certification to Housing New Mexico for approval.</a:t>
          </a:r>
        </a:p>
      </dsp:txBody>
      <dsp:txXfrm>
        <a:off x="2339" y="2955386"/>
        <a:ext cx="2506368" cy="1503821"/>
      </dsp:txXfrm>
    </dsp:sp>
    <dsp:sp modelId="{0D65B068-F3C0-484D-A076-8BE53E0CF872}">
      <dsp:nvSpPr>
        <dsp:cNvPr id="0" name=""/>
        <dsp:cNvSpPr/>
      </dsp:nvSpPr>
      <dsp:spPr>
        <a:xfrm>
          <a:off x="5589742" y="3661577"/>
          <a:ext cx="545864" cy="91440"/>
        </a:xfrm>
        <a:custGeom>
          <a:avLst/>
          <a:gdLst/>
          <a:ahLst/>
          <a:cxnLst/>
          <a:rect l="0" t="0" r="0" b="0"/>
          <a:pathLst>
            <a:path>
              <a:moveTo>
                <a:pt x="0" y="45720"/>
              </a:moveTo>
              <a:lnTo>
                <a:pt x="54586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8262" y="3704415"/>
        <a:ext cx="28823" cy="5764"/>
      </dsp:txXfrm>
    </dsp:sp>
    <dsp:sp modelId="{7AFCEEC3-66FC-470F-8B6C-3B8D34B63D5B}">
      <dsp:nvSpPr>
        <dsp:cNvPr id="0" name=""/>
        <dsp:cNvSpPr/>
      </dsp:nvSpPr>
      <dsp:spPr>
        <a:xfrm>
          <a:off x="3085173" y="2955386"/>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Submit qualifying grantee’s application &amp; certification for affordable housing funds (donation) to Housing New Mexico for approval.</a:t>
          </a:r>
        </a:p>
      </dsp:txBody>
      <dsp:txXfrm>
        <a:off x="3085173" y="2955386"/>
        <a:ext cx="2506368" cy="1503821"/>
      </dsp:txXfrm>
    </dsp:sp>
    <dsp:sp modelId="{20D646DA-6416-46B4-9613-423FEACF13F8}">
      <dsp:nvSpPr>
        <dsp:cNvPr id="0" name=""/>
        <dsp:cNvSpPr/>
      </dsp:nvSpPr>
      <dsp:spPr>
        <a:xfrm>
          <a:off x="6168006" y="2955386"/>
          <a:ext cx="2506368" cy="150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a:latin typeface="Lato" panose="020F0502020204030203" pitchFamily="34" charset="0"/>
              <a:ea typeface="Lato" panose="020F0502020204030203" pitchFamily="34" charset="0"/>
              <a:cs typeface="Lato" panose="020F0502020204030203" pitchFamily="34" charset="0"/>
            </a:rPr>
            <a:t>Annual Compliance Requirements</a:t>
          </a:r>
        </a:p>
        <a:p>
          <a:pPr marL="57150" lvl="1" indent="-57150" algn="l" defTabSz="444500">
            <a:lnSpc>
              <a:spcPct val="90000"/>
            </a:lnSpc>
            <a:spcBef>
              <a:spcPct val="0"/>
            </a:spcBef>
            <a:spcAft>
              <a:spcPct val="15000"/>
            </a:spcAft>
            <a:buChar char="•"/>
          </a:pPr>
          <a:r>
            <a:rPr lang="en-US" sz="1000" kern="1200">
              <a:latin typeface="Lato" panose="020F0502020204030203" pitchFamily="34" charset="0"/>
              <a:ea typeface="Lato" panose="020F0502020204030203" pitchFamily="34" charset="0"/>
              <a:cs typeface="Lato" panose="020F0502020204030203" pitchFamily="34" charset="0"/>
            </a:rPr>
            <a:t>Report donations annually to Housing New Mexico</a:t>
          </a:r>
        </a:p>
        <a:p>
          <a:pPr marL="57150" lvl="1" indent="-57150" algn="l" defTabSz="444500">
            <a:lnSpc>
              <a:spcPct val="90000"/>
            </a:lnSpc>
            <a:spcBef>
              <a:spcPct val="0"/>
            </a:spcBef>
            <a:spcAft>
              <a:spcPct val="15000"/>
            </a:spcAft>
            <a:buChar char="•"/>
          </a:pPr>
          <a:r>
            <a:rPr lang="en-US" sz="1000" kern="1200">
              <a:latin typeface="Lato" panose="020F0502020204030203" pitchFamily="34" charset="0"/>
              <a:ea typeface="Lato" panose="020F0502020204030203" pitchFamily="34" charset="0"/>
              <a:cs typeface="Lato" panose="020F0502020204030203" pitchFamily="34" charset="0"/>
            </a:rPr>
            <a:t>Qualifying Grantee recertification</a:t>
          </a:r>
        </a:p>
      </dsp:txBody>
      <dsp:txXfrm>
        <a:off x="6168006" y="2955386"/>
        <a:ext cx="2506368" cy="1503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F4E67-610E-448D-8E8C-5194AFFB9DC8}">
      <dsp:nvSpPr>
        <dsp:cNvPr id="0" name=""/>
        <dsp:cNvSpPr/>
      </dsp:nvSpPr>
      <dsp:spPr>
        <a:xfrm>
          <a:off x="0" y="0"/>
          <a:ext cx="60474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7E0A5-1CF4-4523-B62A-BBC10FBD7450}">
      <dsp:nvSpPr>
        <dsp:cNvPr id="0" name=""/>
        <dsp:cNvSpPr/>
      </dsp:nvSpPr>
      <dsp:spPr>
        <a:xfrm>
          <a:off x="0" y="0"/>
          <a:ext cx="1209499" cy="467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Examples of Eligible Projects and Partnerships</a:t>
          </a:r>
        </a:p>
      </dsp:txBody>
      <dsp:txXfrm>
        <a:off x="0" y="0"/>
        <a:ext cx="1209499" cy="4672281"/>
      </dsp:txXfrm>
    </dsp:sp>
    <dsp:sp modelId="{F62B07D4-D8CE-41E3-A490-7990C907EFEE}">
      <dsp:nvSpPr>
        <dsp:cNvPr id="0" name=""/>
        <dsp:cNvSpPr/>
      </dsp:nvSpPr>
      <dsp:spPr>
        <a:xfrm>
          <a:off x="1300212" y="27633"/>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Financing for on-site infrastructure for affordable housing development</a:t>
          </a:r>
        </a:p>
      </dsp:txBody>
      <dsp:txXfrm>
        <a:off x="1300212" y="27633"/>
        <a:ext cx="4747286" cy="552666"/>
      </dsp:txXfrm>
    </dsp:sp>
    <dsp:sp modelId="{9324A961-FE35-4877-B780-026C55BB08A1}">
      <dsp:nvSpPr>
        <dsp:cNvPr id="0" name=""/>
        <dsp:cNvSpPr/>
      </dsp:nvSpPr>
      <dsp:spPr>
        <a:xfrm>
          <a:off x="1209499" y="580299"/>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937C9-17FE-4554-9BDE-03EA8EE4540B}">
      <dsp:nvSpPr>
        <dsp:cNvPr id="0" name=""/>
        <dsp:cNvSpPr/>
      </dsp:nvSpPr>
      <dsp:spPr>
        <a:xfrm>
          <a:off x="1300212" y="607932"/>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Donating land to an housing developer for affordable housing development</a:t>
          </a:r>
        </a:p>
      </dsp:txBody>
      <dsp:txXfrm>
        <a:off x="1300212" y="607932"/>
        <a:ext cx="4747286" cy="552666"/>
      </dsp:txXfrm>
    </dsp:sp>
    <dsp:sp modelId="{95EB1A8B-7D49-4DD7-9763-3E2C24A9B55C}">
      <dsp:nvSpPr>
        <dsp:cNvPr id="0" name=""/>
        <dsp:cNvSpPr/>
      </dsp:nvSpPr>
      <dsp:spPr>
        <a:xfrm>
          <a:off x="1209499" y="1160598"/>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F5487-7931-411E-A7B0-EBA28E7A6565}">
      <dsp:nvSpPr>
        <dsp:cNvPr id="0" name=""/>
        <dsp:cNvSpPr/>
      </dsp:nvSpPr>
      <dsp:spPr>
        <a:xfrm>
          <a:off x="1300212" y="1188232"/>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Gap financing to a developer for construction of affordable housing</a:t>
          </a:r>
        </a:p>
      </dsp:txBody>
      <dsp:txXfrm>
        <a:off x="1300212" y="1188232"/>
        <a:ext cx="4747286" cy="552666"/>
      </dsp:txXfrm>
    </dsp:sp>
    <dsp:sp modelId="{910ED55A-F404-4647-AE87-8DD61514938E}">
      <dsp:nvSpPr>
        <dsp:cNvPr id="0" name=""/>
        <dsp:cNvSpPr/>
      </dsp:nvSpPr>
      <dsp:spPr>
        <a:xfrm>
          <a:off x="1209499" y="1740898"/>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1C97AC-9DDD-4E1C-B2F7-1A6B50439E11}">
      <dsp:nvSpPr>
        <dsp:cNvPr id="0" name=""/>
        <dsp:cNvSpPr/>
      </dsp:nvSpPr>
      <dsp:spPr>
        <a:xfrm>
          <a:off x="1300212" y="1768531"/>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Mortgage reduction/downpayment assistance assistance to homebuyers </a:t>
          </a:r>
        </a:p>
      </dsp:txBody>
      <dsp:txXfrm>
        <a:off x="1300212" y="1768531"/>
        <a:ext cx="4747286" cy="552666"/>
      </dsp:txXfrm>
    </dsp:sp>
    <dsp:sp modelId="{3724CA4E-51A1-4E15-A65D-2C79B5FCDB29}">
      <dsp:nvSpPr>
        <dsp:cNvPr id="0" name=""/>
        <dsp:cNvSpPr/>
      </dsp:nvSpPr>
      <dsp:spPr>
        <a:xfrm>
          <a:off x="1209499" y="2321197"/>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12CAE-D38C-4369-90FF-3E668970AB98}">
      <dsp:nvSpPr>
        <dsp:cNvPr id="0" name=""/>
        <dsp:cNvSpPr/>
      </dsp:nvSpPr>
      <dsp:spPr>
        <a:xfrm>
          <a:off x="1300212" y="2348830"/>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Rental assistance</a:t>
          </a:r>
        </a:p>
      </dsp:txBody>
      <dsp:txXfrm>
        <a:off x="1300212" y="2348830"/>
        <a:ext cx="4747286" cy="552666"/>
      </dsp:txXfrm>
    </dsp:sp>
    <dsp:sp modelId="{314F68E1-39FC-498A-8AFC-0AF3C6A4F703}">
      <dsp:nvSpPr>
        <dsp:cNvPr id="0" name=""/>
        <dsp:cNvSpPr/>
      </dsp:nvSpPr>
      <dsp:spPr>
        <a:xfrm>
          <a:off x="1209499" y="2901496"/>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AF61BE-5373-4B48-91A1-887AB7ABF192}">
      <dsp:nvSpPr>
        <dsp:cNvPr id="0" name=""/>
        <dsp:cNvSpPr/>
      </dsp:nvSpPr>
      <dsp:spPr>
        <a:xfrm>
          <a:off x="1300212" y="2929130"/>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Waive impact fee waivers for affordable developments</a:t>
          </a:r>
        </a:p>
      </dsp:txBody>
      <dsp:txXfrm>
        <a:off x="1300212" y="2929130"/>
        <a:ext cx="4747286" cy="552666"/>
      </dsp:txXfrm>
    </dsp:sp>
    <dsp:sp modelId="{7C5B68F9-3AEC-4261-8E2E-BB0772438AF8}">
      <dsp:nvSpPr>
        <dsp:cNvPr id="0" name=""/>
        <dsp:cNvSpPr/>
      </dsp:nvSpPr>
      <dsp:spPr>
        <a:xfrm>
          <a:off x="1209499" y="3481796"/>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42D921-92B9-466E-8809-7322EC945528}">
      <dsp:nvSpPr>
        <dsp:cNvPr id="0" name=""/>
        <dsp:cNvSpPr/>
      </dsp:nvSpPr>
      <dsp:spPr>
        <a:xfrm>
          <a:off x="1300212" y="3509429"/>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Program funding to a non-profit that administers home repairs</a:t>
          </a:r>
        </a:p>
      </dsp:txBody>
      <dsp:txXfrm>
        <a:off x="1300212" y="3509429"/>
        <a:ext cx="4747286" cy="552666"/>
      </dsp:txXfrm>
    </dsp:sp>
    <dsp:sp modelId="{3B685C4B-19F4-4D1F-8E4D-D5439A59C2FE}">
      <dsp:nvSpPr>
        <dsp:cNvPr id="0" name=""/>
        <dsp:cNvSpPr/>
      </dsp:nvSpPr>
      <dsp:spPr>
        <a:xfrm>
          <a:off x="1209499" y="4062095"/>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7219AE-417D-49B2-AB6D-5F5EF2E1B4B2}">
      <dsp:nvSpPr>
        <dsp:cNvPr id="0" name=""/>
        <dsp:cNvSpPr/>
      </dsp:nvSpPr>
      <dsp:spPr>
        <a:xfrm>
          <a:off x="1300212" y="4089728"/>
          <a:ext cx="4747286" cy="55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Funding to support for homeless shelters and homeless services</a:t>
          </a:r>
        </a:p>
      </dsp:txBody>
      <dsp:txXfrm>
        <a:off x="1300212" y="4089728"/>
        <a:ext cx="4747286" cy="552666"/>
      </dsp:txXfrm>
    </dsp:sp>
    <dsp:sp modelId="{E5FFF542-BD24-4C44-9427-5D22ED570050}">
      <dsp:nvSpPr>
        <dsp:cNvPr id="0" name=""/>
        <dsp:cNvSpPr/>
      </dsp:nvSpPr>
      <dsp:spPr>
        <a:xfrm>
          <a:off x="1209499" y="4642394"/>
          <a:ext cx="48379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C54B-18B6-4A47-A246-AD5F28255BB5}">
      <dsp:nvSpPr>
        <dsp:cNvPr id="0" name=""/>
        <dsp:cNvSpPr/>
      </dsp:nvSpPr>
      <dsp:spPr>
        <a:xfrm>
          <a:off x="0" y="0"/>
          <a:ext cx="48349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3B44C-0819-48DE-B2DB-20F6D3F735A1}">
      <dsp:nvSpPr>
        <dsp:cNvPr id="0" name=""/>
        <dsp:cNvSpPr/>
      </dsp:nvSpPr>
      <dsp:spPr>
        <a:xfrm>
          <a:off x="0" y="0"/>
          <a:ext cx="966981" cy="3247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latin typeface="Lato" panose="020F0502020204030203" pitchFamily="34" charset="0"/>
              <a:ea typeface="Lato" panose="020F0502020204030203" pitchFamily="34" charset="0"/>
              <a:cs typeface="Lato" panose="020F0502020204030203" pitchFamily="34" charset="0"/>
            </a:rPr>
            <a:t>Affordable Housing Plan Components:</a:t>
          </a:r>
        </a:p>
      </dsp:txBody>
      <dsp:txXfrm>
        <a:off x="0" y="0"/>
        <a:ext cx="966981" cy="3247513"/>
      </dsp:txXfrm>
    </dsp:sp>
    <dsp:sp modelId="{AB55D569-0677-4F5B-BC75-3665B829885D}">
      <dsp:nvSpPr>
        <dsp:cNvPr id="0" name=""/>
        <dsp:cNvSpPr/>
      </dsp:nvSpPr>
      <dsp:spPr>
        <a:xfrm>
          <a:off x="1039504" y="38175"/>
          <a:ext cx="3795400" cy="7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Lato" panose="020F0502020204030203" pitchFamily="34" charset="0"/>
              <a:ea typeface="Lato" panose="020F0502020204030203" pitchFamily="34" charset="0"/>
              <a:cs typeface="Lato" panose="020F0502020204030203" pitchFamily="34" charset="0"/>
            </a:rPr>
            <a:t>Community and Housing Profile – Demographics &amp; Housing Market Statistics</a:t>
          </a:r>
        </a:p>
      </dsp:txBody>
      <dsp:txXfrm>
        <a:off x="1039504" y="38175"/>
        <a:ext cx="3795400" cy="763514"/>
      </dsp:txXfrm>
    </dsp:sp>
    <dsp:sp modelId="{DAADD594-04DF-400C-A59A-3553183631A2}">
      <dsp:nvSpPr>
        <dsp:cNvPr id="0" name=""/>
        <dsp:cNvSpPr/>
      </dsp:nvSpPr>
      <dsp:spPr>
        <a:xfrm>
          <a:off x="966981" y="801690"/>
          <a:ext cx="3867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4EE0D-940A-4AA4-AA0A-6D66B77A6D99}">
      <dsp:nvSpPr>
        <dsp:cNvPr id="0" name=""/>
        <dsp:cNvSpPr/>
      </dsp:nvSpPr>
      <dsp:spPr>
        <a:xfrm>
          <a:off x="1039504" y="839865"/>
          <a:ext cx="3795400" cy="7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Lato" panose="020F0502020204030203" pitchFamily="34" charset="0"/>
              <a:ea typeface="Lato" panose="020F0502020204030203" pitchFamily="34" charset="0"/>
              <a:cs typeface="Lato" panose="020F0502020204030203" pitchFamily="34" charset="0"/>
            </a:rPr>
            <a:t>Housing Needs Assessment - Existing &amp; Projected Housing Needs</a:t>
          </a:r>
        </a:p>
      </dsp:txBody>
      <dsp:txXfrm>
        <a:off x="1039504" y="839865"/>
        <a:ext cx="3795400" cy="763514"/>
      </dsp:txXfrm>
    </dsp:sp>
    <dsp:sp modelId="{FB1E37AB-395A-494F-B057-95F0A2DB1EA4}">
      <dsp:nvSpPr>
        <dsp:cNvPr id="0" name=""/>
        <dsp:cNvSpPr/>
      </dsp:nvSpPr>
      <dsp:spPr>
        <a:xfrm>
          <a:off x="966981" y="1603380"/>
          <a:ext cx="3867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0EED9-621F-47B7-BE94-4649B0FACFB4}">
      <dsp:nvSpPr>
        <dsp:cNvPr id="0" name=""/>
        <dsp:cNvSpPr/>
      </dsp:nvSpPr>
      <dsp:spPr>
        <a:xfrm>
          <a:off x="1039504" y="1641555"/>
          <a:ext cx="3795400" cy="7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Lato" panose="020F0502020204030203" pitchFamily="34" charset="0"/>
              <a:ea typeface="Lato" panose="020F0502020204030203" pitchFamily="34" charset="0"/>
              <a:cs typeface="Lato" panose="020F0502020204030203" pitchFamily="34" charset="0"/>
            </a:rPr>
            <a:t>Land Use and Policy Review – Analysis of Land Use &amp;</a:t>
          </a:r>
          <a:r>
            <a:rPr lang="en-US" sz="1400" kern="1200"/>
            <a:t> Construction Constraints</a:t>
          </a:r>
        </a:p>
      </dsp:txBody>
      <dsp:txXfrm>
        <a:off x="1039504" y="1641555"/>
        <a:ext cx="3795400" cy="763514"/>
      </dsp:txXfrm>
    </dsp:sp>
    <dsp:sp modelId="{EF99FBFB-FB3A-420F-A13E-644CEDB08F1C}">
      <dsp:nvSpPr>
        <dsp:cNvPr id="0" name=""/>
        <dsp:cNvSpPr/>
      </dsp:nvSpPr>
      <dsp:spPr>
        <a:xfrm>
          <a:off x="966981" y="2405070"/>
          <a:ext cx="3867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0973AF-DAC3-43FD-97C0-39E35C61E46C}">
      <dsp:nvSpPr>
        <dsp:cNvPr id="0" name=""/>
        <dsp:cNvSpPr/>
      </dsp:nvSpPr>
      <dsp:spPr>
        <a:xfrm>
          <a:off x="1039504" y="2443246"/>
          <a:ext cx="3795400" cy="76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latin typeface="Lato" panose="020F0502020204030203" pitchFamily="34" charset="0"/>
              <a:ea typeface="Lato" panose="020F0502020204030203" pitchFamily="34" charset="0"/>
              <a:cs typeface="Lato" panose="020F0502020204030203" pitchFamily="34" charset="0"/>
            </a:rPr>
            <a:t>Goals, Policies, and Quantifiable Objectives – Identification of Resources &amp; Actions Needed to Expand Affordable Housing Opportunity</a:t>
          </a:r>
        </a:p>
      </dsp:txBody>
      <dsp:txXfrm>
        <a:off x="1039504" y="2443246"/>
        <a:ext cx="3795400" cy="763514"/>
      </dsp:txXfrm>
    </dsp:sp>
    <dsp:sp modelId="{E7EAA488-2E93-46A1-9B58-411A82CC7186}">
      <dsp:nvSpPr>
        <dsp:cNvPr id="0" name=""/>
        <dsp:cNvSpPr/>
      </dsp:nvSpPr>
      <dsp:spPr>
        <a:xfrm>
          <a:off x="966981" y="3206760"/>
          <a:ext cx="3867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BF47A-BAD5-4246-9DC6-7821C22F74DE}">
      <dsp:nvSpPr>
        <dsp:cNvPr id="0" name=""/>
        <dsp:cNvSpPr/>
      </dsp:nvSpPr>
      <dsp:spPr>
        <a:xfrm>
          <a:off x="4494" y="99655"/>
          <a:ext cx="1343350" cy="12216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Draft plan</a:t>
          </a:r>
        </a:p>
      </dsp:txBody>
      <dsp:txXfrm>
        <a:off x="40274" y="135435"/>
        <a:ext cx="1271790" cy="1150048"/>
      </dsp:txXfrm>
    </dsp:sp>
    <dsp:sp modelId="{113BA5DA-DE40-4C2D-9A37-F65873938F51}">
      <dsp:nvSpPr>
        <dsp:cNvPr id="0" name=""/>
        <dsp:cNvSpPr/>
      </dsp:nvSpPr>
      <dsp:spPr>
        <a:xfrm>
          <a:off x="1482179" y="543884"/>
          <a:ext cx="284790" cy="3331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82179" y="610514"/>
        <a:ext cx="199353" cy="199890"/>
      </dsp:txXfrm>
    </dsp:sp>
    <dsp:sp modelId="{CF861239-F05F-426C-86E5-988F07DC6F96}">
      <dsp:nvSpPr>
        <dsp:cNvPr id="0" name=""/>
        <dsp:cNvSpPr/>
      </dsp:nvSpPr>
      <dsp:spPr>
        <a:xfrm>
          <a:off x="1885184" y="99655"/>
          <a:ext cx="1343350" cy="12216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Submit plan to Housing New Mexico for review and approval</a:t>
          </a:r>
        </a:p>
      </dsp:txBody>
      <dsp:txXfrm>
        <a:off x="1920964" y="135435"/>
        <a:ext cx="1271790" cy="1150048"/>
      </dsp:txXfrm>
    </dsp:sp>
    <dsp:sp modelId="{84B0D10D-689B-4ABC-9BF7-8B1E608B8FF6}">
      <dsp:nvSpPr>
        <dsp:cNvPr id="0" name=""/>
        <dsp:cNvSpPr/>
      </dsp:nvSpPr>
      <dsp:spPr>
        <a:xfrm>
          <a:off x="3362869" y="543884"/>
          <a:ext cx="284790" cy="3331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362869" y="610514"/>
        <a:ext cx="199353" cy="199890"/>
      </dsp:txXfrm>
    </dsp:sp>
    <dsp:sp modelId="{2E9577A4-DF88-42D5-A55A-0F794ED789AB}">
      <dsp:nvSpPr>
        <dsp:cNvPr id="0" name=""/>
        <dsp:cNvSpPr/>
      </dsp:nvSpPr>
      <dsp:spPr>
        <a:xfrm>
          <a:off x="3765874" y="99655"/>
          <a:ext cx="1343350" cy="12216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Lato" panose="020F0502020204030203" pitchFamily="34" charset="0"/>
              <a:ea typeface="Lato" panose="020F0502020204030203" pitchFamily="34" charset="0"/>
              <a:cs typeface="Lato" panose="020F0502020204030203" pitchFamily="34" charset="0"/>
            </a:rPr>
            <a:t>Adopt plan via resolution</a:t>
          </a:r>
        </a:p>
      </dsp:txBody>
      <dsp:txXfrm>
        <a:off x="3801654" y="135435"/>
        <a:ext cx="1271790" cy="1150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EADA-563A-4D9F-971D-29A88B3D01CE}">
      <dsp:nvSpPr>
        <dsp:cNvPr id="0" name=""/>
        <dsp:cNvSpPr/>
      </dsp:nvSpPr>
      <dsp:spPr>
        <a:xfrm>
          <a:off x="5104" y="1742"/>
          <a:ext cx="2576832" cy="23118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Lato" panose="020F0502020204030203" pitchFamily="34" charset="0"/>
              <a:ea typeface="Lato" panose="020F0502020204030203" pitchFamily="34" charset="0"/>
              <a:cs typeface="Lato" panose="020F0502020204030203" pitchFamily="34" charset="0"/>
            </a:rPr>
            <a:t>Affordable housing ordinances are the local enabling legislation to permit the exception to the anti-donation clause. </a:t>
          </a:r>
        </a:p>
      </dsp:txBody>
      <dsp:txXfrm>
        <a:off x="72816" y="69454"/>
        <a:ext cx="2441408" cy="2176432"/>
      </dsp:txXfrm>
    </dsp:sp>
    <dsp:sp modelId="{CA3CCCF6-FAE3-41F6-B720-EA128F8EFD72}">
      <dsp:nvSpPr>
        <dsp:cNvPr id="0" name=""/>
        <dsp:cNvSpPr/>
      </dsp:nvSpPr>
      <dsp:spPr>
        <a:xfrm>
          <a:off x="5104" y="2537509"/>
          <a:ext cx="2576832" cy="23118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ea typeface="Lato" panose="020F0502020204030203" pitchFamily="34" charset="0"/>
              <a:cs typeface="Lato" panose="020F0502020204030203" pitchFamily="34" charset="0"/>
            </a:rPr>
            <a:t>The ordinance establishes local rules for affordable housing donation but must be at least as restrictive as the Affordable Housing Act.</a:t>
          </a:r>
        </a:p>
      </dsp:txBody>
      <dsp:txXfrm>
        <a:off x="72816" y="2605221"/>
        <a:ext cx="2441408" cy="2176432"/>
      </dsp:txXfrm>
    </dsp:sp>
    <dsp:sp modelId="{F5B9123E-39C8-44F6-8A9C-6335A79AFFE7}">
      <dsp:nvSpPr>
        <dsp:cNvPr id="0" name=""/>
        <dsp:cNvSpPr/>
      </dsp:nvSpPr>
      <dsp:spPr>
        <a:xfrm>
          <a:off x="3014844" y="1742"/>
          <a:ext cx="5370118" cy="23118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Lato" panose="020F0502020204030203" pitchFamily="34" charset="0"/>
              <a:ea typeface="Lato" panose="020F0502020204030203" pitchFamily="34" charset="0"/>
              <a:cs typeface="Lato" panose="020F0502020204030203" pitchFamily="34" charset="0"/>
            </a:rPr>
            <a:t>Ordinance must be drafted by local government, submitted to and approved by Housing New Mexico, and approved version passed by local government, with a copy of recorded Ordinance sent to Housing New Mexico.</a:t>
          </a:r>
        </a:p>
      </dsp:txBody>
      <dsp:txXfrm>
        <a:off x="3082556" y="69454"/>
        <a:ext cx="5234694" cy="2176432"/>
      </dsp:txXfrm>
    </dsp:sp>
    <dsp:sp modelId="{9277A373-F9E7-42C6-BBA8-8D79C01D84D6}">
      <dsp:nvSpPr>
        <dsp:cNvPr id="0" name=""/>
        <dsp:cNvSpPr/>
      </dsp:nvSpPr>
      <dsp:spPr>
        <a:xfrm>
          <a:off x="3014844" y="2537509"/>
          <a:ext cx="2576832" cy="23118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ea typeface="Lato" panose="020F0502020204030203" pitchFamily="34" charset="0"/>
              <a:cs typeface="Lato" panose="020F0502020204030203" pitchFamily="34" charset="0"/>
            </a:rPr>
            <a:t>The ordinance must define the process for selecting a qualified grantee, define income limits and affordability periods for donations.</a:t>
          </a:r>
        </a:p>
      </dsp:txBody>
      <dsp:txXfrm>
        <a:off x="3082556" y="2605221"/>
        <a:ext cx="2441408" cy="2176432"/>
      </dsp:txXfrm>
    </dsp:sp>
    <dsp:sp modelId="{02F87046-10F8-4BCC-9D61-0F1765BFC6BA}">
      <dsp:nvSpPr>
        <dsp:cNvPr id="0" name=""/>
        <dsp:cNvSpPr/>
      </dsp:nvSpPr>
      <dsp:spPr>
        <a:xfrm>
          <a:off x="5808130" y="2537509"/>
          <a:ext cx="2576832" cy="23118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Lato" panose="020F0502020204030203" pitchFamily="34" charset="0"/>
              <a:ea typeface="Lato" panose="020F0502020204030203" pitchFamily="34" charset="0"/>
              <a:cs typeface="Lato" panose="020F0502020204030203" pitchFamily="34" charset="0"/>
            </a:rPr>
            <a:t>Housing New Mexico can provide a template ordinance.</a:t>
          </a:r>
        </a:p>
      </dsp:txBody>
      <dsp:txXfrm>
        <a:off x="5875842" y="2605221"/>
        <a:ext cx="2441408" cy="2176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2B67A-4344-4E1F-8F35-AC20A7DD5F06}">
      <dsp:nvSpPr>
        <dsp:cNvPr id="0" name=""/>
        <dsp:cNvSpPr/>
      </dsp:nvSpPr>
      <dsp:spPr>
        <a:xfrm rot="5400000">
          <a:off x="4351588" y="-693234"/>
          <a:ext cx="3475882" cy="57313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Lato" panose="020F0502020204030203" pitchFamily="34" charset="0"/>
              <a:ea typeface="Lato" panose="020F0502020204030203" pitchFamily="34" charset="0"/>
              <a:cs typeface="Lato" panose="020F0502020204030203" pitchFamily="34" charset="0"/>
            </a:rPr>
            <a:t>A qualified governmental housing agency</a:t>
          </a:r>
        </a:p>
        <a:p>
          <a:pPr marL="228600" lvl="1" indent="-228600" algn="l" defTabSz="1022350">
            <a:lnSpc>
              <a:spcPct val="90000"/>
            </a:lnSpc>
            <a:spcBef>
              <a:spcPct val="0"/>
            </a:spcBef>
            <a:spcAft>
              <a:spcPct val="15000"/>
            </a:spcAft>
            <a:buChar char="•"/>
          </a:pPr>
          <a:r>
            <a:rPr lang="en-US" sz="2300" kern="1200">
              <a:latin typeface="Lato" panose="020F0502020204030203" pitchFamily="34" charset="0"/>
              <a:ea typeface="Lato" panose="020F0502020204030203" pitchFamily="34" charset="0"/>
              <a:cs typeface="Lato" panose="020F0502020204030203" pitchFamily="34" charset="0"/>
            </a:rPr>
            <a:t>Any type of for-profit or non-profit organization that has among its purposes significant activities related to providing housing or services to low- or moderate-income persons or household</a:t>
          </a:r>
        </a:p>
        <a:p>
          <a:pPr marL="228600" lvl="1" indent="-228600" algn="l" defTabSz="1022350">
            <a:lnSpc>
              <a:spcPct val="90000"/>
            </a:lnSpc>
            <a:spcBef>
              <a:spcPct val="0"/>
            </a:spcBef>
            <a:spcAft>
              <a:spcPct val="15000"/>
            </a:spcAft>
            <a:buChar char="•"/>
          </a:pPr>
          <a:r>
            <a:rPr lang="en-US" sz="2300" kern="1200">
              <a:latin typeface="Lato" panose="020F0502020204030203" pitchFamily="34" charset="0"/>
              <a:ea typeface="Lato" panose="020F0502020204030203" pitchFamily="34" charset="0"/>
              <a:cs typeface="Lato" panose="020F0502020204030203" pitchFamily="34" charset="0"/>
            </a:rPr>
            <a:t> A qualified individual</a:t>
          </a:r>
        </a:p>
      </dsp:txBody>
      <dsp:txXfrm rot="-5400000">
        <a:off x="3223869" y="604164"/>
        <a:ext cx="5561642" cy="3136524"/>
      </dsp:txXfrm>
    </dsp:sp>
    <dsp:sp modelId="{26EB8326-CB62-4852-A7E2-FF4A8EDCBC86}">
      <dsp:nvSpPr>
        <dsp:cNvPr id="0" name=""/>
        <dsp:cNvSpPr/>
      </dsp:nvSpPr>
      <dsp:spPr>
        <a:xfrm>
          <a:off x="0" y="0"/>
          <a:ext cx="3223868" cy="4344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latin typeface="Lato" panose="020F0502020204030203" pitchFamily="34" charset="0"/>
              <a:ea typeface="Lato" panose="020F0502020204030203" pitchFamily="34" charset="0"/>
              <a:cs typeface="Lato" panose="020F0502020204030203" pitchFamily="34" charset="0"/>
            </a:rPr>
            <a:t>Qualified grantees are entities eligible to receive donations under the Affordable Housing Act.</a:t>
          </a:r>
        </a:p>
      </dsp:txBody>
      <dsp:txXfrm>
        <a:off x="157376" y="157376"/>
        <a:ext cx="2909116" cy="4030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1076D-A2F5-4B6E-BCAF-98FFF1BBFE3E}">
      <dsp:nvSpPr>
        <dsp:cNvPr id="0" name=""/>
        <dsp:cNvSpPr/>
      </dsp:nvSpPr>
      <dsp:spPr>
        <a:xfrm>
          <a:off x="882" y="896915"/>
          <a:ext cx="3442621" cy="2065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Organized Entity</a:t>
          </a:r>
        </a:p>
        <a:p>
          <a:pPr marL="114300" lvl="1" indent="-114300" algn="l" defTabSz="622300">
            <a:lnSpc>
              <a:spcPct val="90000"/>
            </a:lnSpc>
            <a:spcBef>
              <a:spcPct val="0"/>
            </a:spcBef>
            <a:spcAft>
              <a:spcPct val="15000"/>
            </a:spcAft>
            <a:buChar char="•"/>
          </a:pPr>
          <a:r>
            <a:rPr lang="en-US" sz="1400" kern="1200"/>
            <a:t>Charter </a:t>
          </a:r>
        </a:p>
        <a:p>
          <a:pPr marL="114300" lvl="1" indent="-114300" algn="l" defTabSz="622300">
            <a:lnSpc>
              <a:spcPct val="90000"/>
            </a:lnSpc>
            <a:spcBef>
              <a:spcPct val="0"/>
            </a:spcBef>
            <a:spcAft>
              <a:spcPct val="15000"/>
            </a:spcAft>
            <a:buChar char="•"/>
          </a:pPr>
          <a:r>
            <a:rPr lang="en-US" sz="1400" kern="1200"/>
            <a:t>Articles of Incorporation</a:t>
          </a:r>
        </a:p>
        <a:p>
          <a:pPr marL="114300" lvl="1" indent="-114300" algn="l" defTabSz="622300">
            <a:lnSpc>
              <a:spcPct val="90000"/>
            </a:lnSpc>
            <a:spcBef>
              <a:spcPct val="0"/>
            </a:spcBef>
            <a:spcAft>
              <a:spcPct val="15000"/>
            </a:spcAft>
            <a:buChar char="•"/>
          </a:pPr>
          <a:r>
            <a:rPr lang="en-US" sz="1400" kern="1200"/>
            <a:t>Business Licenses</a:t>
          </a:r>
        </a:p>
      </dsp:txBody>
      <dsp:txXfrm>
        <a:off x="882" y="896915"/>
        <a:ext cx="3442621" cy="2065572"/>
      </dsp:txXfrm>
    </dsp:sp>
    <dsp:sp modelId="{B88FA64C-B48B-432D-A993-28456A12E834}">
      <dsp:nvSpPr>
        <dsp:cNvPr id="0" name=""/>
        <dsp:cNvSpPr/>
      </dsp:nvSpPr>
      <dsp:spPr>
        <a:xfrm>
          <a:off x="3787766" y="896915"/>
          <a:ext cx="3442621" cy="2065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Housing Activities:</a:t>
          </a:r>
        </a:p>
        <a:p>
          <a:pPr marL="114300" lvl="1" indent="-114300" algn="l" defTabSz="622300">
            <a:lnSpc>
              <a:spcPct val="90000"/>
            </a:lnSpc>
            <a:spcBef>
              <a:spcPct val="0"/>
            </a:spcBef>
            <a:spcAft>
              <a:spcPct val="15000"/>
            </a:spcAft>
            <a:buChar char="•"/>
          </a:pPr>
          <a:r>
            <a:rPr lang="en-US" sz="1400" kern="1200"/>
            <a:t>A summary of projects and/or statements that describe recent affordable housing activities in the community</a:t>
          </a:r>
        </a:p>
        <a:p>
          <a:pPr marL="114300" lvl="1" indent="-114300" algn="l" defTabSz="622300">
            <a:lnSpc>
              <a:spcPct val="90000"/>
            </a:lnSpc>
            <a:spcBef>
              <a:spcPct val="0"/>
            </a:spcBef>
            <a:spcAft>
              <a:spcPct val="15000"/>
            </a:spcAft>
            <a:buChar char="•"/>
          </a:pPr>
          <a:r>
            <a:rPr lang="en-US" sz="1400" kern="1200"/>
            <a:t> A contract(s) with an entity or individuals that have benefited the community</a:t>
          </a:r>
        </a:p>
      </dsp:txBody>
      <dsp:txXfrm>
        <a:off x="3787766" y="896915"/>
        <a:ext cx="3442621" cy="2065572"/>
      </dsp:txXfrm>
    </dsp:sp>
    <dsp:sp modelId="{669ECC39-683C-4762-AC81-F7CCA3711034}">
      <dsp:nvSpPr>
        <dsp:cNvPr id="0" name=""/>
        <dsp:cNvSpPr/>
      </dsp:nvSpPr>
      <dsp:spPr>
        <a:xfrm>
          <a:off x="882" y="3306750"/>
          <a:ext cx="3442621" cy="2065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Compliance</a:t>
          </a:r>
        </a:p>
        <a:p>
          <a:pPr marL="114300" lvl="1" indent="-114300" algn="l" defTabSz="622300">
            <a:lnSpc>
              <a:spcPct val="90000"/>
            </a:lnSpc>
            <a:spcBef>
              <a:spcPct val="0"/>
            </a:spcBef>
            <a:spcAft>
              <a:spcPct val="15000"/>
            </a:spcAft>
            <a:buChar char="•"/>
          </a:pPr>
          <a:r>
            <a:rPr lang="en-US" sz="1400" kern="1200"/>
            <a:t>Good Standing Certification</a:t>
          </a:r>
        </a:p>
        <a:p>
          <a:pPr marL="114300" lvl="1" indent="-114300" algn="l" defTabSz="622300">
            <a:lnSpc>
              <a:spcPct val="90000"/>
            </a:lnSpc>
            <a:spcBef>
              <a:spcPct val="0"/>
            </a:spcBef>
            <a:spcAft>
              <a:spcPct val="15000"/>
            </a:spcAft>
            <a:buChar char="•"/>
          </a:pPr>
          <a:r>
            <a:rPr lang="en-US" sz="1400" kern="1200"/>
            <a:t>Reputation Certification </a:t>
          </a:r>
        </a:p>
        <a:p>
          <a:pPr marL="114300" lvl="1" indent="-114300" algn="l" defTabSz="622300">
            <a:lnSpc>
              <a:spcPct val="90000"/>
            </a:lnSpc>
            <a:spcBef>
              <a:spcPct val="0"/>
            </a:spcBef>
            <a:spcAft>
              <a:spcPct val="15000"/>
            </a:spcAft>
            <a:buChar char="•"/>
          </a:pPr>
          <a:r>
            <a:rPr lang="en-US" sz="1400" kern="1200"/>
            <a:t>Proof of no HUD suspension or debarment from sams.gov</a:t>
          </a:r>
        </a:p>
      </dsp:txBody>
      <dsp:txXfrm>
        <a:off x="882" y="3306750"/>
        <a:ext cx="3442621" cy="2065572"/>
      </dsp:txXfrm>
    </dsp:sp>
    <dsp:sp modelId="{E88CD3C1-A659-4F2D-AA4E-DA89DEB59788}">
      <dsp:nvSpPr>
        <dsp:cNvPr id="0" name=""/>
        <dsp:cNvSpPr/>
      </dsp:nvSpPr>
      <dsp:spPr>
        <a:xfrm>
          <a:off x="3787766" y="3306750"/>
          <a:ext cx="3442621" cy="2065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Financial Systems:</a:t>
          </a:r>
        </a:p>
        <a:p>
          <a:pPr marL="114300" lvl="1" indent="-114300" algn="l" defTabSz="622300">
            <a:lnSpc>
              <a:spcPct val="90000"/>
            </a:lnSpc>
            <a:spcBef>
              <a:spcPct val="0"/>
            </a:spcBef>
            <a:spcAft>
              <a:spcPct val="15000"/>
            </a:spcAft>
            <a:buChar char="•"/>
          </a:pPr>
          <a:r>
            <a:rPr lang="en-US" sz="1400" kern="1200"/>
            <a:t>A statement from the organization</a:t>
          </a:r>
        </a:p>
        <a:p>
          <a:pPr marL="114300" lvl="1" indent="-114300" algn="l" defTabSz="622300">
            <a:lnSpc>
              <a:spcPct val="90000"/>
            </a:lnSpc>
            <a:spcBef>
              <a:spcPct val="0"/>
            </a:spcBef>
            <a:spcAft>
              <a:spcPct val="15000"/>
            </a:spcAft>
            <a:buChar char="•"/>
          </a:pPr>
          <a:r>
            <a:rPr lang="en-US" sz="1400" kern="1200"/>
            <a:t>Documentation from a Certified Public Accountant</a:t>
          </a:r>
        </a:p>
        <a:p>
          <a:pPr marL="114300" lvl="1" indent="-114300" algn="l" defTabSz="622300">
            <a:lnSpc>
              <a:spcPct val="90000"/>
            </a:lnSpc>
            <a:spcBef>
              <a:spcPct val="0"/>
            </a:spcBef>
            <a:spcAft>
              <a:spcPct val="15000"/>
            </a:spcAft>
            <a:buChar char="•"/>
          </a:pPr>
          <a:r>
            <a:rPr lang="en-US" sz="1400" kern="1200"/>
            <a:t>Its most recent independent financial audit, mandatory for all applicants legally required to  have an independent financial audit</a:t>
          </a:r>
        </a:p>
        <a:p>
          <a:pPr marL="114300" lvl="1" indent="-114300" algn="l" defTabSz="622300">
            <a:lnSpc>
              <a:spcPct val="90000"/>
            </a:lnSpc>
            <a:spcBef>
              <a:spcPct val="0"/>
            </a:spcBef>
            <a:spcAft>
              <a:spcPct val="15000"/>
            </a:spcAft>
            <a:buChar char="•"/>
          </a:pPr>
          <a:r>
            <a:rPr lang="en-US" sz="1400" kern="1200"/>
            <a:t>An approved audit summary</a:t>
          </a:r>
        </a:p>
      </dsp:txBody>
      <dsp:txXfrm>
        <a:off x="3787766" y="3306750"/>
        <a:ext cx="3442621" cy="20655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C5B03-E72E-4DC0-B0A5-4BBF8A105B2F}">
      <dsp:nvSpPr>
        <dsp:cNvPr id="0" name=""/>
        <dsp:cNvSpPr/>
      </dsp:nvSpPr>
      <dsp:spPr>
        <a:xfrm>
          <a:off x="0" y="34073"/>
          <a:ext cx="3744566"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Non-Profits</a:t>
          </a:r>
        </a:p>
      </dsp:txBody>
      <dsp:txXfrm>
        <a:off x="0" y="34073"/>
        <a:ext cx="3744566" cy="547200"/>
      </dsp:txXfrm>
    </dsp:sp>
    <dsp:sp modelId="{12B18F5D-1E8A-4B71-8621-D4B7A2AEA492}">
      <dsp:nvSpPr>
        <dsp:cNvPr id="0" name=""/>
        <dsp:cNvSpPr/>
      </dsp:nvSpPr>
      <dsp:spPr>
        <a:xfrm>
          <a:off x="0" y="581273"/>
          <a:ext cx="3744566" cy="38594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Applicant has a primary mission to provide housing or housing-related services to Persons of Low or Moderate Income, as evidenced by either</a:t>
          </a:r>
        </a:p>
        <a:p>
          <a:pPr marL="171450" lvl="1" indent="-171450" algn="l" defTabSz="844550">
            <a:lnSpc>
              <a:spcPct val="90000"/>
            </a:lnSpc>
            <a:spcBef>
              <a:spcPct val="0"/>
            </a:spcBef>
            <a:spcAft>
              <a:spcPct val="15000"/>
            </a:spcAft>
            <a:buChar char="•"/>
          </a:pPr>
          <a:r>
            <a:rPr lang="en-US" sz="1900" kern="1200"/>
            <a:t>Applicant must have received its 501(c)(3) designation prior to submitting an Application, as evidence by either</a:t>
          </a:r>
        </a:p>
        <a:p>
          <a:pPr marL="171450" lvl="1" indent="-171450" algn="l" defTabSz="844550">
            <a:lnSpc>
              <a:spcPct val="90000"/>
            </a:lnSpc>
            <a:spcBef>
              <a:spcPct val="0"/>
            </a:spcBef>
            <a:spcAft>
              <a:spcPct val="15000"/>
            </a:spcAft>
            <a:buChar char="•"/>
          </a:pPr>
          <a:r>
            <a:rPr lang="en-US" sz="1900" kern="1200"/>
            <a:t>Applicant must have no part of its net earnings inuring to the benefit of any member, founder, contributor, or individual</a:t>
          </a:r>
        </a:p>
      </dsp:txBody>
      <dsp:txXfrm>
        <a:off x="0" y="581273"/>
        <a:ext cx="3744566" cy="38594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D9C79-EBFA-4B1F-8388-DE201621E599}">
      <dsp:nvSpPr>
        <dsp:cNvPr id="0" name=""/>
        <dsp:cNvSpPr/>
      </dsp:nvSpPr>
      <dsp:spPr>
        <a:xfrm>
          <a:off x="1962" y="614854"/>
          <a:ext cx="2435681"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a:latin typeface="Lato" panose="020F0502020204030203" pitchFamily="34" charset="0"/>
              <a:ea typeface="Lato" panose="020F0502020204030203" pitchFamily="34" charset="0"/>
              <a:cs typeface="Lato" panose="020F0502020204030203" pitchFamily="34" charset="0"/>
            </a:rPr>
            <a:t>Using Affordable Housing Funds to Directly Benefit an Individual</a:t>
          </a:r>
        </a:p>
      </dsp:txBody>
      <dsp:txXfrm>
        <a:off x="1962" y="614854"/>
        <a:ext cx="2435681" cy="2049300"/>
      </dsp:txXfrm>
    </dsp:sp>
    <dsp:sp modelId="{9CEC2AEE-FC46-488E-B176-31114AADA1BA}">
      <dsp:nvSpPr>
        <dsp:cNvPr id="0" name=""/>
        <dsp:cNvSpPr/>
      </dsp:nvSpPr>
      <dsp:spPr>
        <a:xfrm>
          <a:off x="2437643" y="38488"/>
          <a:ext cx="487136" cy="320203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D9E19-1E29-43D8-8383-B3C608842EB1}">
      <dsp:nvSpPr>
        <dsp:cNvPr id="0" name=""/>
        <dsp:cNvSpPr/>
      </dsp:nvSpPr>
      <dsp:spPr>
        <a:xfrm>
          <a:off x="3119634" y="38488"/>
          <a:ext cx="7865792" cy="3202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a:latin typeface="Lato" panose="020F0502020204030203" pitchFamily="34" charset="0"/>
              <a:ea typeface="Lato" panose="020F0502020204030203" pitchFamily="34" charset="0"/>
              <a:cs typeface="Lato" panose="020F0502020204030203" pitchFamily="34" charset="0"/>
            </a:rPr>
            <a:t>Examples include, but are not limited to, downpayment assistances, home rehabilitation and weatherization.</a:t>
          </a:r>
        </a:p>
        <a:p>
          <a:pPr marL="228600" lvl="1" indent="-228600" algn="l" defTabSz="1022350">
            <a:lnSpc>
              <a:spcPct val="90000"/>
            </a:lnSpc>
            <a:spcBef>
              <a:spcPct val="0"/>
            </a:spcBef>
            <a:spcAft>
              <a:spcPct val="15000"/>
            </a:spcAft>
            <a:buChar char="•"/>
          </a:pPr>
          <a:r>
            <a:rPr lang="en-US" sz="2300" kern="1200">
              <a:latin typeface="Lato" panose="020F0502020204030203" pitchFamily="34" charset="0"/>
              <a:ea typeface="Lato" panose="020F0502020204030203" pitchFamily="34" charset="0"/>
              <a:cs typeface="Lato" panose="020F0502020204030203" pitchFamily="34" charset="0"/>
            </a:rPr>
            <a:t>Individuals must be income qualified, consistent with an entity’s AHA ordinance.</a:t>
          </a:r>
        </a:p>
        <a:p>
          <a:pPr marL="228600" lvl="1" indent="-228600" algn="l" defTabSz="1022350">
            <a:lnSpc>
              <a:spcPct val="90000"/>
            </a:lnSpc>
            <a:spcBef>
              <a:spcPct val="0"/>
            </a:spcBef>
            <a:spcAft>
              <a:spcPct val="15000"/>
            </a:spcAft>
            <a:buChar char="•"/>
          </a:pPr>
          <a:r>
            <a:rPr lang="en-US" sz="2300" kern="1200">
              <a:latin typeface="Lato" panose="020F0502020204030203" pitchFamily="34" charset="0"/>
              <a:ea typeface="Lato" panose="020F0502020204030203" pitchFamily="34" charset="0"/>
              <a:cs typeface="Lato" panose="020F0502020204030203" pitchFamily="34" charset="0"/>
            </a:rPr>
            <a:t>Entity must establish program guidelines to that regulate other program parameters, like including but not limited to additional eligibility requirements (such as seniors, veterans) and funding terms (grants versus loan). </a:t>
          </a:r>
        </a:p>
        <a:p>
          <a:pPr marL="228600" lvl="1" indent="-228600" algn="l" defTabSz="1022350">
            <a:lnSpc>
              <a:spcPct val="90000"/>
            </a:lnSpc>
            <a:spcBef>
              <a:spcPct val="0"/>
            </a:spcBef>
            <a:spcAft>
              <a:spcPct val="15000"/>
            </a:spcAft>
            <a:buChar char="•"/>
          </a:pPr>
          <a:endParaRPr lang="en-US" sz="2300" kern="1200">
            <a:latin typeface="Lato" panose="020F0502020204030203" pitchFamily="34" charset="0"/>
            <a:ea typeface="Lato" panose="020F0502020204030203" pitchFamily="34" charset="0"/>
            <a:cs typeface="Lato" panose="020F0502020204030203" pitchFamily="34" charset="0"/>
          </a:endParaRPr>
        </a:p>
      </dsp:txBody>
      <dsp:txXfrm>
        <a:off x="3119634" y="38488"/>
        <a:ext cx="7865792" cy="3202031"/>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0.04835</cdr:x>
      <cdr:y>0.83182</cdr:y>
    </cdr:from>
    <cdr:to>
      <cdr:x>0.27507</cdr:x>
      <cdr:y>0.95623</cdr:y>
    </cdr:to>
    <cdr:sp macro="" textlink="">
      <cdr:nvSpPr>
        <cdr:cNvPr id="2" name="TextBox 1">
          <a:extLst xmlns:a="http://schemas.openxmlformats.org/drawingml/2006/main">
            <a:ext uri="{FF2B5EF4-FFF2-40B4-BE49-F238E27FC236}">
              <a16:creationId xmlns:a16="http://schemas.microsoft.com/office/drawing/2014/main" id="{6A176AD7-5FBC-E2EA-92E9-5037D4D6AF01}"/>
            </a:ext>
          </a:extLst>
        </cdr:cNvPr>
        <cdr:cNvSpPr txBox="1"/>
      </cdr:nvSpPr>
      <cdr:spPr>
        <a:xfrm xmlns:a="http://schemas.openxmlformats.org/drawingml/2006/main">
          <a:off x="286163" y="3876261"/>
          <a:ext cx="1341783" cy="579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0.80267</cdr:x>
      <cdr:y>0.80515</cdr:y>
    </cdr:from>
    <cdr:to>
      <cdr:x>0.90763</cdr:x>
      <cdr:y>0.90824</cdr:y>
    </cdr:to>
    <cdr:sp macro="" textlink="">
      <cdr:nvSpPr>
        <cdr:cNvPr id="3" name="TextBox 2">
          <a:extLst xmlns:a="http://schemas.openxmlformats.org/drawingml/2006/main">
            <a:ext uri="{FF2B5EF4-FFF2-40B4-BE49-F238E27FC236}">
              <a16:creationId xmlns:a16="http://schemas.microsoft.com/office/drawing/2014/main" id="{304037B0-A943-C8D2-AEE2-9E944F0C2411}"/>
            </a:ext>
          </a:extLst>
        </cdr:cNvPr>
        <cdr:cNvSpPr txBox="1"/>
      </cdr:nvSpPr>
      <cdr:spPr>
        <a:xfrm xmlns:a="http://schemas.openxmlformats.org/drawingml/2006/main">
          <a:off x="4750489" y="3752021"/>
          <a:ext cx="621196" cy="4803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8024B-85C5-45A8-BD99-217CEE636612}"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D1742-2807-427C-BA02-93734A09E355}" type="slidenum">
              <a:rPr lang="en-US" smtClean="0"/>
              <a:t>‹#›</a:t>
            </a:fld>
            <a:endParaRPr lang="en-US"/>
          </a:p>
        </p:txBody>
      </p:sp>
    </p:spTree>
    <p:extLst>
      <p:ext uri="{BB962C8B-B14F-4D97-AF65-F5344CB8AC3E}">
        <p14:creationId xmlns:p14="http://schemas.microsoft.com/office/powerpoint/2010/main" val="220942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9D1742-2807-427C-BA02-93734A09E355}" type="slidenum">
              <a:rPr lang="en-US" smtClean="0"/>
              <a:t>1</a:t>
            </a:fld>
            <a:endParaRPr lang="en-US"/>
          </a:p>
        </p:txBody>
      </p:sp>
    </p:spTree>
    <p:extLst>
      <p:ext uri="{BB962C8B-B14F-4D97-AF65-F5344CB8AC3E}">
        <p14:creationId xmlns:p14="http://schemas.microsoft.com/office/powerpoint/2010/main" val="186264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77F7-E6F0-A0E1-D767-B05C4F21D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52DB9-2720-08BC-C0E1-0DDAD364A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A5403-8A9D-0172-D86C-906E67704DE2}"/>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44F68004-9F68-A05A-79AC-5DCE03CEE64A}"/>
              </a:ext>
            </a:extLst>
          </p:cNvPr>
          <p:cNvSpPr>
            <a:spLocks noGrp="1"/>
          </p:cNvSpPr>
          <p:nvPr>
            <p:ph type="sldNum" sz="quarter" idx="5"/>
          </p:nvPr>
        </p:nvSpPr>
        <p:spPr/>
        <p:txBody>
          <a:bodyPr/>
          <a:lstStyle/>
          <a:p>
            <a:fld id="{F19D1742-2807-427C-BA02-93734A09E355}" type="slidenum">
              <a:rPr lang="en-US" smtClean="0"/>
              <a:t>10</a:t>
            </a:fld>
            <a:endParaRPr lang="en-US"/>
          </a:p>
        </p:txBody>
      </p:sp>
    </p:spTree>
    <p:extLst>
      <p:ext uri="{BB962C8B-B14F-4D97-AF65-F5344CB8AC3E}">
        <p14:creationId xmlns:p14="http://schemas.microsoft.com/office/powerpoint/2010/main" val="372701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ABDD0-7FA7-CF1E-B81E-2C497770F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B01E6-B03D-7D9F-43B3-EAB071EED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40EBF-E4E1-9C93-5F95-1E2FD7C0D3E8}"/>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6BE038EE-24B1-B451-4631-C57A0923BC29}"/>
              </a:ext>
            </a:extLst>
          </p:cNvPr>
          <p:cNvSpPr>
            <a:spLocks noGrp="1"/>
          </p:cNvSpPr>
          <p:nvPr>
            <p:ph type="sldNum" sz="quarter" idx="5"/>
          </p:nvPr>
        </p:nvSpPr>
        <p:spPr/>
        <p:txBody>
          <a:bodyPr/>
          <a:lstStyle/>
          <a:p>
            <a:fld id="{F19D1742-2807-427C-BA02-93734A09E355}" type="slidenum">
              <a:rPr lang="en-US" smtClean="0"/>
              <a:t>11</a:t>
            </a:fld>
            <a:endParaRPr lang="en-US"/>
          </a:p>
        </p:txBody>
      </p:sp>
    </p:spTree>
    <p:extLst>
      <p:ext uri="{BB962C8B-B14F-4D97-AF65-F5344CB8AC3E}">
        <p14:creationId xmlns:p14="http://schemas.microsoft.com/office/powerpoint/2010/main" val="131005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E5A39-09C9-3F74-2CB1-48E6BC447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376AB-82B4-2E27-22F9-B9265E961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74B2B-3509-FBCA-A734-6FA8CA0C2922}"/>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8DA16D34-D23E-02EE-CC45-13D1CCDF077B}"/>
              </a:ext>
            </a:extLst>
          </p:cNvPr>
          <p:cNvSpPr>
            <a:spLocks noGrp="1"/>
          </p:cNvSpPr>
          <p:nvPr>
            <p:ph type="sldNum" sz="quarter" idx="5"/>
          </p:nvPr>
        </p:nvSpPr>
        <p:spPr/>
        <p:txBody>
          <a:bodyPr/>
          <a:lstStyle/>
          <a:p>
            <a:fld id="{F19D1742-2807-427C-BA02-93734A09E355}" type="slidenum">
              <a:rPr lang="en-US" smtClean="0"/>
              <a:t>12</a:t>
            </a:fld>
            <a:endParaRPr lang="en-US"/>
          </a:p>
        </p:txBody>
      </p:sp>
    </p:spTree>
    <p:extLst>
      <p:ext uri="{BB962C8B-B14F-4D97-AF65-F5344CB8AC3E}">
        <p14:creationId xmlns:p14="http://schemas.microsoft.com/office/powerpoint/2010/main" val="201729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1FF9-A2C6-1314-A97D-B5D8A0ADF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58E62-EF5A-53DF-5A80-AAD07FC02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9AE81-5EB9-B618-60B7-4F25516148E6}"/>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AFD41308-F3FE-7547-8F78-2B8BE214139E}"/>
              </a:ext>
            </a:extLst>
          </p:cNvPr>
          <p:cNvSpPr>
            <a:spLocks noGrp="1"/>
          </p:cNvSpPr>
          <p:nvPr>
            <p:ph type="sldNum" sz="quarter" idx="5"/>
          </p:nvPr>
        </p:nvSpPr>
        <p:spPr/>
        <p:txBody>
          <a:bodyPr/>
          <a:lstStyle/>
          <a:p>
            <a:fld id="{F19D1742-2807-427C-BA02-93734A09E355}" type="slidenum">
              <a:rPr lang="en-US" smtClean="0"/>
              <a:t>13</a:t>
            </a:fld>
            <a:endParaRPr lang="en-US"/>
          </a:p>
        </p:txBody>
      </p:sp>
    </p:spTree>
    <p:extLst>
      <p:ext uri="{BB962C8B-B14F-4D97-AF65-F5344CB8AC3E}">
        <p14:creationId xmlns:p14="http://schemas.microsoft.com/office/powerpoint/2010/main" val="45474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2D3F9-5305-A0A1-6585-6AFC6E0FC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57BE6-F64F-B837-F6A8-5CF3FB86B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A499E-59A7-2F35-955C-593A9AA0037C}"/>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E4E62970-CC91-723E-EE2F-ACE89EFB9870}"/>
              </a:ext>
            </a:extLst>
          </p:cNvPr>
          <p:cNvSpPr>
            <a:spLocks noGrp="1"/>
          </p:cNvSpPr>
          <p:nvPr>
            <p:ph type="sldNum" sz="quarter" idx="5"/>
          </p:nvPr>
        </p:nvSpPr>
        <p:spPr/>
        <p:txBody>
          <a:bodyPr/>
          <a:lstStyle/>
          <a:p>
            <a:fld id="{F19D1742-2807-427C-BA02-93734A09E355}" type="slidenum">
              <a:rPr lang="en-US" smtClean="0"/>
              <a:t>14</a:t>
            </a:fld>
            <a:endParaRPr lang="en-US"/>
          </a:p>
        </p:txBody>
      </p:sp>
    </p:spTree>
    <p:extLst>
      <p:ext uri="{BB962C8B-B14F-4D97-AF65-F5344CB8AC3E}">
        <p14:creationId xmlns:p14="http://schemas.microsoft.com/office/powerpoint/2010/main" val="249369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D004F-DFBC-4FA9-8137-00833D3CB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30F20-C3D5-39FE-CF84-48264BEFA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E34DC-1DBF-ECD1-C0AD-3E459D3B5DD7}"/>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0C1054F0-62CA-4016-09D7-6657C7505F8B}"/>
              </a:ext>
            </a:extLst>
          </p:cNvPr>
          <p:cNvSpPr>
            <a:spLocks noGrp="1"/>
          </p:cNvSpPr>
          <p:nvPr>
            <p:ph type="sldNum" sz="quarter" idx="5"/>
          </p:nvPr>
        </p:nvSpPr>
        <p:spPr/>
        <p:txBody>
          <a:bodyPr/>
          <a:lstStyle/>
          <a:p>
            <a:fld id="{F19D1742-2807-427C-BA02-93734A09E355}" type="slidenum">
              <a:rPr lang="en-US" smtClean="0"/>
              <a:t>15</a:t>
            </a:fld>
            <a:endParaRPr lang="en-US"/>
          </a:p>
        </p:txBody>
      </p:sp>
    </p:spTree>
    <p:extLst>
      <p:ext uri="{BB962C8B-B14F-4D97-AF65-F5344CB8AC3E}">
        <p14:creationId xmlns:p14="http://schemas.microsoft.com/office/powerpoint/2010/main" val="283400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E4774-9E24-143E-397A-50BC148B9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48BA2-21E8-0B69-872B-EFFB5DCB6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4E05E-9724-6EE8-8F66-357D09C2C59A}"/>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A06A558A-D117-3E6A-F0AD-0109E078115F}"/>
              </a:ext>
            </a:extLst>
          </p:cNvPr>
          <p:cNvSpPr>
            <a:spLocks noGrp="1"/>
          </p:cNvSpPr>
          <p:nvPr>
            <p:ph type="sldNum" sz="quarter" idx="5"/>
          </p:nvPr>
        </p:nvSpPr>
        <p:spPr/>
        <p:txBody>
          <a:bodyPr/>
          <a:lstStyle/>
          <a:p>
            <a:fld id="{F19D1742-2807-427C-BA02-93734A09E355}" type="slidenum">
              <a:rPr lang="en-US" smtClean="0"/>
              <a:t>16</a:t>
            </a:fld>
            <a:endParaRPr lang="en-US"/>
          </a:p>
        </p:txBody>
      </p:sp>
    </p:spTree>
    <p:extLst>
      <p:ext uri="{BB962C8B-B14F-4D97-AF65-F5344CB8AC3E}">
        <p14:creationId xmlns:p14="http://schemas.microsoft.com/office/powerpoint/2010/main" val="287904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E60E4-5B5F-ACBE-AC2B-E219B3738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ABD1C-634A-49D6-4DAF-5676B6953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A2861-FBCA-7F25-7FD1-A1E004D1E4D3}"/>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779C0A46-D3F2-4FCA-BD9F-E69BA2DF04A3}"/>
              </a:ext>
            </a:extLst>
          </p:cNvPr>
          <p:cNvSpPr>
            <a:spLocks noGrp="1"/>
          </p:cNvSpPr>
          <p:nvPr>
            <p:ph type="sldNum" sz="quarter" idx="5"/>
          </p:nvPr>
        </p:nvSpPr>
        <p:spPr/>
        <p:txBody>
          <a:bodyPr/>
          <a:lstStyle/>
          <a:p>
            <a:fld id="{F19D1742-2807-427C-BA02-93734A09E355}" type="slidenum">
              <a:rPr lang="en-US" smtClean="0"/>
              <a:t>17</a:t>
            </a:fld>
            <a:endParaRPr lang="en-US"/>
          </a:p>
        </p:txBody>
      </p:sp>
    </p:spTree>
    <p:extLst>
      <p:ext uri="{BB962C8B-B14F-4D97-AF65-F5344CB8AC3E}">
        <p14:creationId xmlns:p14="http://schemas.microsoft.com/office/powerpoint/2010/main" val="1842963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02A76-8DA8-17A7-2E58-F2409673D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49ABA-8321-4762-ABFC-1D84A4251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5E2AE-2E50-E878-34E4-EF92060E44D3}"/>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0755B18E-E70E-8DCD-93BC-EEA3F93E6458}"/>
              </a:ext>
            </a:extLst>
          </p:cNvPr>
          <p:cNvSpPr>
            <a:spLocks noGrp="1"/>
          </p:cNvSpPr>
          <p:nvPr>
            <p:ph type="sldNum" sz="quarter" idx="5"/>
          </p:nvPr>
        </p:nvSpPr>
        <p:spPr/>
        <p:txBody>
          <a:bodyPr/>
          <a:lstStyle/>
          <a:p>
            <a:fld id="{F19D1742-2807-427C-BA02-93734A09E355}" type="slidenum">
              <a:rPr lang="en-US" smtClean="0"/>
              <a:t>18</a:t>
            </a:fld>
            <a:endParaRPr lang="en-US"/>
          </a:p>
        </p:txBody>
      </p:sp>
    </p:spTree>
    <p:extLst>
      <p:ext uri="{BB962C8B-B14F-4D97-AF65-F5344CB8AC3E}">
        <p14:creationId xmlns:p14="http://schemas.microsoft.com/office/powerpoint/2010/main" val="42427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6C60-21AF-458C-CC0A-3BC7FCDF2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272DD-C93A-D71A-FC0A-C30C561D8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D01B9-EDB9-1FC9-924C-4AB824C27A1B}"/>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42971544-CDCA-D156-F6C3-31ABB9A49F3C}"/>
              </a:ext>
            </a:extLst>
          </p:cNvPr>
          <p:cNvSpPr>
            <a:spLocks noGrp="1"/>
          </p:cNvSpPr>
          <p:nvPr>
            <p:ph type="sldNum" sz="quarter" idx="5"/>
          </p:nvPr>
        </p:nvSpPr>
        <p:spPr/>
        <p:txBody>
          <a:bodyPr/>
          <a:lstStyle/>
          <a:p>
            <a:fld id="{F19D1742-2807-427C-BA02-93734A09E355}" type="slidenum">
              <a:rPr lang="en-US" smtClean="0"/>
              <a:t>19</a:t>
            </a:fld>
            <a:endParaRPr lang="en-US"/>
          </a:p>
        </p:txBody>
      </p:sp>
    </p:spTree>
    <p:extLst>
      <p:ext uri="{BB962C8B-B14F-4D97-AF65-F5344CB8AC3E}">
        <p14:creationId xmlns:p14="http://schemas.microsoft.com/office/powerpoint/2010/main" val="127519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B588-D083-6356-5A5E-EC0D50743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1D763-2FDE-455D-6240-5F5B32594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65EC2-1222-2DA6-A2F6-617F7D81B375}"/>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AB6C700A-8CCC-D138-AD9C-F89D77FC18B7}"/>
              </a:ext>
            </a:extLst>
          </p:cNvPr>
          <p:cNvSpPr>
            <a:spLocks noGrp="1"/>
          </p:cNvSpPr>
          <p:nvPr>
            <p:ph type="sldNum" sz="quarter" idx="5"/>
          </p:nvPr>
        </p:nvSpPr>
        <p:spPr/>
        <p:txBody>
          <a:bodyPr/>
          <a:lstStyle/>
          <a:p>
            <a:fld id="{F19D1742-2807-427C-BA02-93734A09E355}" type="slidenum">
              <a:rPr lang="en-US" smtClean="0"/>
              <a:t>2</a:t>
            </a:fld>
            <a:endParaRPr lang="en-US"/>
          </a:p>
        </p:txBody>
      </p:sp>
    </p:spTree>
    <p:extLst>
      <p:ext uri="{BB962C8B-B14F-4D97-AF65-F5344CB8AC3E}">
        <p14:creationId xmlns:p14="http://schemas.microsoft.com/office/powerpoint/2010/main" val="7167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0717-1592-A9B0-2631-06C65B28A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32021-3C31-B905-5D29-377B168D6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4B804-3026-CB22-FDB5-0B5CBC49D6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5C1B76-BCFB-CA11-8872-27D94ADCD193}"/>
              </a:ext>
            </a:extLst>
          </p:cNvPr>
          <p:cNvSpPr>
            <a:spLocks noGrp="1"/>
          </p:cNvSpPr>
          <p:nvPr>
            <p:ph type="sldNum" sz="quarter" idx="5"/>
          </p:nvPr>
        </p:nvSpPr>
        <p:spPr/>
        <p:txBody>
          <a:bodyPr/>
          <a:lstStyle/>
          <a:p>
            <a:fld id="{F19D1742-2807-427C-BA02-93734A09E355}" type="slidenum">
              <a:rPr lang="en-US" smtClean="0"/>
              <a:t>20</a:t>
            </a:fld>
            <a:endParaRPr lang="en-US"/>
          </a:p>
        </p:txBody>
      </p:sp>
    </p:spTree>
    <p:extLst>
      <p:ext uri="{BB962C8B-B14F-4D97-AF65-F5344CB8AC3E}">
        <p14:creationId xmlns:p14="http://schemas.microsoft.com/office/powerpoint/2010/main" val="273401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Sonja</a:t>
            </a:r>
          </a:p>
        </p:txBody>
      </p:sp>
      <p:sp>
        <p:nvSpPr>
          <p:cNvPr id="4" name="Slide Number Placeholder 3"/>
          <p:cNvSpPr>
            <a:spLocks noGrp="1"/>
          </p:cNvSpPr>
          <p:nvPr>
            <p:ph type="sldNum" sz="quarter" idx="5"/>
          </p:nvPr>
        </p:nvSpPr>
        <p:spPr/>
        <p:txBody>
          <a:bodyPr/>
          <a:lstStyle/>
          <a:p>
            <a:fld id="{F19D1742-2807-427C-BA02-93734A09E355}" type="slidenum">
              <a:rPr lang="en-US" smtClean="0"/>
              <a:t>21</a:t>
            </a:fld>
            <a:endParaRPr lang="en-US"/>
          </a:p>
        </p:txBody>
      </p:sp>
    </p:spTree>
    <p:extLst>
      <p:ext uri="{BB962C8B-B14F-4D97-AF65-F5344CB8AC3E}">
        <p14:creationId xmlns:p14="http://schemas.microsoft.com/office/powerpoint/2010/main" val="150330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88E34-4065-0E5C-948B-55F282FA7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A33D3-1B9C-D124-1EA6-CDF0F17EA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E4A40-A5EA-6BB6-8454-7BE364873D56}"/>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2945CD4F-DF0A-0EDC-1193-23825219D639}"/>
              </a:ext>
            </a:extLst>
          </p:cNvPr>
          <p:cNvSpPr>
            <a:spLocks noGrp="1"/>
          </p:cNvSpPr>
          <p:nvPr>
            <p:ph type="sldNum" sz="quarter" idx="5"/>
          </p:nvPr>
        </p:nvSpPr>
        <p:spPr/>
        <p:txBody>
          <a:bodyPr/>
          <a:lstStyle/>
          <a:p>
            <a:fld id="{F19D1742-2807-427C-BA02-93734A09E355}" type="slidenum">
              <a:rPr lang="en-US" smtClean="0"/>
              <a:t>3</a:t>
            </a:fld>
            <a:endParaRPr lang="en-US"/>
          </a:p>
        </p:txBody>
      </p:sp>
    </p:spTree>
    <p:extLst>
      <p:ext uri="{BB962C8B-B14F-4D97-AF65-F5344CB8AC3E}">
        <p14:creationId xmlns:p14="http://schemas.microsoft.com/office/powerpoint/2010/main" val="84312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C4AF4-5709-96EE-8ED7-7938BFFA1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60A11-A75D-F447-8948-07722374E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F7732-4BA7-11F2-B89C-BDF02B87D0CD}"/>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DD9B9B08-42D2-0CE1-39AE-6B88AD508800}"/>
              </a:ext>
            </a:extLst>
          </p:cNvPr>
          <p:cNvSpPr>
            <a:spLocks noGrp="1"/>
          </p:cNvSpPr>
          <p:nvPr>
            <p:ph type="sldNum" sz="quarter" idx="5"/>
          </p:nvPr>
        </p:nvSpPr>
        <p:spPr/>
        <p:txBody>
          <a:bodyPr/>
          <a:lstStyle/>
          <a:p>
            <a:fld id="{F19D1742-2807-427C-BA02-93734A09E355}" type="slidenum">
              <a:rPr lang="en-US" smtClean="0"/>
              <a:t>4</a:t>
            </a:fld>
            <a:endParaRPr lang="en-US"/>
          </a:p>
        </p:txBody>
      </p:sp>
    </p:spTree>
    <p:extLst>
      <p:ext uri="{BB962C8B-B14F-4D97-AF65-F5344CB8AC3E}">
        <p14:creationId xmlns:p14="http://schemas.microsoft.com/office/powerpoint/2010/main" val="208219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BC261-E512-57A7-E61C-09F594F7D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E4B73-525C-C8E5-6F44-0454BB069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E4B9A-F3CB-6141-1DFE-9A72464BF1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D7F37E-A83D-473C-B2C0-B668B5C6DD40}"/>
              </a:ext>
            </a:extLst>
          </p:cNvPr>
          <p:cNvSpPr>
            <a:spLocks noGrp="1"/>
          </p:cNvSpPr>
          <p:nvPr>
            <p:ph type="sldNum" sz="quarter" idx="5"/>
          </p:nvPr>
        </p:nvSpPr>
        <p:spPr/>
        <p:txBody>
          <a:bodyPr/>
          <a:lstStyle/>
          <a:p>
            <a:fld id="{F19D1742-2807-427C-BA02-93734A09E355}" type="slidenum">
              <a:rPr lang="en-US" smtClean="0"/>
              <a:t>5</a:t>
            </a:fld>
            <a:endParaRPr lang="en-US"/>
          </a:p>
        </p:txBody>
      </p:sp>
    </p:spTree>
    <p:extLst>
      <p:ext uri="{BB962C8B-B14F-4D97-AF65-F5344CB8AC3E}">
        <p14:creationId xmlns:p14="http://schemas.microsoft.com/office/powerpoint/2010/main" val="43725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81024-1ED2-2A8D-8DD8-AE5A6042A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1D533-4071-4157-7E21-E41A92B3EC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5A230-92EF-2E7E-F747-A7723F458402}"/>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EAE3A2B6-3593-8063-5279-C90E79CB0288}"/>
              </a:ext>
            </a:extLst>
          </p:cNvPr>
          <p:cNvSpPr>
            <a:spLocks noGrp="1"/>
          </p:cNvSpPr>
          <p:nvPr>
            <p:ph type="sldNum" sz="quarter" idx="5"/>
          </p:nvPr>
        </p:nvSpPr>
        <p:spPr/>
        <p:txBody>
          <a:bodyPr/>
          <a:lstStyle/>
          <a:p>
            <a:fld id="{F19D1742-2807-427C-BA02-93734A09E355}" type="slidenum">
              <a:rPr lang="en-US" smtClean="0"/>
              <a:t>6</a:t>
            </a:fld>
            <a:endParaRPr lang="en-US"/>
          </a:p>
        </p:txBody>
      </p:sp>
    </p:spTree>
    <p:extLst>
      <p:ext uri="{BB962C8B-B14F-4D97-AF65-F5344CB8AC3E}">
        <p14:creationId xmlns:p14="http://schemas.microsoft.com/office/powerpoint/2010/main" val="380523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429D-B5DA-69C0-A20B-68C9C37E1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D3180-E2C1-81C4-0E27-5161A01F6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11369-63D0-D6F3-BADA-A12DB4EDEF42}"/>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75409EF7-56F0-D257-9D90-5EFAC3A6DC9F}"/>
              </a:ext>
            </a:extLst>
          </p:cNvPr>
          <p:cNvSpPr>
            <a:spLocks noGrp="1"/>
          </p:cNvSpPr>
          <p:nvPr>
            <p:ph type="sldNum" sz="quarter" idx="5"/>
          </p:nvPr>
        </p:nvSpPr>
        <p:spPr/>
        <p:txBody>
          <a:bodyPr/>
          <a:lstStyle/>
          <a:p>
            <a:fld id="{F19D1742-2807-427C-BA02-93734A09E355}" type="slidenum">
              <a:rPr lang="en-US" smtClean="0"/>
              <a:t>7</a:t>
            </a:fld>
            <a:endParaRPr lang="en-US"/>
          </a:p>
        </p:txBody>
      </p:sp>
    </p:spTree>
    <p:extLst>
      <p:ext uri="{BB962C8B-B14F-4D97-AF65-F5344CB8AC3E}">
        <p14:creationId xmlns:p14="http://schemas.microsoft.com/office/powerpoint/2010/main" val="163947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55431-4699-AA25-E4FC-E21084547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BF8FC-10E4-A72C-3DBD-68B5BEC00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35FE2-6D12-3DF8-4D1A-48826B59686F}"/>
              </a:ext>
            </a:extLst>
          </p:cNvPr>
          <p:cNvSpPr>
            <a:spLocks noGrp="1"/>
          </p:cNvSpPr>
          <p:nvPr>
            <p:ph type="body" idx="1"/>
          </p:nvPr>
        </p:nvSpPr>
        <p:spPr/>
        <p:txBody>
          <a:bodyPr/>
          <a:lstStyle/>
          <a:p>
            <a:r>
              <a:rPr lang="en-US"/>
              <a:t>Stephanie</a:t>
            </a:r>
          </a:p>
        </p:txBody>
      </p:sp>
      <p:sp>
        <p:nvSpPr>
          <p:cNvPr id="4" name="Slide Number Placeholder 3">
            <a:extLst>
              <a:ext uri="{FF2B5EF4-FFF2-40B4-BE49-F238E27FC236}">
                <a16:creationId xmlns:a16="http://schemas.microsoft.com/office/drawing/2014/main" id="{9538B47E-C981-938E-4E0C-72E68FB97AC5}"/>
              </a:ext>
            </a:extLst>
          </p:cNvPr>
          <p:cNvSpPr>
            <a:spLocks noGrp="1"/>
          </p:cNvSpPr>
          <p:nvPr>
            <p:ph type="sldNum" sz="quarter" idx="5"/>
          </p:nvPr>
        </p:nvSpPr>
        <p:spPr/>
        <p:txBody>
          <a:bodyPr/>
          <a:lstStyle/>
          <a:p>
            <a:fld id="{F19D1742-2807-427C-BA02-93734A09E355}" type="slidenum">
              <a:rPr lang="en-US" smtClean="0"/>
              <a:t>8</a:t>
            </a:fld>
            <a:endParaRPr lang="en-US"/>
          </a:p>
        </p:txBody>
      </p:sp>
    </p:spTree>
    <p:extLst>
      <p:ext uri="{BB962C8B-B14F-4D97-AF65-F5344CB8AC3E}">
        <p14:creationId xmlns:p14="http://schemas.microsoft.com/office/powerpoint/2010/main" val="290416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83EDE-464B-0E17-D6B5-63C47F1B5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40831-136C-75B7-A2BE-002F89FA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0B514-47D1-DA47-8452-1DB6FFB47D6B}"/>
              </a:ext>
            </a:extLst>
          </p:cNvPr>
          <p:cNvSpPr>
            <a:spLocks noGrp="1"/>
          </p:cNvSpPr>
          <p:nvPr>
            <p:ph type="body" idx="1"/>
          </p:nvPr>
        </p:nvSpPr>
        <p:spPr/>
        <p:txBody>
          <a:bodyPr/>
          <a:lstStyle/>
          <a:p>
            <a:r>
              <a:rPr lang="en-US"/>
              <a:t>Sonja</a:t>
            </a:r>
          </a:p>
        </p:txBody>
      </p:sp>
      <p:sp>
        <p:nvSpPr>
          <p:cNvPr id="4" name="Slide Number Placeholder 3">
            <a:extLst>
              <a:ext uri="{FF2B5EF4-FFF2-40B4-BE49-F238E27FC236}">
                <a16:creationId xmlns:a16="http://schemas.microsoft.com/office/drawing/2014/main" id="{75ECA1C2-C68D-9B0B-8467-EDFBD35D1F6B}"/>
              </a:ext>
            </a:extLst>
          </p:cNvPr>
          <p:cNvSpPr>
            <a:spLocks noGrp="1"/>
          </p:cNvSpPr>
          <p:nvPr>
            <p:ph type="sldNum" sz="quarter" idx="5"/>
          </p:nvPr>
        </p:nvSpPr>
        <p:spPr/>
        <p:txBody>
          <a:bodyPr/>
          <a:lstStyle/>
          <a:p>
            <a:fld id="{F19D1742-2807-427C-BA02-93734A09E355}" type="slidenum">
              <a:rPr lang="en-US" smtClean="0"/>
              <a:t>9</a:t>
            </a:fld>
            <a:endParaRPr lang="en-US"/>
          </a:p>
        </p:txBody>
      </p:sp>
    </p:spTree>
    <p:extLst>
      <p:ext uri="{BB962C8B-B14F-4D97-AF65-F5344CB8AC3E}">
        <p14:creationId xmlns:p14="http://schemas.microsoft.com/office/powerpoint/2010/main" val="283431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BF8C-9B62-4F48-8AEE-218492D41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0D2C1-1CF0-944B-98D9-957CDDADB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6A79DD-103F-104D-B067-D269EDDBC2FA}"/>
              </a:ext>
            </a:extLst>
          </p:cNvPr>
          <p:cNvSpPr>
            <a:spLocks noGrp="1"/>
          </p:cNvSpPr>
          <p:nvPr>
            <p:ph type="dt" sz="half" idx="10"/>
          </p:nvPr>
        </p:nvSpPr>
        <p:spPr/>
        <p:txBody>
          <a:bodyPr/>
          <a:lstStyle/>
          <a:p>
            <a:fld id="{AF213489-1943-4718-B822-BDEF7C2CDB0A}" type="datetime1">
              <a:rPr lang="en-US" smtClean="0"/>
              <a:t>3/26/2026</a:t>
            </a:fld>
            <a:endParaRPr lang="en-US"/>
          </a:p>
        </p:txBody>
      </p:sp>
      <p:sp>
        <p:nvSpPr>
          <p:cNvPr id="5" name="Footer Placeholder 4">
            <a:extLst>
              <a:ext uri="{FF2B5EF4-FFF2-40B4-BE49-F238E27FC236}">
                <a16:creationId xmlns:a16="http://schemas.microsoft.com/office/drawing/2014/main" id="{40DA8783-1F70-2F4E-A7FA-144FB7379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6FA74-EF0E-7B4E-B780-8BF265F3FEBC}"/>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35332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4A7-F2CE-E64D-8BBF-D90CE4F7C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15FFF-028A-5845-BC9D-45C05CDEB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DB89B-D9E7-094D-8A01-AE55B46DE106}"/>
              </a:ext>
            </a:extLst>
          </p:cNvPr>
          <p:cNvSpPr>
            <a:spLocks noGrp="1"/>
          </p:cNvSpPr>
          <p:nvPr>
            <p:ph type="dt" sz="half" idx="10"/>
          </p:nvPr>
        </p:nvSpPr>
        <p:spPr/>
        <p:txBody>
          <a:bodyPr/>
          <a:lstStyle/>
          <a:p>
            <a:fld id="{9227AC61-A805-4662-8C6A-0931E07598CB}" type="datetime1">
              <a:rPr lang="en-US" smtClean="0"/>
              <a:t>3/26/2026</a:t>
            </a:fld>
            <a:endParaRPr lang="en-US"/>
          </a:p>
        </p:txBody>
      </p:sp>
      <p:sp>
        <p:nvSpPr>
          <p:cNvPr id="5" name="Footer Placeholder 4">
            <a:extLst>
              <a:ext uri="{FF2B5EF4-FFF2-40B4-BE49-F238E27FC236}">
                <a16:creationId xmlns:a16="http://schemas.microsoft.com/office/drawing/2014/main" id="{D70284A4-23E8-5A4D-B393-DC412BC68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1DE4-9139-4846-8137-67F888A89C1D}"/>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123407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61E03-778F-A54D-AEB1-44B90C345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26F2A9-B019-6D4B-97FA-4AC82E207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6ACF7-DE3D-2E4E-A3C1-A421BEE53D4D}"/>
              </a:ext>
            </a:extLst>
          </p:cNvPr>
          <p:cNvSpPr>
            <a:spLocks noGrp="1"/>
          </p:cNvSpPr>
          <p:nvPr>
            <p:ph type="dt" sz="half" idx="10"/>
          </p:nvPr>
        </p:nvSpPr>
        <p:spPr/>
        <p:txBody>
          <a:bodyPr/>
          <a:lstStyle/>
          <a:p>
            <a:fld id="{CFEED9BC-2F7A-4374-9815-7A4772AE31B4}" type="datetime1">
              <a:rPr lang="en-US" smtClean="0"/>
              <a:t>3/26/2026</a:t>
            </a:fld>
            <a:endParaRPr lang="en-US"/>
          </a:p>
        </p:txBody>
      </p:sp>
      <p:sp>
        <p:nvSpPr>
          <p:cNvPr id="5" name="Footer Placeholder 4">
            <a:extLst>
              <a:ext uri="{FF2B5EF4-FFF2-40B4-BE49-F238E27FC236}">
                <a16:creationId xmlns:a16="http://schemas.microsoft.com/office/drawing/2014/main" id="{69A0EF84-07D8-5344-B0BE-40D5D3F62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376C9-B172-6943-93E7-DB283AD1DB07}"/>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4574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5F9C-FB9F-114F-AA09-175579C20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90D4-2FB5-6F49-9EC6-ECF72F64F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86C1-2B90-274B-AFD1-AAC892C8B6AA}"/>
              </a:ext>
            </a:extLst>
          </p:cNvPr>
          <p:cNvSpPr>
            <a:spLocks noGrp="1"/>
          </p:cNvSpPr>
          <p:nvPr>
            <p:ph type="dt" sz="half" idx="10"/>
          </p:nvPr>
        </p:nvSpPr>
        <p:spPr/>
        <p:txBody>
          <a:bodyPr/>
          <a:lstStyle/>
          <a:p>
            <a:fld id="{0B9745C5-149D-4F6C-9989-E335BA4365F0}" type="datetime1">
              <a:rPr lang="en-US" smtClean="0"/>
              <a:t>3/26/2026</a:t>
            </a:fld>
            <a:endParaRPr lang="en-US"/>
          </a:p>
        </p:txBody>
      </p:sp>
      <p:sp>
        <p:nvSpPr>
          <p:cNvPr id="5" name="Footer Placeholder 4">
            <a:extLst>
              <a:ext uri="{FF2B5EF4-FFF2-40B4-BE49-F238E27FC236}">
                <a16:creationId xmlns:a16="http://schemas.microsoft.com/office/drawing/2014/main" id="{4E4CE867-038B-7A4B-838F-DA93470D8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04486-C75F-2543-ADAE-E6E0D3873AA3}"/>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237078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AE60-3C9D-C54F-938E-DCFF2B5FE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0FA9B-253B-E848-BDCF-1900E6BE6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9207E-E7A1-8942-8059-AC68457EEB36}"/>
              </a:ext>
            </a:extLst>
          </p:cNvPr>
          <p:cNvSpPr>
            <a:spLocks noGrp="1"/>
          </p:cNvSpPr>
          <p:nvPr>
            <p:ph type="dt" sz="half" idx="10"/>
          </p:nvPr>
        </p:nvSpPr>
        <p:spPr/>
        <p:txBody>
          <a:bodyPr/>
          <a:lstStyle/>
          <a:p>
            <a:fld id="{4EB27CAA-081A-4098-B5B0-3E91BC76F3CA}" type="datetime1">
              <a:rPr lang="en-US" smtClean="0"/>
              <a:t>3/26/2026</a:t>
            </a:fld>
            <a:endParaRPr lang="en-US"/>
          </a:p>
        </p:txBody>
      </p:sp>
      <p:sp>
        <p:nvSpPr>
          <p:cNvPr id="5" name="Footer Placeholder 4">
            <a:extLst>
              <a:ext uri="{FF2B5EF4-FFF2-40B4-BE49-F238E27FC236}">
                <a16:creationId xmlns:a16="http://schemas.microsoft.com/office/drawing/2014/main" id="{028086A9-615E-9B46-9076-892217ED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F9286-FE51-7047-A203-C8D86A2A44CE}"/>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281370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BF5-8E1C-9A47-82AB-782C46346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D0C6E-AD4A-E447-93C4-AD0792BB2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DD692-77E5-014B-B0FD-E613A545E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AF1CD-2BC0-1243-8B3F-2D1C1D29B406}"/>
              </a:ext>
            </a:extLst>
          </p:cNvPr>
          <p:cNvSpPr>
            <a:spLocks noGrp="1"/>
          </p:cNvSpPr>
          <p:nvPr>
            <p:ph type="dt" sz="half" idx="10"/>
          </p:nvPr>
        </p:nvSpPr>
        <p:spPr/>
        <p:txBody>
          <a:bodyPr/>
          <a:lstStyle/>
          <a:p>
            <a:fld id="{BA779FCA-3629-4A27-B9B7-B61FD1A943C4}" type="datetime1">
              <a:rPr lang="en-US" smtClean="0"/>
              <a:t>3/26/2026</a:t>
            </a:fld>
            <a:endParaRPr lang="en-US"/>
          </a:p>
        </p:txBody>
      </p:sp>
      <p:sp>
        <p:nvSpPr>
          <p:cNvPr id="6" name="Footer Placeholder 5">
            <a:extLst>
              <a:ext uri="{FF2B5EF4-FFF2-40B4-BE49-F238E27FC236}">
                <a16:creationId xmlns:a16="http://schemas.microsoft.com/office/drawing/2014/main" id="{66AB489E-7ED6-CF46-9448-88AA64560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940AC-78F4-6046-8AB2-F8B902FBD530}"/>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51999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F516-40D1-704A-9843-336DA44B95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FB09D-C35A-134A-9DA4-63B2DD499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05AEE-89A1-D54D-ABEE-A165D9397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0AB81-C593-444F-839F-BBB1C0F0C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41E29-19CE-0F40-83C6-26662D062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1FEB4-53E7-D245-84F5-A2B5E74A99DF}"/>
              </a:ext>
            </a:extLst>
          </p:cNvPr>
          <p:cNvSpPr>
            <a:spLocks noGrp="1"/>
          </p:cNvSpPr>
          <p:nvPr>
            <p:ph type="dt" sz="half" idx="10"/>
          </p:nvPr>
        </p:nvSpPr>
        <p:spPr/>
        <p:txBody>
          <a:bodyPr/>
          <a:lstStyle/>
          <a:p>
            <a:fld id="{223D46D0-EB99-4D45-A429-5819340F9436}" type="datetime1">
              <a:rPr lang="en-US" smtClean="0"/>
              <a:t>3/26/2026</a:t>
            </a:fld>
            <a:endParaRPr lang="en-US"/>
          </a:p>
        </p:txBody>
      </p:sp>
      <p:sp>
        <p:nvSpPr>
          <p:cNvPr id="8" name="Footer Placeholder 7">
            <a:extLst>
              <a:ext uri="{FF2B5EF4-FFF2-40B4-BE49-F238E27FC236}">
                <a16:creationId xmlns:a16="http://schemas.microsoft.com/office/drawing/2014/main" id="{F52F5333-33EB-E84B-9DC0-F1ED85B3FC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DB0D9-C947-324C-8043-31CFFA56FC30}"/>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41971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447D-8960-EF43-9652-6286E9042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3D9A6-A9EF-5F47-A675-5F70B542F72E}"/>
              </a:ext>
            </a:extLst>
          </p:cNvPr>
          <p:cNvSpPr>
            <a:spLocks noGrp="1"/>
          </p:cNvSpPr>
          <p:nvPr>
            <p:ph type="dt" sz="half" idx="10"/>
          </p:nvPr>
        </p:nvSpPr>
        <p:spPr/>
        <p:txBody>
          <a:bodyPr/>
          <a:lstStyle/>
          <a:p>
            <a:fld id="{99F5695F-171F-445A-865C-AD454FBC0898}" type="datetime1">
              <a:rPr lang="en-US" smtClean="0"/>
              <a:t>3/26/2026</a:t>
            </a:fld>
            <a:endParaRPr lang="en-US"/>
          </a:p>
        </p:txBody>
      </p:sp>
      <p:sp>
        <p:nvSpPr>
          <p:cNvPr id="4" name="Footer Placeholder 3">
            <a:extLst>
              <a:ext uri="{FF2B5EF4-FFF2-40B4-BE49-F238E27FC236}">
                <a16:creationId xmlns:a16="http://schemas.microsoft.com/office/drawing/2014/main" id="{0DAC1950-66ED-9644-A587-345945A75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BDB4ED-89D4-7D47-BA3D-EEA34806BE98}"/>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25511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5FDD2-841D-BF4F-923F-BA24699DDCED}"/>
              </a:ext>
            </a:extLst>
          </p:cNvPr>
          <p:cNvSpPr>
            <a:spLocks noGrp="1"/>
          </p:cNvSpPr>
          <p:nvPr>
            <p:ph type="dt" sz="half" idx="10"/>
          </p:nvPr>
        </p:nvSpPr>
        <p:spPr/>
        <p:txBody>
          <a:bodyPr/>
          <a:lstStyle/>
          <a:p>
            <a:fld id="{B1430F7E-BBF4-43E0-8A6A-C5BF6B0A15CF}" type="datetime1">
              <a:rPr lang="en-US" smtClean="0"/>
              <a:t>3/26/2026</a:t>
            </a:fld>
            <a:endParaRPr lang="en-US"/>
          </a:p>
        </p:txBody>
      </p:sp>
      <p:sp>
        <p:nvSpPr>
          <p:cNvPr id="3" name="Footer Placeholder 2">
            <a:extLst>
              <a:ext uri="{FF2B5EF4-FFF2-40B4-BE49-F238E27FC236}">
                <a16:creationId xmlns:a16="http://schemas.microsoft.com/office/drawing/2014/main" id="{775F00D4-BE06-DB4A-AD58-83D65FE12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ABA66-9376-F94E-9966-416CBF1C7976}"/>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78161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8FB9-13D9-484F-818E-AC651747C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7A138-A778-7346-87D8-E0F6F8EF1F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42585-7906-3E4D-9DF8-2FE2D010F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87BDB-8612-224B-8E42-1833C51B55E3}"/>
              </a:ext>
            </a:extLst>
          </p:cNvPr>
          <p:cNvSpPr>
            <a:spLocks noGrp="1"/>
          </p:cNvSpPr>
          <p:nvPr>
            <p:ph type="dt" sz="half" idx="10"/>
          </p:nvPr>
        </p:nvSpPr>
        <p:spPr/>
        <p:txBody>
          <a:bodyPr/>
          <a:lstStyle/>
          <a:p>
            <a:fld id="{59A110EC-7A9A-43AE-B49C-11C8556A334A}" type="datetime1">
              <a:rPr lang="en-US" smtClean="0"/>
              <a:t>3/26/2026</a:t>
            </a:fld>
            <a:endParaRPr lang="en-US"/>
          </a:p>
        </p:txBody>
      </p:sp>
      <p:sp>
        <p:nvSpPr>
          <p:cNvPr id="6" name="Footer Placeholder 5">
            <a:extLst>
              <a:ext uri="{FF2B5EF4-FFF2-40B4-BE49-F238E27FC236}">
                <a16:creationId xmlns:a16="http://schemas.microsoft.com/office/drawing/2014/main" id="{77F3C8FE-D1C4-E148-91AD-47A3FD3ED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1868F-A119-4740-B66F-6617E5CF1025}"/>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7703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FCAA-33B9-D84D-AAD3-25457BE16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E128D-D4D4-9046-A4D6-4FAF3B671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A321FF-3A10-764D-B229-8741C8F88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1AD71-14B1-0F46-9E7E-94CEDC9A085F}"/>
              </a:ext>
            </a:extLst>
          </p:cNvPr>
          <p:cNvSpPr>
            <a:spLocks noGrp="1"/>
          </p:cNvSpPr>
          <p:nvPr>
            <p:ph type="dt" sz="half" idx="10"/>
          </p:nvPr>
        </p:nvSpPr>
        <p:spPr/>
        <p:txBody>
          <a:bodyPr/>
          <a:lstStyle/>
          <a:p>
            <a:fld id="{EA19993C-0201-49BC-9967-0A4E91636686}" type="datetime1">
              <a:rPr lang="en-US" smtClean="0"/>
              <a:t>3/26/2026</a:t>
            </a:fld>
            <a:endParaRPr lang="en-US"/>
          </a:p>
        </p:txBody>
      </p:sp>
      <p:sp>
        <p:nvSpPr>
          <p:cNvPr id="6" name="Footer Placeholder 5">
            <a:extLst>
              <a:ext uri="{FF2B5EF4-FFF2-40B4-BE49-F238E27FC236}">
                <a16:creationId xmlns:a16="http://schemas.microsoft.com/office/drawing/2014/main" id="{E095B924-4DB1-FA43-8440-162D7DB9C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21AD3-FE61-454E-B3D6-0490ECA58338}"/>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14010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0591C-124F-CB47-BCC5-8D12B4D60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2EF67-701F-E44F-885C-3C4C3E408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3DE78-983D-DF40-8488-78FA8A134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B252A-779A-4D4B-9C6E-8D368FD82416}" type="datetime1">
              <a:rPr lang="en-US" smtClean="0"/>
              <a:t>3/26/2026</a:t>
            </a:fld>
            <a:endParaRPr lang="en-US"/>
          </a:p>
        </p:txBody>
      </p:sp>
      <p:sp>
        <p:nvSpPr>
          <p:cNvPr id="5" name="Footer Placeholder 4">
            <a:extLst>
              <a:ext uri="{FF2B5EF4-FFF2-40B4-BE49-F238E27FC236}">
                <a16:creationId xmlns:a16="http://schemas.microsoft.com/office/drawing/2014/main" id="{7EC46DB3-20C2-AF45-8DBA-59DF8C208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48A2C-7E26-4E4E-8E6E-7503948A0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0B49-A86C-8748-BF15-74C4CC03D1D4}" type="slidenum">
              <a:rPr lang="en-US" smtClean="0"/>
              <a:t>‹#›</a:t>
            </a:fld>
            <a:endParaRPr lang="en-US"/>
          </a:p>
        </p:txBody>
      </p:sp>
    </p:spTree>
    <p:extLst>
      <p:ext uri="{BB962C8B-B14F-4D97-AF65-F5344CB8AC3E}">
        <p14:creationId xmlns:p14="http://schemas.microsoft.com/office/powerpoint/2010/main" val="11525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sgonzales@housingnm.org" TargetMode="External"/><Relationship Id="rId5" Type="http://schemas.openxmlformats.org/officeDocument/2006/relationships/hyperlink" Target="https://housingnm.org/about-us/affordable-housing-act"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3.xml"/><Relationship Id="rId14"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A552644-C753-9B2A-29E0-2E5C49CBCE9A}"/>
              </a:ext>
            </a:extLst>
          </p:cNvPr>
          <p:cNvPicPr>
            <a:picLocks noChangeAspect="1"/>
          </p:cNvPicPr>
          <p:nvPr/>
        </p:nvPicPr>
        <p:blipFill>
          <a:blip r:embed="rId3">
            <a:alphaModFix amt="35000"/>
          </a:blip>
          <a:srcRect l="2593" r="2593"/>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6247C71-5A5E-4E81-895B-297312C0C0C0}"/>
              </a:ext>
            </a:extLst>
          </p:cNvPr>
          <p:cNvSpPr/>
          <p:nvPr/>
        </p:nvSpPr>
        <p:spPr>
          <a:xfrm>
            <a:off x="1262245" y="0"/>
            <a:ext cx="4497747" cy="6102849"/>
          </a:xfrm>
          <a:prstGeom prst="rect">
            <a:avLst/>
          </a:prstGeom>
          <a:solidFill>
            <a:srgbClr val="00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house with a hand and a keyhole&#10;&#10;Description automatically generated">
            <a:extLst>
              <a:ext uri="{FF2B5EF4-FFF2-40B4-BE49-F238E27FC236}">
                <a16:creationId xmlns:a16="http://schemas.microsoft.com/office/drawing/2014/main" id="{5AE40973-287A-B6E2-815C-04F12F35A59B}"/>
              </a:ext>
            </a:extLst>
          </p:cNvPr>
          <p:cNvPicPr>
            <a:picLocks noChangeAspect="1"/>
          </p:cNvPicPr>
          <p:nvPr/>
        </p:nvPicPr>
        <p:blipFill>
          <a:blip r:embed="rId4"/>
          <a:stretch>
            <a:fillRect/>
          </a:stretch>
        </p:blipFill>
        <p:spPr>
          <a:xfrm>
            <a:off x="7281292" y="1482309"/>
            <a:ext cx="3648463" cy="3648463"/>
          </a:xfrm>
          <a:prstGeom prst="rect">
            <a:avLst/>
          </a:prstGeom>
        </p:spPr>
      </p:pic>
      <p:sp>
        <p:nvSpPr>
          <p:cNvPr id="13" name="TextBox 12">
            <a:extLst>
              <a:ext uri="{FF2B5EF4-FFF2-40B4-BE49-F238E27FC236}">
                <a16:creationId xmlns:a16="http://schemas.microsoft.com/office/drawing/2014/main" id="{3A5FFD29-270E-E49E-3025-8705CAB75F87}"/>
              </a:ext>
            </a:extLst>
          </p:cNvPr>
          <p:cNvSpPr txBox="1"/>
          <p:nvPr/>
        </p:nvSpPr>
        <p:spPr>
          <a:xfrm>
            <a:off x="1592262" y="770065"/>
            <a:ext cx="4062955" cy="892552"/>
          </a:xfrm>
          <a:prstGeom prst="rect">
            <a:avLst/>
          </a:prstGeom>
          <a:noFill/>
        </p:spPr>
        <p:txBody>
          <a:bodyPr wrap="square">
            <a:spAutoFit/>
          </a:bodyPr>
          <a:lstStyle/>
          <a:p>
            <a:r>
              <a:rPr lang="en-US" sz="2800" b="1">
                <a:solidFill>
                  <a:schemeClr val="bg1"/>
                </a:solidFill>
                <a:latin typeface="Lato" panose="020F0502020204030203" pitchFamily="34" charset="0"/>
                <a:ea typeface="Lato" panose="020F0502020204030203" pitchFamily="34" charset="0"/>
                <a:cs typeface="Lato" panose="020F0502020204030203" pitchFamily="34" charset="0"/>
              </a:rPr>
              <a:t>Housing New Mexico</a:t>
            </a:r>
          </a:p>
          <a:p>
            <a:r>
              <a:rPr lang="en-US" sz="2400">
                <a:solidFill>
                  <a:schemeClr val="bg1"/>
                </a:solidFill>
                <a:latin typeface="Lato" panose="020F0502020204030203" pitchFamily="34" charset="0"/>
                <a:ea typeface="Lato" panose="020F0502020204030203" pitchFamily="34" charset="0"/>
                <a:cs typeface="Lato" panose="020F0502020204030203" pitchFamily="34" charset="0"/>
              </a:rPr>
              <a:t>MFA</a:t>
            </a:r>
            <a:endParaRPr lang="en-US" sz="1600">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8A76B8A1-2C7F-1866-985A-EAEA713B9845}"/>
              </a:ext>
            </a:extLst>
          </p:cNvPr>
          <p:cNvSpPr/>
          <p:nvPr/>
        </p:nvSpPr>
        <p:spPr>
          <a:xfrm>
            <a:off x="1262245" y="4207030"/>
            <a:ext cx="4497747" cy="1194196"/>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 name="TextBox 14">
            <a:extLst>
              <a:ext uri="{FF2B5EF4-FFF2-40B4-BE49-F238E27FC236}">
                <a16:creationId xmlns:a16="http://schemas.microsoft.com/office/drawing/2014/main" id="{A9E7E6FA-10C4-997E-0BC5-D075D5454DAF}"/>
              </a:ext>
            </a:extLst>
          </p:cNvPr>
          <p:cNvSpPr txBox="1"/>
          <p:nvPr/>
        </p:nvSpPr>
        <p:spPr>
          <a:xfrm>
            <a:off x="1479640" y="1903772"/>
            <a:ext cx="4062955" cy="2062103"/>
          </a:xfrm>
          <a:prstGeom prst="rect">
            <a:avLst/>
          </a:prstGeom>
          <a:noFill/>
        </p:spPr>
        <p:txBody>
          <a:bodyPr wrap="square">
            <a:spAutoFit/>
          </a:bodyPr>
          <a:lstStyle/>
          <a:p>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Affordable Housing Act Compliance for Local Governments</a:t>
            </a:r>
          </a:p>
          <a:p>
            <a:endParaRPr lang="en-US" sz="20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600" i="1" dirty="0">
                <a:solidFill>
                  <a:schemeClr val="bg1"/>
                </a:solidFill>
                <a:latin typeface="Lato" panose="020F0502020204030203" pitchFamily="34" charset="0"/>
                <a:ea typeface="Lato" panose="020F0502020204030203" pitchFamily="34" charset="0"/>
                <a:cs typeface="Lato" panose="020F0502020204030203" pitchFamily="34" charset="0"/>
              </a:rPr>
              <a:t>Prepared for Ruidoso Regional Housing Forum</a:t>
            </a:r>
          </a:p>
          <a:p>
            <a:endParaRPr lang="en-US" sz="1600" i="1"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200" i="1" dirty="0">
                <a:solidFill>
                  <a:schemeClr val="bg1"/>
                </a:solidFill>
                <a:latin typeface="Lato" panose="020F0502020204030203" pitchFamily="34" charset="0"/>
                <a:ea typeface="Lato" panose="020F0502020204030203" pitchFamily="34" charset="0"/>
                <a:cs typeface="Lato" panose="020F0502020204030203" pitchFamily="34" charset="0"/>
              </a:rPr>
              <a:t>April 9, 2026</a:t>
            </a:r>
          </a:p>
        </p:txBody>
      </p:sp>
      <p:sp>
        <p:nvSpPr>
          <p:cNvPr id="5" name="Subtitle 2">
            <a:extLst>
              <a:ext uri="{FF2B5EF4-FFF2-40B4-BE49-F238E27FC236}">
                <a16:creationId xmlns:a16="http://schemas.microsoft.com/office/drawing/2014/main" id="{0C7A6E10-6150-8A88-C89C-0D2C103B6BDB}"/>
              </a:ext>
            </a:extLst>
          </p:cNvPr>
          <p:cNvSpPr txBox="1">
            <a:spLocks/>
          </p:cNvSpPr>
          <p:nvPr/>
        </p:nvSpPr>
        <p:spPr>
          <a:xfrm>
            <a:off x="1262245" y="4233552"/>
            <a:ext cx="4497747" cy="1188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a:solidFill>
                  <a:schemeClr val="bg1"/>
                </a:solidFill>
                <a:latin typeface="Lato" panose="020F0502020204030203" pitchFamily="34" charset="0"/>
                <a:ea typeface="Lato" panose="020F0502020204030203" pitchFamily="34" charset="0"/>
                <a:cs typeface="Lato" panose="020F0502020204030203" pitchFamily="34" charset="0"/>
              </a:rPr>
              <a:t>Stephanie Gonzales</a:t>
            </a:r>
          </a:p>
          <a:p>
            <a:pPr algn="l"/>
            <a:r>
              <a:rPr lang="en-US" sz="1400" i="1">
                <a:solidFill>
                  <a:schemeClr val="bg1"/>
                </a:solidFill>
                <a:latin typeface="Lato" panose="020F0502020204030203" pitchFamily="34" charset="0"/>
                <a:ea typeface="Lato" panose="020F0502020204030203" pitchFamily="34" charset="0"/>
                <a:cs typeface="Lato" panose="020F0502020204030203" pitchFamily="34" charset="0"/>
              </a:rPr>
              <a:t>Research &amp; Development Manager II</a:t>
            </a:r>
          </a:p>
          <a:p>
            <a:pPr algn="l"/>
            <a:r>
              <a:rPr lang="en-US" sz="1400">
                <a:solidFill>
                  <a:schemeClr val="bg1"/>
                </a:solidFill>
                <a:latin typeface="Lato" panose="020F0502020204030203" pitchFamily="34" charset="0"/>
                <a:ea typeface="Lato" panose="020F0502020204030203" pitchFamily="34" charset="0"/>
                <a:cs typeface="Lato" panose="020F0502020204030203" pitchFamily="34" charset="0"/>
              </a:rPr>
              <a:t>Policy &amp; Planning Department</a:t>
            </a:r>
          </a:p>
          <a:p>
            <a:pPr algn="l"/>
            <a:endParaRPr lang="en-US" i="1">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1539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90AEA-F46F-61E8-9E61-86273BB8D7D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73D380E-7982-A50A-803A-63DF20E34431}"/>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BEC777-86C5-DDED-29E1-99417F27F502}"/>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5D616149-E44B-9E92-C638-90DBF1E37BC0}"/>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9</a:t>
            </a:r>
            <a:endParaRPr lang="en-US" b="1" dirty="0">
              <a:solidFill>
                <a:schemeClr val="tx1"/>
              </a:solidFill>
            </a:endParaRPr>
          </a:p>
        </p:txBody>
      </p:sp>
      <p:sp>
        <p:nvSpPr>
          <p:cNvPr id="4" name="Title 1">
            <a:extLst>
              <a:ext uri="{FF2B5EF4-FFF2-40B4-BE49-F238E27FC236}">
                <a16:creationId xmlns:a16="http://schemas.microsoft.com/office/drawing/2014/main" id="{9715101A-6B6B-E708-2487-69AF1DF56752}"/>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Qualifying Grantees</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A1607F90-77FA-82F0-6FB6-940BDAAB7191}"/>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Diagram 1">
            <a:extLst>
              <a:ext uri="{FF2B5EF4-FFF2-40B4-BE49-F238E27FC236}">
                <a16:creationId xmlns:a16="http://schemas.microsoft.com/office/drawing/2014/main" id="{02F5E311-227E-44EC-5472-690DE271E284}"/>
              </a:ext>
            </a:extLst>
          </p:cNvPr>
          <p:cNvGraphicFramePr/>
          <p:nvPr>
            <p:extLst>
              <p:ext uri="{D42A27DB-BD31-4B8C-83A1-F6EECF244321}">
                <p14:modId xmlns:p14="http://schemas.microsoft.com/office/powerpoint/2010/main" val="2000447852"/>
              </p:ext>
            </p:extLst>
          </p:nvPr>
        </p:nvGraphicFramePr>
        <p:xfrm>
          <a:off x="1618405" y="1496546"/>
          <a:ext cx="8955190" cy="4344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136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48DC3-78FB-9DCC-E70C-8B88E08DD01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32C0203-5E8F-AF20-9D87-BFF5E04E1D34}"/>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A12B170-DE65-E717-339F-A68C0F7E05A2}"/>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CD373C60-A81D-F761-E162-034AA99C00CE}"/>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10</a:t>
            </a:r>
            <a:endParaRPr lang="en-US" b="1" dirty="0">
              <a:solidFill>
                <a:schemeClr val="tx1"/>
              </a:solidFill>
            </a:endParaRPr>
          </a:p>
        </p:txBody>
      </p:sp>
      <p:sp>
        <p:nvSpPr>
          <p:cNvPr id="4" name="Title 1">
            <a:extLst>
              <a:ext uri="{FF2B5EF4-FFF2-40B4-BE49-F238E27FC236}">
                <a16:creationId xmlns:a16="http://schemas.microsoft.com/office/drawing/2014/main" id="{F1B418C8-182B-0A2C-C7EF-AF640191850B}"/>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Qualifying Grantees – Non-Individuals and Non-Profits </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ADAD8DA3-2F45-C9CC-DCB6-988459093F88}"/>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Diagram 1">
            <a:extLst>
              <a:ext uri="{FF2B5EF4-FFF2-40B4-BE49-F238E27FC236}">
                <a16:creationId xmlns:a16="http://schemas.microsoft.com/office/drawing/2014/main" id="{28EF64D6-76A2-7701-7553-1B7EE05AFE73}"/>
              </a:ext>
            </a:extLst>
          </p:cNvPr>
          <p:cNvGraphicFramePr/>
          <p:nvPr>
            <p:extLst>
              <p:ext uri="{D42A27DB-BD31-4B8C-83A1-F6EECF244321}">
                <p14:modId xmlns:p14="http://schemas.microsoft.com/office/powerpoint/2010/main" val="3749796449"/>
              </p:ext>
            </p:extLst>
          </p:nvPr>
        </p:nvGraphicFramePr>
        <p:xfrm>
          <a:off x="275367" y="636104"/>
          <a:ext cx="7231270" cy="6269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4059129F-C4F8-F5D7-D991-D266B421B7DE}"/>
              </a:ext>
            </a:extLst>
          </p:cNvPr>
          <p:cNvGraphicFramePr/>
          <p:nvPr>
            <p:extLst>
              <p:ext uri="{D42A27DB-BD31-4B8C-83A1-F6EECF244321}">
                <p14:modId xmlns:p14="http://schemas.microsoft.com/office/powerpoint/2010/main" val="2158350138"/>
              </p:ext>
            </p:extLst>
          </p:nvPr>
        </p:nvGraphicFramePr>
        <p:xfrm>
          <a:off x="7818784" y="1479826"/>
          <a:ext cx="3744566" cy="44748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5228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32220-9837-1228-951F-D5C32464833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BCC3915-8396-03CD-7FC0-AB65A493C07F}"/>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AB1FB5-AB80-A52E-E6F1-7DD5B478C388}"/>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2BAB1330-23D6-A70B-57EA-4A2AFA06C49C}"/>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11</a:t>
            </a:r>
            <a:endParaRPr lang="en-US" b="1" dirty="0">
              <a:solidFill>
                <a:schemeClr val="tx1"/>
              </a:solidFill>
            </a:endParaRPr>
          </a:p>
        </p:txBody>
      </p:sp>
      <p:sp>
        <p:nvSpPr>
          <p:cNvPr id="4" name="Title 1">
            <a:extLst>
              <a:ext uri="{FF2B5EF4-FFF2-40B4-BE49-F238E27FC236}">
                <a16:creationId xmlns:a16="http://schemas.microsoft.com/office/drawing/2014/main" id="{A6FF78F8-1AF8-4337-9D66-5A0FC191DFA6}"/>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How to “Qualify” a Grantee – Non-Individual</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E55E26F2-6F8B-9CE4-815E-B8D3363CF6A6}"/>
              </a:ext>
            </a:extLst>
          </p:cNvPr>
          <p:cNvPicPr>
            <a:picLocks noChangeAspect="1"/>
          </p:cNvPicPr>
          <p:nvPr/>
        </p:nvPicPr>
        <p:blipFill>
          <a:blip r:embed="rId3"/>
          <a:stretch>
            <a:fillRect/>
          </a:stretch>
        </p:blipFill>
        <p:spPr>
          <a:xfrm>
            <a:off x="366632" y="234640"/>
            <a:ext cx="876543" cy="514641"/>
          </a:xfrm>
          <a:prstGeom prst="rect">
            <a:avLst/>
          </a:prstGeom>
        </p:spPr>
      </p:pic>
      <p:sp>
        <p:nvSpPr>
          <p:cNvPr id="2" name="TextBox 1">
            <a:extLst>
              <a:ext uri="{FF2B5EF4-FFF2-40B4-BE49-F238E27FC236}">
                <a16:creationId xmlns:a16="http://schemas.microsoft.com/office/drawing/2014/main" id="{3E82FE83-FA45-8DEC-CD82-AE3604E24041}"/>
              </a:ext>
            </a:extLst>
          </p:cNvPr>
          <p:cNvSpPr txBox="1"/>
          <p:nvPr/>
        </p:nvSpPr>
        <p:spPr>
          <a:xfrm>
            <a:off x="366632" y="1750892"/>
            <a:ext cx="5941515" cy="3785652"/>
          </a:xfrm>
          <a:prstGeom prst="rect">
            <a:avLst/>
          </a:prstGeom>
          <a:noFill/>
        </p:spPr>
        <p:txBody>
          <a:bodyPr wrap="square" rtlCol="0">
            <a:spAutoFit/>
          </a:bodyPr>
          <a:lstStyle/>
          <a:p>
            <a:r>
              <a:rPr lang="en-US" sz="1600">
                <a:latin typeface="Lato" panose="020F0502020204030203" pitchFamily="34" charset="0"/>
                <a:ea typeface="Lato" panose="020F0502020204030203" pitchFamily="34" charset="0"/>
                <a:cs typeface="Lato" panose="020F0502020204030203" pitchFamily="34" charset="0"/>
              </a:rPr>
              <a:t>Local governments must use the “</a:t>
            </a:r>
            <a:r>
              <a:rPr lang="en-US" sz="1600" b="1">
                <a:latin typeface="Lato" panose="020F0502020204030203" pitchFamily="34" charset="0"/>
                <a:ea typeface="Lato" panose="020F0502020204030203" pitchFamily="34" charset="0"/>
                <a:cs typeface="Lato" panose="020F0502020204030203" pitchFamily="34" charset="0"/>
              </a:rPr>
              <a:t>Qualifying Grantee Certification for Non-Individual Applicants</a:t>
            </a:r>
            <a:r>
              <a:rPr lang="en-US" sz="1600">
                <a:latin typeface="Lato" panose="020F0502020204030203" pitchFamily="34" charset="0"/>
                <a:ea typeface="Lato" panose="020F0502020204030203" pitchFamily="34" charset="0"/>
                <a:cs typeface="Lato" panose="020F0502020204030203" pitchFamily="34" charset="0"/>
              </a:rPr>
              <a:t>” form to verify that an entity meets, and evidences Qualifying Grantee criteria. </a:t>
            </a:r>
          </a:p>
          <a:p>
            <a:endParaRPr lang="en-US" sz="1600">
              <a:latin typeface="Lato" panose="020F0502020204030203" pitchFamily="34" charset="0"/>
              <a:ea typeface="Lato" panose="020F0502020204030203" pitchFamily="34" charset="0"/>
              <a:cs typeface="Lato" panose="020F0502020204030203" pitchFamily="34" charset="0"/>
            </a:endParaRPr>
          </a:p>
          <a:p>
            <a:r>
              <a:rPr lang="en-US" sz="1600" b="1">
                <a:latin typeface="Lato" panose="020F0502020204030203" pitchFamily="34" charset="0"/>
                <a:ea typeface="Lato" panose="020F0502020204030203" pitchFamily="34" charset="0"/>
                <a:cs typeface="Lato" panose="020F0502020204030203" pitchFamily="34" charset="0"/>
              </a:rPr>
              <a:t>Local governments must submit the completed Qualifying Grantee Certification for Non-Individual Applicants form and supporting documentation for Housing New Mexico’s approval. </a:t>
            </a:r>
          </a:p>
          <a:p>
            <a:endParaRPr lang="en-US" sz="1600">
              <a:latin typeface="Lato" panose="020F0502020204030203" pitchFamily="34" charset="0"/>
              <a:ea typeface="Lato" panose="020F0502020204030203" pitchFamily="34" charset="0"/>
              <a:cs typeface="Lato" panose="020F0502020204030203" pitchFamily="34" charset="0"/>
            </a:endParaRPr>
          </a:p>
          <a:p>
            <a:r>
              <a:rPr lang="en-US" sz="1600">
                <a:latin typeface="Lato" panose="020F0502020204030203" pitchFamily="34" charset="0"/>
                <a:ea typeface="Lato" panose="020F0502020204030203" pitchFamily="34" charset="0"/>
                <a:cs typeface="Lato" panose="020F0502020204030203" pitchFamily="34" charset="0"/>
              </a:rPr>
              <a:t>Local governments may certify an entity as a Qualifying Grantee, without any commitment or obligation, to make an affordable housing donation to that entity. </a:t>
            </a:r>
          </a:p>
          <a:p>
            <a:endParaRPr lang="en-US" sz="1600">
              <a:latin typeface="Lato" panose="020F0502020204030203" pitchFamily="34" charset="0"/>
              <a:ea typeface="Lato" panose="020F0502020204030203" pitchFamily="34" charset="0"/>
              <a:cs typeface="Lato" panose="020F0502020204030203" pitchFamily="34" charset="0"/>
            </a:endParaRPr>
          </a:p>
          <a:p>
            <a:r>
              <a:rPr lang="en-US" sz="1600" b="1">
                <a:latin typeface="Lato" panose="020F0502020204030203" pitchFamily="34" charset="0"/>
                <a:ea typeface="Lato" panose="020F0502020204030203" pitchFamily="34" charset="0"/>
                <a:cs typeface="Lato" panose="020F0502020204030203" pitchFamily="34" charset="0"/>
              </a:rPr>
              <a:t>Qualifying Grantees that do receive an AHA donation must be recertified annually by the local government to ensure they remain in good standing.</a:t>
            </a:r>
          </a:p>
        </p:txBody>
      </p:sp>
      <p:pic>
        <p:nvPicPr>
          <p:cNvPr id="1026" name="Picture 2" descr="Housing New Mexico representatives attended the grand opening ceremony for Vista de Socorro Apartments Thursday, May 22">
            <a:extLst>
              <a:ext uri="{FF2B5EF4-FFF2-40B4-BE49-F238E27FC236}">
                <a16:creationId xmlns:a16="http://schemas.microsoft.com/office/drawing/2014/main" id="{36E9A8F0-B337-A4F2-488B-9F7F882B0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25" y="1165495"/>
            <a:ext cx="4943263" cy="52545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853EB6-86DA-3F6F-DA38-CF27E26A2473}"/>
              </a:ext>
            </a:extLst>
          </p:cNvPr>
          <p:cNvSpPr txBox="1"/>
          <p:nvPr/>
        </p:nvSpPr>
        <p:spPr>
          <a:xfrm>
            <a:off x="6753225" y="5692505"/>
            <a:ext cx="4724188" cy="646331"/>
          </a:xfrm>
          <a:prstGeom prst="rect">
            <a:avLst/>
          </a:prstGeom>
          <a:solidFill>
            <a:schemeClr val="bg1"/>
          </a:solidFill>
        </p:spPr>
        <p:txBody>
          <a:bodyPr wrap="square" rtlCol="0">
            <a:spAutoFit/>
          </a:bodyPr>
          <a:lstStyle/>
          <a:p>
            <a:r>
              <a:rPr lang="en-US" sz="1200">
                <a:latin typeface="Lato" panose="020F0502020204030203" pitchFamily="34" charset="0"/>
                <a:ea typeface="Lato" panose="020F0502020204030203" pitchFamily="34" charset="0"/>
                <a:cs typeface="Lato" panose="020F0502020204030203" pitchFamily="34" charset="0"/>
              </a:rPr>
              <a:t>The grand opening of Vista de Socorro, a 32-unit multifamily rental community with 7 units reserved for households experiencing homelessness or have a disability in Socorro, New Mexico. </a:t>
            </a:r>
          </a:p>
        </p:txBody>
      </p:sp>
    </p:spTree>
    <p:extLst>
      <p:ext uri="{BB962C8B-B14F-4D97-AF65-F5344CB8AC3E}">
        <p14:creationId xmlns:p14="http://schemas.microsoft.com/office/powerpoint/2010/main" val="149560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42826-E7F2-040C-4BED-7936717B21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75566A9-533D-B622-660F-821E25D943F7}"/>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0" name="Rectangle 19">
            <a:extLst>
              <a:ext uri="{FF2B5EF4-FFF2-40B4-BE49-F238E27FC236}">
                <a16:creationId xmlns:a16="http://schemas.microsoft.com/office/drawing/2014/main" id="{71565F1F-A3A4-D7BA-EBFE-A38109C556AB}"/>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4" name="Footer Placeholder 5">
            <a:extLst>
              <a:ext uri="{FF2B5EF4-FFF2-40B4-BE49-F238E27FC236}">
                <a16:creationId xmlns:a16="http://schemas.microsoft.com/office/drawing/2014/main" id="{5657AF59-75BA-BC5A-10C6-313EB4520D6C}"/>
              </a:ext>
            </a:extLst>
          </p:cNvPr>
          <p:cNvSpPr>
            <a:spLocks noGrp="1"/>
          </p:cNvSpPr>
          <p:nvPr>
            <p:ph type="ftr" sz="quarter" idx="11"/>
          </p:nvPr>
        </p:nvSpPr>
        <p:spPr>
          <a:xfrm>
            <a:off x="11477413" y="6487022"/>
            <a:ext cx="572996" cy="370978"/>
          </a:xfrm>
        </p:spPr>
        <p:txBody>
          <a:bodyPr/>
          <a:lstStyle/>
          <a:p>
            <a:r>
              <a:rPr lang="en-US" sz="1600" b="1" dirty="0">
                <a:solidFill>
                  <a:schemeClr val="tx1"/>
                </a:solidFill>
                <a:ea typeface="Lato" panose="020F0502020204030203" pitchFamily="34" charset="0"/>
                <a:cs typeface="Lato" panose="020F0502020204030203" pitchFamily="34" charset="0"/>
              </a:rPr>
              <a:t>12</a:t>
            </a:r>
            <a:endParaRPr lang="en-US" b="1" dirty="0">
              <a:solidFill>
                <a:schemeClr val="tx1"/>
              </a:solidFill>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61AEC7AE-15E7-62B5-34FE-D6A2A376C01C}"/>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Qualifying Grantees –Individuals</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7709926E-11CA-06C6-86BD-7F8C1FD8A50F}"/>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Diagram 1">
            <a:extLst>
              <a:ext uri="{FF2B5EF4-FFF2-40B4-BE49-F238E27FC236}">
                <a16:creationId xmlns:a16="http://schemas.microsoft.com/office/drawing/2014/main" id="{4396972E-9A6F-7C2D-A646-9CE05F6D08F8}"/>
              </a:ext>
            </a:extLst>
          </p:cNvPr>
          <p:cNvGraphicFramePr/>
          <p:nvPr>
            <p:extLst>
              <p:ext uri="{D42A27DB-BD31-4B8C-83A1-F6EECF244321}">
                <p14:modId xmlns:p14="http://schemas.microsoft.com/office/powerpoint/2010/main" val="2138653488"/>
              </p:ext>
            </p:extLst>
          </p:nvPr>
        </p:nvGraphicFramePr>
        <p:xfrm>
          <a:off x="602305" y="1366496"/>
          <a:ext cx="10987390" cy="3279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DB87C3D-2B52-2E6D-7199-A1D1DC71170C}"/>
              </a:ext>
            </a:extLst>
          </p:cNvPr>
          <p:cNvSpPr txBox="1"/>
          <p:nvPr/>
        </p:nvSpPr>
        <p:spPr>
          <a:xfrm>
            <a:off x="551035" y="4917261"/>
            <a:ext cx="11089930" cy="1200329"/>
          </a:xfrm>
          <a:prstGeom prst="rect">
            <a:avLst/>
          </a:prstGeom>
          <a:noFill/>
        </p:spPr>
        <p:txBody>
          <a:bodyPr wrap="square" rtlCol="0">
            <a:spAutoFit/>
          </a:bodyPr>
          <a:lstStyle/>
          <a:p>
            <a:r>
              <a:rPr lang="en-US">
                <a:latin typeface="Lato" panose="020F0502020204030203" pitchFamily="34" charset="0"/>
                <a:ea typeface="Lato" panose="020F0502020204030203" pitchFamily="34" charset="0"/>
                <a:cs typeface="Lato" panose="020F0502020204030203" pitchFamily="34" charset="0"/>
              </a:rPr>
              <a:t>For individual qualifying grantees, local governments must develop program guidelines that stipulate criteria for beneficiary eligibility. The criteria, at a minimum, must include income limits that are consistent with the local government’s Affordable Housing Act ordinance. </a:t>
            </a:r>
            <a:r>
              <a:rPr lang="en-US" b="1">
                <a:latin typeface="Lato" panose="020F0502020204030203" pitchFamily="34" charset="0"/>
                <a:ea typeface="Lato" panose="020F0502020204030203" pitchFamily="34" charset="0"/>
                <a:cs typeface="Lato" panose="020F0502020204030203" pitchFamily="34" charset="0"/>
              </a:rPr>
              <a:t>The program guidelines must be submitted to Housing New Mexico for review and approval. </a:t>
            </a:r>
          </a:p>
        </p:txBody>
      </p:sp>
    </p:spTree>
    <p:extLst>
      <p:ext uri="{BB962C8B-B14F-4D97-AF65-F5344CB8AC3E}">
        <p14:creationId xmlns:p14="http://schemas.microsoft.com/office/powerpoint/2010/main" val="306164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AC9B-749E-2078-4B8D-BC3304C8858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1E035F1-692E-B019-3DE5-0BF0D579646E}"/>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23CD6D-239B-0272-7C27-2DB95C522810}"/>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DCBF14D3-B201-D40F-AC39-01E6F2829C9E}"/>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13</a:t>
            </a:r>
            <a:endParaRPr lang="en-US" b="1" dirty="0">
              <a:solidFill>
                <a:schemeClr val="tx1"/>
              </a:solidFill>
            </a:endParaRPr>
          </a:p>
        </p:txBody>
      </p:sp>
      <p:sp>
        <p:nvSpPr>
          <p:cNvPr id="4" name="Title 1">
            <a:extLst>
              <a:ext uri="{FF2B5EF4-FFF2-40B4-BE49-F238E27FC236}">
                <a16:creationId xmlns:a16="http://schemas.microsoft.com/office/drawing/2014/main" id="{2FC0565D-4E0F-A675-0C5D-68EFD005B87B}"/>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Making Affordable Housing Awards</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49A9C4EF-0419-0741-C652-D3FE764015CE}"/>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3" name="Diagram 2">
            <a:extLst>
              <a:ext uri="{FF2B5EF4-FFF2-40B4-BE49-F238E27FC236}">
                <a16:creationId xmlns:a16="http://schemas.microsoft.com/office/drawing/2014/main" id="{08DA5515-1025-BC2B-749F-7FC6C9FFC835}"/>
              </a:ext>
            </a:extLst>
          </p:cNvPr>
          <p:cNvGraphicFramePr/>
          <p:nvPr>
            <p:extLst>
              <p:ext uri="{D42A27DB-BD31-4B8C-83A1-F6EECF244321}">
                <p14:modId xmlns:p14="http://schemas.microsoft.com/office/powerpoint/2010/main" val="1836642627"/>
              </p:ext>
            </p:extLst>
          </p:nvPr>
        </p:nvGraphicFramePr>
        <p:xfrm>
          <a:off x="428369" y="2373578"/>
          <a:ext cx="11335259" cy="3284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283E7831-18AE-F3AF-6E51-CE6D7D85B383}"/>
              </a:ext>
            </a:extLst>
          </p:cNvPr>
          <p:cNvSpPr txBox="1"/>
          <p:nvPr/>
        </p:nvSpPr>
        <p:spPr>
          <a:xfrm>
            <a:off x="285241" y="1253778"/>
            <a:ext cx="11621517" cy="1200329"/>
          </a:xfrm>
          <a:prstGeom prst="rect">
            <a:avLst/>
          </a:prstGeom>
          <a:noFill/>
        </p:spPr>
        <p:txBody>
          <a:bodyPr wrap="square" rtlCol="0">
            <a:spAutoFit/>
          </a:bodyPr>
          <a:lstStyle/>
          <a:p>
            <a:r>
              <a:rPr lang="en-US">
                <a:latin typeface="Lato" panose="020F0502020204030203" pitchFamily="34" charset="0"/>
                <a:ea typeface="Lato" panose="020F0502020204030203" pitchFamily="34" charset="0"/>
                <a:cs typeface="Lato" panose="020F0502020204030203" pitchFamily="34" charset="0"/>
              </a:rPr>
              <a:t>Local governments must </a:t>
            </a:r>
            <a:r>
              <a:rPr lang="en-US" b="1">
                <a:latin typeface="Lato" panose="020F0502020204030203" pitchFamily="34" charset="0"/>
                <a:ea typeface="Lato" panose="020F0502020204030203" pitchFamily="34" charset="0"/>
                <a:cs typeface="Lato" panose="020F0502020204030203" pitchFamily="34" charset="0"/>
              </a:rPr>
              <a:t>select a qualified grantee</a:t>
            </a:r>
            <a:r>
              <a:rPr lang="en-US">
                <a:latin typeface="Lato" panose="020F0502020204030203" pitchFamily="34" charset="0"/>
                <a:ea typeface="Lato" panose="020F0502020204030203" pitchFamily="34" charset="0"/>
                <a:cs typeface="Lato" panose="020F0502020204030203" pitchFamily="34" charset="0"/>
              </a:rPr>
              <a:t>, and </a:t>
            </a:r>
            <a:r>
              <a:rPr lang="en-US" b="1">
                <a:latin typeface="Lato" panose="020F0502020204030203" pitchFamily="34" charset="0"/>
                <a:ea typeface="Lato" panose="020F0502020204030203" pitchFamily="34" charset="0"/>
                <a:cs typeface="Lato" panose="020F0502020204030203" pitchFamily="34" charset="0"/>
              </a:rPr>
              <a:t>evaluate a proposed project or program</a:t>
            </a:r>
            <a:r>
              <a:rPr lang="en-US">
                <a:latin typeface="Lato" panose="020F0502020204030203" pitchFamily="34" charset="0"/>
                <a:ea typeface="Lato" panose="020F0502020204030203" pitchFamily="34" charset="0"/>
                <a:cs typeface="Lato" panose="020F0502020204030203" pitchFamily="34" charset="0"/>
              </a:rPr>
              <a:t>, to receive an affordable housing donation/award (funding, land, infrastructure) through a process that is consistent with its procurement code and funding source regulation. </a:t>
            </a:r>
          </a:p>
          <a:p>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5199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3A133-47C4-E18E-26FC-18A4357400D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5C9026A-000A-EA22-8712-8B44A9B7E440}"/>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8AD76B-7D59-4805-352F-84DDA829C022}"/>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9652D47A-E9BF-97AC-8B4C-BD5B9770FE4B}"/>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14</a:t>
            </a:r>
            <a:endParaRPr lang="en-US" b="1" dirty="0">
              <a:solidFill>
                <a:schemeClr val="tx1"/>
              </a:solidFill>
            </a:endParaRPr>
          </a:p>
        </p:txBody>
      </p:sp>
      <p:sp>
        <p:nvSpPr>
          <p:cNvPr id="4" name="Title 1">
            <a:extLst>
              <a:ext uri="{FF2B5EF4-FFF2-40B4-BE49-F238E27FC236}">
                <a16:creationId xmlns:a16="http://schemas.microsoft.com/office/drawing/2014/main" id="{D094C2A0-03DF-07FC-83E8-E28A3CB1A840}"/>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Award Application Certification</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4834EA71-FAAD-E8A0-589A-2FC6022D6CF9}"/>
              </a:ext>
            </a:extLst>
          </p:cNvPr>
          <p:cNvPicPr>
            <a:picLocks noChangeAspect="1"/>
          </p:cNvPicPr>
          <p:nvPr/>
        </p:nvPicPr>
        <p:blipFill>
          <a:blip r:embed="rId3"/>
          <a:stretch>
            <a:fillRect/>
          </a:stretch>
        </p:blipFill>
        <p:spPr>
          <a:xfrm>
            <a:off x="366632" y="234640"/>
            <a:ext cx="876543" cy="514641"/>
          </a:xfrm>
          <a:prstGeom prst="rect">
            <a:avLst/>
          </a:prstGeom>
        </p:spPr>
      </p:pic>
      <p:sp>
        <p:nvSpPr>
          <p:cNvPr id="10" name="TextBox 9">
            <a:extLst>
              <a:ext uri="{FF2B5EF4-FFF2-40B4-BE49-F238E27FC236}">
                <a16:creationId xmlns:a16="http://schemas.microsoft.com/office/drawing/2014/main" id="{1F528C8E-E963-0C1D-87C2-FD8E076325AC}"/>
              </a:ext>
            </a:extLst>
          </p:cNvPr>
          <p:cNvSpPr txBox="1"/>
          <p:nvPr/>
        </p:nvSpPr>
        <p:spPr>
          <a:xfrm>
            <a:off x="141591" y="1231536"/>
            <a:ext cx="5160171" cy="5355312"/>
          </a:xfrm>
          <a:prstGeom prst="rect">
            <a:avLst/>
          </a:prstGeom>
          <a:noFill/>
        </p:spPr>
        <p:txBody>
          <a:bodyPr wrap="square" lIns="91440" tIns="45720" rIns="91440" bIns="45720" rtlCol="0" anchor="t">
            <a:spAutoFit/>
          </a:bodyPr>
          <a:lstStyle/>
          <a:p>
            <a:r>
              <a:rPr lang="en-US">
                <a:latin typeface="Lato" panose="020F0502020204030203" pitchFamily="34" charset="0"/>
                <a:ea typeface="Lato" panose="020F0502020204030203" pitchFamily="34" charset="0"/>
                <a:cs typeface="Lato" panose="020F0502020204030203" pitchFamily="34" charset="0"/>
              </a:rPr>
              <a:t>After completing a selection and evaluation process to make an affordable housing donation/award, local governments must submit the </a:t>
            </a:r>
            <a:r>
              <a:rPr lang="en-US" b="1">
                <a:latin typeface="Lato" panose="020F0502020204030203" pitchFamily="34" charset="0"/>
                <a:ea typeface="Lato" panose="020F0502020204030203" pitchFamily="34" charset="0"/>
                <a:cs typeface="Lato" panose="020F0502020204030203" pitchFamily="34" charset="0"/>
              </a:rPr>
              <a:t>“Affordable Housing Funds Application Certification for Non-Individual Applicants”</a:t>
            </a:r>
            <a:r>
              <a:rPr lang="en-US">
                <a:latin typeface="Lato" panose="020F0502020204030203" pitchFamily="34" charset="0"/>
                <a:ea typeface="Lato" panose="020F0502020204030203" pitchFamily="34" charset="0"/>
                <a:cs typeface="Lato" panose="020F0502020204030203" pitchFamily="34" charset="0"/>
              </a:rPr>
              <a:t> form to Housing New Mexico, along with the application packet, that attest to the following:</a:t>
            </a:r>
          </a:p>
          <a:p>
            <a:endParaRPr lang="en-US">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Lato" panose="020F0502020204030203" pitchFamily="34" charset="0"/>
                <a:ea typeface="Lato" panose="020F0502020204030203" pitchFamily="34" charset="0"/>
                <a:cs typeface="Lato" panose="020F0502020204030203" pitchFamily="34" charset="0"/>
              </a:rPr>
              <a:t>Completion of its review of the Application</a:t>
            </a:r>
          </a:p>
          <a:p>
            <a:pPr marL="285750" indent="-285750">
              <a:buFont typeface="Arial" panose="020B0604020202020204" pitchFamily="34" charset="0"/>
              <a:buChar char="•"/>
            </a:pPr>
            <a:r>
              <a:rPr lang="en-US">
                <a:latin typeface="Lato" panose="020F0502020204030203" pitchFamily="34" charset="0"/>
                <a:ea typeface="Lato" panose="020F0502020204030203" pitchFamily="34" charset="0"/>
                <a:cs typeface="Lato" panose="020F0502020204030203" pitchFamily="34" charset="0"/>
              </a:rPr>
              <a:t>Determination that the Application is complete</a:t>
            </a:r>
          </a:p>
          <a:p>
            <a:pPr marL="285750" indent="-285750">
              <a:buFont typeface="Arial" panose="020B0604020202020204" pitchFamily="34" charset="0"/>
              <a:buChar char="•"/>
            </a:pPr>
            <a:r>
              <a:rPr lang="en-US">
                <a:latin typeface="Lato" panose="020F0502020204030203" pitchFamily="34" charset="0"/>
                <a:ea typeface="Lato" panose="020F0502020204030203" pitchFamily="34" charset="0"/>
                <a:cs typeface="Lato" panose="020F0502020204030203" pitchFamily="34" charset="0"/>
              </a:rPr>
              <a:t>Determination that the requirements of these Rules and the Act have been satisfied</a:t>
            </a:r>
          </a:p>
          <a:p>
            <a:pPr marL="285750" indent="-285750">
              <a:buFont typeface="Arial" panose="020B0604020202020204" pitchFamily="34" charset="0"/>
              <a:buChar char="•"/>
            </a:pPr>
            <a:r>
              <a:rPr lang="en-US">
                <a:latin typeface="Lato" panose="020F0502020204030203" pitchFamily="34" charset="0"/>
                <a:ea typeface="Lato" panose="020F0502020204030203" pitchFamily="34" charset="0"/>
                <a:cs typeface="Lato" panose="020F0502020204030203" pitchFamily="34" charset="0"/>
              </a:rPr>
              <a:t>Determination that the Applicant is a Qualifying Grantee </a:t>
            </a:r>
          </a:p>
          <a:p>
            <a:endParaRPr lang="en-US">
              <a:latin typeface="Lato" panose="020F0502020204030203" pitchFamily="34" charset="0"/>
              <a:ea typeface="Lato" panose="020F0502020204030203" pitchFamily="34" charset="0"/>
              <a:cs typeface="Lato" panose="020F0502020204030203" pitchFamily="34" charset="0"/>
            </a:endParaRPr>
          </a:p>
          <a:p>
            <a:r>
              <a:rPr lang="en-US">
                <a:latin typeface="Lato" panose="020F0502020204030203" pitchFamily="34" charset="0"/>
                <a:ea typeface="Lato" panose="020F0502020204030203" pitchFamily="34" charset="0"/>
                <a:cs typeface="Lato" panose="020F0502020204030203" pitchFamily="34" charset="0"/>
              </a:rPr>
              <a:t>Housing New Mexico will then approve the application certification. </a:t>
            </a:r>
          </a:p>
          <a:p>
            <a:endParaRPr lang="en-US">
              <a:latin typeface="Lato" panose="020F0502020204030203" pitchFamily="34" charset="0"/>
              <a:ea typeface="Lato" panose="020F0502020204030203" pitchFamily="34" charset="0"/>
              <a:cs typeface="Lato" panose="020F0502020204030203" pitchFamily="34" charset="0"/>
            </a:endParaRPr>
          </a:p>
        </p:txBody>
      </p:sp>
      <p:pic>
        <p:nvPicPr>
          <p:cNvPr id="2050" name="Picture 2">
            <a:extLst>
              <a:ext uri="{FF2B5EF4-FFF2-40B4-BE49-F238E27FC236}">
                <a16:creationId xmlns:a16="http://schemas.microsoft.com/office/drawing/2014/main" id="{CE819A94-085C-3186-25E8-1F693F105F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2" t="-240" r="-952" b="-361"/>
          <a:stretch>
            <a:fillRect/>
          </a:stretch>
        </p:blipFill>
        <p:spPr bwMode="auto">
          <a:xfrm>
            <a:off x="5409627" y="1190438"/>
            <a:ext cx="3269102" cy="4385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B65D994-61A6-F60A-4557-6C792CC54B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843" r="5167"/>
          <a:stretch>
            <a:fillRect/>
          </a:stretch>
        </p:blipFill>
        <p:spPr bwMode="auto">
          <a:xfrm rot="5400000">
            <a:off x="8243883" y="1727861"/>
            <a:ext cx="4343948" cy="32691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392D81-7EE6-91D9-EE8E-69A8E3214A17}"/>
              </a:ext>
            </a:extLst>
          </p:cNvPr>
          <p:cNvSpPr txBox="1"/>
          <p:nvPr/>
        </p:nvSpPr>
        <p:spPr>
          <a:xfrm>
            <a:off x="6789832" y="5345458"/>
            <a:ext cx="3777794" cy="738664"/>
          </a:xfrm>
          <a:prstGeom prst="rect">
            <a:avLst/>
          </a:prstGeom>
          <a:solidFill>
            <a:srgbClr val="F5F3E5"/>
          </a:solidFill>
        </p:spPr>
        <p:txBody>
          <a:bodyPr wrap="square" rtlCol="0">
            <a:spAutoFit/>
          </a:bodyPr>
          <a:lstStyle/>
          <a:p>
            <a:r>
              <a:rPr lang="en-US" sz="1400">
                <a:latin typeface="Lato" panose="020F0502020204030203" pitchFamily="34" charset="0"/>
                <a:ea typeface="Lato" panose="020F0502020204030203" pitchFamily="34" charset="0"/>
                <a:cs typeface="Lato" panose="020F0502020204030203" pitchFamily="34" charset="0"/>
              </a:rPr>
              <a:t>Village of Ruidoso received a Housing Innovation award for $712,498 for Mechem Meadows, a single-family development. </a:t>
            </a:r>
          </a:p>
        </p:txBody>
      </p:sp>
    </p:spTree>
    <p:extLst>
      <p:ext uri="{BB962C8B-B14F-4D97-AF65-F5344CB8AC3E}">
        <p14:creationId xmlns:p14="http://schemas.microsoft.com/office/powerpoint/2010/main" val="273112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7A07B-EF20-40B6-7509-10A91BB6E8C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B7B907D-8CDA-85BC-250A-4C43B21DBCE3}"/>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8338B8-2868-9557-D92C-0ED97E308E8C}"/>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0279847B-B9AD-3313-AA19-FB98BD2424EA}"/>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15</a:t>
            </a:r>
            <a:endParaRPr lang="en-US" b="1" dirty="0">
              <a:solidFill>
                <a:schemeClr val="tx1"/>
              </a:solidFill>
            </a:endParaRPr>
          </a:p>
        </p:txBody>
      </p:sp>
      <p:sp>
        <p:nvSpPr>
          <p:cNvPr id="4" name="Title 1">
            <a:extLst>
              <a:ext uri="{FF2B5EF4-FFF2-40B4-BE49-F238E27FC236}">
                <a16:creationId xmlns:a16="http://schemas.microsoft.com/office/drawing/2014/main" id="{6D62DFBA-418D-62D2-222F-08AEAADF1945}"/>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Affordability Period</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820E7E7B-C815-E9EC-9BBF-CE156452C857}"/>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5" name="Table 4">
            <a:extLst>
              <a:ext uri="{FF2B5EF4-FFF2-40B4-BE49-F238E27FC236}">
                <a16:creationId xmlns:a16="http://schemas.microsoft.com/office/drawing/2014/main" id="{765B394D-FD22-AD2A-E461-FD56E26D7BA7}"/>
              </a:ext>
            </a:extLst>
          </p:cNvPr>
          <p:cNvGraphicFramePr>
            <a:graphicFrameLocks noGrp="1"/>
          </p:cNvGraphicFramePr>
          <p:nvPr>
            <p:extLst>
              <p:ext uri="{D42A27DB-BD31-4B8C-83A1-F6EECF244321}">
                <p14:modId xmlns:p14="http://schemas.microsoft.com/office/powerpoint/2010/main" val="3019787248"/>
              </p:ext>
            </p:extLst>
          </p:nvPr>
        </p:nvGraphicFramePr>
        <p:xfrm>
          <a:off x="652359" y="1367360"/>
          <a:ext cx="6730592" cy="4865152"/>
        </p:xfrm>
        <a:graphic>
          <a:graphicData uri="http://schemas.openxmlformats.org/drawingml/2006/table">
            <a:tbl>
              <a:tblPr firstRow="1" bandRow="1">
                <a:tableStyleId>{5C22544A-7EE6-4342-B048-85BDC9FD1C3A}</a:tableStyleId>
              </a:tblPr>
              <a:tblGrid>
                <a:gridCol w="3365296">
                  <a:extLst>
                    <a:ext uri="{9D8B030D-6E8A-4147-A177-3AD203B41FA5}">
                      <a16:colId xmlns:a16="http://schemas.microsoft.com/office/drawing/2014/main" val="1599579931"/>
                    </a:ext>
                  </a:extLst>
                </a:gridCol>
                <a:gridCol w="3365296">
                  <a:extLst>
                    <a:ext uri="{9D8B030D-6E8A-4147-A177-3AD203B41FA5}">
                      <a16:colId xmlns:a16="http://schemas.microsoft.com/office/drawing/2014/main" val="1715495254"/>
                    </a:ext>
                  </a:extLst>
                </a:gridCol>
              </a:tblGrid>
              <a:tr h="2029234">
                <a:tc>
                  <a:txBody>
                    <a:bodyPr/>
                    <a:lstStyle/>
                    <a:p>
                      <a:r>
                        <a:rPr lang="en-US">
                          <a:latin typeface="Lato" panose="020F0502020204030203" pitchFamily="34" charset="0"/>
                          <a:ea typeface="Lato" panose="020F0502020204030203" pitchFamily="34" charset="0"/>
                          <a:cs typeface="Lato" panose="020F0502020204030203" pitchFamily="34" charset="0"/>
                        </a:rPr>
                        <a:t>If the fair market value of any Housing Assistance Grant, or the total amount of Affordable Housing Funds which have been awarded, loaned, donated, or otherwise conveyed to the Qualifying Grantee is: </a:t>
                      </a:r>
                    </a:p>
                  </a:txBody>
                  <a:tcPr/>
                </a:tc>
                <a:tc>
                  <a:txBody>
                    <a:bodyPr/>
                    <a:lstStyle/>
                    <a:p>
                      <a:r>
                        <a:rPr lang="en-US">
                          <a:latin typeface="Lato" panose="020F0502020204030203" pitchFamily="34" charset="0"/>
                          <a:ea typeface="Lato" panose="020F0502020204030203" pitchFamily="34" charset="0"/>
                          <a:cs typeface="Lato" panose="020F0502020204030203" pitchFamily="34" charset="0"/>
                        </a:rPr>
                        <a:t>Then the Affordability Period must be not less than:</a:t>
                      </a:r>
                    </a:p>
                  </a:txBody>
                  <a:tcPr/>
                </a:tc>
                <a:extLst>
                  <a:ext uri="{0D108BD9-81ED-4DB2-BD59-A6C34878D82A}">
                    <a16:rowId xmlns:a16="http://schemas.microsoft.com/office/drawing/2014/main" val="3676492379"/>
                  </a:ext>
                </a:extLst>
              </a:tr>
              <a:tr h="512336">
                <a:tc>
                  <a:txBody>
                    <a:bodyPr/>
                    <a:lstStyle/>
                    <a:p>
                      <a:pPr algn="ctr"/>
                      <a:r>
                        <a:rPr lang="en-US">
                          <a:latin typeface="Lato" panose="020F0502020204030203" pitchFamily="34" charset="0"/>
                          <a:ea typeface="Lato" panose="020F0502020204030203" pitchFamily="34" charset="0"/>
                          <a:cs typeface="Lato" panose="020F0502020204030203" pitchFamily="34" charset="0"/>
                        </a:rPr>
                        <a:t>$1 to $14,999</a:t>
                      </a:r>
                    </a:p>
                  </a:txBody>
                  <a:tcPr/>
                </a:tc>
                <a:tc>
                  <a:txBody>
                    <a:bodyPr/>
                    <a:lstStyle/>
                    <a:p>
                      <a:pPr algn="ctr"/>
                      <a:r>
                        <a:rPr lang="en-US">
                          <a:latin typeface="Lato" panose="020F0502020204030203" pitchFamily="34" charset="0"/>
                          <a:ea typeface="Lato" panose="020F0502020204030203" pitchFamily="34" charset="0"/>
                          <a:cs typeface="Lato" panose="020F0502020204030203" pitchFamily="34" charset="0"/>
                        </a:rPr>
                        <a:t>5 years</a:t>
                      </a:r>
                    </a:p>
                  </a:txBody>
                  <a:tcPr/>
                </a:tc>
                <a:extLst>
                  <a:ext uri="{0D108BD9-81ED-4DB2-BD59-A6C34878D82A}">
                    <a16:rowId xmlns:a16="http://schemas.microsoft.com/office/drawing/2014/main" val="489686016"/>
                  </a:ext>
                </a:extLst>
              </a:tr>
              <a:tr h="512336">
                <a:tc>
                  <a:txBody>
                    <a:bodyPr/>
                    <a:lstStyle/>
                    <a:p>
                      <a:pPr algn="ctr"/>
                      <a:r>
                        <a:rPr lang="en-US">
                          <a:latin typeface="Lato" panose="020F0502020204030203" pitchFamily="34" charset="0"/>
                          <a:ea typeface="Lato" panose="020F0502020204030203" pitchFamily="34" charset="0"/>
                          <a:cs typeface="Lato" panose="020F0502020204030203" pitchFamily="34" charset="0"/>
                        </a:rPr>
                        <a:t>$15,000 up to and including $40,000</a:t>
                      </a:r>
                    </a:p>
                  </a:txBody>
                  <a:tcPr/>
                </a:tc>
                <a:tc>
                  <a:txBody>
                    <a:bodyPr/>
                    <a:lstStyle/>
                    <a:p>
                      <a:pPr algn="ctr"/>
                      <a:r>
                        <a:rPr lang="en-US">
                          <a:latin typeface="Lato" panose="020F0502020204030203" pitchFamily="34" charset="0"/>
                          <a:ea typeface="Lato" panose="020F0502020204030203" pitchFamily="34" charset="0"/>
                          <a:cs typeface="Lato" panose="020F0502020204030203" pitchFamily="34" charset="0"/>
                        </a:rPr>
                        <a:t>10 years</a:t>
                      </a:r>
                    </a:p>
                  </a:txBody>
                  <a:tcPr/>
                </a:tc>
                <a:extLst>
                  <a:ext uri="{0D108BD9-81ED-4DB2-BD59-A6C34878D82A}">
                    <a16:rowId xmlns:a16="http://schemas.microsoft.com/office/drawing/2014/main" val="1028982592"/>
                  </a:ext>
                </a:extLst>
              </a:tr>
              <a:tr h="512336">
                <a:tc>
                  <a:txBody>
                    <a:bodyPr/>
                    <a:lstStyle/>
                    <a:p>
                      <a:pPr algn="ctr"/>
                      <a:r>
                        <a:rPr lang="en-US">
                          <a:latin typeface="Lato" panose="020F0502020204030203" pitchFamily="34" charset="0"/>
                          <a:ea typeface="Lato" panose="020F0502020204030203" pitchFamily="34" charset="0"/>
                          <a:cs typeface="Lato" panose="020F0502020204030203" pitchFamily="34" charset="0"/>
                        </a:rPr>
                        <a:t>From $40,000 up to and including</a:t>
                      </a:r>
                    </a:p>
                    <a:p>
                      <a:pPr algn="ctr"/>
                      <a:r>
                        <a:rPr lang="en-US">
                          <a:latin typeface="Lato" panose="020F0502020204030203" pitchFamily="34" charset="0"/>
                          <a:ea typeface="Lato" panose="020F0502020204030203" pitchFamily="34" charset="0"/>
                          <a:cs typeface="Lato" panose="020F0502020204030203" pitchFamily="34" charset="0"/>
                        </a:rPr>
                        <a:t>$100,000</a:t>
                      </a:r>
                    </a:p>
                  </a:txBody>
                  <a:tcPr/>
                </a:tc>
                <a:tc>
                  <a:txBody>
                    <a:bodyPr/>
                    <a:lstStyle/>
                    <a:p>
                      <a:pPr algn="ctr"/>
                      <a:r>
                        <a:rPr lang="en-US">
                          <a:latin typeface="Lato" panose="020F0502020204030203" pitchFamily="34" charset="0"/>
                          <a:ea typeface="Lato" panose="020F0502020204030203" pitchFamily="34" charset="0"/>
                          <a:cs typeface="Lato" panose="020F0502020204030203" pitchFamily="34" charset="0"/>
                        </a:rPr>
                        <a:t>15 years</a:t>
                      </a:r>
                    </a:p>
                  </a:txBody>
                  <a:tcPr/>
                </a:tc>
                <a:extLst>
                  <a:ext uri="{0D108BD9-81ED-4DB2-BD59-A6C34878D82A}">
                    <a16:rowId xmlns:a16="http://schemas.microsoft.com/office/drawing/2014/main" val="1727825928"/>
                  </a:ext>
                </a:extLst>
              </a:tr>
              <a:tr h="512336">
                <a:tc>
                  <a:txBody>
                    <a:bodyPr/>
                    <a:lstStyle/>
                    <a:p>
                      <a:pPr algn="ctr"/>
                      <a:r>
                        <a:rPr lang="en-US">
                          <a:latin typeface="Lato" panose="020F0502020204030203" pitchFamily="34" charset="0"/>
                          <a:ea typeface="Lato" panose="020F0502020204030203" pitchFamily="34" charset="0"/>
                          <a:cs typeface="Lato" panose="020F0502020204030203" pitchFamily="34" charset="0"/>
                        </a:rPr>
                        <a:t>Greater than $100,000</a:t>
                      </a:r>
                    </a:p>
                  </a:txBody>
                  <a:tcPr/>
                </a:tc>
                <a:tc>
                  <a:txBody>
                    <a:bodyPr/>
                    <a:lstStyle/>
                    <a:p>
                      <a:pPr algn="ctr"/>
                      <a:r>
                        <a:rPr lang="en-US">
                          <a:latin typeface="Lato" panose="020F0502020204030203" pitchFamily="34" charset="0"/>
                          <a:ea typeface="Lato" panose="020F0502020204030203" pitchFamily="34" charset="0"/>
                          <a:cs typeface="Lato" panose="020F0502020204030203" pitchFamily="34" charset="0"/>
                        </a:rPr>
                        <a:t>20 years</a:t>
                      </a:r>
                    </a:p>
                  </a:txBody>
                  <a:tcPr/>
                </a:tc>
                <a:extLst>
                  <a:ext uri="{0D108BD9-81ED-4DB2-BD59-A6C34878D82A}">
                    <a16:rowId xmlns:a16="http://schemas.microsoft.com/office/drawing/2014/main" val="375828008"/>
                  </a:ext>
                </a:extLst>
              </a:tr>
            </a:tbl>
          </a:graphicData>
        </a:graphic>
      </p:graphicFrame>
      <p:sp>
        <p:nvSpPr>
          <p:cNvPr id="6" name="TextBox 5">
            <a:extLst>
              <a:ext uri="{FF2B5EF4-FFF2-40B4-BE49-F238E27FC236}">
                <a16:creationId xmlns:a16="http://schemas.microsoft.com/office/drawing/2014/main" id="{4AB86902-9C7E-7BBA-5BFF-C7BC510D7DF5}"/>
              </a:ext>
            </a:extLst>
          </p:cNvPr>
          <p:cNvSpPr txBox="1"/>
          <p:nvPr/>
        </p:nvSpPr>
        <p:spPr>
          <a:xfrm>
            <a:off x="7597667" y="1729470"/>
            <a:ext cx="4166244" cy="4031873"/>
          </a:xfrm>
          <a:prstGeom prst="rect">
            <a:avLst/>
          </a:prstGeom>
          <a:noFill/>
        </p:spPr>
        <p:txBody>
          <a:bodyPr wrap="square" rtlCol="0">
            <a:spAutoFit/>
          </a:bodyPr>
          <a:lstStyle/>
          <a:p>
            <a:r>
              <a:rPr lang="en-US" sz="1600">
                <a:latin typeface="Lato" panose="020F0502020204030203" pitchFamily="34" charset="0"/>
                <a:ea typeface="Lato" panose="020F0502020204030203" pitchFamily="34" charset="0"/>
                <a:cs typeface="Lato" panose="020F0502020204030203" pitchFamily="34" charset="0"/>
              </a:rPr>
              <a:t>The Governmental Entity and/or Housing New Mexico, in its discretion, may increase the Affordability Period in any contract, note, mortgage, loan agreement, land use restriction agreement, restrictive covenant agreements.</a:t>
            </a:r>
          </a:p>
          <a:p>
            <a:endParaRPr lang="en-US" sz="1600">
              <a:latin typeface="Lato" panose="020F0502020204030203" pitchFamily="34" charset="0"/>
              <a:ea typeface="Lato" panose="020F0502020204030203" pitchFamily="34" charset="0"/>
              <a:cs typeface="Lato" panose="020F0502020204030203" pitchFamily="34" charset="0"/>
            </a:endParaRPr>
          </a:p>
          <a:p>
            <a:r>
              <a:rPr lang="en-US" sz="1600">
                <a:latin typeface="Lato" panose="020F0502020204030203" pitchFamily="34" charset="0"/>
                <a:ea typeface="Lato" panose="020F0502020204030203" pitchFamily="34" charset="0"/>
                <a:cs typeface="Lato" panose="020F0502020204030203" pitchFamily="34" charset="0"/>
              </a:rPr>
              <a:t>In the discretion of Housing New Mexico, weatherization funds from the State, and/or any other similar conveyances where an Affordability Period is not practical, may not necessarily be subject to the Affordability Period requirements. </a:t>
            </a:r>
            <a:r>
              <a:rPr lang="en-US" sz="1600" b="1">
                <a:latin typeface="Lato" panose="020F0502020204030203" pitchFamily="34" charset="0"/>
                <a:ea typeface="Lato" panose="020F0502020204030203" pitchFamily="34" charset="0"/>
                <a:cs typeface="Lato" panose="020F0502020204030203" pitchFamily="34" charset="0"/>
              </a:rPr>
              <a:t>However, any such conveyances may be subject to recapture on some pro-rated basis as determined by the Governmental Entity and/or MFA.</a:t>
            </a:r>
          </a:p>
        </p:txBody>
      </p:sp>
    </p:spTree>
    <p:extLst>
      <p:ext uri="{BB962C8B-B14F-4D97-AF65-F5344CB8AC3E}">
        <p14:creationId xmlns:p14="http://schemas.microsoft.com/office/powerpoint/2010/main" val="150169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96CC-6682-2D59-EF24-D01AA8E9090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E6AACC2-9980-854C-DBB3-610C971D5C0B}"/>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F7AE91-B366-8D4B-920C-3A6F2CFD0595}"/>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672C26E1-E403-BEBD-9F70-A536D1F431FE}"/>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16</a:t>
            </a:r>
            <a:endParaRPr lang="en-US" b="1" dirty="0">
              <a:solidFill>
                <a:schemeClr val="tx1"/>
              </a:solidFill>
            </a:endParaRPr>
          </a:p>
        </p:txBody>
      </p:sp>
      <p:sp>
        <p:nvSpPr>
          <p:cNvPr id="4" name="Title 1">
            <a:extLst>
              <a:ext uri="{FF2B5EF4-FFF2-40B4-BE49-F238E27FC236}">
                <a16:creationId xmlns:a16="http://schemas.microsoft.com/office/drawing/2014/main" id="{410D8328-ACF7-5A06-A8F0-E745298388E3}"/>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Affordability Period Security Instruments </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3A83FE93-E91E-AD3E-9A53-93E308F1A0D9}"/>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Diagram 1">
            <a:extLst>
              <a:ext uri="{FF2B5EF4-FFF2-40B4-BE49-F238E27FC236}">
                <a16:creationId xmlns:a16="http://schemas.microsoft.com/office/drawing/2014/main" id="{1DB0B235-CCDE-D24E-0B0D-192235F5357A}"/>
              </a:ext>
            </a:extLst>
          </p:cNvPr>
          <p:cNvGraphicFramePr/>
          <p:nvPr>
            <p:extLst>
              <p:ext uri="{D42A27DB-BD31-4B8C-83A1-F6EECF244321}">
                <p14:modId xmlns:p14="http://schemas.microsoft.com/office/powerpoint/2010/main" val="814217063"/>
              </p:ext>
            </p:extLst>
          </p:nvPr>
        </p:nvGraphicFramePr>
        <p:xfrm>
          <a:off x="205373" y="1149112"/>
          <a:ext cx="11779624" cy="508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126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6BE1-9446-BEE7-AD8F-473EA29EF27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4334715-7836-A2B9-5C41-047B46C06642}"/>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0" name="Rectangle 19">
            <a:extLst>
              <a:ext uri="{FF2B5EF4-FFF2-40B4-BE49-F238E27FC236}">
                <a16:creationId xmlns:a16="http://schemas.microsoft.com/office/drawing/2014/main" id="{0C3B16E0-F7D1-C0B3-A7D0-5772C8875CF6}"/>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4" name="Footer Placeholder 5">
            <a:extLst>
              <a:ext uri="{FF2B5EF4-FFF2-40B4-BE49-F238E27FC236}">
                <a16:creationId xmlns:a16="http://schemas.microsoft.com/office/drawing/2014/main" id="{7488D1EA-A276-03FD-4368-14812BE037FC}"/>
              </a:ext>
            </a:extLst>
          </p:cNvPr>
          <p:cNvSpPr>
            <a:spLocks noGrp="1"/>
          </p:cNvSpPr>
          <p:nvPr>
            <p:ph type="ftr" sz="quarter" idx="11"/>
          </p:nvPr>
        </p:nvSpPr>
        <p:spPr>
          <a:xfrm>
            <a:off x="11477413" y="6487022"/>
            <a:ext cx="572996" cy="370978"/>
          </a:xfrm>
        </p:spPr>
        <p:txBody>
          <a:bodyPr/>
          <a:lstStyle/>
          <a:p>
            <a:r>
              <a:rPr lang="en-US" sz="1600" b="1" dirty="0">
                <a:solidFill>
                  <a:schemeClr val="tx1"/>
                </a:solidFill>
                <a:ea typeface="Lato" panose="020F0502020204030203" pitchFamily="34" charset="0"/>
                <a:cs typeface="Lato" panose="020F0502020204030203" pitchFamily="34" charset="0"/>
              </a:rPr>
              <a:t>17</a:t>
            </a:r>
            <a:endParaRPr lang="en-US" b="1" dirty="0">
              <a:solidFill>
                <a:schemeClr val="tx1"/>
              </a:solidFill>
              <a:ea typeface="Lato" panose="020F0502020204030203" pitchFamily="34" charset="0"/>
              <a:cs typeface="Lato" panose="020F0502020204030203" pitchFamily="34" charset="0"/>
            </a:endParaRPr>
          </a:p>
        </p:txBody>
      </p:sp>
      <p:sp>
        <p:nvSpPr>
          <p:cNvPr id="4" name="Title 1">
            <a:extLst>
              <a:ext uri="{FF2B5EF4-FFF2-40B4-BE49-F238E27FC236}">
                <a16:creationId xmlns:a16="http://schemas.microsoft.com/office/drawing/2014/main" id="{DC22C8ED-901E-2F76-7FED-6480162F8730}"/>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AHA Donation Reporting</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A86AA9AA-82FF-DF1C-A478-D4532FDB0384}"/>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Table 1">
            <a:extLst>
              <a:ext uri="{FF2B5EF4-FFF2-40B4-BE49-F238E27FC236}">
                <a16:creationId xmlns:a16="http://schemas.microsoft.com/office/drawing/2014/main" id="{1FA12FFD-815B-249E-0332-6AA39CF4E601}"/>
              </a:ext>
            </a:extLst>
          </p:cNvPr>
          <p:cNvGraphicFramePr>
            <a:graphicFrameLocks noGrp="1"/>
          </p:cNvGraphicFramePr>
          <p:nvPr>
            <p:extLst>
              <p:ext uri="{D42A27DB-BD31-4B8C-83A1-F6EECF244321}">
                <p14:modId xmlns:p14="http://schemas.microsoft.com/office/powerpoint/2010/main" val="3974078920"/>
              </p:ext>
            </p:extLst>
          </p:nvPr>
        </p:nvGraphicFramePr>
        <p:xfrm>
          <a:off x="3961461" y="1541242"/>
          <a:ext cx="7867300" cy="1946974"/>
        </p:xfrm>
        <a:graphic>
          <a:graphicData uri="http://schemas.openxmlformats.org/drawingml/2006/table">
            <a:tbl>
              <a:tblPr firstRow="1" firstCol="1" bandRow="1">
                <a:tableStyleId>{5C22544A-7EE6-4342-B048-85BDC9FD1C3A}</a:tableStyleId>
              </a:tblPr>
              <a:tblGrid>
                <a:gridCol w="1442301">
                  <a:extLst>
                    <a:ext uri="{9D8B030D-6E8A-4147-A177-3AD203B41FA5}">
                      <a16:colId xmlns:a16="http://schemas.microsoft.com/office/drawing/2014/main" val="698882249"/>
                    </a:ext>
                  </a:extLst>
                </a:gridCol>
                <a:gridCol w="1083782">
                  <a:extLst>
                    <a:ext uri="{9D8B030D-6E8A-4147-A177-3AD203B41FA5}">
                      <a16:colId xmlns:a16="http://schemas.microsoft.com/office/drawing/2014/main" val="2644537560"/>
                    </a:ext>
                  </a:extLst>
                </a:gridCol>
                <a:gridCol w="1340883">
                  <a:extLst>
                    <a:ext uri="{9D8B030D-6E8A-4147-A177-3AD203B41FA5}">
                      <a16:colId xmlns:a16="http://schemas.microsoft.com/office/drawing/2014/main" val="542269944"/>
                    </a:ext>
                  </a:extLst>
                </a:gridCol>
                <a:gridCol w="995320">
                  <a:extLst>
                    <a:ext uri="{9D8B030D-6E8A-4147-A177-3AD203B41FA5}">
                      <a16:colId xmlns:a16="http://schemas.microsoft.com/office/drawing/2014/main" val="372596002"/>
                    </a:ext>
                  </a:extLst>
                </a:gridCol>
                <a:gridCol w="900758">
                  <a:extLst>
                    <a:ext uri="{9D8B030D-6E8A-4147-A177-3AD203B41FA5}">
                      <a16:colId xmlns:a16="http://schemas.microsoft.com/office/drawing/2014/main" val="1166185598"/>
                    </a:ext>
                  </a:extLst>
                </a:gridCol>
                <a:gridCol w="1118081">
                  <a:extLst>
                    <a:ext uri="{9D8B030D-6E8A-4147-A177-3AD203B41FA5}">
                      <a16:colId xmlns:a16="http://schemas.microsoft.com/office/drawing/2014/main" val="1399654358"/>
                    </a:ext>
                  </a:extLst>
                </a:gridCol>
                <a:gridCol w="986175">
                  <a:extLst>
                    <a:ext uri="{9D8B030D-6E8A-4147-A177-3AD203B41FA5}">
                      <a16:colId xmlns:a16="http://schemas.microsoft.com/office/drawing/2014/main" val="602052588"/>
                    </a:ext>
                  </a:extLst>
                </a:gridCol>
              </a:tblGrid>
              <a:tr h="0">
                <a:tc>
                  <a:txBody>
                    <a:bodyPr/>
                    <a:lstStyle/>
                    <a:p>
                      <a:pPr marL="0" marR="0" algn="ctr">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Donation Description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gn="ctr">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Recipient</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gn="ctr">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*Category</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gn="ctr">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Value</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gn="ctr">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Date (MM/YEAR)</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gn="ctr">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Number of Beneficiaries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gn="ctr">
                        <a:lnSpc>
                          <a:spcPct val="107000"/>
                        </a:lnSpc>
                        <a:spcAft>
                          <a:spcPts val="800"/>
                        </a:spcAft>
                        <a:buNone/>
                      </a:pPr>
                      <a:r>
                        <a:rPr lang="en-US" sz="1100">
                          <a:effectLst/>
                          <a:latin typeface="Lato" panose="020F0502020204030203" pitchFamily="34" charset="0"/>
                          <a:ea typeface="Lato" panose="020F0502020204030203" pitchFamily="34" charset="0"/>
                          <a:cs typeface="Lato" panose="020F0502020204030203" pitchFamily="34" charset="0"/>
                        </a:rPr>
                        <a:t>Beneficiaries Type</a:t>
                      </a:r>
                    </a:p>
                  </a:txBody>
                  <a:tcPr marL="68580" marR="68580" marT="0" marB="0"/>
                </a:tc>
                <a:extLst>
                  <a:ext uri="{0D108BD9-81ED-4DB2-BD59-A6C34878D82A}">
                    <a16:rowId xmlns:a16="http://schemas.microsoft.com/office/drawing/2014/main" val="3982912508"/>
                  </a:ext>
                </a:extLst>
              </a:tr>
              <a:tr h="251047">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Twelve-acre lot to a developer for the construction of affordable housing.</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NM  Development Corporation</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lvl="0" indent="0" algn="just">
                        <a:lnSpc>
                          <a:spcPct val="107000"/>
                        </a:lnSpc>
                        <a:spcAft>
                          <a:spcPts val="800"/>
                        </a:spcAft>
                        <a:buFont typeface="+mj-lt"/>
                        <a:buNone/>
                      </a:pPr>
                      <a:r>
                        <a:rPr lang="en-US" sz="1000">
                          <a:effectLst/>
                          <a:latin typeface="Lato" panose="020F0502020204030203" pitchFamily="34" charset="0"/>
                          <a:ea typeface="Lato" panose="020F0502020204030203" pitchFamily="34" charset="0"/>
                          <a:cs typeface="Lato" panose="020F0502020204030203" pitchFamily="34" charset="0"/>
                        </a:rPr>
                        <a:t>A. Land</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$1,500,000</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03/ 2023</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55</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100">
                          <a:effectLst/>
                          <a:latin typeface="Lato" panose="020F0502020204030203" pitchFamily="34" charset="0"/>
                          <a:ea typeface="Lato" panose="020F0502020204030203" pitchFamily="34" charset="0"/>
                          <a:cs typeface="Lato" panose="020F0502020204030203" pitchFamily="34" charset="0"/>
                        </a:rPr>
                        <a:t>Units</a:t>
                      </a:r>
                    </a:p>
                  </a:txBody>
                  <a:tcPr marL="68580" marR="68580" marT="0" marB="0"/>
                </a:tc>
                <a:extLst>
                  <a:ext uri="{0D108BD9-81ED-4DB2-BD59-A6C34878D82A}">
                    <a16:rowId xmlns:a16="http://schemas.microsoft.com/office/drawing/2014/main" val="1382607977"/>
                  </a:ext>
                </a:extLst>
              </a:tr>
              <a:tr h="365760">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 Rental Assistance Program</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 Income qualified renters</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lvl="0" indent="0" algn="l" defTabSz="914400" rtl="0" eaLnBrk="1" latinLnBrk="0" hangingPunct="1">
                        <a:lnSpc>
                          <a:spcPct val="107000"/>
                        </a:lnSpc>
                        <a:spcAft>
                          <a:spcPts val="800"/>
                        </a:spcAft>
                        <a:buFont typeface="+mj-lt"/>
                        <a:buNone/>
                      </a:pPr>
                      <a:r>
                        <a:rPr lang="en-US" sz="1000" kern="1200">
                          <a:solidFill>
                            <a:schemeClr val="dk1"/>
                          </a:solidFill>
                          <a:effectLst/>
                          <a:latin typeface="Lato" panose="020F0502020204030203" pitchFamily="34" charset="0"/>
                          <a:ea typeface="Lato" panose="020F0502020204030203" pitchFamily="34" charset="0"/>
                          <a:cs typeface="Lato" panose="020F0502020204030203" pitchFamily="34" charset="0"/>
                        </a:rPr>
                        <a:t>E. Cost of acquisition, development, construction, financing, operating or owning  affordable housing</a:t>
                      </a: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 $100,000</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On going program</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000">
                          <a:effectLst/>
                          <a:latin typeface="Lato" panose="020F0502020204030203" pitchFamily="34" charset="0"/>
                          <a:ea typeface="Lato" panose="020F0502020204030203" pitchFamily="34" charset="0"/>
                          <a:cs typeface="Lato" panose="020F0502020204030203" pitchFamily="34" charset="0"/>
                        </a:rPr>
                        <a:t> 20</a:t>
                      </a:r>
                      <a:endParaRPr lang="en-US" sz="110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marR="0">
                        <a:lnSpc>
                          <a:spcPct val="107000"/>
                        </a:lnSpc>
                        <a:spcAft>
                          <a:spcPts val="800"/>
                        </a:spcAft>
                        <a:buNone/>
                      </a:pPr>
                      <a:r>
                        <a:rPr lang="en-US" sz="1100">
                          <a:effectLst/>
                          <a:latin typeface="Lato" panose="020F0502020204030203" pitchFamily="34" charset="0"/>
                          <a:ea typeface="Lato" panose="020F0502020204030203" pitchFamily="34" charset="0"/>
                          <a:cs typeface="Lato" panose="020F0502020204030203" pitchFamily="34" charset="0"/>
                        </a:rPr>
                        <a:t>Households</a:t>
                      </a:r>
                    </a:p>
                  </a:txBody>
                  <a:tcPr marL="68580" marR="68580" marT="0" marB="0"/>
                </a:tc>
                <a:extLst>
                  <a:ext uri="{0D108BD9-81ED-4DB2-BD59-A6C34878D82A}">
                    <a16:rowId xmlns:a16="http://schemas.microsoft.com/office/drawing/2014/main" val="3514487671"/>
                  </a:ext>
                </a:extLst>
              </a:tr>
            </a:tbl>
          </a:graphicData>
        </a:graphic>
      </p:graphicFrame>
      <p:sp>
        <p:nvSpPr>
          <p:cNvPr id="5" name="TextBox 4">
            <a:extLst>
              <a:ext uri="{FF2B5EF4-FFF2-40B4-BE49-F238E27FC236}">
                <a16:creationId xmlns:a16="http://schemas.microsoft.com/office/drawing/2014/main" id="{5B3AED70-2D19-3617-5CDB-B8A39E319C1A}"/>
              </a:ext>
            </a:extLst>
          </p:cNvPr>
          <p:cNvSpPr txBox="1"/>
          <p:nvPr/>
        </p:nvSpPr>
        <p:spPr>
          <a:xfrm>
            <a:off x="4275117" y="3857951"/>
            <a:ext cx="7239988" cy="2259336"/>
          </a:xfrm>
          <a:prstGeom prst="rect">
            <a:avLst/>
          </a:prstGeom>
          <a:noFill/>
        </p:spPr>
        <p:txBody>
          <a:bodyPr wrap="square">
            <a:spAutoFit/>
          </a:bodyPr>
          <a:lstStyle/>
          <a:p>
            <a:pPr marL="0" marR="0">
              <a:lnSpc>
                <a:spcPct val="107000"/>
              </a:lnSpc>
              <a:spcAft>
                <a:spcPts val="800"/>
              </a:spcAft>
              <a:buNone/>
            </a:pPr>
            <a:r>
              <a:rPr lang="en-US" sz="1400" b="1">
                <a:effectLst/>
                <a:latin typeface="Lato" panose="020F0502020204030203" pitchFamily="34" charset="0"/>
                <a:ea typeface="Lato" panose="020F0502020204030203" pitchFamily="34" charset="0"/>
                <a:cs typeface="Lato" panose="020F0502020204030203" pitchFamily="34" charset="0"/>
              </a:rPr>
              <a:t>*Category</a:t>
            </a:r>
            <a:endParaRPr lang="en-US" sz="1400">
              <a:effectLst/>
              <a:latin typeface="Lato" panose="020F0502020204030203" pitchFamily="34" charset="0"/>
              <a:ea typeface="Lato" panose="020F0502020204030203" pitchFamily="34" charset="0"/>
              <a:cs typeface="Lato" panose="020F0502020204030203" pitchFamily="34" charset="0"/>
            </a:endParaRPr>
          </a:p>
          <a:p>
            <a:pPr marL="342900" marR="0" lvl="0" indent="-342900">
              <a:lnSpc>
                <a:spcPct val="107000"/>
              </a:lnSpc>
              <a:buFont typeface="+mj-lt"/>
              <a:buAutoNum type="alphaUcPeriod"/>
            </a:pPr>
            <a:r>
              <a:rPr lang="en-US" sz="1400" b="1">
                <a:effectLst/>
                <a:latin typeface="Lato" panose="020F0502020204030203" pitchFamily="34" charset="0"/>
                <a:ea typeface="Lato" panose="020F0502020204030203" pitchFamily="34" charset="0"/>
                <a:cs typeface="Lato" panose="020F0502020204030203" pitchFamily="34" charset="0"/>
              </a:rPr>
              <a:t>Land</a:t>
            </a:r>
            <a:r>
              <a:rPr lang="en-US" sz="1400">
                <a:effectLst/>
                <a:latin typeface="Lato" panose="020F0502020204030203" pitchFamily="34" charset="0"/>
                <a:ea typeface="Lato" panose="020F0502020204030203" pitchFamily="34" charset="0"/>
                <a:cs typeface="Lato" panose="020F0502020204030203" pitchFamily="34" charset="0"/>
              </a:rPr>
              <a:t> for the construction of affordable housing</a:t>
            </a:r>
          </a:p>
          <a:p>
            <a:pPr marL="342900" marR="0" lvl="0" indent="-342900">
              <a:lnSpc>
                <a:spcPct val="107000"/>
              </a:lnSpc>
              <a:buFont typeface="+mj-lt"/>
              <a:buAutoNum type="alphaUcPeriod"/>
            </a:pPr>
            <a:r>
              <a:rPr lang="en-US" sz="1400" b="1">
                <a:effectLst/>
                <a:latin typeface="Lato" panose="020F0502020204030203" pitchFamily="34" charset="0"/>
                <a:ea typeface="Lato" panose="020F0502020204030203" pitchFamily="34" charset="0"/>
                <a:cs typeface="Lato" panose="020F0502020204030203" pitchFamily="34" charset="0"/>
              </a:rPr>
              <a:t>Conversion or renovation of an existing building</a:t>
            </a:r>
            <a:r>
              <a:rPr lang="en-US" sz="1400">
                <a:effectLst/>
                <a:latin typeface="Lato" panose="020F0502020204030203" pitchFamily="34" charset="0"/>
                <a:ea typeface="Lato" panose="020F0502020204030203" pitchFamily="34" charset="0"/>
                <a:cs typeface="Lato" panose="020F0502020204030203" pitchFamily="34" charset="0"/>
              </a:rPr>
              <a:t> into affordable housing</a:t>
            </a:r>
          </a:p>
          <a:p>
            <a:pPr marL="342900" marR="0" lvl="0" indent="-342900">
              <a:lnSpc>
                <a:spcPct val="107000"/>
              </a:lnSpc>
              <a:buFont typeface="+mj-lt"/>
              <a:buAutoNum type="alphaUcPeriod"/>
            </a:pPr>
            <a:r>
              <a:rPr lang="en-US" sz="1400" b="1">
                <a:effectLst/>
                <a:latin typeface="Lato" panose="020F0502020204030203" pitchFamily="34" charset="0"/>
                <a:ea typeface="Lato" panose="020F0502020204030203" pitchFamily="34" charset="0"/>
                <a:cs typeface="Lato" panose="020F0502020204030203" pitchFamily="34" charset="0"/>
              </a:rPr>
              <a:t>Infrastructure </a:t>
            </a:r>
            <a:r>
              <a:rPr lang="en-US" sz="1400">
                <a:effectLst/>
                <a:latin typeface="Lato" panose="020F0502020204030203" pitchFamily="34" charset="0"/>
                <a:ea typeface="Lato" panose="020F0502020204030203" pitchFamily="34" charset="0"/>
                <a:cs typeface="Lato" panose="020F0502020204030203" pitchFamily="34" charset="0"/>
              </a:rPr>
              <a:t>necessary to support affordable housing</a:t>
            </a:r>
          </a:p>
          <a:p>
            <a:pPr marL="342900" marR="0" lvl="0" indent="-342900">
              <a:lnSpc>
                <a:spcPct val="107000"/>
              </a:lnSpc>
              <a:buFont typeface="+mj-lt"/>
              <a:buAutoNum type="alphaUcPeriod"/>
            </a:pPr>
            <a:r>
              <a:rPr lang="en-US" sz="1400" b="1">
                <a:effectLst/>
                <a:latin typeface="Lato" panose="020F0502020204030203" pitchFamily="34" charset="0"/>
                <a:ea typeface="Lato" panose="020F0502020204030203" pitchFamily="34" charset="0"/>
                <a:cs typeface="Lato" panose="020F0502020204030203" pitchFamily="34" charset="0"/>
              </a:rPr>
              <a:t>Abatement of taxes or fees </a:t>
            </a:r>
            <a:r>
              <a:rPr lang="en-US" sz="1400">
                <a:effectLst/>
                <a:latin typeface="Lato" panose="020F0502020204030203" pitchFamily="34" charset="0"/>
                <a:ea typeface="Lato" panose="020F0502020204030203" pitchFamily="34" charset="0"/>
                <a:cs typeface="Lato" panose="020F0502020204030203" pitchFamily="34" charset="0"/>
              </a:rPr>
              <a:t>(such as waiver or reimbursement of impact and permitting fees, reduction of taxes for an affordable housing project, etc.)</a:t>
            </a:r>
          </a:p>
          <a:p>
            <a:pPr marL="342900" marR="0" lvl="0" indent="-342900">
              <a:lnSpc>
                <a:spcPct val="107000"/>
              </a:lnSpc>
              <a:spcAft>
                <a:spcPts val="800"/>
              </a:spcAft>
              <a:buFont typeface="+mj-lt"/>
              <a:buAutoNum type="alphaUcPeriod"/>
            </a:pPr>
            <a:r>
              <a:rPr lang="en-US" sz="1400" b="1">
                <a:effectLst/>
                <a:latin typeface="Lato" panose="020F0502020204030203" pitchFamily="34" charset="0"/>
                <a:ea typeface="Lato" panose="020F0502020204030203" pitchFamily="34" charset="0"/>
                <a:cs typeface="Lato" panose="020F0502020204030203" pitchFamily="34" charset="0"/>
              </a:rPr>
              <a:t>Cost of acquisition, development, construction, financing, operating or owning</a:t>
            </a:r>
            <a:r>
              <a:rPr lang="en-US" sz="1400">
                <a:effectLst/>
                <a:latin typeface="Lato" panose="020F0502020204030203" pitchFamily="34" charset="0"/>
                <a:ea typeface="Lato" panose="020F0502020204030203" pitchFamily="34" charset="0"/>
                <a:cs typeface="Lato" panose="020F0502020204030203" pitchFamily="34" charset="0"/>
              </a:rPr>
              <a:t> affordable housing (such, down payment assistant, donations to the Housing Trust Fund, and other grants or loans, etc.)</a:t>
            </a:r>
          </a:p>
        </p:txBody>
      </p:sp>
      <p:sp>
        <p:nvSpPr>
          <p:cNvPr id="9" name="TextBox 8">
            <a:extLst>
              <a:ext uri="{FF2B5EF4-FFF2-40B4-BE49-F238E27FC236}">
                <a16:creationId xmlns:a16="http://schemas.microsoft.com/office/drawing/2014/main" id="{7CBB055A-67B7-A42B-BDEC-6C08DB096DCF}"/>
              </a:ext>
            </a:extLst>
          </p:cNvPr>
          <p:cNvSpPr txBox="1"/>
          <p:nvPr/>
        </p:nvSpPr>
        <p:spPr>
          <a:xfrm>
            <a:off x="480768" y="1997839"/>
            <a:ext cx="3117456" cy="2862322"/>
          </a:xfrm>
          <a:prstGeom prst="rect">
            <a:avLst/>
          </a:prstGeom>
          <a:noFill/>
        </p:spPr>
        <p:txBody>
          <a:bodyPr wrap="square">
            <a:spAutoFit/>
          </a:bodyPr>
          <a:lstStyle/>
          <a:p>
            <a:pPr marL="0" marR="0">
              <a:spcBef>
                <a:spcPts val="1200"/>
              </a:spcBef>
              <a:buNone/>
            </a:pPr>
            <a:r>
              <a:rPr lang="en-US" sz="1800">
                <a:effectLst/>
                <a:latin typeface="Lato" panose="020F0502020204030203" pitchFamily="34" charset="0"/>
                <a:ea typeface="Lato" panose="020F0502020204030203" pitchFamily="34" charset="0"/>
                <a:cs typeface="Lato" panose="020F0502020204030203" pitchFamily="34" charset="0"/>
              </a:rPr>
              <a:t>As a participating entity under the Act, each local government must maintain compliance by completing a donation reporting form to account for any donations made during the Housing New Mexico fiscal year (October through September). </a:t>
            </a:r>
          </a:p>
        </p:txBody>
      </p:sp>
    </p:spTree>
    <p:extLst>
      <p:ext uri="{BB962C8B-B14F-4D97-AF65-F5344CB8AC3E}">
        <p14:creationId xmlns:p14="http://schemas.microsoft.com/office/powerpoint/2010/main" val="62464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8F47-3225-A4CA-81EB-7D50B345510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039A097-0692-C1D6-E8F5-EEB5EA5E0A01}"/>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B92CD0-B3F5-D90C-8346-E0882D686D30}"/>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3D62844C-31AD-2696-4901-B5436F7ABDEC}"/>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18</a:t>
            </a:r>
            <a:endParaRPr lang="en-US" b="1" dirty="0">
              <a:solidFill>
                <a:schemeClr val="tx1"/>
              </a:solidFill>
            </a:endParaRPr>
          </a:p>
        </p:txBody>
      </p:sp>
      <p:sp>
        <p:nvSpPr>
          <p:cNvPr id="4" name="Title 1">
            <a:extLst>
              <a:ext uri="{FF2B5EF4-FFF2-40B4-BE49-F238E27FC236}">
                <a16:creationId xmlns:a16="http://schemas.microsoft.com/office/drawing/2014/main" id="{F5348E5D-FCB9-16A2-8297-492FE53B9261}"/>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AHA Compliance Process Recap</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233FDDFE-4C8A-4326-474E-0170791ABE63}"/>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3" name="Table 2">
            <a:extLst>
              <a:ext uri="{FF2B5EF4-FFF2-40B4-BE49-F238E27FC236}">
                <a16:creationId xmlns:a16="http://schemas.microsoft.com/office/drawing/2014/main" id="{F5279923-5CA4-B0F2-5C24-21A4EA62E157}"/>
              </a:ext>
            </a:extLst>
          </p:cNvPr>
          <p:cNvGraphicFramePr>
            <a:graphicFrameLocks noGrp="1"/>
          </p:cNvGraphicFramePr>
          <p:nvPr>
            <p:extLst>
              <p:ext uri="{D42A27DB-BD31-4B8C-83A1-F6EECF244321}">
                <p14:modId xmlns:p14="http://schemas.microsoft.com/office/powerpoint/2010/main" val="2726365719"/>
              </p:ext>
            </p:extLst>
          </p:nvPr>
        </p:nvGraphicFramePr>
        <p:xfrm>
          <a:off x="409918" y="1130537"/>
          <a:ext cx="11372164" cy="5324422"/>
        </p:xfrm>
        <a:graphic>
          <a:graphicData uri="http://schemas.openxmlformats.org/drawingml/2006/table">
            <a:tbl>
              <a:tblPr firstRow="1" bandRow="1">
                <a:tableStyleId>{5C22544A-7EE6-4342-B048-85BDC9FD1C3A}</a:tableStyleId>
              </a:tblPr>
              <a:tblGrid>
                <a:gridCol w="1377940">
                  <a:extLst>
                    <a:ext uri="{9D8B030D-6E8A-4147-A177-3AD203B41FA5}">
                      <a16:colId xmlns:a16="http://schemas.microsoft.com/office/drawing/2014/main" val="3853898257"/>
                    </a:ext>
                  </a:extLst>
                </a:gridCol>
                <a:gridCol w="5000119">
                  <a:extLst>
                    <a:ext uri="{9D8B030D-6E8A-4147-A177-3AD203B41FA5}">
                      <a16:colId xmlns:a16="http://schemas.microsoft.com/office/drawing/2014/main" val="1904443477"/>
                    </a:ext>
                  </a:extLst>
                </a:gridCol>
                <a:gridCol w="4994105">
                  <a:extLst>
                    <a:ext uri="{9D8B030D-6E8A-4147-A177-3AD203B41FA5}">
                      <a16:colId xmlns:a16="http://schemas.microsoft.com/office/drawing/2014/main" val="1432236161"/>
                    </a:ext>
                  </a:extLst>
                </a:gridCol>
              </a:tblGrid>
              <a:tr h="292631">
                <a:tc>
                  <a:txBody>
                    <a:bodyPr/>
                    <a:lstStyle/>
                    <a:p>
                      <a:r>
                        <a:rPr lang="en-US" sz="1100">
                          <a:latin typeface="Lato" panose="020F0502020204030203" pitchFamily="34" charset="0"/>
                          <a:ea typeface="Lato" panose="020F0502020204030203" pitchFamily="34" charset="0"/>
                          <a:cs typeface="Lato" panose="020F0502020204030203" pitchFamily="34" charset="0"/>
                        </a:rPr>
                        <a:t>AHA Requirement</a:t>
                      </a:r>
                    </a:p>
                  </a:txBody>
                  <a:tcPr/>
                </a:tc>
                <a:tc>
                  <a:txBody>
                    <a:bodyPr/>
                    <a:lstStyle/>
                    <a:p>
                      <a:r>
                        <a:rPr lang="en-US" sz="1100">
                          <a:latin typeface="Lato" panose="020F0502020204030203" pitchFamily="34" charset="0"/>
                          <a:ea typeface="Lato" panose="020F0502020204030203" pitchFamily="34" charset="0"/>
                          <a:cs typeface="Lato" panose="020F0502020204030203" pitchFamily="34" charset="0"/>
                        </a:rPr>
                        <a:t>Local Government Responsibility</a:t>
                      </a:r>
                    </a:p>
                  </a:txBody>
                  <a:tcPr/>
                </a:tc>
                <a:tc>
                  <a:txBody>
                    <a:bodyPr/>
                    <a:lstStyle/>
                    <a:p>
                      <a:r>
                        <a:rPr lang="en-US" sz="1100">
                          <a:latin typeface="Lato" panose="020F0502020204030203" pitchFamily="34" charset="0"/>
                          <a:ea typeface="Lato" panose="020F0502020204030203" pitchFamily="34" charset="0"/>
                          <a:cs typeface="Lato" panose="020F0502020204030203" pitchFamily="34" charset="0"/>
                        </a:rPr>
                        <a:t>Housing New Mexico Responsibility</a:t>
                      </a:r>
                    </a:p>
                  </a:txBody>
                  <a:tcPr/>
                </a:tc>
                <a:extLst>
                  <a:ext uri="{0D108BD9-81ED-4DB2-BD59-A6C34878D82A}">
                    <a16:rowId xmlns:a16="http://schemas.microsoft.com/office/drawing/2014/main" val="2931324614"/>
                  </a:ext>
                </a:extLst>
              </a:tr>
              <a:tr h="751072">
                <a:tc>
                  <a:txBody>
                    <a:bodyPr/>
                    <a:lstStyle/>
                    <a:p>
                      <a:r>
                        <a:rPr lang="en-US" sz="1100">
                          <a:latin typeface="Lato" panose="020F0502020204030203" pitchFamily="34" charset="0"/>
                          <a:ea typeface="Lato" panose="020F0502020204030203" pitchFamily="34" charset="0"/>
                          <a:cs typeface="Lato" panose="020F0502020204030203" pitchFamily="34" charset="0"/>
                        </a:rPr>
                        <a:t>Affordable Housing Plan</a:t>
                      </a:r>
                    </a:p>
                  </a:txBody>
                  <a:tcPr/>
                </a:tc>
                <a:tc>
                  <a:txBody>
                    <a:bodyPr/>
                    <a:lstStyle/>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Develop in-house, or contract with a consulting firm, an affordable housing plan.</a:t>
                      </a:r>
                    </a:p>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Submit draft plan to Housing New Mexico for review and approval.</a:t>
                      </a:r>
                    </a:p>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Adopt plan and provide resolution of adoption to Housing New Mexico.</a:t>
                      </a:r>
                    </a:p>
                  </a:txBody>
                  <a:tcPr/>
                </a:tc>
                <a:tc>
                  <a:txBody>
                    <a:bodyPr/>
                    <a:lstStyle/>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Review and provide feedback to the local government on draft plan.</a:t>
                      </a:r>
                    </a:p>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Approval final version of plan, once it includes all required elements.</a:t>
                      </a:r>
                    </a:p>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Archive plan and plan adoption resolution.</a:t>
                      </a:r>
                    </a:p>
                  </a:txBody>
                  <a:tcPr/>
                </a:tc>
                <a:extLst>
                  <a:ext uri="{0D108BD9-81ED-4DB2-BD59-A6C34878D82A}">
                    <a16:rowId xmlns:a16="http://schemas.microsoft.com/office/drawing/2014/main" val="287104945"/>
                  </a:ext>
                </a:extLst>
              </a:tr>
              <a:tr h="886511">
                <a:tc>
                  <a:txBody>
                    <a:bodyPr/>
                    <a:lstStyle/>
                    <a:p>
                      <a:r>
                        <a:rPr lang="en-US" sz="1100">
                          <a:latin typeface="Lato" panose="020F0502020204030203" pitchFamily="34" charset="0"/>
                          <a:ea typeface="Lato" panose="020F0502020204030203" pitchFamily="34" charset="0"/>
                          <a:cs typeface="Lato" panose="020F0502020204030203" pitchFamily="34" charset="0"/>
                        </a:rPr>
                        <a:t>Affordable Housing Ordinance</a:t>
                      </a:r>
                    </a:p>
                  </a:txBody>
                  <a:tcPr/>
                </a:tc>
                <a:tc>
                  <a:txBody>
                    <a:bodyPr/>
                    <a:lstStyle/>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Draft an affordable housing ordinance, may use the Housing New Mexico template.</a:t>
                      </a:r>
                    </a:p>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Submit draft ordinance to Housing New Mexico for review.</a:t>
                      </a:r>
                    </a:p>
                    <a:p>
                      <a:pPr marL="285750" indent="-2857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Enact ordinance and provide enacted ordinance to Housing New Mexico.</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Review and provide feedback to the local government on draft ordinance.</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Approval final version of ordinance, once it includes all required elements.</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Archive enacted ordinance.</a:t>
                      </a:r>
                    </a:p>
                    <a:p>
                      <a:pPr marL="0" indent="0">
                        <a:buFont typeface="Arial" panose="020B0604020202020204" pitchFamily="34" charset="0"/>
                        <a:buNone/>
                      </a:pPr>
                      <a:endParaRPr lang="en-US" sz="110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348203871"/>
                  </a:ext>
                </a:extLst>
              </a:tr>
              <a:tr h="883552">
                <a:tc>
                  <a:txBody>
                    <a:bodyPr/>
                    <a:lstStyle/>
                    <a:p>
                      <a:r>
                        <a:rPr lang="en-US" sz="1100">
                          <a:latin typeface="Lato" panose="020F0502020204030203" pitchFamily="34" charset="0"/>
                          <a:ea typeface="Lato" panose="020F0502020204030203" pitchFamily="34" charset="0"/>
                          <a:cs typeface="Lato" panose="020F0502020204030203" pitchFamily="34" charset="0"/>
                        </a:rPr>
                        <a:t>Qualifying Grantee Eligibility Certification</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Complete the “Qualifying Grantee Certification for Non-Individual Applicants” form to determine that an entity is eligible to receive donations under the AHA.</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Submit the completed form and supporting documents to Housing New Mexico for its review. </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Review “Qualifying Grantee Certification for Non-Individual Applicants” and supporting documents.</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Provide feedback if there are any issues or provide concurrence if the form and supporting documents are complete.  </a:t>
                      </a:r>
                    </a:p>
                  </a:txBody>
                  <a:tcPr/>
                </a:tc>
                <a:extLst>
                  <a:ext uri="{0D108BD9-81ED-4DB2-BD59-A6C34878D82A}">
                    <a16:rowId xmlns:a16="http://schemas.microsoft.com/office/drawing/2014/main" val="2753679042"/>
                  </a:ext>
                </a:extLst>
              </a:tr>
              <a:tr h="1042881">
                <a:tc>
                  <a:txBody>
                    <a:bodyPr/>
                    <a:lstStyle/>
                    <a:p>
                      <a:r>
                        <a:rPr lang="en-US" sz="1100">
                          <a:latin typeface="Lato" panose="020F0502020204030203" pitchFamily="34" charset="0"/>
                          <a:ea typeface="Lato" panose="020F0502020204030203" pitchFamily="34" charset="0"/>
                          <a:cs typeface="Lato" panose="020F0502020204030203" pitchFamily="34" charset="0"/>
                        </a:rPr>
                        <a:t>Qualifying Grantee Application Certification</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Initiate a selection and evolution process to make an AHA donation.</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Complete the “Affordable Housing Funds Application Certification for Non-Individual Applicants” form to verify that the affordable housing donation has been evaluated.</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Submit the completed form and supporting documents to Housing New Mexico for its review. </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Review Affordable Housing Funds “Application Certification for Non-Individual Applicants” and supporting documents.</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Provide feedback if there are any issues or provide concurrence if the form and supporting documents are complete. </a:t>
                      </a:r>
                    </a:p>
                  </a:txBody>
                  <a:tcPr/>
                </a:tc>
                <a:extLst>
                  <a:ext uri="{0D108BD9-81ED-4DB2-BD59-A6C34878D82A}">
                    <a16:rowId xmlns:a16="http://schemas.microsoft.com/office/drawing/2014/main" val="3771826439"/>
                  </a:ext>
                </a:extLst>
              </a:tr>
              <a:tr h="564894">
                <a:tc>
                  <a:txBody>
                    <a:bodyPr/>
                    <a:lstStyle/>
                    <a:p>
                      <a:r>
                        <a:rPr lang="en-US" sz="1100">
                          <a:latin typeface="Lato" panose="020F0502020204030203" pitchFamily="34" charset="0"/>
                          <a:ea typeface="Lato" panose="020F0502020204030203" pitchFamily="34" charset="0"/>
                          <a:cs typeface="Lato" panose="020F0502020204030203" pitchFamily="34" charset="0"/>
                        </a:rPr>
                        <a:t>Affordable Housing Program Guidelines</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Develop program guidelines for programs that will serve individual beneficiaries, which include income limits and affordability protections.</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Submit program guidelines to Housing New Mexico for its review.</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Review program guidelines.</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Provide feedback if there are any issues or provide concurrence if the program guidelines satisfy AHA requirements.</a:t>
                      </a:r>
                    </a:p>
                  </a:txBody>
                  <a:tcPr/>
                </a:tc>
                <a:extLst>
                  <a:ext uri="{0D108BD9-81ED-4DB2-BD59-A6C34878D82A}">
                    <a16:rowId xmlns:a16="http://schemas.microsoft.com/office/drawing/2014/main" val="1091487682"/>
                  </a:ext>
                </a:extLst>
              </a:tr>
              <a:tr h="724223">
                <a:tc>
                  <a:txBody>
                    <a:bodyPr/>
                    <a:lstStyle/>
                    <a:p>
                      <a:r>
                        <a:rPr lang="en-US" sz="1100">
                          <a:latin typeface="Lato" panose="020F0502020204030203" pitchFamily="34" charset="0"/>
                          <a:ea typeface="Lato" panose="020F0502020204030203" pitchFamily="34" charset="0"/>
                          <a:cs typeface="Lato" panose="020F0502020204030203" pitchFamily="34" charset="0"/>
                        </a:rPr>
                        <a:t>Affordable Housing Donation Reporting</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Respond to the Housing New Mexico survey to report donations made during the fiscal year October 1 through September 30. </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Recertify Qualified Grantees and submit recertification to Housing New Mexico for approval.</a:t>
                      </a:r>
                    </a:p>
                  </a:txBody>
                  <a:tcPr/>
                </a:tc>
                <a:tc>
                  <a:txBody>
                    <a:bodyPr/>
                    <a:lstStyle/>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Issue via email AHA annual donation survey.</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Track and report on AHA donations made every year.</a:t>
                      </a:r>
                    </a:p>
                    <a:p>
                      <a:pPr marL="171450" indent="-171450">
                        <a:buFont typeface="Arial" panose="020B0604020202020204" pitchFamily="34" charset="0"/>
                        <a:buChar char="•"/>
                      </a:pPr>
                      <a:r>
                        <a:rPr lang="en-US" sz="1100">
                          <a:latin typeface="Lato" panose="020F0502020204030203" pitchFamily="34" charset="0"/>
                          <a:ea typeface="Lato" panose="020F0502020204030203" pitchFamily="34" charset="0"/>
                          <a:cs typeface="Lato" panose="020F0502020204030203" pitchFamily="34" charset="0"/>
                        </a:rPr>
                        <a:t>Review and approve Qualifying Grantee recertification.</a:t>
                      </a:r>
                    </a:p>
                  </a:txBody>
                  <a:tcPr/>
                </a:tc>
                <a:extLst>
                  <a:ext uri="{0D108BD9-81ED-4DB2-BD59-A6C34878D82A}">
                    <a16:rowId xmlns:a16="http://schemas.microsoft.com/office/drawing/2014/main" val="65112549"/>
                  </a:ext>
                </a:extLst>
              </a:tr>
            </a:tbl>
          </a:graphicData>
        </a:graphic>
      </p:graphicFrame>
    </p:spTree>
    <p:extLst>
      <p:ext uri="{BB962C8B-B14F-4D97-AF65-F5344CB8AC3E}">
        <p14:creationId xmlns:p14="http://schemas.microsoft.com/office/powerpoint/2010/main" val="360327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D6F43-58E7-B384-8F9E-7A2D9C62498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C49685C-02EB-FA2C-6AEB-6FA38322BD75}"/>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CCE942-B3CA-1E0F-2646-C92B4A41D5CB}"/>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1541D7CF-E40F-7CA2-4516-28646B416DCA}"/>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a:t>
            </a:r>
            <a:endParaRPr lang="en-US" b="1" dirty="0">
              <a:solidFill>
                <a:schemeClr val="tx1"/>
              </a:solidFill>
            </a:endParaRPr>
          </a:p>
        </p:txBody>
      </p:sp>
      <p:sp>
        <p:nvSpPr>
          <p:cNvPr id="4" name="Title 1">
            <a:extLst>
              <a:ext uri="{FF2B5EF4-FFF2-40B4-BE49-F238E27FC236}">
                <a16:creationId xmlns:a16="http://schemas.microsoft.com/office/drawing/2014/main" id="{59683DBE-F928-2945-3649-FBC78C0BD83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Housing Needs in the Region</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112B5C68-81FF-C848-AF61-10E34CF4FA76}"/>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Table 1">
            <a:extLst>
              <a:ext uri="{FF2B5EF4-FFF2-40B4-BE49-F238E27FC236}">
                <a16:creationId xmlns:a16="http://schemas.microsoft.com/office/drawing/2014/main" id="{4B92B166-84DA-B9F3-34D8-309F3061C910}"/>
              </a:ext>
            </a:extLst>
          </p:cNvPr>
          <p:cNvGraphicFramePr>
            <a:graphicFrameLocks noGrp="1"/>
          </p:cNvGraphicFramePr>
          <p:nvPr>
            <p:extLst>
              <p:ext uri="{D42A27DB-BD31-4B8C-83A1-F6EECF244321}">
                <p14:modId xmlns:p14="http://schemas.microsoft.com/office/powerpoint/2010/main" val="3452593455"/>
              </p:ext>
            </p:extLst>
          </p:nvPr>
        </p:nvGraphicFramePr>
        <p:xfrm>
          <a:off x="337869" y="1190438"/>
          <a:ext cx="11516261" cy="5194855"/>
        </p:xfrm>
        <a:graphic>
          <a:graphicData uri="http://schemas.openxmlformats.org/drawingml/2006/table">
            <a:tbl>
              <a:tblPr firstRow="1" bandRow="1">
                <a:tableStyleId>{5C22544A-7EE6-4342-B048-85BDC9FD1C3A}</a:tableStyleId>
              </a:tblPr>
              <a:tblGrid>
                <a:gridCol w="1921072">
                  <a:extLst>
                    <a:ext uri="{9D8B030D-6E8A-4147-A177-3AD203B41FA5}">
                      <a16:colId xmlns:a16="http://schemas.microsoft.com/office/drawing/2014/main" val="2204826116"/>
                    </a:ext>
                  </a:extLst>
                </a:gridCol>
                <a:gridCol w="1369289">
                  <a:extLst>
                    <a:ext uri="{9D8B030D-6E8A-4147-A177-3AD203B41FA5}">
                      <a16:colId xmlns:a16="http://schemas.microsoft.com/office/drawing/2014/main" val="4251820894"/>
                    </a:ext>
                  </a:extLst>
                </a:gridCol>
                <a:gridCol w="1645180">
                  <a:extLst>
                    <a:ext uri="{9D8B030D-6E8A-4147-A177-3AD203B41FA5}">
                      <a16:colId xmlns:a16="http://schemas.microsoft.com/office/drawing/2014/main" val="2316774966"/>
                    </a:ext>
                  </a:extLst>
                </a:gridCol>
                <a:gridCol w="1645180">
                  <a:extLst>
                    <a:ext uri="{9D8B030D-6E8A-4147-A177-3AD203B41FA5}">
                      <a16:colId xmlns:a16="http://schemas.microsoft.com/office/drawing/2014/main" val="433348138"/>
                    </a:ext>
                  </a:extLst>
                </a:gridCol>
                <a:gridCol w="1645180">
                  <a:extLst>
                    <a:ext uri="{9D8B030D-6E8A-4147-A177-3AD203B41FA5}">
                      <a16:colId xmlns:a16="http://schemas.microsoft.com/office/drawing/2014/main" val="2415383470"/>
                    </a:ext>
                  </a:extLst>
                </a:gridCol>
                <a:gridCol w="1645180">
                  <a:extLst>
                    <a:ext uri="{9D8B030D-6E8A-4147-A177-3AD203B41FA5}">
                      <a16:colId xmlns:a16="http://schemas.microsoft.com/office/drawing/2014/main" val="750162463"/>
                    </a:ext>
                  </a:extLst>
                </a:gridCol>
                <a:gridCol w="1645180">
                  <a:extLst>
                    <a:ext uri="{9D8B030D-6E8A-4147-A177-3AD203B41FA5}">
                      <a16:colId xmlns:a16="http://schemas.microsoft.com/office/drawing/2014/main" val="3578805889"/>
                    </a:ext>
                  </a:extLst>
                </a:gridCol>
              </a:tblGrid>
              <a:tr h="409495">
                <a:tc>
                  <a:txBody>
                    <a:bodyPr/>
                    <a:lstStyle/>
                    <a:p>
                      <a:endParaRPr lang="en-US" sz="1600"/>
                    </a:p>
                  </a:txBody>
                  <a:tcPr/>
                </a:tc>
                <a:tc>
                  <a:txBody>
                    <a:bodyPr/>
                    <a:lstStyle/>
                    <a:p>
                      <a:r>
                        <a:rPr lang="en-US" sz="1600"/>
                        <a:t>New Mexico</a:t>
                      </a:r>
                    </a:p>
                  </a:txBody>
                  <a:tcPr/>
                </a:tc>
                <a:tc>
                  <a:txBody>
                    <a:bodyPr/>
                    <a:lstStyle/>
                    <a:p>
                      <a:r>
                        <a:rPr lang="en-US" sz="1600"/>
                        <a:t>Lincoln County</a:t>
                      </a:r>
                    </a:p>
                  </a:txBody>
                  <a:tcPr/>
                </a:tc>
                <a:tc>
                  <a:txBody>
                    <a:bodyPr/>
                    <a:lstStyle/>
                    <a:p>
                      <a:r>
                        <a:rPr lang="en-US" sz="1600"/>
                        <a:t>Chaves County</a:t>
                      </a:r>
                    </a:p>
                  </a:txBody>
                  <a:tcPr/>
                </a:tc>
                <a:tc>
                  <a:txBody>
                    <a:bodyPr/>
                    <a:lstStyle/>
                    <a:p>
                      <a:r>
                        <a:rPr lang="en-US" sz="1600"/>
                        <a:t>Eddy County</a:t>
                      </a:r>
                    </a:p>
                  </a:txBody>
                  <a:tcPr/>
                </a:tc>
                <a:tc>
                  <a:txBody>
                    <a:bodyPr/>
                    <a:lstStyle/>
                    <a:p>
                      <a:r>
                        <a:rPr lang="en-US" sz="1600"/>
                        <a:t>Otero County</a:t>
                      </a:r>
                    </a:p>
                  </a:txBody>
                  <a:tcPr/>
                </a:tc>
                <a:tc>
                  <a:txBody>
                    <a:bodyPr/>
                    <a:lstStyle/>
                    <a:p>
                      <a:r>
                        <a:rPr lang="en-US" sz="1600"/>
                        <a:t>Dona Ana County</a:t>
                      </a:r>
                    </a:p>
                  </a:txBody>
                  <a:tcPr/>
                </a:tc>
                <a:extLst>
                  <a:ext uri="{0D108BD9-81ED-4DB2-BD59-A6C34878D82A}">
                    <a16:rowId xmlns:a16="http://schemas.microsoft.com/office/drawing/2014/main" val="3050296035"/>
                  </a:ext>
                </a:extLst>
              </a:tr>
              <a:tr h="409495">
                <a:tc>
                  <a:txBody>
                    <a:bodyPr/>
                    <a:lstStyle/>
                    <a:p>
                      <a:r>
                        <a:rPr lang="en-US" sz="1600" dirty="0"/>
                        <a:t>5-Year Population Change</a:t>
                      </a:r>
                    </a:p>
                  </a:txBody>
                  <a:tcPr/>
                </a:tc>
                <a:tc>
                  <a:txBody>
                    <a:bodyPr/>
                    <a:lstStyle/>
                    <a:p>
                      <a:r>
                        <a:rPr lang="en-US" sz="1600"/>
                        <a:t>1.3%</a:t>
                      </a:r>
                    </a:p>
                    <a:p>
                      <a:endParaRPr lang="en-US" sz="1600"/>
                    </a:p>
                  </a:txBody>
                  <a:tcPr/>
                </a:tc>
                <a:tc>
                  <a:txBody>
                    <a:bodyPr/>
                    <a:lstStyle/>
                    <a:p>
                      <a:r>
                        <a:rPr lang="en-US" sz="1600"/>
                        <a:t>3.9%</a:t>
                      </a:r>
                    </a:p>
                    <a:p>
                      <a:endParaRPr lang="en-US" sz="1600"/>
                    </a:p>
                  </a:txBody>
                  <a:tcPr/>
                </a:tc>
                <a:tc>
                  <a:txBody>
                    <a:bodyPr/>
                    <a:lstStyle/>
                    <a:p>
                      <a:r>
                        <a:rPr lang="en-US" sz="1600"/>
                        <a:t>-1.4%</a:t>
                      </a:r>
                    </a:p>
                  </a:txBody>
                  <a:tcPr/>
                </a:tc>
                <a:tc>
                  <a:txBody>
                    <a:bodyPr/>
                    <a:lstStyle/>
                    <a:p>
                      <a:r>
                        <a:rPr lang="en-US" sz="1600"/>
                        <a:t>5.8%</a:t>
                      </a:r>
                    </a:p>
                  </a:txBody>
                  <a:tcPr/>
                </a:tc>
                <a:tc>
                  <a:txBody>
                    <a:bodyPr/>
                    <a:lstStyle/>
                    <a:p>
                      <a:r>
                        <a:rPr lang="en-US" sz="1600"/>
                        <a:t>4.1%</a:t>
                      </a:r>
                    </a:p>
                  </a:txBody>
                  <a:tcPr/>
                </a:tc>
                <a:tc>
                  <a:txBody>
                    <a:bodyPr/>
                    <a:lstStyle/>
                    <a:p>
                      <a:r>
                        <a:rPr lang="en-US" sz="1600"/>
                        <a:t>3.8%</a:t>
                      </a:r>
                    </a:p>
                  </a:txBody>
                  <a:tcPr/>
                </a:tc>
                <a:extLst>
                  <a:ext uri="{0D108BD9-81ED-4DB2-BD59-A6C34878D82A}">
                    <a16:rowId xmlns:a16="http://schemas.microsoft.com/office/drawing/2014/main" val="3614813165"/>
                  </a:ext>
                </a:extLst>
              </a:tr>
              <a:tr h="409495">
                <a:tc>
                  <a:txBody>
                    <a:bodyPr/>
                    <a:lstStyle/>
                    <a:p>
                      <a:r>
                        <a:rPr lang="en-US" sz="1600"/>
                        <a:t>Median Household Income</a:t>
                      </a:r>
                    </a:p>
                  </a:txBody>
                  <a:tcPr/>
                </a:tc>
                <a:tc>
                  <a:txBody>
                    <a:bodyPr/>
                    <a:lstStyle/>
                    <a:p>
                      <a:r>
                        <a:rPr lang="en-US" sz="1600"/>
                        <a:t>$64,059</a:t>
                      </a:r>
                    </a:p>
                  </a:txBody>
                  <a:tcPr/>
                </a:tc>
                <a:tc>
                  <a:txBody>
                    <a:bodyPr/>
                    <a:lstStyle/>
                    <a:p>
                      <a:r>
                        <a:rPr lang="en-US" sz="1600"/>
                        <a:t>$53,303</a:t>
                      </a:r>
                    </a:p>
                  </a:txBody>
                  <a:tcPr/>
                </a:tc>
                <a:tc>
                  <a:txBody>
                    <a:bodyPr/>
                    <a:lstStyle/>
                    <a:p>
                      <a:r>
                        <a:rPr lang="en-US" sz="1600"/>
                        <a:t>$52,938</a:t>
                      </a:r>
                    </a:p>
                  </a:txBody>
                  <a:tcPr/>
                </a:tc>
                <a:tc>
                  <a:txBody>
                    <a:bodyPr/>
                    <a:lstStyle/>
                    <a:p>
                      <a:r>
                        <a:rPr lang="en-US" sz="1600"/>
                        <a:t>$78,426</a:t>
                      </a:r>
                    </a:p>
                  </a:txBody>
                  <a:tcPr/>
                </a:tc>
                <a:tc>
                  <a:txBody>
                    <a:bodyPr/>
                    <a:lstStyle/>
                    <a:p>
                      <a:r>
                        <a:rPr lang="en-US" sz="1600"/>
                        <a:t>$55,876</a:t>
                      </a:r>
                    </a:p>
                  </a:txBody>
                  <a:tcPr/>
                </a:tc>
                <a:tc>
                  <a:txBody>
                    <a:bodyPr/>
                    <a:lstStyle/>
                    <a:p>
                      <a:r>
                        <a:rPr lang="en-US" sz="1600"/>
                        <a:t>$56,848</a:t>
                      </a:r>
                    </a:p>
                  </a:txBody>
                  <a:tcPr/>
                </a:tc>
                <a:extLst>
                  <a:ext uri="{0D108BD9-81ED-4DB2-BD59-A6C34878D82A}">
                    <a16:rowId xmlns:a16="http://schemas.microsoft.com/office/drawing/2014/main" val="2491540661"/>
                  </a:ext>
                </a:extLst>
              </a:tr>
              <a:tr h="409495">
                <a:tc>
                  <a:txBody>
                    <a:bodyPr/>
                    <a:lstStyle/>
                    <a:p>
                      <a:r>
                        <a:rPr lang="en-US" sz="1600"/>
                        <a:t>Median Home Sale Price</a:t>
                      </a:r>
                    </a:p>
                  </a:txBody>
                  <a:tcPr/>
                </a:tc>
                <a:tc>
                  <a:txBody>
                    <a:bodyPr/>
                    <a:lstStyle/>
                    <a:p>
                      <a:r>
                        <a:rPr lang="en-US" sz="1600"/>
                        <a:t>$352,500</a:t>
                      </a:r>
                    </a:p>
                  </a:txBody>
                  <a:tcPr/>
                </a:tc>
                <a:tc>
                  <a:txBody>
                    <a:bodyPr/>
                    <a:lstStyle/>
                    <a:p>
                      <a:r>
                        <a:rPr lang="en-US" sz="1600"/>
                        <a:t>$430,000</a:t>
                      </a:r>
                    </a:p>
                  </a:txBody>
                  <a:tcPr/>
                </a:tc>
                <a:tc>
                  <a:txBody>
                    <a:bodyPr/>
                    <a:lstStyle/>
                    <a:p>
                      <a:r>
                        <a:rPr lang="en-US" sz="1600"/>
                        <a:t>$200,000</a:t>
                      </a:r>
                    </a:p>
                  </a:txBody>
                  <a:tcPr/>
                </a:tc>
                <a:tc>
                  <a:txBody>
                    <a:bodyPr/>
                    <a:lstStyle/>
                    <a:p>
                      <a:r>
                        <a:rPr lang="en-US" sz="1600"/>
                        <a:t>$295,000</a:t>
                      </a:r>
                    </a:p>
                  </a:txBody>
                  <a:tcPr/>
                </a:tc>
                <a:tc>
                  <a:txBody>
                    <a:bodyPr/>
                    <a:lstStyle/>
                    <a:p>
                      <a:r>
                        <a:rPr lang="en-US" sz="1600"/>
                        <a:t>$254,250</a:t>
                      </a:r>
                    </a:p>
                  </a:txBody>
                  <a:tcPr/>
                </a:tc>
                <a:tc>
                  <a:txBody>
                    <a:bodyPr/>
                    <a:lstStyle/>
                    <a:p>
                      <a:r>
                        <a:rPr lang="en-US" sz="1600"/>
                        <a:t>$319,000</a:t>
                      </a:r>
                    </a:p>
                  </a:txBody>
                  <a:tcPr/>
                </a:tc>
                <a:extLst>
                  <a:ext uri="{0D108BD9-81ED-4DB2-BD59-A6C34878D82A}">
                    <a16:rowId xmlns:a16="http://schemas.microsoft.com/office/drawing/2014/main" val="1044777688"/>
                  </a:ext>
                </a:extLst>
              </a:tr>
              <a:tr h="409495">
                <a:tc>
                  <a:txBody>
                    <a:bodyPr/>
                    <a:lstStyle/>
                    <a:p>
                      <a:r>
                        <a:rPr lang="en-US" sz="1600"/>
                        <a:t>Income Needed to Afford Median Priced Home</a:t>
                      </a:r>
                    </a:p>
                  </a:txBody>
                  <a:tcPr/>
                </a:tc>
                <a:tc>
                  <a:txBody>
                    <a:bodyPr/>
                    <a:lstStyle/>
                    <a:p>
                      <a:r>
                        <a:rPr lang="en-US" sz="1600"/>
                        <a:t>$113,721</a:t>
                      </a:r>
                    </a:p>
                  </a:txBody>
                  <a:tcPr/>
                </a:tc>
                <a:tc>
                  <a:txBody>
                    <a:bodyPr/>
                    <a:lstStyle/>
                    <a:p>
                      <a:r>
                        <a:rPr lang="en-US" sz="1600"/>
                        <a:t>$133,558</a:t>
                      </a:r>
                    </a:p>
                  </a:txBody>
                  <a:tcPr/>
                </a:tc>
                <a:tc>
                  <a:txBody>
                    <a:bodyPr/>
                    <a:lstStyle/>
                    <a:p>
                      <a:r>
                        <a:rPr lang="en-US" sz="1600"/>
                        <a:t>$65,794</a:t>
                      </a:r>
                    </a:p>
                  </a:txBody>
                  <a:tcPr/>
                </a:tc>
                <a:tc>
                  <a:txBody>
                    <a:bodyPr/>
                    <a:lstStyle/>
                    <a:p>
                      <a:r>
                        <a:rPr lang="en-US" sz="1600"/>
                        <a:t>$93,197</a:t>
                      </a:r>
                    </a:p>
                  </a:txBody>
                  <a:tcPr/>
                </a:tc>
                <a:tc>
                  <a:txBody>
                    <a:bodyPr/>
                    <a:lstStyle/>
                    <a:p>
                      <a:r>
                        <a:rPr lang="en-US" sz="1600"/>
                        <a:t>$81,012</a:t>
                      </a:r>
                    </a:p>
                  </a:txBody>
                  <a:tcPr/>
                </a:tc>
                <a:tc>
                  <a:txBody>
                    <a:bodyPr/>
                    <a:lstStyle/>
                    <a:p>
                      <a:r>
                        <a:rPr lang="en-US" sz="1600"/>
                        <a:t>$100,372</a:t>
                      </a:r>
                    </a:p>
                  </a:txBody>
                  <a:tcPr/>
                </a:tc>
                <a:extLst>
                  <a:ext uri="{0D108BD9-81ED-4DB2-BD59-A6C34878D82A}">
                    <a16:rowId xmlns:a16="http://schemas.microsoft.com/office/drawing/2014/main" val="1127877218"/>
                  </a:ext>
                </a:extLst>
              </a:tr>
              <a:tr h="409495">
                <a:tc>
                  <a:txBody>
                    <a:bodyPr/>
                    <a:lstStyle/>
                    <a:p>
                      <a:r>
                        <a:rPr lang="en-US" sz="1600"/>
                        <a:t>Median Gross Rent</a:t>
                      </a:r>
                    </a:p>
                  </a:txBody>
                  <a:tcPr/>
                </a:tc>
                <a:tc>
                  <a:txBody>
                    <a:bodyPr/>
                    <a:lstStyle/>
                    <a:p>
                      <a:r>
                        <a:rPr lang="en-US" sz="1600"/>
                        <a:t>$1,067</a:t>
                      </a:r>
                    </a:p>
                  </a:txBody>
                  <a:tcPr/>
                </a:tc>
                <a:tc>
                  <a:txBody>
                    <a:bodyPr/>
                    <a:lstStyle/>
                    <a:p>
                      <a:r>
                        <a:rPr lang="en-US" sz="1600"/>
                        <a:t>$956</a:t>
                      </a:r>
                    </a:p>
                  </a:txBody>
                  <a:tcPr/>
                </a:tc>
                <a:tc>
                  <a:txBody>
                    <a:bodyPr/>
                    <a:lstStyle/>
                    <a:p>
                      <a:r>
                        <a:rPr lang="en-US" sz="1600"/>
                        <a:t>$867</a:t>
                      </a:r>
                    </a:p>
                  </a:txBody>
                  <a:tcPr/>
                </a:tc>
                <a:tc>
                  <a:txBody>
                    <a:bodyPr/>
                    <a:lstStyle/>
                    <a:p>
                      <a:r>
                        <a:rPr lang="en-US" sz="1600"/>
                        <a:t>$1,245</a:t>
                      </a:r>
                    </a:p>
                  </a:txBody>
                  <a:tcPr/>
                </a:tc>
                <a:tc>
                  <a:txBody>
                    <a:bodyPr/>
                    <a:lstStyle/>
                    <a:p>
                      <a:r>
                        <a:rPr lang="en-US" sz="1600"/>
                        <a:t>$962</a:t>
                      </a:r>
                    </a:p>
                  </a:txBody>
                  <a:tcPr/>
                </a:tc>
                <a:tc>
                  <a:txBody>
                    <a:bodyPr/>
                    <a:lstStyle/>
                    <a:p>
                      <a:r>
                        <a:rPr lang="en-US" sz="1600"/>
                        <a:t>$934</a:t>
                      </a:r>
                    </a:p>
                  </a:txBody>
                  <a:tcPr/>
                </a:tc>
                <a:extLst>
                  <a:ext uri="{0D108BD9-81ED-4DB2-BD59-A6C34878D82A}">
                    <a16:rowId xmlns:a16="http://schemas.microsoft.com/office/drawing/2014/main" val="2744634888"/>
                  </a:ext>
                </a:extLst>
              </a:tr>
              <a:tr h="409495">
                <a:tc>
                  <a:txBody>
                    <a:bodyPr/>
                    <a:lstStyle/>
                    <a:p>
                      <a:r>
                        <a:rPr lang="en-US" sz="1600"/>
                        <a:t>Cost Burdened Renters</a:t>
                      </a:r>
                    </a:p>
                  </a:txBody>
                  <a:tcPr/>
                </a:tc>
                <a:tc>
                  <a:txBody>
                    <a:bodyPr/>
                    <a:lstStyle/>
                    <a:p>
                      <a:r>
                        <a:rPr lang="en-US" sz="1600"/>
                        <a:t>48.6%</a:t>
                      </a:r>
                    </a:p>
                  </a:txBody>
                  <a:tcPr/>
                </a:tc>
                <a:tc>
                  <a:txBody>
                    <a:bodyPr/>
                    <a:lstStyle/>
                    <a:p>
                      <a:r>
                        <a:rPr lang="en-US" sz="1600"/>
                        <a:t>16.5%</a:t>
                      </a:r>
                    </a:p>
                    <a:p>
                      <a:endParaRPr lang="en-US" sz="1600"/>
                    </a:p>
                  </a:txBody>
                  <a:tcPr/>
                </a:tc>
                <a:tc>
                  <a:txBody>
                    <a:bodyPr/>
                    <a:lstStyle/>
                    <a:p>
                      <a:r>
                        <a:rPr lang="en-US" sz="1600"/>
                        <a:t>40.8%</a:t>
                      </a:r>
                    </a:p>
                  </a:txBody>
                  <a:tcPr/>
                </a:tc>
                <a:tc>
                  <a:txBody>
                    <a:bodyPr/>
                    <a:lstStyle/>
                    <a:p>
                      <a:r>
                        <a:rPr lang="en-US" sz="1600"/>
                        <a:t>30.0%</a:t>
                      </a:r>
                    </a:p>
                  </a:txBody>
                  <a:tcPr/>
                </a:tc>
                <a:tc>
                  <a:txBody>
                    <a:bodyPr/>
                    <a:lstStyle/>
                    <a:p>
                      <a:r>
                        <a:rPr lang="en-US" sz="1600"/>
                        <a:t>41.7%</a:t>
                      </a:r>
                    </a:p>
                  </a:txBody>
                  <a:tcPr/>
                </a:tc>
                <a:tc>
                  <a:txBody>
                    <a:bodyPr/>
                    <a:lstStyle/>
                    <a:p>
                      <a:r>
                        <a:rPr lang="en-US" sz="1600"/>
                        <a:t>48.6%</a:t>
                      </a:r>
                    </a:p>
                  </a:txBody>
                  <a:tcPr/>
                </a:tc>
                <a:extLst>
                  <a:ext uri="{0D108BD9-81ED-4DB2-BD59-A6C34878D82A}">
                    <a16:rowId xmlns:a16="http://schemas.microsoft.com/office/drawing/2014/main" val="1235951858"/>
                  </a:ext>
                </a:extLst>
              </a:tr>
              <a:tr h="409495">
                <a:tc>
                  <a:txBody>
                    <a:bodyPr/>
                    <a:lstStyle/>
                    <a:p>
                      <a:r>
                        <a:rPr lang="en-US" sz="1600"/>
                        <a:t>Cost Burdened Renter Households that Earn Less than $50,000 Annually</a:t>
                      </a:r>
                    </a:p>
                  </a:txBody>
                  <a:tcPr/>
                </a:tc>
                <a:tc>
                  <a:txBody>
                    <a:bodyPr/>
                    <a:lstStyle/>
                    <a:p>
                      <a:r>
                        <a:rPr lang="en-US" sz="1600"/>
                        <a:t>76.6%</a:t>
                      </a:r>
                    </a:p>
                  </a:txBody>
                  <a:tcPr/>
                </a:tc>
                <a:tc>
                  <a:txBody>
                    <a:bodyPr/>
                    <a:lstStyle/>
                    <a:p>
                      <a:r>
                        <a:rPr lang="en-US" sz="1600"/>
                        <a:t>81.5%</a:t>
                      </a:r>
                    </a:p>
                  </a:txBody>
                  <a:tcPr/>
                </a:tc>
                <a:tc>
                  <a:txBody>
                    <a:bodyPr/>
                    <a:lstStyle/>
                    <a:p>
                      <a:r>
                        <a:rPr lang="en-US" sz="1600"/>
                        <a:t>69.2%</a:t>
                      </a:r>
                    </a:p>
                  </a:txBody>
                  <a:tcPr/>
                </a:tc>
                <a:tc>
                  <a:txBody>
                    <a:bodyPr/>
                    <a:lstStyle/>
                    <a:p>
                      <a:r>
                        <a:rPr lang="en-US" sz="1600"/>
                        <a:t>67.3%</a:t>
                      </a:r>
                    </a:p>
                  </a:txBody>
                  <a:tcPr/>
                </a:tc>
                <a:tc>
                  <a:txBody>
                    <a:bodyPr/>
                    <a:lstStyle/>
                    <a:p>
                      <a:r>
                        <a:rPr lang="en-US" sz="1600"/>
                        <a:t>68.9%</a:t>
                      </a:r>
                    </a:p>
                  </a:txBody>
                  <a:tcPr/>
                </a:tc>
                <a:tc>
                  <a:txBody>
                    <a:bodyPr/>
                    <a:lstStyle/>
                    <a:p>
                      <a:r>
                        <a:rPr lang="en-US" sz="1600" dirty="0"/>
                        <a:t>76.6%</a:t>
                      </a:r>
                    </a:p>
                  </a:txBody>
                  <a:tcPr/>
                </a:tc>
                <a:extLst>
                  <a:ext uri="{0D108BD9-81ED-4DB2-BD59-A6C34878D82A}">
                    <a16:rowId xmlns:a16="http://schemas.microsoft.com/office/drawing/2014/main" val="1158858498"/>
                  </a:ext>
                </a:extLst>
              </a:tr>
            </a:tbl>
          </a:graphicData>
        </a:graphic>
      </p:graphicFrame>
    </p:spTree>
    <p:extLst>
      <p:ext uri="{BB962C8B-B14F-4D97-AF65-F5344CB8AC3E}">
        <p14:creationId xmlns:p14="http://schemas.microsoft.com/office/powerpoint/2010/main" val="1568341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B7B28-E464-8DB7-02B5-C0E13FDFB264}"/>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F13CD1E6-2F03-11E8-7466-B10E4F56E219}"/>
              </a:ext>
            </a:extLst>
          </p:cNvPr>
          <p:cNvPicPr>
            <a:picLocks noChangeAspect="1"/>
          </p:cNvPicPr>
          <p:nvPr/>
        </p:nvPicPr>
        <p:blipFill>
          <a:blip r:embed="rId3">
            <a:alphaModFix amt="35000"/>
          </a:blip>
          <a:srcRect l="2593" r="2593"/>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C3B4D91-10D4-1661-9427-577D0782F735}"/>
              </a:ext>
            </a:extLst>
          </p:cNvPr>
          <p:cNvSpPr/>
          <p:nvPr/>
        </p:nvSpPr>
        <p:spPr>
          <a:xfrm>
            <a:off x="1262245" y="0"/>
            <a:ext cx="4497747" cy="6102849"/>
          </a:xfrm>
          <a:prstGeom prst="rect">
            <a:avLst/>
          </a:prstGeom>
          <a:solidFill>
            <a:srgbClr val="00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of a house with a hand and a keyhole&#10;&#10;Description automatically generated">
            <a:extLst>
              <a:ext uri="{FF2B5EF4-FFF2-40B4-BE49-F238E27FC236}">
                <a16:creationId xmlns:a16="http://schemas.microsoft.com/office/drawing/2014/main" id="{D1664755-03E0-1DD4-F23D-67F9A2F49541}"/>
              </a:ext>
            </a:extLst>
          </p:cNvPr>
          <p:cNvPicPr>
            <a:picLocks noChangeAspect="1"/>
          </p:cNvPicPr>
          <p:nvPr/>
        </p:nvPicPr>
        <p:blipFill>
          <a:blip r:embed="rId4"/>
          <a:stretch>
            <a:fillRect/>
          </a:stretch>
        </p:blipFill>
        <p:spPr>
          <a:xfrm>
            <a:off x="7281292" y="1482309"/>
            <a:ext cx="3648463" cy="3648463"/>
          </a:xfrm>
          <a:prstGeom prst="rect">
            <a:avLst/>
          </a:prstGeom>
        </p:spPr>
      </p:pic>
      <p:sp>
        <p:nvSpPr>
          <p:cNvPr id="13" name="TextBox 12">
            <a:extLst>
              <a:ext uri="{FF2B5EF4-FFF2-40B4-BE49-F238E27FC236}">
                <a16:creationId xmlns:a16="http://schemas.microsoft.com/office/drawing/2014/main" id="{B548D171-D4E5-CB37-EEE0-E76EB57AB922}"/>
              </a:ext>
            </a:extLst>
          </p:cNvPr>
          <p:cNvSpPr txBox="1"/>
          <p:nvPr/>
        </p:nvSpPr>
        <p:spPr>
          <a:xfrm>
            <a:off x="1592262" y="770065"/>
            <a:ext cx="4062955" cy="523220"/>
          </a:xfrm>
          <a:prstGeom prst="rect">
            <a:avLst/>
          </a:prstGeom>
          <a:noFill/>
        </p:spPr>
        <p:txBody>
          <a:bodyPr wrap="square">
            <a:spAutoFit/>
          </a:bodyPr>
          <a:lstStyle/>
          <a:p>
            <a:r>
              <a:rPr lang="en-US" sz="2800" b="1">
                <a:solidFill>
                  <a:schemeClr val="bg1"/>
                </a:solidFill>
                <a:latin typeface="Lato" panose="020F0502020204030203" pitchFamily="34" charset="0"/>
                <a:ea typeface="Lato" panose="020F0502020204030203" pitchFamily="34" charset="0"/>
                <a:cs typeface="Lato" panose="020F0502020204030203" pitchFamily="34" charset="0"/>
              </a:rPr>
              <a:t>Questions?</a:t>
            </a:r>
            <a:endParaRPr lang="en-US" sz="1600">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8F815295-AFF1-021D-B137-8F1B16B0CB22}"/>
              </a:ext>
            </a:extLst>
          </p:cNvPr>
          <p:cNvSpPr/>
          <p:nvPr/>
        </p:nvSpPr>
        <p:spPr>
          <a:xfrm>
            <a:off x="1262244" y="4000843"/>
            <a:ext cx="4497747" cy="1400383"/>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 name="TextBox 14">
            <a:extLst>
              <a:ext uri="{FF2B5EF4-FFF2-40B4-BE49-F238E27FC236}">
                <a16:creationId xmlns:a16="http://schemas.microsoft.com/office/drawing/2014/main" id="{238684E4-E490-B93C-67DB-39AD632F5194}"/>
              </a:ext>
            </a:extLst>
          </p:cNvPr>
          <p:cNvSpPr txBox="1"/>
          <p:nvPr/>
        </p:nvSpPr>
        <p:spPr>
          <a:xfrm>
            <a:off x="1592262" y="1953095"/>
            <a:ext cx="3628160" cy="1400383"/>
          </a:xfrm>
          <a:prstGeom prst="rect">
            <a:avLst/>
          </a:prstGeom>
          <a:noFill/>
        </p:spPr>
        <p:txBody>
          <a:bodyPr wrap="square">
            <a:spAutoFit/>
          </a:bodyPr>
          <a:lstStyle/>
          <a:p>
            <a:r>
              <a:rPr lang="en-US" sz="1700" i="1">
                <a:solidFill>
                  <a:schemeClr val="bg1"/>
                </a:solidFill>
                <a:latin typeface="Lato" panose="020F0502020204030203" pitchFamily="34" charset="0"/>
                <a:ea typeface="Lato" panose="020F0502020204030203" pitchFamily="34" charset="0"/>
                <a:cs typeface="Lato" panose="020F0502020204030203" pitchFamily="34" charset="0"/>
              </a:rPr>
              <a:t>For more if information visit: </a:t>
            </a:r>
          </a:p>
          <a:p>
            <a:endParaRPr lang="en-US" sz="1700" i="1">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700" b="1" i="1">
                <a:solidFill>
                  <a:schemeClr val="bg1"/>
                </a:solidFill>
                <a:highlight>
                  <a:srgbClr val="F5F3E5"/>
                </a:highlight>
                <a:latin typeface="Lato" panose="020F0502020204030203" pitchFamily="34" charset="0"/>
                <a:ea typeface="Lato" panose="020F0502020204030203" pitchFamily="34" charset="0"/>
                <a:cs typeface="Lato" panose="020F0502020204030203" pitchFamily="34" charset="0"/>
                <a:hlinkClick r:id="rId5"/>
              </a:rPr>
              <a:t>https://housingnm.org/about-us/affordable-housing-act</a:t>
            </a:r>
            <a:endParaRPr lang="en-US" sz="1700" b="1" i="1">
              <a:solidFill>
                <a:schemeClr val="bg1"/>
              </a:solidFill>
              <a:highlight>
                <a:srgbClr val="F5F3E5"/>
              </a:highlight>
              <a:latin typeface="Lato" panose="020F0502020204030203" pitchFamily="34" charset="0"/>
              <a:ea typeface="Lato" panose="020F0502020204030203" pitchFamily="34" charset="0"/>
              <a:cs typeface="Lato" panose="020F0502020204030203" pitchFamily="34" charset="0"/>
            </a:endParaRPr>
          </a:p>
          <a:p>
            <a:endParaRPr lang="en-US" sz="1700" i="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C65DE1E1-EFF3-40D8-1191-B91848FE8B6E}"/>
              </a:ext>
            </a:extLst>
          </p:cNvPr>
          <p:cNvSpPr txBox="1">
            <a:spLocks/>
          </p:cNvSpPr>
          <p:nvPr/>
        </p:nvSpPr>
        <p:spPr>
          <a:xfrm>
            <a:off x="1402195" y="4013288"/>
            <a:ext cx="4029342" cy="138793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300" b="1">
                <a:solidFill>
                  <a:schemeClr val="bg1"/>
                </a:solidFill>
                <a:latin typeface="Lato" panose="020F0502020204030203" pitchFamily="34" charset="0"/>
                <a:ea typeface="Lato" panose="020F0502020204030203" pitchFamily="34" charset="0"/>
                <a:cs typeface="Lato" panose="020F0502020204030203" pitchFamily="34" charset="0"/>
              </a:rPr>
              <a:t>Stephanie Gonzales</a:t>
            </a:r>
          </a:p>
          <a:p>
            <a:pPr algn="l"/>
            <a:r>
              <a:rPr lang="en-US" sz="2300" i="1">
                <a:solidFill>
                  <a:schemeClr val="bg1"/>
                </a:solidFill>
                <a:latin typeface="Lato" panose="020F0502020204030203" pitchFamily="34" charset="0"/>
                <a:ea typeface="Lato" panose="020F0502020204030203" pitchFamily="34" charset="0"/>
                <a:cs typeface="Lato" panose="020F0502020204030203" pitchFamily="34" charset="0"/>
              </a:rPr>
              <a:t>Research &amp; Development Manager II</a:t>
            </a:r>
          </a:p>
          <a:p>
            <a:pPr algn="l"/>
            <a:r>
              <a:rPr lang="en-US" sz="2300">
                <a:solidFill>
                  <a:schemeClr val="bg1"/>
                </a:solidFill>
                <a:latin typeface="Lato" panose="020F0502020204030203" pitchFamily="34" charset="0"/>
                <a:ea typeface="Lato" panose="020F0502020204030203" pitchFamily="34" charset="0"/>
                <a:cs typeface="Lato" panose="020F0502020204030203" pitchFamily="34" charset="0"/>
              </a:rPr>
              <a:t>Policy &amp; Planning Department</a:t>
            </a:r>
          </a:p>
          <a:p>
            <a:pPr algn="l"/>
            <a:r>
              <a:rPr lang="en-US" sz="2300">
                <a:solidFill>
                  <a:schemeClr val="bg1"/>
                </a:solidFill>
                <a:latin typeface="Lato" panose="020F0502020204030203" pitchFamily="34" charset="0"/>
                <a:ea typeface="Lato" panose="020F0502020204030203" pitchFamily="34" charset="0"/>
                <a:cs typeface="Lato" panose="020F0502020204030203" pitchFamily="34" charset="0"/>
                <a:hlinkClick r:id="rId6"/>
              </a:rPr>
              <a:t>sgonzales@housingnm.org</a:t>
            </a:r>
            <a:endParaRPr lang="en-US" sz="230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n-US" sz="2300">
                <a:solidFill>
                  <a:schemeClr val="bg1"/>
                </a:solidFill>
                <a:latin typeface="Lato" panose="020F0502020204030203" pitchFamily="34" charset="0"/>
                <a:ea typeface="Lato" panose="020F0502020204030203" pitchFamily="34" charset="0"/>
                <a:cs typeface="Lato" panose="020F0502020204030203" pitchFamily="34" charset="0"/>
              </a:rPr>
              <a:t>505-767-2287</a:t>
            </a:r>
          </a:p>
          <a:p>
            <a:pPr algn="l"/>
            <a:endParaRPr lang="en-US" i="1">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50213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B47DEB-37EC-C6E6-4B53-13FB3826BA71}"/>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6C0D539-D723-7F80-DBA1-2CE598993017}"/>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Achieving AHA Compliance </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2EC5E5B3-403F-7724-7E34-EA7F1CB1D31A}"/>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B661F1C0-5B87-87C4-1953-21556D7A68D7}"/>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5">
            <a:extLst>
              <a:ext uri="{FF2B5EF4-FFF2-40B4-BE49-F238E27FC236}">
                <a16:creationId xmlns:a16="http://schemas.microsoft.com/office/drawing/2014/main" id="{A0E56BDB-028F-4F91-9DFB-DDB117D339EE}"/>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19</a:t>
            </a:r>
            <a:endParaRPr lang="en-US" b="1" dirty="0">
              <a:solidFill>
                <a:schemeClr val="tx1"/>
              </a:solidFill>
            </a:endParaRPr>
          </a:p>
        </p:txBody>
      </p:sp>
      <p:graphicFrame>
        <p:nvGraphicFramePr>
          <p:cNvPr id="13" name="Diagram 12">
            <a:extLst>
              <a:ext uri="{FF2B5EF4-FFF2-40B4-BE49-F238E27FC236}">
                <a16:creationId xmlns:a16="http://schemas.microsoft.com/office/drawing/2014/main" id="{08E66D8E-52E3-621B-85D4-827D2FEAC699}"/>
              </a:ext>
            </a:extLst>
          </p:cNvPr>
          <p:cNvGraphicFramePr/>
          <p:nvPr>
            <p:extLst>
              <p:ext uri="{D42A27DB-BD31-4B8C-83A1-F6EECF244321}">
                <p14:modId xmlns:p14="http://schemas.microsoft.com/office/powerpoint/2010/main" val="519105209"/>
              </p:ext>
            </p:extLst>
          </p:nvPr>
        </p:nvGraphicFramePr>
        <p:xfrm>
          <a:off x="216225" y="1105370"/>
          <a:ext cx="11759549" cy="5334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80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BF27C-79FC-EF70-FE6B-5346891970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B9C87AC-3964-291A-FA99-7813C6B031D6}"/>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EF54F1-CA6A-7F81-31AE-3EEEACB41A93}"/>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FA84CB5D-C374-6CC6-805B-D37F81B8B891}"/>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a:t>
            </a:r>
            <a:endParaRPr lang="en-US" b="1" dirty="0">
              <a:solidFill>
                <a:schemeClr val="tx1"/>
              </a:solidFill>
            </a:endParaRPr>
          </a:p>
        </p:txBody>
      </p:sp>
      <p:sp>
        <p:nvSpPr>
          <p:cNvPr id="4" name="Title 1">
            <a:extLst>
              <a:ext uri="{FF2B5EF4-FFF2-40B4-BE49-F238E27FC236}">
                <a16:creationId xmlns:a16="http://schemas.microsoft.com/office/drawing/2014/main" id="{73738ACB-5161-FE67-6503-BC46D7636AE3}"/>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What is the Affordable Housing Act (AHA)?</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F9911B0E-6678-C204-ACD1-BE1875243DEC}"/>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Diagram 1">
            <a:extLst>
              <a:ext uri="{FF2B5EF4-FFF2-40B4-BE49-F238E27FC236}">
                <a16:creationId xmlns:a16="http://schemas.microsoft.com/office/drawing/2014/main" id="{3722B863-A3C6-B135-B033-D1AA7DD58199}"/>
              </a:ext>
            </a:extLst>
          </p:cNvPr>
          <p:cNvGraphicFramePr/>
          <p:nvPr>
            <p:extLst>
              <p:ext uri="{D42A27DB-BD31-4B8C-83A1-F6EECF244321}">
                <p14:modId xmlns:p14="http://schemas.microsoft.com/office/powerpoint/2010/main" val="1029012149"/>
              </p:ext>
            </p:extLst>
          </p:nvPr>
        </p:nvGraphicFramePr>
        <p:xfrm>
          <a:off x="1122871" y="1354218"/>
          <a:ext cx="9946257" cy="4895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20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F83A-4084-25F1-EB6A-1BDAF554A7E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8D07B44-CCE3-E45E-63FB-0812032F76CF}"/>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99747E-79F2-BE3A-71D0-8C86EE2DBEC5}"/>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603E5D28-CB3E-D277-2782-4B681DF5828E}"/>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3</a:t>
            </a:r>
            <a:endParaRPr lang="en-US" b="1" dirty="0">
              <a:solidFill>
                <a:schemeClr val="tx1"/>
              </a:solidFill>
            </a:endParaRPr>
          </a:p>
        </p:txBody>
      </p:sp>
      <p:sp>
        <p:nvSpPr>
          <p:cNvPr id="4" name="Title 1">
            <a:extLst>
              <a:ext uri="{FF2B5EF4-FFF2-40B4-BE49-F238E27FC236}">
                <a16:creationId xmlns:a16="http://schemas.microsoft.com/office/drawing/2014/main" id="{8F24FFC4-54F6-61B6-C576-E7B0A21490A5}"/>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Example of AHA Projects for Local Governments</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1BA0567F-4188-68D4-453D-62BD06B393C6}"/>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Diagram 1">
            <a:extLst>
              <a:ext uri="{FF2B5EF4-FFF2-40B4-BE49-F238E27FC236}">
                <a16:creationId xmlns:a16="http://schemas.microsoft.com/office/drawing/2014/main" id="{191FE9C9-C5B8-E2B2-E2F6-CD871D3CED55}"/>
              </a:ext>
            </a:extLst>
          </p:cNvPr>
          <p:cNvGraphicFramePr/>
          <p:nvPr>
            <p:extLst>
              <p:ext uri="{D42A27DB-BD31-4B8C-83A1-F6EECF244321}">
                <p14:modId xmlns:p14="http://schemas.microsoft.com/office/powerpoint/2010/main" val="273985625"/>
              </p:ext>
            </p:extLst>
          </p:nvPr>
        </p:nvGraphicFramePr>
        <p:xfrm>
          <a:off x="48501" y="1285773"/>
          <a:ext cx="6047499" cy="4672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72C6CAAE-0B39-C568-5DC6-D24AB2E64D3D}"/>
              </a:ext>
            </a:extLst>
          </p:cNvPr>
          <p:cNvPicPr>
            <a:picLocks noChangeAspect="1"/>
          </p:cNvPicPr>
          <p:nvPr/>
        </p:nvPicPr>
        <p:blipFill>
          <a:blip r:embed="rId9"/>
          <a:srcRect l="3728" r="3481"/>
          <a:stretch>
            <a:fillRect/>
          </a:stretch>
        </p:blipFill>
        <p:spPr>
          <a:xfrm>
            <a:off x="6342065" y="1511518"/>
            <a:ext cx="5590622" cy="33890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868030F-6AD0-5665-A4AF-33DD86B683B1}"/>
              </a:ext>
            </a:extLst>
          </p:cNvPr>
          <p:cNvSpPr txBox="1"/>
          <p:nvPr/>
        </p:nvSpPr>
        <p:spPr>
          <a:xfrm>
            <a:off x="6236110" y="4900555"/>
            <a:ext cx="5814299" cy="577081"/>
          </a:xfrm>
          <a:prstGeom prst="rect">
            <a:avLst/>
          </a:prstGeom>
          <a:solidFill>
            <a:schemeClr val="bg1"/>
          </a:solidFill>
        </p:spPr>
        <p:txBody>
          <a:bodyPr wrap="square" rtlCol="0">
            <a:spAutoFit/>
          </a:bodyPr>
          <a:lstStyle/>
          <a:p>
            <a:r>
              <a:rPr lang="en-US" sz="1050">
                <a:latin typeface="Lato" panose="020F0502020204030203" pitchFamily="34" charset="0"/>
                <a:ea typeface="Lato" panose="020F0502020204030203" pitchFamily="34" charset="0"/>
                <a:cs typeface="Lato" panose="020F0502020204030203" pitchFamily="34" charset="0"/>
              </a:rPr>
              <a:t>Ribbon cutting of </a:t>
            </a:r>
            <a:r>
              <a:rPr lang="en-US" sz="1050" err="1">
                <a:latin typeface="Lato" panose="020F0502020204030203" pitchFamily="34" charset="0"/>
                <a:ea typeface="Lato" panose="020F0502020204030203" pitchFamily="34" charset="0"/>
                <a:cs typeface="Lato" panose="020F0502020204030203" pitchFamily="34" charset="0"/>
              </a:rPr>
              <a:t>Pedrena</a:t>
            </a:r>
            <a:r>
              <a:rPr lang="en-US" sz="1050">
                <a:latin typeface="Lato" panose="020F0502020204030203" pitchFamily="34" charset="0"/>
                <a:ea typeface="Lato" panose="020F0502020204030203" pitchFamily="34" charset="0"/>
                <a:cs typeface="Lato" panose="020F0502020204030203" pitchFamily="34" charset="0"/>
              </a:rPr>
              <a:t> Apartments, an 80-unit multifamily development for seniors age 55 and older. The City of Las Cruces waived impact fees as a compliant activity under the Affordable Housing Act.</a:t>
            </a:r>
          </a:p>
        </p:txBody>
      </p:sp>
    </p:spTree>
    <p:extLst>
      <p:ext uri="{BB962C8B-B14F-4D97-AF65-F5344CB8AC3E}">
        <p14:creationId xmlns:p14="http://schemas.microsoft.com/office/powerpoint/2010/main" val="386576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0324-3D50-D535-AFDA-389F67A185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286C155-108D-3649-A9CB-C21D9D9FFCFB}"/>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3CB42-5E1F-1D63-66E5-38DABB406AE5}"/>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6F827606-FC09-7F21-8FD5-9C5F667DB2FB}"/>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4</a:t>
            </a:r>
            <a:endParaRPr lang="en-US" b="1" dirty="0">
              <a:solidFill>
                <a:schemeClr val="tx1"/>
              </a:solidFill>
            </a:endParaRPr>
          </a:p>
        </p:txBody>
      </p:sp>
      <p:sp>
        <p:nvSpPr>
          <p:cNvPr id="4" name="Title 1">
            <a:extLst>
              <a:ext uri="{FF2B5EF4-FFF2-40B4-BE49-F238E27FC236}">
                <a16:creationId xmlns:a16="http://schemas.microsoft.com/office/drawing/2014/main" id="{9577AF20-5A68-699F-4C39-50EB1B5F5221}"/>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What </a:t>
            </a:r>
            <a:r>
              <a:rPr lang="en-US" sz="3200" b="1" u="sng">
                <a:solidFill>
                  <a:schemeClr val="bg1"/>
                </a:solidFill>
                <a:latin typeface="Lato" panose="020F0502020204030203" pitchFamily="34" charset="0"/>
                <a:ea typeface="Lato" panose="020F0502020204030203" pitchFamily="34" charset="0"/>
                <a:cs typeface="Lato" panose="020F0502020204030203" pitchFamily="34" charset="0"/>
              </a:rPr>
              <a:t>isn’t</a:t>
            </a:r>
            <a:r>
              <a:rPr lang="en-US" sz="3200" b="1">
                <a:solidFill>
                  <a:schemeClr val="lt1"/>
                </a:solidFill>
                <a:latin typeface="Lato" panose="020F0502020204030203" pitchFamily="34" charset="0"/>
                <a:ea typeface="Lato" panose="020F0502020204030203" pitchFamily="34" charset="0"/>
                <a:cs typeface="Lato" panose="020F0502020204030203" pitchFamily="34" charset="0"/>
              </a:rPr>
              <a:t> the AHA?</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7D9DD6E7-AB70-7266-2633-FD2F6C056BFA}"/>
              </a:ext>
            </a:extLst>
          </p:cNvPr>
          <p:cNvPicPr>
            <a:picLocks noChangeAspect="1"/>
          </p:cNvPicPr>
          <p:nvPr/>
        </p:nvPicPr>
        <p:blipFill>
          <a:blip r:embed="rId3"/>
          <a:stretch>
            <a:fillRect/>
          </a:stretch>
        </p:blipFill>
        <p:spPr>
          <a:xfrm>
            <a:off x="366632" y="234640"/>
            <a:ext cx="876543" cy="514641"/>
          </a:xfrm>
          <a:prstGeom prst="rect">
            <a:avLst/>
          </a:prstGeom>
        </p:spPr>
      </p:pic>
      <p:sp>
        <p:nvSpPr>
          <p:cNvPr id="3" name="TextBox 2">
            <a:extLst>
              <a:ext uri="{FF2B5EF4-FFF2-40B4-BE49-F238E27FC236}">
                <a16:creationId xmlns:a16="http://schemas.microsoft.com/office/drawing/2014/main" id="{9DA453DC-7DB1-2F35-CB66-6B9B5C2E1321}"/>
              </a:ext>
            </a:extLst>
          </p:cNvPr>
          <p:cNvSpPr txBox="1"/>
          <p:nvPr/>
        </p:nvSpPr>
        <p:spPr>
          <a:xfrm>
            <a:off x="531017" y="1298049"/>
            <a:ext cx="5081843" cy="5047536"/>
          </a:xfrm>
          <a:prstGeom prst="rect">
            <a:avLst/>
          </a:prstGeom>
          <a:noFill/>
        </p:spPr>
        <p:txBody>
          <a:bodyPr wrap="square" rtlCol="0">
            <a:spAutoFit/>
          </a:bodyPr>
          <a:lstStyle/>
          <a:p>
            <a:r>
              <a:rPr lang="en-US" sz="1600" b="1">
                <a:latin typeface="Lato" panose="020F0502020204030203" pitchFamily="34" charset="0"/>
                <a:ea typeface="Lato" panose="020F0502020204030203" pitchFamily="34" charset="0"/>
                <a:cs typeface="Lato" panose="020F0502020204030203" pitchFamily="34" charset="0"/>
              </a:rPr>
              <a:t>The AHA does not supersede other regulation or statue, such as the New Mexico Administrative Code, State Board of Finance rules, local government ordinances or resolutions, and capital outlay rules. </a:t>
            </a:r>
            <a:r>
              <a:rPr lang="en-US" sz="1600">
                <a:latin typeface="Lato" panose="020F0502020204030203" pitchFamily="34" charset="0"/>
                <a:ea typeface="Lato" panose="020F0502020204030203" pitchFamily="34" charset="0"/>
                <a:cs typeface="Lato" panose="020F0502020204030203" pitchFamily="34" charset="0"/>
              </a:rPr>
              <a:t>The scope of the AHA is limited to allowing for the affordable housing exception to the anti-donation clause and governing the requirements for the exception. </a:t>
            </a:r>
          </a:p>
          <a:p>
            <a:endParaRPr lang="en-US" sz="1600">
              <a:latin typeface="Lato" panose="020F0502020204030203" pitchFamily="34" charset="0"/>
              <a:ea typeface="Lato" panose="020F0502020204030203" pitchFamily="34" charset="0"/>
              <a:cs typeface="Lato" panose="020F0502020204030203" pitchFamily="34" charset="0"/>
            </a:endParaRPr>
          </a:p>
          <a:p>
            <a:r>
              <a:rPr lang="en-US" sz="1600" b="1">
                <a:latin typeface="Lato" panose="020F0502020204030203" pitchFamily="34" charset="0"/>
                <a:ea typeface="Lato" panose="020F0502020204030203" pitchFamily="34" charset="0"/>
                <a:cs typeface="Lato" panose="020F0502020204030203" pitchFamily="34" charset="0"/>
              </a:rPr>
              <a:t>The AHA does not regulate procurement of qualified grantees to receive donations for affordable housing. </a:t>
            </a:r>
            <a:r>
              <a:rPr lang="en-US" sz="1600">
                <a:latin typeface="Lato" panose="020F0502020204030203" pitchFamily="34" charset="0"/>
                <a:ea typeface="Lato" panose="020F0502020204030203" pitchFamily="34" charset="0"/>
                <a:cs typeface="Lato" panose="020F0502020204030203" pitchFamily="34" charset="0"/>
              </a:rPr>
              <a:t>Local governments must follow their procurement policies and procedures in selecting a qualified grantee that will receive a donation for an affordable housing project or program. Capital outlay funds for affordable housing projects or programs are also subject to a local government’s procurement process. </a:t>
            </a:r>
          </a:p>
          <a:p>
            <a:endParaRPr lang="en-US">
              <a:latin typeface="Lato" panose="020F0502020204030203" pitchFamily="34" charset="0"/>
              <a:ea typeface="Lato" panose="020F0502020204030203" pitchFamily="34" charset="0"/>
              <a:cs typeface="Lato" panose="020F0502020204030203" pitchFamily="34" charset="0"/>
            </a:endParaRPr>
          </a:p>
          <a:p>
            <a:r>
              <a:rPr lang="en-US" sz="1600" b="1">
                <a:latin typeface="Lato" panose="020F0502020204030203" pitchFamily="34" charset="0"/>
                <a:ea typeface="Lato" panose="020F0502020204030203" pitchFamily="34" charset="0"/>
                <a:cs typeface="Lato" panose="020F0502020204030203" pitchFamily="34" charset="0"/>
              </a:rPr>
              <a:t>The AHA does not regulate how federal funds are used for affordable housing.</a:t>
            </a:r>
          </a:p>
        </p:txBody>
      </p:sp>
      <p:pic>
        <p:nvPicPr>
          <p:cNvPr id="5" name="Picture 4">
            <a:extLst>
              <a:ext uri="{FF2B5EF4-FFF2-40B4-BE49-F238E27FC236}">
                <a16:creationId xmlns:a16="http://schemas.microsoft.com/office/drawing/2014/main" id="{532ACECE-9AEE-16C0-569B-AEF11C1D0384}"/>
              </a:ext>
            </a:extLst>
          </p:cNvPr>
          <p:cNvPicPr>
            <a:picLocks noChangeAspect="1"/>
          </p:cNvPicPr>
          <p:nvPr/>
        </p:nvPicPr>
        <p:blipFill rotWithShape="1">
          <a:blip r:embed="rId4"/>
          <a:srcRect t="9695" b="9695"/>
          <a:stretch/>
        </p:blipFill>
        <p:spPr>
          <a:xfrm>
            <a:off x="5843450" y="1051133"/>
            <a:ext cx="6348549" cy="5494300"/>
          </a:xfrm>
          <a:prstGeom prst="rect">
            <a:avLst/>
          </a:prstGeom>
        </p:spPr>
      </p:pic>
      <p:sp>
        <p:nvSpPr>
          <p:cNvPr id="2" name="TextBox 1">
            <a:extLst>
              <a:ext uri="{FF2B5EF4-FFF2-40B4-BE49-F238E27FC236}">
                <a16:creationId xmlns:a16="http://schemas.microsoft.com/office/drawing/2014/main" id="{0EBC52C2-4C6F-570D-6E0B-72F5385FB5C9}"/>
              </a:ext>
            </a:extLst>
          </p:cNvPr>
          <p:cNvSpPr txBox="1"/>
          <p:nvPr/>
        </p:nvSpPr>
        <p:spPr>
          <a:xfrm>
            <a:off x="10849894" y="4178698"/>
            <a:ext cx="1255037" cy="2308324"/>
          </a:xfrm>
          <a:prstGeom prst="rect">
            <a:avLst/>
          </a:prstGeom>
          <a:solidFill>
            <a:schemeClr val="bg1">
              <a:alpha val="98000"/>
            </a:schemeClr>
          </a:solidFill>
        </p:spPr>
        <p:txBody>
          <a:bodyPr wrap="square" rtlCol="0">
            <a:spAutoFit/>
          </a:bodyPr>
          <a:lstStyle/>
          <a:p>
            <a:r>
              <a:rPr lang="en-US" sz="1200">
                <a:solidFill>
                  <a:schemeClr val="bg2">
                    <a:lumMod val="10000"/>
                  </a:schemeClr>
                </a:solidFill>
                <a:latin typeface="Lato" panose="020F0502020204030203" pitchFamily="34" charset="0"/>
                <a:ea typeface="Lato" panose="020F0502020204030203" pitchFamily="34" charset="0"/>
                <a:cs typeface="Lato" panose="020F0502020204030203" pitchFamily="34" charset="0"/>
              </a:rPr>
              <a:t>A mural adorns Three Sisters Apartments in Las Cruces, New Mexico, a 70-unit affordable housing development that opened its doors in May 2025. </a:t>
            </a:r>
          </a:p>
        </p:txBody>
      </p:sp>
    </p:spTree>
    <p:extLst>
      <p:ext uri="{BB962C8B-B14F-4D97-AF65-F5344CB8AC3E}">
        <p14:creationId xmlns:p14="http://schemas.microsoft.com/office/powerpoint/2010/main" val="333419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0FE92-06A1-5FF1-E898-7786FE4809E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071BC2A-B782-54BC-655C-5B0C365FBFC8}"/>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EF0032-6CC0-F8E3-F1B7-E7883467DC84}"/>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10AE4851-4C09-1D0A-6005-1761D895CAB1}"/>
              </a:ext>
            </a:extLst>
          </p:cNvPr>
          <p:cNvSpPr>
            <a:spLocks noGrp="1"/>
          </p:cNvSpPr>
          <p:nvPr>
            <p:ph type="ftr" sz="quarter" idx="11"/>
          </p:nvPr>
        </p:nvSpPr>
        <p:spPr>
          <a:xfrm>
            <a:off x="11477413" y="6487022"/>
            <a:ext cx="572996" cy="370978"/>
          </a:xfrm>
        </p:spPr>
        <p:txBody>
          <a:bodyPr/>
          <a:lstStyle/>
          <a:p>
            <a:r>
              <a:rPr lang="en-US" sz="1600" b="1">
                <a:solidFill>
                  <a:schemeClr val="tx1"/>
                </a:solidFill>
              </a:rPr>
              <a:t>5</a:t>
            </a:r>
            <a:endParaRPr lang="en-US" b="1">
              <a:solidFill>
                <a:schemeClr val="tx1"/>
              </a:solidFill>
            </a:endParaRPr>
          </a:p>
        </p:txBody>
      </p:sp>
      <p:sp>
        <p:nvSpPr>
          <p:cNvPr id="4" name="Title 1">
            <a:extLst>
              <a:ext uri="{FF2B5EF4-FFF2-40B4-BE49-F238E27FC236}">
                <a16:creationId xmlns:a16="http://schemas.microsoft.com/office/drawing/2014/main" id="{EC7D49BB-960B-0132-5359-2C6C652ADD3C}"/>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AHA Donations to Date</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FAEE9685-5374-94F2-B892-82279ACC837F}"/>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3" name="Chart 2">
            <a:extLst>
              <a:ext uri="{FF2B5EF4-FFF2-40B4-BE49-F238E27FC236}">
                <a16:creationId xmlns:a16="http://schemas.microsoft.com/office/drawing/2014/main" id="{5419DFAF-901B-45A8-8D57-3EFBDFB02CBC}"/>
              </a:ext>
            </a:extLst>
          </p:cNvPr>
          <p:cNvGraphicFramePr>
            <a:graphicFrameLocks/>
          </p:cNvGraphicFramePr>
          <p:nvPr>
            <p:extLst>
              <p:ext uri="{D42A27DB-BD31-4B8C-83A1-F6EECF244321}">
                <p14:modId xmlns:p14="http://schemas.microsoft.com/office/powerpoint/2010/main" val="1869138210"/>
              </p:ext>
            </p:extLst>
          </p:nvPr>
        </p:nvGraphicFramePr>
        <p:xfrm>
          <a:off x="2161334" y="1382651"/>
          <a:ext cx="7869331" cy="49713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251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C4E4-880B-0EE8-0C27-D6555D5ED0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6C4517-D633-7AB4-DE55-B507A4066B81}"/>
              </a:ext>
            </a:extLst>
          </p:cNvPr>
          <p:cNvPicPr>
            <a:picLocks noChangeAspect="1"/>
          </p:cNvPicPr>
          <p:nvPr/>
        </p:nvPicPr>
        <p:blipFill rotWithShape="1">
          <a:blip r:embed="rId3"/>
          <a:srcRect l="12411" r="12411"/>
          <a:stretch/>
        </p:blipFill>
        <p:spPr>
          <a:xfrm>
            <a:off x="5843450" y="1051133"/>
            <a:ext cx="6348549" cy="5494300"/>
          </a:xfrm>
          <a:prstGeom prst="rect">
            <a:avLst/>
          </a:prstGeom>
        </p:spPr>
      </p:pic>
      <p:sp>
        <p:nvSpPr>
          <p:cNvPr id="8" name="Rectangle 7">
            <a:extLst>
              <a:ext uri="{FF2B5EF4-FFF2-40B4-BE49-F238E27FC236}">
                <a16:creationId xmlns:a16="http://schemas.microsoft.com/office/drawing/2014/main" id="{2D5CB809-8175-5697-EA95-9C335BDC59A8}"/>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96C4663-D82E-2C3F-6658-5CDEAE39B11A}"/>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Affordable Housing Plan</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FAFF0E2B-EBAF-226A-04C8-DBCF2AD834E2}"/>
              </a:ext>
            </a:extLst>
          </p:cNvPr>
          <p:cNvPicPr>
            <a:picLocks noChangeAspect="1"/>
          </p:cNvPicPr>
          <p:nvPr/>
        </p:nvPicPr>
        <p:blipFill>
          <a:blip r:embed="rId4"/>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895EC1F8-E9EB-8804-4585-9691E0D9687E}"/>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5">
            <a:extLst>
              <a:ext uri="{FF2B5EF4-FFF2-40B4-BE49-F238E27FC236}">
                <a16:creationId xmlns:a16="http://schemas.microsoft.com/office/drawing/2014/main" id="{506B321D-E0D2-4F23-88D1-11FA65F1F0A1}"/>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6</a:t>
            </a:r>
            <a:endParaRPr lang="en-US" b="1" dirty="0">
              <a:solidFill>
                <a:schemeClr val="tx1"/>
              </a:solidFill>
            </a:endParaRPr>
          </a:p>
        </p:txBody>
      </p:sp>
      <p:sp>
        <p:nvSpPr>
          <p:cNvPr id="4" name="TextBox 3">
            <a:extLst>
              <a:ext uri="{FF2B5EF4-FFF2-40B4-BE49-F238E27FC236}">
                <a16:creationId xmlns:a16="http://schemas.microsoft.com/office/drawing/2014/main" id="{42257810-14C5-D5E8-9FD5-12E64A460069}"/>
              </a:ext>
            </a:extLst>
          </p:cNvPr>
          <p:cNvSpPr txBox="1"/>
          <p:nvPr/>
        </p:nvSpPr>
        <p:spPr>
          <a:xfrm>
            <a:off x="5931408" y="5806867"/>
            <a:ext cx="3361695" cy="646331"/>
          </a:xfrm>
          <a:prstGeom prst="rect">
            <a:avLst/>
          </a:prstGeom>
          <a:solidFill>
            <a:schemeClr val="bg1"/>
          </a:solidFill>
        </p:spPr>
        <p:txBody>
          <a:bodyPr wrap="square" rtlCol="0">
            <a:spAutoFit/>
          </a:bodyPr>
          <a:lstStyle/>
          <a:p>
            <a:r>
              <a:rPr lang="en-US" sz="1200">
                <a:latin typeface="Lato" panose="020F0502020204030203" pitchFamily="34" charset="0"/>
                <a:ea typeface="Lato" panose="020F0502020204030203" pitchFamily="34" charset="0"/>
                <a:cs typeface="Lato" panose="020F0502020204030203" pitchFamily="34" charset="0"/>
              </a:rPr>
              <a:t>Luminaria Senior Community, a 92-unit new construction rental housing development in Albuquerque, was completed in 2022.</a:t>
            </a:r>
          </a:p>
        </p:txBody>
      </p:sp>
      <p:graphicFrame>
        <p:nvGraphicFramePr>
          <p:cNvPr id="2" name="Diagram 1">
            <a:extLst>
              <a:ext uri="{FF2B5EF4-FFF2-40B4-BE49-F238E27FC236}">
                <a16:creationId xmlns:a16="http://schemas.microsoft.com/office/drawing/2014/main" id="{CBDD5807-11A2-634C-6278-35ABB628FF9E}"/>
              </a:ext>
            </a:extLst>
          </p:cNvPr>
          <p:cNvGraphicFramePr/>
          <p:nvPr>
            <p:extLst>
              <p:ext uri="{D42A27DB-BD31-4B8C-83A1-F6EECF244321}">
                <p14:modId xmlns:p14="http://schemas.microsoft.com/office/powerpoint/2010/main" val="1633642456"/>
              </p:ext>
            </p:extLst>
          </p:nvPr>
        </p:nvGraphicFramePr>
        <p:xfrm>
          <a:off x="645446" y="1285773"/>
          <a:ext cx="4834905" cy="32475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Diagram 4">
            <a:extLst>
              <a:ext uri="{FF2B5EF4-FFF2-40B4-BE49-F238E27FC236}">
                <a16:creationId xmlns:a16="http://schemas.microsoft.com/office/drawing/2014/main" id="{8BB28B4F-49D4-5360-1FF6-FA2F6AB3FAED}"/>
              </a:ext>
            </a:extLst>
          </p:cNvPr>
          <p:cNvGraphicFramePr/>
          <p:nvPr>
            <p:extLst>
              <p:ext uri="{D42A27DB-BD31-4B8C-83A1-F6EECF244321}">
                <p14:modId xmlns:p14="http://schemas.microsoft.com/office/powerpoint/2010/main" val="2691387976"/>
              </p:ext>
            </p:extLst>
          </p:nvPr>
        </p:nvGraphicFramePr>
        <p:xfrm>
          <a:off x="366632" y="4835138"/>
          <a:ext cx="5113719" cy="14209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39155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0823-5F48-5F85-0D6A-89EE6268C23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EFDDBF7-3D64-EFC3-F957-80FCCC5C1F2A}"/>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E1F9269-D670-4C45-3341-CD2A47F36463}"/>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AA8F4F8F-1FB5-EC0B-3834-D17225CE7D35}"/>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7</a:t>
            </a:r>
            <a:endParaRPr lang="en-US" b="1" dirty="0">
              <a:solidFill>
                <a:schemeClr val="tx1"/>
              </a:solidFill>
            </a:endParaRPr>
          </a:p>
        </p:txBody>
      </p:sp>
      <p:sp>
        <p:nvSpPr>
          <p:cNvPr id="4" name="Title 1">
            <a:extLst>
              <a:ext uri="{FF2B5EF4-FFF2-40B4-BE49-F238E27FC236}">
                <a16:creationId xmlns:a16="http://schemas.microsoft.com/office/drawing/2014/main" id="{38B22724-66AB-BCE7-572E-DDC5FB12FE14}"/>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Affordable Housing Ordinance</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55817058-AB5B-8A1A-F2C3-EB1C2A720F50}"/>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5" name="Diagram 4">
            <a:extLst>
              <a:ext uri="{FF2B5EF4-FFF2-40B4-BE49-F238E27FC236}">
                <a16:creationId xmlns:a16="http://schemas.microsoft.com/office/drawing/2014/main" id="{687DE37D-701C-BB49-B23D-325442CF8E7C}"/>
              </a:ext>
            </a:extLst>
          </p:cNvPr>
          <p:cNvGraphicFramePr/>
          <p:nvPr>
            <p:extLst>
              <p:ext uri="{D42A27DB-BD31-4B8C-83A1-F6EECF244321}">
                <p14:modId xmlns:p14="http://schemas.microsoft.com/office/powerpoint/2010/main" val="2590502141"/>
              </p:ext>
            </p:extLst>
          </p:nvPr>
        </p:nvGraphicFramePr>
        <p:xfrm>
          <a:off x="1769933" y="1287224"/>
          <a:ext cx="8390067" cy="4851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064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63A6-E62D-E240-C3D9-D7E5964F1ED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C01F316-3515-3C0B-302D-FB70E28977A3}"/>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03E1E1-2034-55A3-5741-C812A8B13349}"/>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5">
            <a:extLst>
              <a:ext uri="{FF2B5EF4-FFF2-40B4-BE49-F238E27FC236}">
                <a16:creationId xmlns:a16="http://schemas.microsoft.com/office/drawing/2014/main" id="{1310B223-CFED-DABC-4FB7-C4AA0861C0B4}"/>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8</a:t>
            </a:r>
            <a:endParaRPr lang="en-US" b="1" dirty="0">
              <a:solidFill>
                <a:schemeClr val="tx1"/>
              </a:solidFill>
            </a:endParaRPr>
          </a:p>
        </p:txBody>
      </p:sp>
      <p:sp>
        <p:nvSpPr>
          <p:cNvPr id="4" name="Title 1">
            <a:extLst>
              <a:ext uri="{FF2B5EF4-FFF2-40B4-BE49-F238E27FC236}">
                <a16:creationId xmlns:a16="http://schemas.microsoft.com/office/drawing/2014/main" id="{7C9F9C14-E375-E7B3-36C5-DE148BE17CF5}"/>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a:solidFill>
                  <a:schemeClr val="lt1"/>
                </a:solidFill>
                <a:latin typeface="Lato" panose="020F0502020204030203" pitchFamily="34" charset="0"/>
                <a:ea typeface="Lato" panose="020F0502020204030203" pitchFamily="34" charset="0"/>
                <a:cs typeface="Lato" panose="020F0502020204030203" pitchFamily="34" charset="0"/>
              </a:rPr>
              <a:t>Compliant Local Governments and Counties </a:t>
            </a:r>
            <a:endParaRPr lang="en-US" sz="320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logo with a sun and a keyhole&#10;&#10;Description automatically generated">
            <a:extLst>
              <a:ext uri="{FF2B5EF4-FFF2-40B4-BE49-F238E27FC236}">
                <a16:creationId xmlns:a16="http://schemas.microsoft.com/office/drawing/2014/main" id="{9838A6D9-4CE9-F90D-05DC-CFF2FF85B16C}"/>
              </a:ext>
            </a:extLst>
          </p:cNvPr>
          <p:cNvPicPr>
            <a:picLocks noChangeAspect="1"/>
          </p:cNvPicPr>
          <p:nvPr/>
        </p:nvPicPr>
        <p:blipFill>
          <a:blip r:embed="rId3"/>
          <a:stretch>
            <a:fillRect/>
          </a:stretch>
        </p:blipFill>
        <p:spPr>
          <a:xfrm>
            <a:off x="366632" y="234640"/>
            <a:ext cx="876543" cy="514641"/>
          </a:xfrm>
          <a:prstGeom prst="rect">
            <a:avLst/>
          </a:prstGeom>
        </p:spPr>
      </p:pic>
      <p:graphicFrame>
        <p:nvGraphicFramePr>
          <p:cNvPr id="2" name="Table 1">
            <a:extLst>
              <a:ext uri="{FF2B5EF4-FFF2-40B4-BE49-F238E27FC236}">
                <a16:creationId xmlns:a16="http://schemas.microsoft.com/office/drawing/2014/main" id="{29EFD870-269C-49CE-8ABC-57FF026A1636}"/>
              </a:ext>
            </a:extLst>
          </p:cNvPr>
          <p:cNvGraphicFramePr>
            <a:graphicFrameLocks noGrp="1"/>
          </p:cNvGraphicFramePr>
          <p:nvPr>
            <p:extLst>
              <p:ext uri="{D42A27DB-BD31-4B8C-83A1-F6EECF244321}">
                <p14:modId xmlns:p14="http://schemas.microsoft.com/office/powerpoint/2010/main" val="1810648592"/>
              </p:ext>
            </p:extLst>
          </p:nvPr>
        </p:nvGraphicFramePr>
        <p:xfrm>
          <a:off x="205591" y="1187873"/>
          <a:ext cx="5605324" cy="5068184"/>
        </p:xfrm>
        <a:graphic>
          <a:graphicData uri="http://schemas.openxmlformats.org/drawingml/2006/table">
            <a:tbl>
              <a:tblPr firstRow="1" firstCol="1" bandRow="1">
                <a:tableStyleId>{69012ECD-51FC-41F1-AA8D-1B2483CD663E}</a:tableStyleId>
              </a:tblPr>
              <a:tblGrid>
                <a:gridCol w="1386754">
                  <a:extLst>
                    <a:ext uri="{9D8B030D-6E8A-4147-A177-3AD203B41FA5}">
                      <a16:colId xmlns:a16="http://schemas.microsoft.com/office/drawing/2014/main" val="1386196523"/>
                    </a:ext>
                  </a:extLst>
                </a:gridCol>
                <a:gridCol w="2337847">
                  <a:extLst>
                    <a:ext uri="{9D8B030D-6E8A-4147-A177-3AD203B41FA5}">
                      <a16:colId xmlns:a16="http://schemas.microsoft.com/office/drawing/2014/main" val="279170957"/>
                    </a:ext>
                  </a:extLst>
                </a:gridCol>
                <a:gridCol w="1880723">
                  <a:extLst>
                    <a:ext uri="{9D8B030D-6E8A-4147-A177-3AD203B41FA5}">
                      <a16:colId xmlns:a16="http://schemas.microsoft.com/office/drawing/2014/main" val="1350257054"/>
                    </a:ext>
                  </a:extLst>
                </a:gridCol>
              </a:tblGrid>
              <a:tr h="230372">
                <a:tc>
                  <a:txBody>
                    <a:bodyPr/>
                    <a:lstStyle/>
                    <a:p>
                      <a:pPr marL="0" marR="0">
                        <a:buNone/>
                      </a:pPr>
                      <a:r>
                        <a:rPr lang="en-US" sz="1200">
                          <a:effectLst/>
                        </a:rPr>
                        <a:t>Entity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Type of Entity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Approved Plan/Ordinance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796052673"/>
                  </a:ext>
                </a:extLst>
              </a:tr>
              <a:tr h="230372">
                <a:tc>
                  <a:txBody>
                    <a:bodyPr/>
                    <a:lstStyle/>
                    <a:p>
                      <a:pPr marL="0" marR="0">
                        <a:buNone/>
                      </a:pPr>
                      <a:r>
                        <a:rPr lang="en-US" sz="1200">
                          <a:effectLst/>
                        </a:rPr>
                        <a:t>Alamogordo</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220543040"/>
                  </a:ext>
                </a:extLst>
              </a:tr>
              <a:tr h="230372">
                <a:tc>
                  <a:txBody>
                    <a:bodyPr/>
                    <a:lstStyle/>
                    <a:p>
                      <a:pPr marL="0" marR="0">
                        <a:buNone/>
                      </a:pPr>
                      <a:r>
                        <a:rPr lang="en-US" sz="1200">
                          <a:effectLst/>
                        </a:rPr>
                        <a:t>Albuquerque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886765348"/>
                  </a:ext>
                </a:extLst>
              </a:tr>
              <a:tr h="230372">
                <a:tc>
                  <a:txBody>
                    <a:bodyPr/>
                    <a:lstStyle/>
                    <a:p>
                      <a:pPr marL="0" marR="0">
                        <a:buNone/>
                      </a:pPr>
                      <a:r>
                        <a:rPr lang="en-US" sz="1200">
                          <a:effectLst/>
                        </a:rPr>
                        <a:t>Artesia</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040825630"/>
                  </a:ext>
                </a:extLst>
              </a:tr>
              <a:tr h="230372">
                <a:tc>
                  <a:txBody>
                    <a:bodyPr/>
                    <a:lstStyle/>
                    <a:p>
                      <a:pPr marL="0" marR="0">
                        <a:buNone/>
                      </a:pPr>
                      <a:r>
                        <a:rPr lang="en-US" sz="1200">
                          <a:effectLst/>
                        </a:rPr>
                        <a:t>Belen</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041960394"/>
                  </a:ext>
                </a:extLst>
              </a:tr>
              <a:tr h="230372">
                <a:tc>
                  <a:txBody>
                    <a:bodyPr/>
                    <a:lstStyle/>
                    <a:p>
                      <a:pPr marL="0" marR="0">
                        <a:buNone/>
                      </a:pPr>
                      <a:r>
                        <a:rPr lang="en-US" sz="1200">
                          <a:effectLst/>
                        </a:rPr>
                        <a:t>Bernalillo</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(Town)</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254417071"/>
                  </a:ext>
                </a:extLst>
              </a:tr>
              <a:tr h="460744">
                <a:tc>
                  <a:txBody>
                    <a:bodyPr/>
                    <a:lstStyle/>
                    <a:p>
                      <a:pPr marL="0" marR="0">
                        <a:buNone/>
                      </a:pPr>
                      <a:r>
                        <a:rPr lang="en-US" sz="1200">
                          <a:effectLst/>
                        </a:rPr>
                        <a:t>Bernalillo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512697282"/>
                  </a:ext>
                </a:extLst>
              </a:tr>
              <a:tr h="230372">
                <a:tc>
                  <a:txBody>
                    <a:bodyPr/>
                    <a:lstStyle/>
                    <a:p>
                      <a:pPr marL="0" marR="0">
                        <a:buNone/>
                      </a:pPr>
                      <a:r>
                        <a:rPr lang="en-US" sz="1200">
                          <a:effectLst/>
                        </a:rPr>
                        <a:t>Carlsbad</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710162259"/>
                  </a:ext>
                </a:extLst>
              </a:tr>
              <a:tr h="230372">
                <a:tc>
                  <a:txBody>
                    <a:bodyPr/>
                    <a:lstStyle/>
                    <a:p>
                      <a:pPr marL="0" marR="0">
                        <a:buNone/>
                      </a:pPr>
                      <a:r>
                        <a:rPr lang="en-US" sz="1200">
                          <a:effectLst/>
                        </a:rPr>
                        <a:t>Deming</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607216995"/>
                  </a:ext>
                </a:extLst>
              </a:tr>
              <a:tr h="460744">
                <a:tc>
                  <a:txBody>
                    <a:bodyPr/>
                    <a:lstStyle/>
                    <a:p>
                      <a:pPr marL="0" marR="0">
                        <a:buNone/>
                      </a:pPr>
                      <a:r>
                        <a:rPr lang="en-US" sz="1200">
                          <a:effectLst/>
                        </a:rPr>
                        <a:t>Dona Ana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943189491"/>
                  </a:ext>
                </a:extLst>
              </a:tr>
              <a:tr h="230372">
                <a:tc>
                  <a:txBody>
                    <a:bodyPr/>
                    <a:lstStyle/>
                    <a:p>
                      <a:pPr marL="0" marR="0">
                        <a:buNone/>
                      </a:pPr>
                      <a:r>
                        <a:rPr lang="en-US" sz="1200">
                          <a:effectLst/>
                        </a:rPr>
                        <a:t>Espanola</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898522210"/>
                  </a:ext>
                </a:extLst>
              </a:tr>
              <a:tr h="230372">
                <a:tc>
                  <a:txBody>
                    <a:bodyPr/>
                    <a:lstStyle/>
                    <a:p>
                      <a:pPr marL="0" marR="0">
                        <a:buNone/>
                      </a:pPr>
                      <a:r>
                        <a:rPr lang="en-US" sz="1200">
                          <a:effectLst/>
                        </a:rPr>
                        <a:t>Eunice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358805165"/>
                  </a:ext>
                </a:extLst>
              </a:tr>
              <a:tr h="230372">
                <a:tc>
                  <a:txBody>
                    <a:bodyPr/>
                    <a:lstStyle/>
                    <a:p>
                      <a:pPr marL="0" marR="0">
                        <a:buNone/>
                      </a:pPr>
                      <a:r>
                        <a:rPr lang="en-US" sz="1200">
                          <a:effectLst/>
                        </a:rPr>
                        <a:t>Farmington</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446486830"/>
                  </a:ext>
                </a:extLst>
              </a:tr>
              <a:tr h="230372">
                <a:tc>
                  <a:txBody>
                    <a:bodyPr/>
                    <a:lstStyle/>
                    <a:p>
                      <a:pPr marL="0" marR="0">
                        <a:buNone/>
                      </a:pPr>
                      <a:r>
                        <a:rPr lang="en-US" sz="1200">
                          <a:effectLst/>
                        </a:rPr>
                        <a:t>Gallup</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300569873"/>
                  </a:ext>
                </a:extLst>
              </a:tr>
              <a:tr h="230372">
                <a:tc>
                  <a:txBody>
                    <a:bodyPr/>
                    <a:lstStyle/>
                    <a:p>
                      <a:pPr marL="0" marR="0">
                        <a:buNone/>
                      </a:pPr>
                      <a:r>
                        <a:rPr lang="en-US" sz="1200">
                          <a:effectLst/>
                        </a:rPr>
                        <a:t>Hobbs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974647176"/>
                  </a:ext>
                </a:extLst>
              </a:tr>
              <a:tr h="230372">
                <a:tc>
                  <a:txBody>
                    <a:bodyPr/>
                    <a:lstStyle/>
                    <a:p>
                      <a:pPr marL="0" marR="0">
                        <a:buNone/>
                      </a:pPr>
                      <a:r>
                        <a:rPr lang="en-US" sz="1200">
                          <a:effectLst/>
                        </a:rPr>
                        <a:t>Jal</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064182564"/>
                  </a:ext>
                </a:extLst>
              </a:tr>
              <a:tr h="230372">
                <a:tc>
                  <a:txBody>
                    <a:bodyPr/>
                    <a:lstStyle/>
                    <a:p>
                      <a:pPr marL="0" marR="0">
                        <a:buNone/>
                      </a:pPr>
                      <a:r>
                        <a:rPr lang="en-US" sz="1200">
                          <a:effectLst/>
                        </a:rPr>
                        <a:t>Las Cruces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517262098"/>
                  </a:ext>
                </a:extLst>
              </a:tr>
              <a:tr h="230372">
                <a:tc>
                  <a:txBody>
                    <a:bodyPr/>
                    <a:lstStyle/>
                    <a:p>
                      <a:pPr marL="0" marR="0">
                        <a:buNone/>
                      </a:pPr>
                      <a:r>
                        <a:rPr lang="en-US" sz="1200">
                          <a:effectLst/>
                        </a:rPr>
                        <a:t>Las Vegas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439867191"/>
                  </a:ext>
                </a:extLst>
              </a:tr>
              <a:tr h="230372">
                <a:tc>
                  <a:txBody>
                    <a:bodyPr/>
                    <a:lstStyle/>
                    <a:p>
                      <a:pPr marL="0" marR="0">
                        <a:buNone/>
                      </a:pPr>
                      <a:r>
                        <a:rPr lang="en-US" sz="1200">
                          <a:effectLst/>
                        </a:rPr>
                        <a:t>Lea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622650818"/>
                  </a:ext>
                </a:extLst>
              </a:tr>
              <a:tr h="230372">
                <a:tc>
                  <a:txBody>
                    <a:bodyPr/>
                    <a:lstStyle/>
                    <a:p>
                      <a:pPr marL="0" marR="0">
                        <a:buNone/>
                      </a:pPr>
                      <a:r>
                        <a:rPr lang="en-US" sz="1200">
                          <a:effectLst/>
                        </a:rPr>
                        <a:t>Lordsburg</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571737182"/>
                  </a:ext>
                </a:extLst>
              </a:tr>
            </a:tbl>
          </a:graphicData>
        </a:graphic>
      </p:graphicFrame>
      <p:graphicFrame>
        <p:nvGraphicFramePr>
          <p:cNvPr id="5" name="Table 4">
            <a:extLst>
              <a:ext uri="{FF2B5EF4-FFF2-40B4-BE49-F238E27FC236}">
                <a16:creationId xmlns:a16="http://schemas.microsoft.com/office/drawing/2014/main" id="{E58AAFD9-EEBA-3097-38B9-2846E7E75222}"/>
              </a:ext>
            </a:extLst>
          </p:cNvPr>
          <p:cNvGraphicFramePr>
            <a:graphicFrameLocks noGrp="1"/>
          </p:cNvGraphicFramePr>
          <p:nvPr>
            <p:extLst>
              <p:ext uri="{D42A27DB-BD31-4B8C-83A1-F6EECF244321}">
                <p14:modId xmlns:p14="http://schemas.microsoft.com/office/powerpoint/2010/main" val="2650275408"/>
              </p:ext>
            </p:extLst>
          </p:nvPr>
        </p:nvGraphicFramePr>
        <p:xfrm>
          <a:off x="6096000" y="1185121"/>
          <a:ext cx="5614416" cy="5068188"/>
        </p:xfrm>
        <a:graphic>
          <a:graphicData uri="http://schemas.openxmlformats.org/drawingml/2006/table">
            <a:tbl>
              <a:tblPr firstRow="1" firstCol="1" bandRow="1">
                <a:tableStyleId>{69012ECD-51FC-41F1-AA8D-1B2483CD663E}</a:tableStyleId>
              </a:tblPr>
              <a:tblGrid>
                <a:gridCol w="1389888">
                  <a:extLst>
                    <a:ext uri="{9D8B030D-6E8A-4147-A177-3AD203B41FA5}">
                      <a16:colId xmlns:a16="http://schemas.microsoft.com/office/drawing/2014/main" val="3225956255"/>
                    </a:ext>
                  </a:extLst>
                </a:gridCol>
                <a:gridCol w="2340864">
                  <a:extLst>
                    <a:ext uri="{9D8B030D-6E8A-4147-A177-3AD203B41FA5}">
                      <a16:colId xmlns:a16="http://schemas.microsoft.com/office/drawing/2014/main" val="2401274588"/>
                    </a:ext>
                  </a:extLst>
                </a:gridCol>
                <a:gridCol w="1883664">
                  <a:extLst>
                    <a:ext uri="{9D8B030D-6E8A-4147-A177-3AD203B41FA5}">
                      <a16:colId xmlns:a16="http://schemas.microsoft.com/office/drawing/2014/main" val="479267975"/>
                    </a:ext>
                  </a:extLst>
                </a:gridCol>
              </a:tblGrid>
              <a:tr h="220356">
                <a:tc>
                  <a:txBody>
                    <a:bodyPr/>
                    <a:lstStyle/>
                    <a:p>
                      <a:pPr marL="0" marR="0">
                        <a:buNone/>
                      </a:pPr>
                      <a:r>
                        <a:rPr lang="en-US" sz="1200">
                          <a:effectLst/>
                        </a:rPr>
                        <a:t>Entity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Type of Entity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Approved Plan/Ordinance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582936412"/>
                  </a:ext>
                </a:extLst>
              </a:tr>
              <a:tr h="440712">
                <a:tc>
                  <a:txBody>
                    <a:bodyPr/>
                    <a:lstStyle/>
                    <a:p>
                      <a:pPr marL="0" marR="0">
                        <a:buNone/>
                      </a:pPr>
                      <a:r>
                        <a:rPr lang="en-US" sz="1200">
                          <a:effectLst/>
                        </a:rPr>
                        <a:t>Los Alamos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405051542"/>
                  </a:ext>
                </a:extLst>
              </a:tr>
              <a:tr h="220356">
                <a:tc>
                  <a:txBody>
                    <a:bodyPr/>
                    <a:lstStyle/>
                    <a:p>
                      <a:pPr marL="0" marR="0">
                        <a:buNone/>
                      </a:pPr>
                      <a:r>
                        <a:rPr lang="en-US" sz="1200">
                          <a:effectLst/>
                        </a:rPr>
                        <a:t>Los Lunas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(Village)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471184999"/>
                  </a:ext>
                </a:extLst>
              </a:tr>
              <a:tr h="220356">
                <a:tc>
                  <a:txBody>
                    <a:bodyPr/>
                    <a:lstStyle/>
                    <a:p>
                      <a:pPr marL="0" marR="0">
                        <a:buNone/>
                      </a:pPr>
                      <a:r>
                        <a:rPr lang="en-US" sz="1200">
                          <a:effectLst/>
                        </a:rPr>
                        <a:t>Lovington</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122167349"/>
                  </a:ext>
                </a:extLst>
              </a:tr>
              <a:tr h="220356">
                <a:tc>
                  <a:txBody>
                    <a:bodyPr/>
                    <a:lstStyle/>
                    <a:p>
                      <a:pPr marL="0" marR="0">
                        <a:buNone/>
                      </a:pPr>
                      <a:r>
                        <a:rPr lang="en-US" sz="1200">
                          <a:effectLst/>
                        </a:rPr>
                        <a:t>Luna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918346606"/>
                  </a:ext>
                </a:extLst>
              </a:tr>
              <a:tr h="220356">
                <a:tc>
                  <a:txBody>
                    <a:bodyPr/>
                    <a:lstStyle/>
                    <a:p>
                      <a:pPr marL="0" marR="0">
                        <a:buNone/>
                      </a:pPr>
                      <a:r>
                        <a:rPr lang="en-US" sz="1200">
                          <a:effectLst/>
                        </a:rPr>
                        <a:t>Portales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4002391126"/>
                  </a:ext>
                </a:extLst>
              </a:tr>
              <a:tr h="220356">
                <a:tc>
                  <a:txBody>
                    <a:bodyPr/>
                    <a:lstStyle/>
                    <a:p>
                      <a:pPr marL="0" marR="0">
                        <a:buNone/>
                      </a:pPr>
                      <a:r>
                        <a:rPr lang="en-US" sz="1200">
                          <a:effectLst/>
                        </a:rPr>
                        <a:t>Rio Arriba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951654274"/>
                  </a:ext>
                </a:extLst>
              </a:tr>
              <a:tr h="220356">
                <a:tc>
                  <a:txBody>
                    <a:bodyPr/>
                    <a:lstStyle/>
                    <a:p>
                      <a:pPr marL="0" marR="0">
                        <a:buNone/>
                      </a:pPr>
                      <a:r>
                        <a:rPr lang="en-US" sz="1200">
                          <a:effectLst/>
                        </a:rPr>
                        <a:t>Rio Rancho</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4253729683"/>
                  </a:ext>
                </a:extLst>
              </a:tr>
              <a:tr h="220356">
                <a:tc>
                  <a:txBody>
                    <a:bodyPr/>
                    <a:lstStyle/>
                    <a:p>
                      <a:pPr marL="0" marR="0">
                        <a:buNone/>
                      </a:pPr>
                      <a:r>
                        <a:rPr lang="en-US" sz="1200">
                          <a:effectLst/>
                        </a:rPr>
                        <a:t>Roswell</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4147992197"/>
                  </a:ext>
                </a:extLst>
              </a:tr>
              <a:tr h="220356">
                <a:tc>
                  <a:txBody>
                    <a:bodyPr/>
                    <a:lstStyle/>
                    <a:p>
                      <a:pPr marL="0" marR="0">
                        <a:buNone/>
                      </a:pPr>
                      <a:r>
                        <a:rPr lang="en-US" sz="1200">
                          <a:effectLst/>
                        </a:rPr>
                        <a:t>Ruidoso</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(Village)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722147613"/>
                  </a:ext>
                </a:extLst>
              </a:tr>
              <a:tr h="220356">
                <a:tc>
                  <a:txBody>
                    <a:bodyPr/>
                    <a:lstStyle/>
                    <a:p>
                      <a:pPr marL="0" marR="0">
                        <a:buNone/>
                      </a:pPr>
                      <a:r>
                        <a:rPr lang="en-US" sz="1200">
                          <a:effectLst/>
                        </a:rPr>
                        <a:t>Santa Clara </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(Village)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815136914"/>
                  </a:ext>
                </a:extLst>
              </a:tr>
              <a:tr h="220356">
                <a:tc>
                  <a:txBody>
                    <a:bodyPr/>
                    <a:lstStyle/>
                    <a:p>
                      <a:pPr marL="0" marR="0">
                        <a:buNone/>
                      </a:pPr>
                      <a:r>
                        <a:rPr lang="en-US" sz="1200">
                          <a:effectLst/>
                        </a:rPr>
                        <a:t>Santa Fe</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947780163"/>
                  </a:ext>
                </a:extLst>
              </a:tr>
              <a:tr h="220356">
                <a:tc>
                  <a:txBody>
                    <a:bodyPr/>
                    <a:lstStyle/>
                    <a:p>
                      <a:pPr marL="0" marR="0">
                        <a:buNone/>
                      </a:pPr>
                      <a:r>
                        <a:rPr lang="en-US" sz="1200">
                          <a:effectLst/>
                        </a:rPr>
                        <a:t>Santa Fe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1619199843"/>
                  </a:ext>
                </a:extLst>
              </a:tr>
              <a:tr h="220356">
                <a:tc>
                  <a:txBody>
                    <a:bodyPr/>
                    <a:lstStyle/>
                    <a:p>
                      <a:pPr marL="0" marR="0">
                        <a:buNone/>
                      </a:pPr>
                      <a:r>
                        <a:rPr lang="en-US" sz="1200">
                          <a:effectLst/>
                        </a:rPr>
                        <a:t>Santa Rosa</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188136625"/>
                  </a:ext>
                </a:extLst>
              </a:tr>
              <a:tr h="220356">
                <a:tc>
                  <a:txBody>
                    <a:bodyPr/>
                    <a:lstStyle/>
                    <a:p>
                      <a:pPr marL="0" marR="0">
                        <a:buNone/>
                      </a:pPr>
                      <a:r>
                        <a:rPr lang="en-US" sz="1200">
                          <a:effectLst/>
                        </a:rPr>
                        <a:t>Silver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628999876"/>
                  </a:ext>
                </a:extLst>
              </a:tr>
              <a:tr h="220356">
                <a:tc>
                  <a:txBody>
                    <a:bodyPr/>
                    <a:lstStyle/>
                    <a:p>
                      <a:pPr marL="0" marR="0">
                        <a:buNone/>
                      </a:pPr>
                      <a:r>
                        <a:rPr lang="en-US" sz="1200">
                          <a:effectLst/>
                        </a:rPr>
                        <a:t>Socorro</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461087668"/>
                  </a:ext>
                </a:extLst>
              </a:tr>
              <a:tr h="220356">
                <a:tc>
                  <a:txBody>
                    <a:bodyPr/>
                    <a:lstStyle/>
                    <a:p>
                      <a:pPr marL="0" marR="0">
                        <a:buNone/>
                      </a:pPr>
                      <a:r>
                        <a:rPr lang="en-US" sz="1200">
                          <a:effectLst/>
                        </a:rPr>
                        <a:t>Socorro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202925626"/>
                  </a:ext>
                </a:extLst>
              </a:tr>
              <a:tr h="220356">
                <a:tc>
                  <a:txBody>
                    <a:bodyPr/>
                    <a:lstStyle/>
                    <a:p>
                      <a:pPr marL="0" marR="0">
                        <a:buNone/>
                      </a:pPr>
                      <a:r>
                        <a:rPr lang="en-US" sz="1200">
                          <a:effectLst/>
                        </a:rPr>
                        <a:t>Taos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(Town)</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013322643"/>
                  </a:ext>
                </a:extLst>
              </a:tr>
              <a:tr h="220356">
                <a:tc>
                  <a:txBody>
                    <a:bodyPr/>
                    <a:lstStyle/>
                    <a:p>
                      <a:pPr marL="0" marR="0">
                        <a:buNone/>
                      </a:pPr>
                      <a:r>
                        <a:rPr lang="en-US" sz="1200">
                          <a:effectLst/>
                        </a:rPr>
                        <a:t>Taos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793552879"/>
                  </a:ext>
                </a:extLst>
              </a:tr>
              <a:tr h="440712">
                <a:tc>
                  <a:txBody>
                    <a:bodyPr/>
                    <a:lstStyle/>
                    <a:p>
                      <a:pPr marL="0" marR="0">
                        <a:buNone/>
                      </a:pPr>
                      <a:r>
                        <a:rPr lang="en-US" sz="1200">
                          <a:effectLst/>
                        </a:rPr>
                        <a:t>Truth or Consequences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Municipality (City)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008829160"/>
                  </a:ext>
                </a:extLst>
              </a:tr>
              <a:tr h="220356">
                <a:tc>
                  <a:txBody>
                    <a:bodyPr/>
                    <a:lstStyle/>
                    <a:p>
                      <a:pPr marL="0" marR="0">
                        <a:buNone/>
                      </a:pPr>
                      <a:r>
                        <a:rPr lang="en-US" sz="1200">
                          <a:effectLst/>
                        </a:rPr>
                        <a:t>Valencia 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County</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tc>
                  <a:txBody>
                    <a:bodyPr/>
                    <a:lstStyle/>
                    <a:p>
                      <a:pPr marL="0" marR="0">
                        <a:buNone/>
                      </a:pPr>
                      <a:r>
                        <a:rPr lang="en-US" sz="1200">
                          <a:effectLst/>
                        </a:rPr>
                        <a:t>Yes</a:t>
                      </a:r>
                      <a:endParaRPr lang="en-US" sz="1200">
                        <a:effectLst/>
                        <a:latin typeface="Lato" panose="020F0502020204030203" pitchFamily="34" charset="0"/>
                        <a:ea typeface="Lato" panose="020F0502020204030203" pitchFamily="34" charset="0"/>
                        <a:cs typeface="Lato" panose="020F0502020204030203" pitchFamily="34" charset="0"/>
                      </a:endParaRPr>
                    </a:p>
                  </a:txBody>
                  <a:tcPr marL="31330" marR="31330" marT="0" marB="0" anchor="ctr"/>
                </a:tc>
                <a:extLst>
                  <a:ext uri="{0D108BD9-81ED-4DB2-BD59-A6C34878D82A}">
                    <a16:rowId xmlns:a16="http://schemas.microsoft.com/office/drawing/2014/main" val="3235744351"/>
                  </a:ext>
                </a:extLst>
              </a:tr>
            </a:tbl>
          </a:graphicData>
        </a:graphic>
      </p:graphicFrame>
    </p:spTree>
    <p:extLst>
      <p:ext uri="{BB962C8B-B14F-4D97-AF65-F5344CB8AC3E}">
        <p14:creationId xmlns:p14="http://schemas.microsoft.com/office/powerpoint/2010/main" val="2084796029"/>
      </p:ext>
    </p:extLst>
  </p:cSld>
  <p:clrMapOvr>
    <a:masterClrMapping/>
  </p:clrMapOvr>
</p:sld>
</file>

<file path=ppt/theme/theme1.xml><?xml version="1.0" encoding="utf-8"?>
<a:theme xmlns:a="http://schemas.openxmlformats.org/drawingml/2006/main" name="Office Theme">
  <a:themeElements>
    <a:clrScheme name="MFA Colors (TextBackground Dark 1, Accent 1 and 2)">
      <a:dk1>
        <a:srgbClr val="535554"/>
      </a:dk1>
      <a:lt1>
        <a:srgbClr val="FFFFFF"/>
      </a:lt1>
      <a:dk2>
        <a:srgbClr val="44546A"/>
      </a:dk2>
      <a:lt2>
        <a:srgbClr val="E7E6E6"/>
      </a:lt2>
      <a:accent1>
        <a:srgbClr val="0193B3"/>
      </a:accent1>
      <a:accent2>
        <a:srgbClr val="FDE18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NSP Board Pesentation.potx" id="{9479A31F-45CA-49CD-A65F-F6DB06461F57}" vid="{F6F79B4C-5419-4D87-8F79-3F74B4894C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402db5-4765-4846-850e-3365ea286df0">
      <Terms xmlns="http://schemas.microsoft.com/office/infopath/2007/PartnerControls"/>
    </lcf76f155ced4ddcb4097134ff3c332f>
    <TaxCatchAll xmlns="1af07625-c539-4a85-a204-0dfe4195dd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EEEE6FB0D1E9458B3E576AB77F4F7A" ma:contentTypeVersion="17" ma:contentTypeDescription="Create a new document." ma:contentTypeScope="" ma:versionID="696e5497a2f79aa90dbf35d101d9d736">
  <xsd:schema xmlns:xsd="http://www.w3.org/2001/XMLSchema" xmlns:xs="http://www.w3.org/2001/XMLSchema" xmlns:p="http://schemas.microsoft.com/office/2006/metadata/properties" xmlns:ns2="a2402db5-4765-4846-850e-3365ea286df0" xmlns:ns3="1af07625-c539-4a85-a204-0dfe4195dd59" targetNamespace="http://schemas.microsoft.com/office/2006/metadata/properties" ma:root="true" ma:fieldsID="13b3f943d5911f006d467bd13cafe734" ns2:_="" ns3:_="">
    <xsd:import namespace="a2402db5-4765-4846-850e-3365ea286df0"/>
    <xsd:import namespace="1af07625-c539-4a85-a204-0dfe4195dd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02db5-4765-4846-850e-3365ea286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103ed2f-a402-49ba-bf06-bf478e0f947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f07625-c539-4a85-a204-0dfe4195dd5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9f837f1-2750-4f31-918c-24b956e26029}" ma:internalName="TaxCatchAll" ma:showField="CatchAllData" ma:web="1af07625-c539-4a85-a204-0dfe4195dd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394A6B-36CD-4976-91A6-9BFF583C4955}">
  <ds:schemaRefs>
    <ds:schemaRef ds:uri="http://schemas.microsoft.com/office/infopath/2007/PartnerControls"/>
    <ds:schemaRef ds:uri="http://purl.org/dc/terms/"/>
    <ds:schemaRef ds:uri="a2402db5-4765-4846-850e-3365ea286df0"/>
    <ds:schemaRef ds:uri="http://www.w3.org/XML/1998/namespace"/>
    <ds:schemaRef ds:uri="1af07625-c539-4a85-a204-0dfe4195dd59"/>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533987E-C020-4037-AA04-AF7314374808}">
  <ds:schemaRefs>
    <ds:schemaRef ds:uri="http://schemas.microsoft.com/sharepoint/v3/contenttype/forms"/>
  </ds:schemaRefs>
</ds:datastoreItem>
</file>

<file path=customXml/itemProps3.xml><?xml version="1.0" encoding="utf-8"?>
<ds:datastoreItem xmlns:ds="http://schemas.openxmlformats.org/officeDocument/2006/customXml" ds:itemID="{8F48BE96-1839-46FF-9784-16EFE0460EFB}">
  <ds:schemaRefs>
    <ds:schemaRef ds:uri="1af07625-c539-4a85-a204-0dfe4195dd59"/>
    <ds:schemaRef ds:uri="a2402db5-4765-4846-850e-3365ea286d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Draft NSP Board Pesentation</Template>
  <TotalTime>21</TotalTime>
  <Words>3133</Words>
  <Application>Microsoft Office PowerPoint</Application>
  <PresentationFormat>Widescreen</PresentationFormat>
  <Paragraphs>478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Neighborhood Stabilization Program (NSP)</dc:title>
  <dc:creator>Donna Maestas-De Vries</dc:creator>
  <cp:lastModifiedBy>Stephanie Gonzales</cp:lastModifiedBy>
  <cp:revision>1</cp:revision>
  <dcterms:created xsi:type="dcterms:W3CDTF">2020-06-30T23:12:12Z</dcterms:created>
  <dcterms:modified xsi:type="dcterms:W3CDTF">2026-03-26T18:05:10Z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0x0101007AEEEE6FB0D1E9458B3E576AB77F4F7A</vt:lpwstr>
  </property>
</Properties>
</file>