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320" r:id="rId6"/>
    <p:sldId id="328" r:id="rId7"/>
    <p:sldId id="324" r:id="rId8"/>
    <p:sldId id="321" r:id="rId9"/>
    <p:sldId id="327" r:id="rId10"/>
    <p:sldId id="304" r:id="rId11"/>
    <p:sldId id="298" r:id="rId12"/>
    <p:sldId id="301" r:id="rId13"/>
    <p:sldId id="318" r:id="rId14"/>
    <p:sldId id="299" r:id="rId15"/>
    <p:sldId id="326" r:id="rId16"/>
    <p:sldId id="300" r:id="rId17"/>
    <p:sldId id="302" r:id="rId18"/>
    <p:sldId id="303" r:id="rId19"/>
    <p:sldId id="322" r:id="rId20"/>
    <p:sldId id="323" r:id="rId21"/>
    <p:sldId id="313" r:id="rId22"/>
    <p:sldId id="329" r:id="rId23"/>
    <p:sldId id="32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resa Laredo-Garcia" initials="TL" lastIdx="1" clrIdx="0">
    <p:extLst>
      <p:ext uri="{19B8F6BF-5375-455C-9EA6-DF929625EA0E}">
        <p15:presenceInfo xmlns:p15="http://schemas.microsoft.com/office/powerpoint/2012/main" userId="S::tgarcia@housingnm.org::d28f79f7-4b03-4f2a-a015-a89deb0d50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A8A4"/>
    <a:srgbClr val="F5F3E5"/>
    <a:srgbClr val="EDE9D7"/>
    <a:srgbClr val="009A96"/>
    <a:srgbClr val="FBB040"/>
    <a:srgbClr val="00918F"/>
    <a:srgbClr val="FDE18F"/>
    <a:srgbClr val="0193B4"/>
    <a:srgbClr val="5355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1" autoAdjust="0"/>
    <p:restoredTop sz="96357" autoAdjust="0"/>
  </p:normalViewPr>
  <p:slideViewPr>
    <p:cSldViewPr snapToGrid="0" snapToObjects="1">
      <p:cViewPr varScale="1">
        <p:scale>
          <a:sx n="111" d="100"/>
          <a:sy n="111" d="100"/>
        </p:scale>
        <p:origin x="9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8024B-85C5-45A8-BD99-217CEE636612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D1742-2807-427C-BA02-93734A09E3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2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1742-2807-427C-BA02-93734A09E3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40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0E23C-3AD4-A283-721E-6CF453A95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67533C-5811-489E-72C9-ACB835C37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86C6B5-C818-8456-BAFB-A53909FA7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F04BB-A993-2F60-D02E-F90CA15E2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1742-2807-427C-BA02-93734A09E35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19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CE371-887A-D4D0-B18A-68F0FBF2B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522186-A500-748A-AD95-FEBA554019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127E67-0544-33FF-2F97-42C1A14CA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9E7BF-3CB7-077B-1332-9A11623F6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1742-2807-427C-BA02-93734A09E35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78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4C2F8-5F03-63B9-0C97-43D31EAC6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629E7A-BCA3-47EB-F0EF-D284CCB466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F32CD-B619-2FD3-F70E-0730027544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65F9D-15C9-DD15-22E8-2B78293B4F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1742-2807-427C-BA02-93734A09E35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83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D7155-C41F-13AB-F5F6-7C171F2FB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F38F57-45F9-9191-FDD1-16BABBC6A4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D09D73-BAED-74C6-7143-24D5C94B7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E4720-554A-691A-8325-BADCF145AB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1742-2807-427C-BA02-93734A09E35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076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BF5DA-17FE-171A-DA82-2132EE85B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0D2FCC-0FF8-2111-4CEA-E0BEC863BB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AC2371-E2E0-667C-B096-DB563699A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BF3C6-13A7-2CD4-D81E-22C4FCCC57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1742-2807-427C-BA02-93734A09E35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08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635DB-26F2-B157-0145-BE938B632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21904B-D9DA-E9CF-C0FF-D3F1727953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A4ADC1-C0D7-A944-2109-9AFFE7185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E7395-1D12-CBE1-AD22-87200709A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1742-2807-427C-BA02-93734A09E35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49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9680D-6F34-07B6-EA20-AC1D6B8C8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551322-0955-B858-156A-7D6CF0722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956011-E1D9-653D-A9C9-08D93E14C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FC8D2-2E16-C1B4-A176-AD9C4B2000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1742-2807-427C-BA02-93734A09E35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80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15983-BE0C-3CC6-33D7-C79BE4D23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301FDD-7FD1-88F5-12B2-DA3B1C6AD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845E0F-8954-BDEF-12F2-8B7BBB120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29FFE-A2BF-3300-93A2-D5DDC2B9F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1742-2807-427C-BA02-93734A09E35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3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12749-D5AA-E4DC-74B5-B51F2DA58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51D1CF-2A4F-BEB9-0EBA-CDCCC01711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C6A690-3B84-32E5-4A38-2C7EDBA43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91A7E-FB78-4ACC-A772-8D1C22725F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1742-2807-427C-BA02-93734A09E35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98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7CEE2-3C55-26E1-7E29-6E95BE7E0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0B1DC1-E1C4-53AA-2508-BCFFD8CD00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C53AE2-2961-1F7F-1D39-C44B0D2D0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EA030-E50E-D70E-17DB-DCB4C30FFF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1742-2807-427C-BA02-93734A09E35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0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C872A-4739-D017-52C3-6C228F606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D6AC16-FBD0-3002-30CF-1DB0D69AA0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BF553E-CF7A-FDDF-91F4-4F1B303FF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FF0AD-35CA-BD83-49D7-F7FB5CF3C3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1742-2807-427C-BA02-93734A09E3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17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61589-F65E-B763-8CA3-F06B83C7B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2C1D95-DB5A-7FFE-72F8-3025BE84B9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4D0D21-0432-AEBF-FCCC-49839BE10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68A58-8C88-54B5-9E7D-40CC5B9A2C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1742-2807-427C-BA02-93734A09E35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05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6C720-84FB-3C02-4C6B-ED4FEEC99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B4DC31-A5B8-E345-4B8C-1A839B02F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84D2FD-247C-1C38-1DF2-85482AC22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D1590-60D4-6BD1-C820-ED46B6E995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1742-2807-427C-BA02-93734A09E35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8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1C68F-9FDE-7511-49CB-8633DE146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E8E8E3-BB93-2C9B-511D-DE542FA69D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19AA4E-1DB1-5445-EF1C-EAB7DE582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2328D-A4B1-6E40-A02F-721771BCE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1742-2807-427C-BA02-93734A09E35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93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46EF9-81E5-E353-49B8-24F47F500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221B8B-E9B8-3851-0344-59226ED7AC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47840-7F9B-6089-7294-901F385E4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FE233-50DD-D23F-35A3-2E153644E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1742-2807-427C-BA02-93734A09E35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49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0C041-4358-36F0-DCA2-3E10A185C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985000-C827-7A19-0B70-F2654C7E21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E15A6C-2FB9-F741-D9CC-A9C097CDE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07864-22EB-E6C2-29F5-F23ED95FC5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1742-2807-427C-BA02-93734A09E35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65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7C9C1-DFE4-B6A8-6631-11B8FBBCD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D88383-A800-859E-151F-30621E9F4F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2FA6B4-FCD0-4523-C019-935937CE0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3F91-BC86-E003-A4BC-CA03C4CE6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1742-2807-427C-BA02-93734A09E35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02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F1F5A-C607-0999-59F6-D04003944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E3DA57-3C79-787B-3E15-AB18F6BA8B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99A695-E337-1877-E350-0A3F9A4C7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74986-3D4A-985E-75D1-C10155D353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1742-2807-427C-BA02-93734A09E35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80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6E299-49D4-FA76-0EEC-2DBF5CEEA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C0A432-24E8-8767-AB58-FEA838FEA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D609D1-6E31-EF5D-009C-6CA34003D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3C102-882C-EC90-1C34-7A0E4B6A3C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D1742-2807-427C-BA02-93734A09E35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3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BF8C-9B62-4F48-8AEE-218492D41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0D2C1-1CF0-944B-98D9-957CDDADB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A79DD-103F-104D-B067-D269EDDBC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5BFB-6A65-4FC5-A22A-90F1D4207359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A8783-1F70-2F4E-A7FA-144FB737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6FA74-EF0E-7B4E-B780-8BF265F3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7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CC4A7-F2CE-E64D-8BBF-D90CE4F7C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15FFF-028A-5845-BC9D-45C05CDEB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DB89B-D9E7-094D-8A01-AE55B46DE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9A5C-7985-48D8-914F-5B39DEE1FD8E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284A4-23E8-5A4D-B393-DC412BC68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81DE4-9139-4846-8137-67F888A8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7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861E03-778F-A54D-AEB1-44B90C345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6F2A9-B019-6D4B-97FA-4AC82E207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6ACF7-DE3D-2E4E-A3C1-A421BEE53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993C-DD61-422D-AF3C-423B4A5B7B5C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0EF84-07D8-5344-B0BE-40D5D3F6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376C9-B172-6943-93E7-DB283AD1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6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65F9C-FB9F-114F-AA09-175579C2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190D4-2FB5-6F49-9EC6-ECF72F64F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86C1-2B90-274B-AFD1-AAC892C8B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3709-59EC-4339-A198-00A56CFF9B54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E867-038B-7A4B-838F-DA93470D8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04486-C75F-2543-ADAE-E6E0D387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8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EAE60-3C9D-C54F-938E-DCFF2B5F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0FA9B-253B-E848-BDCF-1900E6BE6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9207E-E7A1-8942-8059-AC68457EE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1C13-7D4F-47F5-80EB-6B87281B5047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086A9-615E-9B46-9076-892217ED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F9286-FE51-7047-A203-C8D86A2A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0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E5BF5-8E1C-9A47-82AB-782C46346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D0C6E-AD4A-E447-93C4-AD0792BB2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DD692-77E5-014B-B0FD-E613A545E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AF1CD-2BC0-1243-8B3F-2D1C1D29B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CE60-CEF5-42C3-A556-7B5086E4DC23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B489E-7ED6-CF46-9448-88AA64560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940AC-78F4-6046-8AB2-F8B902FB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9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F516-40D1-704A-9843-336DA44B9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FB09D-C35A-134A-9DA4-63B2DD499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05AEE-89A1-D54D-ABEE-A165D9397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80AB81-C593-444F-839F-BBB1C0F0C2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41E29-19CE-0F40-83C6-26662D062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D1FEB4-53E7-D245-84F5-A2B5E74A9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2A16-F4DF-43DD-9A90-2824F81C8737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2F5333-33EB-E84B-9DC0-F1ED85B3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7DB0D9-C947-324C-8043-31CFFA56F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4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447D-8960-EF43-9652-6286E904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3D9A6-A9EF-5F47-A675-5F70B542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F6E9-5C3C-47A8-8D0D-52BBF89A2045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AC1950-66ED-9644-A587-345945A75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DB4ED-89D4-7D47-BA3D-EEA34806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7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C5FDD2-841D-BF4F-923F-BA24699D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461B-ADFA-4D7F-8E20-BC6D6B143B2B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5F00D4-BE06-DB4A-AD58-83D65FE1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ABA66-9376-F94E-9966-416CBF1C7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1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C8FB9-13D9-484F-818E-AC651747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7A138-A778-7346-87D8-E0F6F8EF1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42585-7906-3E4D-9DF8-2FE2D010F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87BDB-8612-224B-8E42-1833C51B5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FE86-1DA0-4C6D-B1B1-F1CABAE55483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C8FE-D1C4-E148-91AD-47A3FD3ED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1868F-A119-4740-B66F-6617E5CF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FCAA-33B9-D84D-AAD3-25457BE16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EE128D-D4D4-9046-A4D6-4FAF3B671B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21FF-3A10-764D-B229-8741C8F88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1AD71-14B1-0F46-9E7E-94CEDC9A0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033B-412B-4C8E-AD25-770663792AC5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5B924-4DB1-FA43-8440-162D7DB9C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21AD3-FE61-454E-B3D6-0490ECA5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0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80591C-124F-CB47-BCC5-8D12B4D6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2EF67-701F-E44F-885C-3C4C3E408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3DE78-983D-DF40-8488-78FA8A134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C6348-05DD-406E-B8D7-DEB8D6F3EBFA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46DB3-20C2-AF45-8DBA-59DF8C208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48A2C-7E26-4E4E-8E6E-7503948A0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0B49-A86C-8748-BF15-74C4CC03D1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usingnm.org/programs/homebuyers/mfa-participating-lender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A552644-C753-9B2A-29E0-2E5C49CBCE9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l="2593" r="25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247C71-5A5E-4E81-895B-297312C0C0C0}"/>
              </a:ext>
            </a:extLst>
          </p:cNvPr>
          <p:cNvSpPr/>
          <p:nvPr/>
        </p:nvSpPr>
        <p:spPr>
          <a:xfrm>
            <a:off x="1262245" y="0"/>
            <a:ext cx="4497747" cy="6102849"/>
          </a:xfrm>
          <a:prstGeom prst="rect">
            <a:avLst/>
          </a:prstGeom>
          <a:solidFill>
            <a:srgbClr val="009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logo of a house with a hand and a keyhole&#10;&#10;Description automatically generated">
            <a:extLst>
              <a:ext uri="{FF2B5EF4-FFF2-40B4-BE49-F238E27FC236}">
                <a16:creationId xmlns:a16="http://schemas.microsoft.com/office/drawing/2014/main" id="{5AE40973-287A-B6E2-815C-04F12F35A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292" y="1482309"/>
            <a:ext cx="3648463" cy="36484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5FFD29-270E-E49E-3025-8705CAB75F87}"/>
              </a:ext>
            </a:extLst>
          </p:cNvPr>
          <p:cNvSpPr txBox="1"/>
          <p:nvPr/>
        </p:nvSpPr>
        <p:spPr>
          <a:xfrm>
            <a:off x="1592262" y="770065"/>
            <a:ext cx="40629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Housing New Mexico | </a:t>
            </a: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MFA</a:t>
            </a:r>
          </a:p>
          <a:p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76B8A1-2C7F-1866-985A-EAEA713B9845}"/>
              </a:ext>
            </a:extLst>
          </p:cNvPr>
          <p:cNvSpPr/>
          <p:nvPr/>
        </p:nvSpPr>
        <p:spPr>
          <a:xfrm>
            <a:off x="1262245" y="4207030"/>
            <a:ext cx="4497747" cy="1194196"/>
          </a:xfrm>
          <a:prstGeom prst="rect">
            <a:avLst/>
          </a:prstGeom>
          <a:solidFill>
            <a:srgbClr val="00A8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E7E6FA-10C4-997E-0BC5-D075D5454DAF}"/>
              </a:ext>
            </a:extLst>
          </p:cNvPr>
          <p:cNvSpPr txBox="1"/>
          <p:nvPr/>
        </p:nvSpPr>
        <p:spPr>
          <a:xfrm>
            <a:off x="1592262" y="2524595"/>
            <a:ext cx="395814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Overview:</a:t>
            </a:r>
          </a:p>
          <a:p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Homeownership Programs</a:t>
            </a:r>
          </a:p>
          <a:p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762308-C5E6-D44B-9E78-D34E66C5E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262" y="4363245"/>
            <a:ext cx="3516356" cy="949596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l"/>
            <a:endParaRPr lang="en-US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96EA90-771E-8C2D-738B-3D1D7461A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9755" y="5475921"/>
            <a:ext cx="1167184" cy="125385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8D2D4-2BD5-0D57-9919-336EC79B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24BD4-D71B-F773-41CC-6B058D7B946C}"/>
              </a:ext>
            </a:extLst>
          </p:cNvPr>
          <p:cNvSpPr txBox="1"/>
          <p:nvPr/>
        </p:nvSpPr>
        <p:spPr>
          <a:xfrm>
            <a:off x="1262245" y="4363245"/>
            <a:ext cx="4392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Rene Acuña</a:t>
            </a:r>
          </a:p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Director of Homeownership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94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CA9E3-C1A1-F979-EC37-7346D809C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E793A6-824A-CC72-2B08-B2D6438B61C2}"/>
              </a:ext>
            </a:extLst>
          </p:cNvPr>
          <p:cNvSpPr/>
          <p:nvPr/>
        </p:nvSpPr>
        <p:spPr>
          <a:xfrm>
            <a:off x="0" y="0"/>
            <a:ext cx="12192001" cy="1051133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First</a:t>
            </a:r>
            <a:r>
              <a:rPr lang="en-US" sz="4400" i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Home</a:t>
            </a:r>
            <a:r>
              <a:rPr lang="en-US" sz="4400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Income Limits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BB9D5A-B94A-27BA-6486-A6B10482C002}"/>
              </a:ext>
            </a:extLst>
          </p:cNvPr>
          <p:cNvSpPr txBox="1">
            <a:spLocks/>
          </p:cNvSpPr>
          <p:nvPr/>
        </p:nvSpPr>
        <p:spPr>
          <a:xfrm>
            <a:off x="1994406" y="139305"/>
            <a:ext cx="10099545" cy="731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200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 descr="A logo with a sun and a keyhole&#10;&#10;Description automatically generated">
            <a:extLst>
              <a:ext uri="{FF2B5EF4-FFF2-40B4-BE49-F238E27FC236}">
                <a16:creationId xmlns:a16="http://schemas.microsoft.com/office/drawing/2014/main" id="{E7A65CF1-5B91-6B91-7BAA-0AFD5512E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2" y="234640"/>
            <a:ext cx="876543" cy="5146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6FFC26E-E06D-EFD3-78F6-74435D0FD67E}"/>
              </a:ext>
            </a:extLst>
          </p:cNvPr>
          <p:cNvSpPr/>
          <p:nvPr/>
        </p:nvSpPr>
        <p:spPr>
          <a:xfrm>
            <a:off x="0" y="6534364"/>
            <a:ext cx="12192001" cy="370978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069AF-5BC4-5501-E071-0A0F8906EEC9}"/>
              </a:ext>
            </a:extLst>
          </p:cNvPr>
          <p:cNvSpPr txBox="1"/>
          <p:nvPr/>
        </p:nvSpPr>
        <p:spPr>
          <a:xfrm>
            <a:off x="905256" y="1614345"/>
            <a:ext cx="10680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7238B-A734-CA90-416D-7769AC469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657" y="1053988"/>
            <a:ext cx="8918741" cy="54606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B84C107-4082-384F-39F5-1E572E6582F4}"/>
              </a:ext>
            </a:extLst>
          </p:cNvPr>
          <p:cNvSpPr/>
          <p:nvPr/>
        </p:nvSpPr>
        <p:spPr>
          <a:xfrm>
            <a:off x="7074493" y="1092692"/>
            <a:ext cx="1495973" cy="5632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539C9C-2F8B-C54C-48D4-96D7A4BA4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5169" y="1070810"/>
            <a:ext cx="1530229" cy="6035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510C64-A871-2C79-9C84-F56143AB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5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8B276-C224-1531-14F6-43D25FD04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77DC3B-6C25-5B0A-2C0B-11363F1AEB97}"/>
              </a:ext>
            </a:extLst>
          </p:cNvPr>
          <p:cNvSpPr/>
          <p:nvPr/>
        </p:nvSpPr>
        <p:spPr>
          <a:xfrm>
            <a:off x="0" y="0"/>
            <a:ext cx="12192001" cy="1051133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Targeted Areas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84C12C-AEB8-9E65-6CD6-1D38DD0C615F}"/>
              </a:ext>
            </a:extLst>
          </p:cNvPr>
          <p:cNvSpPr txBox="1">
            <a:spLocks/>
          </p:cNvSpPr>
          <p:nvPr/>
        </p:nvSpPr>
        <p:spPr>
          <a:xfrm>
            <a:off x="1994406" y="139305"/>
            <a:ext cx="10099545" cy="731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200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 descr="A logo with a sun and a keyhole&#10;&#10;Description automatically generated">
            <a:extLst>
              <a:ext uri="{FF2B5EF4-FFF2-40B4-BE49-F238E27FC236}">
                <a16:creationId xmlns:a16="http://schemas.microsoft.com/office/drawing/2014/main" id="{AE902F3B-A6C9-F0C9-5EEC-9B7CF853D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2" y="234640"/>
            <a:ext cx="876543" cy="5146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8A63DC-78EF-E0F0-FCF6-B54859768207}"/>
              </a:ext>
            </a:extLst>
          </p:cNvPr>
          <p:cNvSpPr/>
          <p:nvPr/>
        </p:nvSpPr>
        <p:spPr>
          <a:xfrm>
            <a:off x="0" y="6534364"/>
            <a:ext cx="12192001" cy="370978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F3006-E8ED-BC0F-5BFB-9B754B8CC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52" y="2028953"/>
            <a:ext cx="7849856" cy="35275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3B69EA-60F0-A43C-B29F-0A41D888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51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8991D-56A9-3FD7-4FD5-438E23AA2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783B34-E24E-4DCF-AD6C-6A28109B94FD}"/>
              </a:ext>
            </a:extLst>
          </p:cNvPr>
          <p:cNvSpPr/>
          <p:nvPr/>
        </p:nvSpPr>
        <p:spPr>
          <a:xfrm>
            <a:off x="0" y="0"/>
            <a:ext cx="12192001" cy="1051133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Counties Having Targeted Areas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5AC22F-2A64-A778-AE38-54B81B1536E7}"/>
              </a:ext>
            </a:extLst>
          </p:cNvPr>
          <p:cNvSpPr txBox="1">
            <a:spLocks/>
          </p:cNvSpPr>
          <p:nvPr/>
        </p:nvSpPr>
        <p:spPr>
          <a:xfrm>
            <a:off x="1994406" y="139305"/>
            <a:ext cx="10099545" cy="731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200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 descr="A logo with a sun and a keyhole&#10;&#10;Description automatically generated">
            <a:extLst>
              <a:ext uri="{FF2B5EF4-FFF2-40B4-BE49-F238E27FC236}">
                <a16:creationId xmlns:a16="http://schemas.microsoft.com/office/drawing/2014/main" id="{107DA277-44C3-B2B6-D821-A5488AB88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2" y="234640"/>
            <a:ext cx="876543" cy="5146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B7C40A0-7F41-CD7E-F042-54ACF4106FC8}"/>
              </a:ext>
            </a:extLst>
          </p:cNvPr>
          <p:cNvSpPr/>
          <p:nvPr/>
        </p:nvSpPr>
        <p:spPr>
          <a:xfrm>
            <a:off x="0" y="6534364"/>
            <a:ext cx="12192001" cy="370978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155169-F642-2C30-F9FD-97C4E306C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624" y="1088367"/>
            <a:ext cx="3800752" cy="540876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9CA506-1BD5-ABFA-F59F-764F2B14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33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8E636-486C-E78D-5767-F557552B0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BFB7DF-AA1B-092B-5FBC-0EEBF390A02C}"/>
              </a:ext>
            </a:extLst>
          </p:cNvPr>
          <p:cNvSpPr/>
          <p:nvPr/>
        </p:nvSpPr>
        <p:spPr>
          <a:xfrm>
            <a:off x="0" y="0"/>
            <a:ext cx="12192001" cy="1051133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Targeted Area Benefits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36DF87-8C7C-00AD-6040-966CFAED81D6}"/>
              </a:ext>
            </a:extLst>
          </p:cNvPr>
          <p:cNvSpPr txBox="1">
            <a:spLocks/>
          </p:cNvSpPr>
          <p:nvPr/>
        </p:nvSpPr>
        <p:spPr>
          <a:xfrm>
            <a:off x="1994406" y="139305"/>
            <a:ext cx="10099545" cy="731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200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 descr="A logo with a sun and a keyhole&#10;&#10;Description automatically generated">
            <a:extLst>
              <a:ext uri="{FF2B5EF4-FFF2-40B4-BE49-F238E27FC236}">
                <a16:creationId xmlns:a16="http://schemas.microsoft.com/office/drawing/2014/main" id="{66F822EC-6190-F676-DE3D-05E379F78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2" y="234640"/>
            <a:ext cx="876543" cy="5146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A11BC24-EE12-94E8-8A81-31699A77BFD2}"/>
              </a:ext>
            </a:extLst>
          </p:cNvPr>
          <p:cNvSpPr/>
          <p:nvPr/>
        </p:nvSpPr>
        <p:spPr>
          <a:xfrm>
            <a:off x="0" y="6534364"/>
            <a:ext cx="12192001" cy="370978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C8316C-EA5D-F8F6-7E64-73F0B35D8421}"/>
              </a:ext>
            </a:extLst>
          </p:cNvPr>
          <p:cNvSpPr txBox="1"/>
          <p:nvPr/>
        </p:nvSpPr>
        <p:spPr>
          <a:xfrm>
            <a:off x="484632" y="1569426"/>
            <a:ext cx="11340736" cy="383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Borrowers using First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purchase a home in a targeted census tract will receive the following benefits: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qualify for a lower first mortgage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interest rate offered by Housing New Mexico | MFA;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noProof="0" dirty="0">
                <a:solidFill>
                  <a:prstClr val="black"/>
                </a:solidFill>
                <a:latin typeface="Calibri" panose="020F0502020204030204"/>
              </a:rPr>
              <a:t>Income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purchase price limits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are h</a:t>
            </a:r>
            <a:r>
              <a:rPr lang="en-US" sz="2800" dirty="0">
                <a:solidFill>
                  <a:prstClr val="black"/>
                </a:solidFill>
              </a:rPr>
              <a:t>igher than the standard limits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need to be a first-time homebuyer.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50A001-8DD9-8012-1AB4-8ACEDFE6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7E799-14AA-63D8-1835-61EF8EBEC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A64C42-24A1-51BD-6462-6D37CBF9D4D0}"/>
              </a:ext>
            </a:extLst>
          </p:cNvPr>
          <p:cNvSpPr/>
          <p:nvPr/>
        </p:nvSpPr>
        <p:spPr>
          <a:xfrm>
            <a:off x="0" y="0"/>
            <a:ext cx="12192001" cy="1051133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First</a:t>
            </a:r>
            <a:r>
              <a:rPr lang="en-US" sz="4400" i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Down (second mortgage)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33EFF0-30EF-18FE-C71C-F36794C33778}"/>
              </a:ext>
            </a:extLst>
          </p:cNvPr>
          <p:cNvSpPr txBox="1">
            <a:spLocks/>
          </p:cNvSpPr>
          <p:nvPr/>
        </p:nvSpPr>
        <p:spPr>
          <a:xfrm>
            <a:off x="1994406" y="139305"/>
            <a:ext cx="10099545" cy="731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200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 descr="A logo with a sun and a keyhole&#10;&#10;Description automatically generated">
            <a:extLst>
              <a:ext uri="{FF2B5EF4-FFF2-40B4-BE49-F238E27FC236}">
                <a16:creationId xmlns:a16="http://schemas.microsoft.com/office/drawing/2014/main" id="{1AB3A04C-2306-085D-636A-1E96CAAD7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2" y="234640"/>
            <a:ext cx="876543" cy="5146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A53AE1-6832-670E-66D0-625630C69BBC}"/>
              </a:ext>
            </a:extLst>
          </p:cNvPr>
          <p:cNvSpPr/>
          <p:nvPr/>
        </p:nvSpPr>
        <p:spPr>
          <a:xfrm>
            <a:off x="0" y="6534364"/>
            <a:ext cx="12192001" cy="370978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897883-09B2-66C0-694B-71F911C7093E}"/>
              </a:ext>
            </a:extLst>
          </p:cNvPr>
          <p:cNvSpPr txBox="1"/>
          <p:nvPr/>
        </p:nvSpPr>
        <p:spPr>
          <a:xfrm>
            <a:off x="331144" y="1382856"/>
            <a:ext cx="11529712" cy="4480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mortgage provides up to 4 percent of the sales price. Minimum loan amount is $1,000*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Lender may charge a $100 origination fee.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Funds may be used towards down payment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and/or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closing costs.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Amortizes over a 15 or 30-year term.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*If using the minimum loan amount, must be on 15-year term only.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F3F718-F8ED-4578-B6BB-7C381A59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2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C4F88-3828-580F-D338-0478BDF75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D94E2C-E952-455F-328F-5BF230EA8A1A}"/>
              </a:ext>
            </a:extLst>
          </p:cNvPr>
          <p:cNvSpPr/>
          <p:nvPr/>
        </p:nvSpPr>
        <p:spPr>
          <a:xfrm>
            <a:off x="0" y="0"/>
            <a:ext cx="12192001" cy="1051133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First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Down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Plus 15 (third mortgage)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831E0D-8DF3-EEB1-1D47-EF783AC3BD63}"/>
              </a:ext>
            </a:extLst>
          </p:cNvPr>
          <p:cNvSpPr txBox="1">
            <a:spLocks/>
          </p:cNvSpPr>
          <p:nvPr/>
        </p:nvSpPr>
        <p:spPr>
          <a:xfrm>
            <a:off x="1994406" y="139305"/>
            <a:ext cx="10099545" cy="731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200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 descr="A logo with a sun and a keyhole&#10;&#10;Description automatically generated">
            <a:extLst>
              <a:ext uri="{FF2B5EF4-FFF2-40B4-BE49-F238E27FC236}">
                <a16:creationId xmlns:a16="http://schemas.microsoft.com/office/drawing/2014/main" id="{0276914F-33CB-FF6F-2FCA-A1C6DAB58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2" y="234640"/>
            <a:ext cx="876543" cy="5146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0A7FDC-7836-97EC-CAD2-9E7BD103BA7F}"/>
              </a:ext>
            </a:extLst>
          </p:cNvPr>
          <p:cNvSpPr/>
          <p:nvPr/>
        </p:nvSpPr>
        <p:spPr>
          <a:xfrm>
            <a:off x="0" y="6534364"/>
            <a:ext cx="12192001" cy="370978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05982B-724D-1E03-425E-B44F076F6373}"/>
              </a:ext>
            </a:extLst>
          </p:cNvPr>
          <p:cNvSpPr txBox="1"/>
          <p:nvPr/>
        </p:nvSpPr>
        <p:spPr>
          <a:xfrm>
            <a:off x="331144" y="1382856"/>
            <a:ext cx="1152971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FBAC39-C2A4-A866-EAC9-CDBCCB70FFC5}"/>
              </a:ext>
            </a:extLst>
          </p:cNvPr>
          <p:cNvSpPr txBox="1"/>
          <p:nvPr/>
        </p:nvSpPr>
        <p:spPr>
          <a:xfrm>
            <a:off x="649224" y="1492407"/>
            <a:ext cx="11331592" cy="4351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to borrowers using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First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First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  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</a:t>
            </a: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mortgage loan program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which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provides $10,000 towards down payment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only (no closing costs).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loan is repayable over 15 years and is not forgivable.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Features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zero-percent interest rate, so monthly payments are $55.56 principal-only.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88CBB1-8FD1-66B1-1E5A-50FE616F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6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FC3B0-AF01-7237-3ECE-B16EE8554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C5C1F2-9FFF-8B97-A01A-1C8C40233C9F}"/>
              </a:ext>
            </a:extLst>
          </p:cNvPr>
          <p:cNvSpPr/>
          <p:nvPr/>
        </p:nvSpPr>
        <p:spPr>
          <a:xfrm>
            <a:off x="0" y="0"/>
            <a:ext cx="12192001" cy="1051133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Home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Forward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B060008-6F68-1DFE-79EC-91C3EBADDF1C}"/>
              </a:ext>
            </a:extLst>
          </p:cNvPr>
          <p:cNvSpPr txBox="1">
            <a:spLocks/>
          </p:cNvSpPr>
          <p:nvPr/>
        </p:nvSpPr>
        <p:spPr>
          <a:xfrm>
            <a:off x="1994406" y="139305"/>
            <a:ext cx="10099545" cy="731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200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 descr="A logo with a sun and a keyhole&#10;&#10;Description automatically generated">
            <a:extLst>
              <a:ext uri="{FF2B5EF4-FFF2-40B4-BE49-F238E27FC236}">
                <a16:creationId xmlns:a16="http://schemas.microsoft.com/office/drawing/2014/main" id="{C65BAB9D-E4D8-DA7F-72E3-74E326F9E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2" y="234640"/>
            <a:ext cx="876543" cy="5146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6A6F60-7C81-240A-2F0B-7C82002EFFC6}"/>
              </a:ext>
            </a:extLst>
          </p:cNvPr>
          <p:cNvSpPr/>
          <p:nvPr/>
        </p:nvSpPr>
        <p:spPr>
          <a:xfrm>
            <a:off x="0" y="6534364"/>
            <a:ext cx="12192001" cy="370978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BFBA02-854C-CDB9-6D49-F1E3C85560AF}"/>
              </a:ext>
            </a:extLst>
          </p:cNvPr>
          <p:cNvSpPr txBox="1"/>
          <p:nvPr/>
        </p:nvSpPr>
        <p:spPr>
          <a:xfrm>
            <a:off x="331144" y="1382856"/>
            <a:ext cx="1152971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7347A-3F4C-DE02-E6FA-D06B91CEA4FB}"/>
              </a:ext>
            </a:extLst>
          </p:cNvPr>
          <p:cNvSpPr txBox="1"/>
          <p:nvPr/>
        </p:nvSpPr>
        <p:spPr>
          <a:xfrm>
            <a:off x="649224" y="1492407"/>
            <a:ext cx="11331592" cy="49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to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first-time </a:t>
            </a:r>
            <a:r>
              <a:rPr lang="en-US" sz="2800" i="1" u="sng" dirty="0">
                <a:solidFill>
                  <a:prstClr val="black"/>
                </a:solidFill>
                <a:latin typeface="Calibri" panose="020F0502020204030204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repeat homebuyers.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higher income and purchase price limits (charts available on website).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qualifying income is used to determine whether borrower fits within program income limits.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loan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amortizes over 30 years; Housing New Mexico sets the rates.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8FF2D7-7AC3-EA73-6269-9302E291A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1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48EEC-5299-F71C-299F-6C97C5D89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1BA31A-D445-9BD7-EF9E-7101DB5A84DF}"/>
              </a:ext>
            </a:extLst>
          </p:cNvPr>
          <p:cNvSpPr/>
          <p:nvPr/>
        </p:nvSpPr>
        <p:spPr>
          <a:xfrm>
            <a:off x="0" y="0"/>
            <a:ext cx="12192001" cy="1051133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Optional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Home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Forward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DPA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9F450C-6AA8-D260-C3A7-EC5E25B5C2C9}"/>
              </a:ext>
            </a:extLst>
          </p:cNvPr>
          <p:cNvSpPr txBox="1">
            <a:spLocks/>
          </p:cNvSpPr>
          <p:nvPr/>
        </p:nvSpPr>
        <p:spPr>
          <a:xfrm>
            <a:off x="1994406" y="139305"/>
            <a:ext cx="10099545" cy="731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200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 descr="A logo with a sun and a keyhole&#10;&#10;Description automatically generated">
            <a:extLst>
              <a:ext uri="{FF2B5EF4-FFF2-40B4-BE49-F238E27FC236}">
                <a16:creationId xmlns:a16="http://schemas.microsoft.com/office/drawing/2014/main" id="{5056ABE6-9673-2496-B874-9DEBE55F1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2" y="234640"/>
            <a:ext cx="876543" cy="5146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423C8E-2816-6C8A-E58B-10CBE7041C0F}"/>
              </a:ext>
            </a:extLst>
          </p:cNvPr>
          <p:cNvSpPr/>
          <p:nvPr/>
        </p:nvSpPr>
        <p:spPr>
          <a:xfrm>
            <a:off x="0" y="6534364"/>
            <a:ext cx="12192001" cy="370978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5BE6C-42F4-9CCC-452C-CC7E67480CBC}"/>
              </a:ext>
            </a:extLst>
          </p:cNvPr>
          <p:cNvSpPr txBox="1"/>
          <p:nvPr/>
        </p:nvSpPr>
        <p:spPr>
          <a:xfrm>
            <a:off x="331144" y="1382856"/>
            <a:ext cx="1152971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82B03-97FE-27CA-EBA2-0423177ECA47}"/>
              </a:ext>
            </a:extLst>
          </p:cNvPr>
          <p:cNvSpPr txBox="1"/>
          <p:nvPr/>
        </p:nvSpPr>
        <p:spPr>
          <a:xfrm>
            <a:off x="649224" y="1492407"/>
            <a:ext cx="11331592" cy="5384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Second mortgage down payment assistance (DPA) loan provides up to 3 percent of the sales price to be used towards down payment only.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solidFill>
                  <a:prstClr val="black"/>
                </a:solidFill>
                <a:latin typeface="Calibri" panose="020F0502020204030204"/>
              </a:rPr>
              <a:t>Exception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: If the first mortgage is  VA, USDA or HUD Section 184, then proceeds may also be used towards closing costs.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Fully amortizes over 15 years.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00F447-37CA-9C11-3BEF-23128505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0141B-6C81-B5F6-2291-CDFDE5DCB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13D906-AB75-DEE3-C7DC-37E3E4AC2807}"/>
              </a:ext>
            </a:extLst>
          </p:cNvPr>
          <p:cNvSpPr/>
          <p:nvPr/>
        </p:nvSpPr>
        <p:spPr>
          <a:xfrm>
            <a:off x="0" y="0"/>
            <a:ext cx="12192001" cy="1051133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Transaction Timeline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E21251-79AD-712E-E723-A2C7710395FA}"/>
              </a:ext>
            </a:extLst>
          </p:cNvPr>
          <p:cNvSpPr txBox="1">
            <a:spLocks/>
          </p:cNvSpPr>
          <p:nvPr/>
        </p:nvSpPr>
        <p:spPr>
          <a:xfrm>
            <a:off x="1994406" y="139305"/>
            <a:ext cx="10099545" cy="731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200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 descr="A logo with a sun and a keyhole&#10;&#10;Description automatically generated">
            <a:extLst>
              <a:ext uri="{FF2B5EF4-FFF2-40B4-BE49-F238E27FC236}">
                <a16:creationId xmlns:a16="http://schemas.microsoft.com/office/drawing/2014/main" id="{B1246547-2513-9BBF-2A5D-AAA9F569C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2" y="234640"/>
            <a:ext cx="876543" cy="5146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056092-4259-15ED-C36F-AC797EEBDAA5}"/>
              </a:ext>
            </a:extLst>
          </p:cNvPr>
          <p:cNvSpPr/>
          <p:nvPr/>
        </p:nvSpPr>
        <p:spPr>
          <a:xfrm>
            <a:off x="0" y="6534364"/>
            <a:ext cx="12192001" cy="370978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61B14-5A33-BD23-8551-4FDA248D69E3}"/>
              </a:ext>
            </a:extLst>
          </p:cNvPr>
          <p:cNvSpPr txBox="1"/>
          <p:nvPr/>
        </p:nvSpPr>
        <p:spPr>
          <a:xfrm>
            <a:off x="331144" y="1382856"/>
            <a:ext cx="1152971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2C2F8-F79F-10B9-08AA-C0C0C744ED9D}"/>
              </a:ext>
            </a:extLst>
          </p:cNvPr>
          <p:cNvSpPr txBox="1"/>
          <p:nvPr/>
        </p:nvSpPr>
        <p:spPr>
          <a:xfrm>
            <a:off x="649224" y="1492407"/>
            <a:ext cx="11331592" cy="5643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Free lock period is 60 days.  Lenders control the timeline and may lock any time after they have a signed purchase agreement.  </a:t>
            </a:r>
            <a:endParaRPr lang="en-US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Lender uploads a compliance package and Housing New Mexico performs a pre-closing compliance review. Once approval is given, the lender moves forward with closing.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Lenders must allow three full business days for the initial compliance file review and 1 – 2 days additional if the file has conditions.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D24EEB-9E1E-E996-4188-B0149663C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2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24251-583C-576D-9C2D-29A6FCB30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5E6007-1967-ED0F-60A8-CBA46A71A934}"/>
              </a:ext>
            </a:extLst>
          </p:cNvPr>
          <p:cNvSpPr/>
          <p:nvPr/>
        </p:nvSpPr>
        <p:spPr>
          <a:xfrm>
            <a:off x="0" y="0"/>
            <a:ext cx="12192001" cy="1051133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Loan Process Timeline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421551-9DFA-BE13-CE73-E028E2807D30}"/>
              </a:ext>
            </a:extLst>
          </p:cNvPr>
          <p:cNvSpPr txBox="1">
            <a:spLocks/>
          </p:cNvSpPr>
          <p:nvPr/>
        </p:nvSpPr>
        <p:spPr>
          <a:xfrm>
            <a:off x="1994406" y="139305"/>
            <a:ext cx="10099545" cy="731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200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 descr="A logo with a sun and a keyhole&#10;&#10;Description automatically generated">
            <a:extLst>
              <a:ext uri="{FF2B5EF4-FFF2-40B4-BE49-F238E27FC236}">
                <a16:creationId xmlns:a16="http://schemas.microsoft.com/office/drawing/2014/main" id="{161FD799-843E-6541-0698-339781803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2" y="234640"/>
            <a:ext cx="876543" cy="5146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80BAE42-CFA7-4395-4395-D5F050B1B041}"/>
              </a:ext>
            </a:extLst>
          </p:cNvPr>
          <p:cNvSpPr/>
          <p:nvPr/>
        </p:nvSpPr>
        <p:spPr>
          <a:xfrm>
            <a:off x="0" y="6534364"/>
            <a:ext cx="12192001" cy="370978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D85FBA-9980-EC7D-FBE5-AE6AE962C3B0}"/>
              </a:ext>
            </a:extLst>
          </p:cNvPr>
          <p:cNvSpPr txBox="1"/>
          <p:nvPr/>
        </p:nvSpPr>
        <p:spPr>
          <a:xfrm>
            <a:off x="331144" y="1382856"/>
            <a:ext cx="1152971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612D30D-1824-CE9E-A928-CFA4B2CD0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78" y="1029294"/>
            <a:ext cx="3526112" cy="557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8BB640-232F-2F94-9D3B-651789FDD81F}"/>
              </a:ext>
            </a:extLst>
          </p:cNvPr>
          <p:cNvSpPr txBox="1"/>
          <p:nvPr/>
        </p:nvSpPr>
        <p:spPr>
          <a:xfrm>
            <a:off x="1030406" y="1183614"/>
            <a:ext cx="44901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Lender takes the borrowers loan application and qualifies them for different loan products. This may or may not include HNM single family programs.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lender determines HNM single family programs best assist their client. Lender completes a reservation, locks a loan and submits a loan package to HNM.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HNM staff review a loan package to determine if the borrower fulfills the program eligibility requirements.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program eligibility approval is provided to the lender If borrower meets program eligibility requirements.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Lender closes the loan.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HNM purchases the loan from the lender.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entire loan process from application to closing takes an average of 45 – 60 days.</a:t>
            </a:r>
          </a:p>
          <a:p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1F142-4E68-F656-30A2-DF42DBC4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05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EAED7-3116-0A1B-61FF-AC6DB3583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565371-8BFE-9168-A3E6-9E061C904EDC}"/>
              </a:ext>
            </a:extLst>
          </p:cNvPr>
          <p:cNvSpPr/>
          <p:nvPr/>
        </p:nvSpPr>
        <p:spPr>
          <a:xfrm>
            <a:off x="0" y="0"/>
            <a:ext cx="12192001" cy="1051133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2025 Impact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23686F-72BA-00D2-86E4-50005AE67AB0}"/>
              </a:ext>
            </a:extLst>
          </p:cNvPr>
          <p:cNvSpPr txBox="1">
            <a:spLocks/>
          </p:cNvSpPr>
          <p:nvPr/>
        </p:nvSpPr>
        <p:spPr>
          <a:xfrm>
            <a:off x="1994406" y="139305"/>
            <a:ext cx="10099545" cy="731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200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 descr="A logo with a sun and a keyhole&#10;&#10;Description automatically generated">
            <a:extLst>
              <a:ext uri="{FF2B5EF4-FFF2-40B4-BE49-F238E27FC236}">
                <a16:creationId xmlns:a16="http://schemas.microsoft.com/office/drawing/2014/main" id="{9E9ECD87-6BE1-2480-E16C-82B5B0229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2" y="234640"/>
            <a:ext cx="876543" cy="5146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0FF4EF-DF90-5234-1A05-CB80B136FCE8}"/>
              </a:ext>
            </a:extLst>
          </p:cNvPr>
          <p:cNvSpPr/>
          <p:nvPr/>
        </p:nvSpPr>
        <p:spPr>
          <a:xfrm>
            <a:off x="0" y="6534364"/>
            <a:ext cx="12192001" cy="370978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DD837-9825-496E-F7FB-47D4DA2A4465}"/>
              </a:ext>
            </a:extLst>
          </p:cNvPr>
          <p:cNvSpPr txBox="1"/>
          <p:nvPr/>
        </p:nvSpPr>
        <p:spPr>
          <a:xfrm>
            <a:off x="331144" y="1285773"/>
            <a:ext cx="1152971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46DEDB-025E-9C38-3E34-F2B7541E5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856" y="4944284"/>
            <a:ext cx="1164437" cy="1255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C0498-62B3-E336-DC1E-EB54E9936DB0}"/>
              </a:ext>
            </a:extLst>
          </p:cNvPr>
          <p:cNvSpPr txBox="1"/>
          <p:nvPr/>
        </p:nvSpPr>
        <p:spPr>
          <a:xfrm>
            <a:off x="804903" y="1933575"/>
            <a:ext cx="106727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Abadi Extra Light" panose="020B0204020104020204" pitchFamily="34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highlight>
                  <a:srgbClr val="FFFF00"/>
                </a:highlight>
                <a:latin typeface="Abadi Extra Light" panose="020B0204020104020204" pitchFamily="34" charset="0"/>
              </a:rPr>
              <a:t> </a:t>
            </a:r>
          </a:p>
          <a:p>
            <a:r>
              <a:rPr lang="en-US" sz="2800" dirty="0"/>
              <a:t>         </a:t>
            </a:r>
            <a:r>
              <a:rPr lang="en-US" sz="36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4BC649-1D52-1774-B30D-49BFA3A24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45" y="1385328"/>
            <a:ext cx="4993486" cy="29217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4A76EC-8F43-D198-FBB7-B8C895D80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800" y="1190438"/>
            <a:ext cx="4710024" cy="311351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4156E-9778-E7D8-7260-D8FBF80ED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9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C19-E250-56C5-1686-090CF2192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C0176F-0848-DB1E-A697-3E011F391BE3}"/>
              </a:ext>
            </a:extLst>
          </p:cNvPr>
          <p:cNvSpPr/>
          <p:nvPr/>
        </p:nvSpPr>
        <p:spPr>
          <a:xfrm>
            <a:off x="0" y="0"/>
            <a:ext cx="12192001" cy="1051133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Thank you!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25F8D0F-F18B-E68E-A9EC-A486AC383845}"/>
              </a:ext>
            </a:extLst>
          </p:cNvPr>
          <p:cNvSpPr txBox="1">
            <a:spLocks/>
          </p:cNvSpPr>
          <p:nvPr/>
        </p:nvSpPr>
        <p:spPr>
          <a:xfrm>
            <a:off x="1994406" y="139305"/>
            <a:ext cx="10099545" cy="731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200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 descr="A logo with a sun and a keyhole&#10;&#10;Description automatically generated">
            <a:extLst>
              <a:ext uri="{FF2B5EF4-FFF2-40B4-BE49-F238E27FC236}">
                <a16:creationId xmlns:a16="http://schemas.microsoft.com/office/drawing/2014/main" id="{147CE2E2-C33C-D3FE-C744-48998C93E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2" y="234640"/>
            <a:ext cx="876543" cy="5146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876EE2-6A6D-62EF-7866-A746C24A7AA3}"/>
              </a:ext>
            </a:extLst>
          </p:cNvPr>
          <p:cNvSpPr/>
          <p:nvPr/>
        </p:nvSpPr>
        <p:spPr>
          <a:xfrm>
            <a:off x="0" y="6534364"/>
            <a:ext cx="12192001" cy="370978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DE3FA4-8B09-70B0-A044-344E0771DB43}"/>
              </a:ext>
            </a:extLst>
          </p:cNvPr>
          <p:cNvSpPr txBox="1"/>
          <p:nvPr/>
        </p:nvSpPr>
        <p:spPr>
          <a:xfrm>
            <a:off x="331144" y="1382856"/>
            <a:ext cx="1152971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8D80D-ACF4-65EC-020F-AF4B23CD7B57}"/>
              </a:ext>
            </a:extLst>
          </p:cNvPr>
          <p:cNvSpPr txBox="1"/>
          <p:nvPr/>
        </p:nvSpPr>
        <p:spPr>
          <a:xfrm>
            <a:off x="649224" y="1492407"/>
            <a:ext cx="11331592" cy="3392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Please feel free to contact us for more information: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505.843.6880 </a:t>
            </a:r>
            <a:endParaRPr lang="en-US" sz="4000" dirty="0">
              <a:solidFill>
                <a:prstClr val="black"/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000" dirty="0">
                <a:solidFill>
                  <a:srgbClr val="0070C0"/>
                </a:solidFill>
                <a:latin typeface="Calibri" panose="020F0502020204030204"/>
              </a:rPr>
              <a:t>housingnm.org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9A2139-8266-6B3B-96E8-F712B7F7B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801" y="5190574"/>
            <a:ext cx="1164437" cy="12558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257C7-7F3C-2E37-7818-1D7185FE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4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67851-ADD1-0DEB-77AE-8BB02EB96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D060A8-1E87-9E31-0509-85DDAE8E44C6}"/>
              </a:ext>
            </a:extLst>
          </p:cNvPr>
          <p:cNvSpPr/>
          <p:nvPr/>
        </p:nvSpPr>
        <p:spPr>
          <a:xfrm>
            <a:off x="0" y="0"/>
            <a:ext cx="12192001" cy="1051133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2025 Impact cont.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4C49E7-1701-9B14-A17A-B177841B44FA}"/>
              </a:ext>
            </a:extLst>
          </p:cNvPr>
          <p:cNvSpPr txBox="1">
            <a:spLocks/>
          </p:cNvSpPr>
          <p:nvPr/>
        </p:nvSpPr>
        <p:spPr>
          <a:xfrm>
            <a:off x="1994406" y="139305"/>
            <a:ext cx="10099545" cy="731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200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 descr="A logo with a sun and a keyhole&#10;&#10;Description automatically generated">
            <a:extLst>
              <a:ext uri="{FF2B5EF4-FFF2-40B4-BE49-F238E27FC236}">
                <a16:creationId xmlns:a16="http://schemas.microsoft.com/office/drawing/2014/main" id="{82167EDF-0236-E61D-8E4E-C2A1B2CBE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2" y="234640"/>
            <a:ext cx="876543" cy="5146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C59168E-84E7-507C-CB76-23B16C36837F}"/>
              </a:ext>
            </a:extLst>
          </p:cNvPr>
          <p:cNvSpPr/>
          <p:nvPr/>
        </p:nvSpPr>
        <p:spPr>
          <a:xfrm>
            <a:off x="0" y="6534364"/>
            <a:ext cx="12192001" cy="370978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C33FB5-6E11-2E97-1DFC-7A2F9D7CAFA3}"/>
              </a:ext>
            </a:extLst>
          </p:cNvPr>
          <p:cNvSpPr txBox="1"/>
          <p:nvPr/>
        </p:nvSpPr>
        <p:spPr>
          <a:xfrm>
            <a:off x="331144" y="1285773"/>
            <a:ext cx="1152971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C34D8-C986-FE47-6878-610EB08A4430}"/>
              </a:ext>
            </a:extLst>
          </p:cNvPr>
          <p:cNvSpPr txBox="1"/>
          <p:nvPr/>
        </p:nvSpPr>
        <p:spPr>
          <a:xfrm>
            <a:off x="366632" y="1574406"/>
            <a:ext cx="508563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Lincoln County</a:t>
            </a:r>
          </a:p>
          <a:p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mortgages - $687,366</a:t>
            </a:r>
          </a:p>
          <a:p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Down payment assistance - $13,800 </a:t>
            </a:r>
            <a:r>
              <a:rPr lang="en-US" sz="36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9651D6-E132-799F-D81A-406D4563FE3E}"/>
              </a:ext>
            </a:extLst>
          </p:cNvPr>
          <p:cNvSpPr txBox="1"/>
          <p:nvPr/>
        </p:nvSpPr>
        <p:spPr>
          <a:xfrm>
            <a:off x="329646" y="3602955"/>
            <a:ext cx="508563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Otero County</a:t>
            </a:r>
          </a:p>
          <a:p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mortgages - $8,424,908</a:t>
            </a:r>
          </a:p>
          <a:p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Down payment assistance - $247,354</a:t>
            </a:r>
            <a:r>
              <a:rPr lang="en-US" sz="36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BE40A2-F24F-6046-5AFE-65707F2FEC7F}"/>
              </a:ext>
            </a:extLst>
          </p:cNvPr>
          <p:cNvSpPr txBox="1"/>
          <p:nvPr/>
        </p:nvSpPr>
        <p:spPr>
          <a:xfrm>
            <a:off x="6421992" y="1525838"/>
            <a:ext cx="508563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Chaves County</a:t>
            </a:r>
          </a:p>
          <a:p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mortgages - $18,9709,580</a:t>
            </a:r>
          </a:p>
          <a:p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Down payment assistance - $539,697</a:t>
            </a:r>
            <a:r>
              <a:rPr lang="en-US" sz="36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1115A6-FDA8-A9D1-655C-BCAE0206720F}"/>
              </a:ext>
            </a:extLst>
          </p:cNvPr>
          <p:cNvSpPr txBox="1"/>
          <p:nvPr/>
        </p:nvSpPr>
        <p:spPr>
          <a:xfrm>
            <a:off x="6421992" y="3617098"/>
            <a:ext cx="544036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Doña Ana County</a:t>
            </a:r>
          </a:p>
          <a:p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Mortgages - $46,040,083</a:t>
            </a:r>
          </a:p>
          <a:p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Down Payment Assistance - $1,269,093 </a:t>
            </a:r>
            <a:r>
              <a:rPr lang="en-US" sz="36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B409B9-37F8-55B4-D3DD-58DBD353E455}"/>
              </a:ext>
            </a:extLst>
          </p:cNvPr>
          <p:cNvSpPr txBox="1"/>
          <p:nvPr/>
        </p:nvSpPr>
        <p:spPr>
          <a:xfrm>
            <a:off x="230142" y="5829897"/>
            <a:ext cx="100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Figures represent the total amount of first mortgages and down payment assistance loans purchased in fiscal year 2025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8EF7DD-EFFC-38C9-5748-FFB85F32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5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8AB53-B647-2788-5614-98EE8069C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9FFF58-E118-59EF-5A24-80C330B7E560}"/>
              </a:ext>
            </a:extLst>
          </p:cNvPr>
          <p:cNvSpPr/>
          <p:nvPr/>
        </p:nvSpPr>
        <p:spPr>
          <a:xfrm>
            <a:off x="0" y="0"/>
            <a:ext cx="12192001" cy="1051133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Borrower Demographics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AE9B85A-7085-C237-4790-075EB46CF5FA}"/>
              </a:ext>
            </a:extLst>
          </p:cNvPr>
          <p:cNvSpPr txBox="1">
            <a:spLocks/>
          </p:cNvSpPr>
          <p:nvPr/>
        </p:nvSpPr>
        <p:spPr>
          <a:xfrm>
            <a:off x="1994406" y="139305"/>
            <a:ext cx="10099545" cy="731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200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 descr="A logo with a sun and a keyhole&#10;&#10;Description automatically generated">
            <a:extLst>
              <a:ext uri="{FF2B5EF4-FFF2-40B4-BE49-F238E27FC236}">
                <a16:creationId xmlns:a16="http://schemas.microsoft.com/office/drawing/2014/main" id="{DA4FCCC6-CB27-C807-0512-4943A7888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2" y="234640"/>
            <a:ext cx="876543" cy="5146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25FF6A-22FD-CCE2-C202-E3690012B80F}"/>
              </a:ext>
            </a:extLst>
          </p:cNvPr>
          <p:cNvSpPr/>
          <p:nvPr/>
        </p:nvSpPr>
        <p:spPr>
          <a:xfrm>
            <a:off x="0" y="6534364"/>
            <a:ext cx="12192001" cy="370978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E2C91-4715-B6A8-5D9E-D431E5392A50}"/>
              </a:ext>
            </a:extLst>
          </p:cNvPr>
          <p:cNvSpPr txBox="1"/>
          <p:nvPr/>
        </p:nvSpPr>
        <p:spPr>
          <a:xfrm>
            <a:off x="331144" y="1382856"/>
            <a:ext cx="1152971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71B0B1-6374-A546-B4A7-8F34590A3AF7}"/>
              </a:ext>
            </a:extLst>
          </p:cNvPr>
          <p:cNvSpPr txBox="1"/>
          <p:nvPr/>
        </p:nvSpPr>
        <p:spPr>
          <a:xfrm>
            <a:off x="649224" y="1492407"/>
            <a:ext cx="11331592" cy="202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1F361E-EEDE-17CE-DC5B-9C8A11F64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664" y="1094630"/>
            <a:ext cx="9374672" cy="539623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5FD56D-9BEE-7A55-6A49-F433D387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5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03E44-0DF7-2D9E-85C8-D979B68B1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ACEAE5-1D0E-8E47-F062-4C47906DA30E}"/>
              </a:ext>
            </a:extLst>
          </p:cNvPr>
          <p:cNvSpPr/>
          <p:nvPr/>
        </p:nvSpPr>
        <p:spPr>
          <a:xfrm>
            <a:off x="0" y="0"/>
            <a:ext cx="12192001" cy="1051133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3F600E-1460-05E2-6F9B-616BE547F11F}"/>
              </a:ext>
            </a:extLst>
          </p:cNvPr>
          <p:cNvSpPr txBox="1">
            <a:spLocks/>
          </p:cNvSpPr>
          <p:nvPr/>
        </p:nvSpPr>
        <p:spPr>
          <a:xfrm>
            <a:off x="1994406" y="139305"/>
            <a:ext cx="10099545" cy="731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200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 descr="A logo with a sun and a keyhole&#10;&#10;Description automatically generated">
            <a:extLst>
              <a:ext uri="{FF2B5EF4-FFF2-40B4-BE49-F238E27FC236}">
                <a16:creationId xmlns:a16="http://schemas.microsoft.com/office/drawing/2014/main" id="{5DABF95E-B48F-93D0-28DA-C3AE84017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2" y="234640"/>
            <a:ext cx="876543" cy="5146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5940E5-97FC-309F-405F-846487BB0E08}"/>
              </a:ext>
            </a:extLst>
          </p:cNvPr>
          <p:cNvSpPr/>
          <p:nvPr/>
        </p:nvSpPr>
        <p:spPr>
          <a:xfrm>
            <a:off x="0" y="6534364"/>
            <a:ext cx="12192001" cy="370978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19D2C-AF71-49CD-BA89-5C6593880CC8}"/>
              </a:ext>
            </a:extLst>
          </p:cNvPr>
          <p:cNvSpPr txBox="1"/>
          <p:nvPr/>
        </p:nvSpPr>
        <p:spPr>
          <a:xfrm>
            <a:off x="905256" y="1614345"/>
            <a:ext cx="106801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Housing New Mexico | MFA has programs available for first-time AND repeat homebuyers. All programs have income and purchase price limits. </a:t>
            </a:r>
            <a:r>
              <a:rPr lang="en-US" sz="2400" b="1" i="1" dirty="0">
                <a:solidFill>
                  <a:srgbClr val="000000"/>
                </a:solidFill>
              </a:rPr>
              <a:t>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The home must become the buyer’s primary residence within 60 days of closing.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The minimum credit score is just 620; alternative credit is allowed.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These programs work in conjunction with standard loan types such as FHA (&amp; 203k), VA, USDA-RD, HUD Section 184, and Freddie Mac’s HFA Advantage® and Fannie Mae’s HFA Preferred™ conventional loans.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Down payment assistance loans are always </a:t>
            </a:r>
            <a:r>
              <a:rPr lang="en-US" sz="2400" i="1" dirty="0">
                <a:solidFill>
                  <a:srgbClr val="000000"/>
                </a:solidFill>
              </a:rPr>
              <a:t>optional</a:t>
            </a:r>
            <a:r>
              <a:rPr lang="en-US" sz="2400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16F561-BD0F-A24F-4598-BF9C0DEFC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8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784D6-1E93-2C1B-0756-78DB2E5F2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07AD7F-F10D-AFC4-CCA0-EE6B39097181}"/>
              </a:ext>
            </a:extLst>
          </p:cNvPr>
          <p:cNvSpPr/>
          <p:nvPr/>
        </p:nvSpPr>
        <p:spPr>
          <a:xfrm>
            <a:off x="0" y="0"/>
            <a:ext cx="12192001" cy="1051133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How to Access Programs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13C411-C6FD-0B5F-0184-2D4F2C137E9A}"/>
              </a:ext>
            </a:extLst>
          </p:cNvPr>
          <p:cNvSpPr txBox="1">
            <a:spLocks/>
          </p:cNvSpPr>
          <p:nvPr/>
        </p:nvSpPr>
        <p:spPr>
          <a:xfrm>
            <a:off x="1994406" y="139305"/>
            <a:ext cx="10099545" cy="731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200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 descr="A logo with a sun and a keyhole&#10;&#10;Description automatically generated">
            <a:extLst>
              <a:ext uri="{FF2B5EF4-FFF2-40B4-BE49-F238E27FC236}">
                <a16:creationId xmlns:a16="http://schemas.microsoft.com/office/drawing/2014/main" id="{78C275E2-1DDA-E698-D7DF-52CD73EC8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2" y="234640"/>
            <a:ext cx="876543" cy="5146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A7B2234-71D4-F76A-F3A4-EC55FA9F9144}"/>
              </a:ext>
            </a:extLst>
          </p:cNvPr>
          <p:cNvSpPr/>
          <p:nvPr/>
        </p:nvSpPr>
        <p:spPr>
          <a:xfrm>
            <a:off x="0" y="6534364"/>
            <a:ext cx="12192001" cy="370978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6246F-E98C-68E3-9044-6A367F39D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Only lenders that have been approved by Housing New Mexico have access to our programs.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See a complete list of participating lenders here: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https://housingnm.org/programs/homebuyers/mfa-participating-lenders</a:t>
            </a:r>
            <a:r>
              <a:rPr lang="en-US" dirty="0"/>
              <a:t> 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591259-F1FE-CB56-7DA1-9A0D0DA1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1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2361A-EEC9-47F7-7A3B-825C48931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7BEA95-23EA-D57E-9F88-0CD06235A5EB}"/>
              </a:ext>
            </a:extLst>
          </p:cNvPr>
          <p:cNvSpPr/>
          <p:nvPr/>
        </p:nvSpPr>
        <p:spPr>
          <a:xfrm>
            <a:off x="0" y="0"/>
            <a:ext cx="12192001" cy="1051133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Use to </a:t>
            </a:r>
            <a:r>
              <a:rPr lang="en-US" sz="4000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Finance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Single-family Properties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AF53B6-B7B9-8686-03FF-F40E9276F4AA}"/>
              </a:ext>
            </a:extLst>
          </p:cNvPr>
          <p:cNvSpPr txBox="1">
            <a:spLocks/>
          </p:cNvSpPr>
          <p:nvPr/>
        </p:nvSpPr>
        <p:spPr>
          <a:xfrm>
            <a:off x="1994406" y="139305"/>
            <a:ext cx="10099545" cy="731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200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 descr="A logo with a sun and a keyhole&#10;&#10;Description automatically generated">
            <a:extLst>
              <a:ext uri="{FF2B5EF4-FFF2-40B4-BE49-F238E27FC236}">
                <a16:creationId xmlns:a16="http://schemas.microsoft.com/office/drawing/2014/main" id="{E19F3ED6-0624-9CBB-9677-DD3B0C4C4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2" y="234640"/>
            <a:ext cx="876543" cy="5146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248C3B-AD1B-99E9-9F4E-46D817694ECB}"/>
              </a:ext>
            </a:extLst>
          </p:cNvPr>
          <p:cNvSpPr/>
          <p:nvPr/>
        </p:nvSpPr>
        <p:spPr>
          <a:xfrm>
            <a:off x="0" y="6534364"/>
            <a:ext cx="12192001" cy="370978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3219B4-75BF-C1DF-7FC8-508BA8CCD53D}"/>
              </a:ext>
            </a:extLst>
          </p:cNvPr>
          <p:cNvSpPr txBox="1"/>
          <p:nvPr/>
        </p:nvSpPr>
        <p:spPr>
          <a:xfrm>
            <a:off x="905256" y="1460314"/>
            <a:ext cx="1068019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Detached site-built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Townhomes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Condominiums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Homes in a Planned Unit Development (PUD)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Single or multi-section manufactured homes on a permanent foundation and 	taxed as real property. Must meet HUD guidelines and have a deactivated 	title. 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Modular Housing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EABAE3-BF76-8DBD-C7A2-518616AE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0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64E65-C89E-4CCC-8F40-E40B20D89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658DF7-55D4-63A8-9BF3-191B2E581540}"/>
              </a:ext>
            </a:extLst>
          </p:cNvPr>
          <p:cNvSpPr/>
          <p:nvPr/>
        </p:nvSpPr>
        <p:spPr>
          <a:xfrm>
            <a:off x="0" y="0"/>
            <a:ext cx="12192001" cy="1051133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First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Home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B4EA20-AE04-2DFD-5F7B-C48068462478}"/>
              </a:ext>
            </a:extLst>
          </p:cNvPr>
          <p:cNvSpPr txBox="1">
            <a:spLocks/>
          </p:cNvSpPr>
          <p:nvPr/>
        </p:nvSpPr>
        <p:spPr>
          <a:xfrm>
            <a:off x="1994406" y="139305"/>
            <a:ext cx="10099545" cy="731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200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 descr="A logo with a sun and a keyhole&#10;&#10;Description automatically generated">
            <a:extLst>
              <a:ext uri="{FF2B5EF4-FFF2-40B4-BE49-F238E27FC236}">
                <a16:creationId xmlns:a16="http://schemas.microsoft.com/office/drawing/2014/main" id="{2F804429-A59D-7E7C-1A96-012EA3DAB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2" y="234640"/>
            <a:ext cx="876543" cy="5146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64D5BA-8863-81A5-0E09-BC8FB3E1A417}"/>
              </a:ext>
            </a:extLst>
          </p:cNvPr>
          <p:cNvSpPr/>
          <p:nvPr/>
        </p:nvSpPr>
        <p:spPr>
          <a:xfrm>
            <a:off x="0" y="6534364"/>
            <a:ext cx="12192001" cy="370978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ADFF4-87B3-1B6C-C063-3D3943DDDEF6}"/>
              </a:ext>
            </a:extLst>
          </p:cNvPr>
          <p:cNvSpPr txBox="1"/>
          <p:nvPr/>
        </p:nvSpPr>
        <p:spPr>
          <a:xfrm>
            <a:off x="905256" y="1614345"/>
            <a:ext cx="10680192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Borrower(s) must be a first-time homebuyer.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first-time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homebuyers receive homebuyer education.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First-time homebuyers are persons who have not owned and occupied a home as their primary residence in the past three years.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U.S. military veterans who served in the active military, naval, or air service, and were discharged or released under conditions other than dishonorable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exempt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the first-time homebuyer requirement 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F60FEE-F8C0-535E-A98A-5D8F4EF5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65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3D104-2012-88FB-92D0-C4AAC6EA2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8680C0-FC59-78D5-BDB2-E0CB6CF14598}"/>
              </a:ext>
            </a:extLst>
          </p:cNvPr>
          <p:cNvSpPr/>
          <p:nvPr/>
        </p:nvSpPr>
        <p:spPr>
          <a:xfrm>
            <a:off x="0" y="0"/>
            <a:ext cx="12192001" cy="1051133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First</a:t>
            </a:r>
            <a:r>
              <a:rPr lang="en-US" sz="4400" i="1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Home</a:t>
            </a:r>
            <a:r>
              <a:rPr lang="en-US" sz="4400" dirty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3A8C10-212B-4FA3-9F9B-3E0F990897B4}"/>
              </a:ext>
            </a:extLst>
          </p:cNvPr>
          <p:cNvSpPr txBox="1">
            <a:spLocks/>
          </p:cNvSpPr>
          <p:nvPr/>
        </p:nvSpPr>
        <p:spPr>
          <a:xfrm>
            <a:off x="1994406" y="139305"/>
            <a:ext cx="10099545" cy="731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3200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 descr="A logo with a sun and a keyhole&#10;&#10;Description automatically generated">
            <a:extLst>
              <a:ext uri="{FF2B5EF4-FFF2-40B4-BE49-F238E27FC236}">
                <a16:creationId xmlns:a16="http://schemas.microsoft.com/office/drawing/2014/main" id="{DD75393C-78A1-B359-C4F5-685C8D14F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2" y="234640"/>
            <a:ext cx="876543" cy="5146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CEF27A-8441-F518-496D-ACD24FE47409}"/>
              </a:ext>
            </a:extLst>
          </p:cNvPr>
          <p:cNvSpPr/>
          <p:nvPr/>
        </p:nvSpPr>
        <p:spPr>
          <a:xfrm>
            <a:off x="0" y="6534364"/>
            <a:ext cx="12192001" cy="370978"/>
          </a:xfrm>
          <a:prstGeom prst="rect">
            <a:avLst/>
          </a:prstGeom>
          <a:solidFill>
            <a:srgbClr val="FBB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2BD97-280C-6B92-DA53-07219B3341AB}"/>
              </a:ext>
            </a:extLst>
          </p:cNvPr>
          <p:cNvSpPr txBox="1"/>
          <p:nvPr/>
        </p:nvSpPr>
        <p:spPr>
          <a:xfrm>
            <a:off x="331144" y="1382856"/>
            <a:ext cx="11529712" cy="409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Provides a 30-year, fixed-rate first mortgage. Housing New Mexico |MFA sets the rates.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Lenders may charge their normal and customary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up to 0.5 percent origination fee. Discount points are not allowed.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be used as a stand-alone first mortgage to take advantage of the interest rate; or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combined with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optional down payment assistance second and third mortgage loans, as available.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B5C9CB-8C1E-29BF-5317-2FEA298E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0B49-A86C-8748-BF15-74C4CC03D1D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2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FA Colors (TextBackground Dark 1, Accent 1 and 2)">
      <a:dk1>
        <a:srgbClr val="535554"/>
      </a:dk1>
      <a:lt1>
        <a:srgbClr val="FFFFFF"/>
      </a:lt1>
      <a:dk2>
        <a:srgbClr val="44546A"/>
      </a:dk2>
      <a:lt2>
        <a:srgbClr val="E7E6E6"/>
      </a:lt2>
      <a:accent1>
        <a:srgbClr val="0193B3"/>
      </a:accent1>
      <a:accent2>
        <a:srgbClr val="FDE18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NSP Board Pesentation.potx" id="{9479A31F-45CA-49CD-A65F-F6DB06461F57}" vid="{F6F79B4C-5419-4D87-8F79-3F74B4894C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67CF17FF805A43880B51892B29CA86" ma:contentTypeVersion="7" ma:contentTypeDescription="Create a new document." ma:contentTypeScope="" ma:versionID="f6e87f97220aa57afdeb18288a3e0dbb">
  <xsd:schema xmlns:xsd="http://www.w3.org/2001/XMLSchema" xmlns:xs="http://www.w3.org/2001/XMLSchema" xmlns:p="http://schemas.microsoft.com/office/2006/metadata/properties" xmlns:ns3="0e1ce19a-9bbd-44b7-86ec-65abb8e56736" targetNamespace="http://schemas.microsoft.com/office/2006/metadata/properties" ma:root="true" ma:fieldsID="6d830dd1ccfd9626892de1b319993db1" ns3:_="">
    <xsd:import namespace="0e1ce19a-9bbd-44b7-86ec-65abb8e567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ce19a-9bbd-44b7-86ec-65abb8e567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CE39D3-E7BF-44DC-8AB4-1B1911A99F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2E5705-A3B8-4FED-9D99-B6FADAC91D79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e1ce19a-9bbd-44b7-86ec-65abb8e5673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50492F1-1A31-4945-A81D-B3AC6DA494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1ce19a-9bbd-44b7-86ec-65abb8e567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Draft NSP Board Pesentation</Template>
  <TotalTime>7568</TotalTime>
  <Words>1025</Words>
  <Application>Microsoft Office PowerPoint</Application>
  <PresentationFormat>Widescreen</PresentationFormat>
  <Paragraphs>205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Abadi Extra Light</vt:lpstr>
      <vt:lpstr>Arial</vt:lpstr>
      <vt:lpstr>Calibri</vt:lpstr>
      <vt:lpstr>Calibri Light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Neighborhood Stabilization Program (NSP)</dc:title>
  <dc:creator>Donna Maestas-De Vries</dc:creator>
  <cp:lastModifiedBy>Sprint Migration</cp:lastModifiedBy>
  <cp:revision>257</cp:revision>
  <dcterms:created xsi:type="dcterms:W3CDTF">2020-06-30T23:12:12Z</dcterms:created>
  <dcterms:modified xsi:type="dcterms:W3CDTF">2026-04-02T22:54:47Z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0x0101009A67CF17FF805A43880B51892B29CA86</vt:lpwstr>
  </property>
</Properties>
</file>