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65" r:id="rId3"/>
    <p:sldId id="1156" r:id="rId4"/>
    <p:sldId id="1157" r:id="rId5"/>
    <p:sldId id="297" r:id="rId6"/>
    <p:sldId id="298" r:id="rId7"/>
    <p:sldId id="301" r:id="rId8"/>
    <p:sldId id="302" r:id="rId9"/>
    <p:sldId id="303" r:id="rId10"/>
    <p:sldId id="305" r:id="rId11"/>
    <p:sldId id="300" r:id="rId12"/>
    <p:sldId id="307" r:id="rId13"/>
    <p:sldId id="306" r:id="rId14"/>
    <p:sldId id="308" r:id="rId15"/>
    <p:sldId id="309" r:id="rId16"/>
    <p:sldId id="310" r:id="rId17"/>
    <p:sldId id="1154" r:id="rId18"/>
    <p:sldId id="312" r:id="rId19"/>
    <p:sldId id="313" r:id="rId20"/>
    <p:sldId id="1140" r:id="rId21"/>
    <p:sldId id="311" r:id="rId22"/>
    <p:sldId id="293" r:id="rId23"/>
    <p:sldId id="1143" r:id="rId24"/>
    <p:sldId id="1155" r:id="rId25"/>
    <p:sldId id="295" r:id="rId26"/>
    <p:sldId id="1148" r:id="rId27"/>
    <p:sldId id="1144" r:id="rId28"/>
    <p:sldId id="2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resa Laredo-Garcia" initials="TL" lastIdx="1" clrIdx="0">
    <p:extLst>
      <p:ext uri="{19B8F6BF-5375-455C-9EA6-DF929625EA0E}">
        <p15:presenceInfo xmlns:p15="http://schemas.microsoft.com/office/powerpoint/2012/main" userId="S::tgarcia@housingnm.org::d28f79f7-4b03-4f2a-a015-a89deb0d50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FCDD4"/>
    <a:srgbClr val="EDE9D7"/>
    <a:srgbClr val="E8F0F0"/>
    <a:srgbClr val="CCEBEA"/>
    <a:srgbClr val="00A8A4"/>
    <a:srgbClr val="231F20"/>
    <a:srgbClr val="F5F3E5"/>
    <a:srgbClr val="FBB040"/>
    <a:srgbClr val="009A9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snapToObjects="1">
      <p:cViewPr varScale="1">
        <p:scale>
          <a:sx n="70" d="100"/>
          <a:sy n="70" d="100"/>
        </p:scale>
        <p:origin x="5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9BC9B7-1751-4002-BEC5-DEDEBCDB488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DCF16D3-E48B-431E-A193-4C5C9DA31BFB}">
      <dgm:prSet phldrT="[Text]" custT="1"/>
      <dgm:spPr>
        <a:xfrm>
          <a:off x="1669479" y="363990"/>
          <a:ext cx="2757041" cy="1378520"/>
        </a:xfrm>
        <a:prstGeom prst="rect">
          <a:avLst/>
        </a:prstGeom>
        <a:solidFill>
          <a:srgbClr val="009A96"/>
        </a:solidFill>
        <a:ln w="12700" cap="flat" cmpd="sng" algn="ctr">
          <a:solidFill>
            <a:srgbClr val="FCF9EF">
              <a:hueOff val="0"/>
              <a:satOff val="0"/>
              <a:lumOff val="0"/>
              <a:alphaOff val="0"/>
            </a:srgbClr>
          </a:solidFill>
          <a:prstDash val="solid"/>
          <a:miter lim="800000"/>
        </a:ln>
        <a:effectLst/>
      </dgm:spPr>
      <dgm:t>
        <a:bodyPr/>
        <a:lstStyle/>
        <a:p>
          <a:pPr>
            <a:buNone/>
          </a:pPr>
          <a:r>
            <a:rPr lang="en-US" sz="2400" dirty="0">
              <a:solidFill>
                <a:schemeClr val="bg1"/>
              </a:solidFill>
              <a:latin typeface="Calibri" panose="020F0502020204030204"/>
              <a:ea typeface="+mn-ea"/>
              <a:cs typeface="+mn-cs"/>
            </a:rPr>
            <a:t>Development Partnership  </a:t>
          </a:r>
          <a:r>
            <a:rPr lang="en-US" sz="2000" dirty="0">
              <a:solidFill>
                <a:schemeClr val="bg1"/>
              </a:solidFill>
              <a:latin typeface="Calibri" panose="020F0502020204030204"/>
              <a:ea typeface="+mn-ea"/>
              <a:cs typeface="+mn-cs"/>
            </a:rPr>
            <a:t>(LLLP/LLP) or LLC </a:t>
          </a:r>
        </a:p>
      </dgm:t>
    </dgm:pt>
    <dgm:pt modelId="{91217C50-5FA3-4003-8593-1235C5BB61F8}" type="parTrans" cxnId="{549C05B5-26EE-461E-8566-A49CD44461E8}">
      <dgm:prSet/>
      <dgm:spPr/>
      <dgm:t>
        <a:bodyPr/>
        <a:lstStyle/>
        <a:p>
          <a:endParaRPr lang="en-US"/>
        </a:p>
      </dgm:t>
    </dgm:pt>
    <dgm:pt modelId="{2548F391-B91F-4CAC-BDB0-2A03174F283A}" type="sibTrans" cxnId="{549C05B5-26EE-461E-8566-A49CD44461E8}">
      <dgm:prSet/>
      <dgm:spPr/>
      <dgm:t>
        <a:bodyPr/>
        <a:lstStyle/>
        <a:p>
          <a:endParaRPr lang="en-US"/>
        </a:p>
      </dgm:t>
    </dgm:pt>
    <dgm:pt modelId="{276D0228-92A7-4BD5-ACEF-0D3BDBFD9B1E}">
      <dgm:prSet phldrT="[Text]"/>
      <dgm:spPr>
        <a:xfrm>
          <a:off x="1469" y="2321489"/>
          <a:ext cx="2757041" cy="1378520"/>
        </a:xfrm>
        <a:prstGeom prst="rect">
          <a:avLst/>
        </a:prstGeom>
        <a:solidFill>
          <a:srgbClr val="009A96"/>
        </a:solidFill>
        <a:ln w="12700" cap="flat" cmpd="sng" algn="ctr">
          <a:solidFill>
            <a:srgbClr val="FCF9EF">
              <a:hueOff val="0"/>
              <a:satOff val="0"/>
              <a:lumOff val="0"/>
              <a:alphaOff val="0"/>
            </a:srgbClr>
          </a:solidFill>
          <a:prstDash val="solid"/>
          <a:miter lim="800000"/>
        </a:ln>
        <a:effectLst/>
      </dgm:spPr>
      <dgm:t>
        <a:bodyPr/>
        <a:lstStyle/>
        <a:p>
          <a:pPr>
            <a:buNone/>
          </a:pPr>
          <a:r>
            <a:rPr lang="en-US" dirty="0">
              <a:solidFill>
                <a:schemeClr val="bg1"/>
              </a:solidFill>
              <a:latin typeface="Calibri" panose="020F0502020204030204"/>
              <a:ea typeface="+mn-ea"/>
              <a:cs typeface="+mn-cs"/>
            </a:rPr>
            <a:t>General Partner or Managing Member (0.01%)</a:t>
          </a:r>
        </a:p>
      </dgm:t>
    </dgm:pt>
    <dgm:pt modelId="{84DFCFAF-D121-4F99-BD31-21E6DF635044}" type="parTrans" cxnId="{9F8E6688-35ED-41E4-BD78-EDC3685430A8}">
      <dgm:prSet/>
      <dgm: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12700" cap="flat" cmpd="sng" algn="ctr">
          <a:solidFill>
            <a:srgbClr val="0193B3">
              <a:shade val="60000"/>
              <a:hueOff val="0"/>
              <a:satOff val="0"/>
              <a:lumOff val="0"/>
              <a:alphaOff val="0"/>
            </a:srgbClr>
          </a:solidFill>
          <a:prstDash val="solid"/>
          <a:miter lim="800000"/>
        </a:ln>
        <a:effectLst/>
      </dgm:spPr>
      <dgm:t>
        <a:bodyPr/>
        <a:lstStyle/>
        <a:p>
          <a:endParaRPr lang="en-US"/>
        </a:p>
      </dgm:t>
    </dgm:pt>
    <dgm:pt modelId="{F7800D34-8868-4170-B5C1-BE1F30ED139E}" type="sibTrans" cxnId="{9F8E6688-35ED-41E4-BD78-EDC3685430A8}">
      <dgm:prSet/>
      <dgm:spPr/>
      <dgm:t>
        <a:bodyPr/>
        <a:lstStyle/>
        <a:p>
          <a:endParaRPr lang="en-US"/>
        </a:p>
      </dgm:t>
    </dgm:pt>
    <dgm:pt modelId="{83559111-7849-4714-9E31-2E16CD4F5E77}">
      <dgm:prSet phldrT="[Text]"/>
      <dgm:spPr>
        <a:xfrm>
          <a:off x="3337489" y="2321489"/>
          <a:ext cx="2757041" cy="1378520"/>
        </a:xfrm>
        <a:prstGeom prst="rect">
          <a:avLst/>
        </a:prstGeom>
        <a:solidFill>
          <a:srgbClr val="009A96"/>
        </a:solidFill>
        <a:ln w="12700" cap="flat" cmpd="sng" algn="ctr">
          <a:solidFill>
            <a:srgbClr val="FCF9EF">
              <a:hueOff val="0"/>
              <a:satOff val="0"/>
              <a:lumOff val="0"/>
              <a:alphaOff val="0"/>
            </a:srgbClr>
          </a:solidFill>
          <a:prstDash val="solid"/>
          <a:miter lim="800000"/>
        </a:ln>
        <a:effectLst/>
      </dgm:spPr>
      <dgm:t>
        <a:bodyPr/>
        <a:lstStyle/>
        <a:p>
          <a:pPr>
            <a:buNone/>
          </a:pPr>
          <a:r>
            <a:rPr lang="en-US" dirty="0">
              <a:solidFill>
                <a:schemeClr val="bg1"/>
              </a:solidFill>
              <a:latin typeface="Calibri" panose="020F0502020204030204"/>
              <a:ea typeface="+mn-ea"/>
              <a:cs typeface="+mn-cs"/>
            </a:rPr>
            <a:t>Limited Partner Investor or Investor Member (99.99%) </a:t>
          </a:r>
        </a:p>
      </dgm:t>
    </dgm:pt>
    <dgm:pt modelId="{681B5DD8-7E05-42A7-84FB-45C730CBF5EB}" type="parTrans" cxnId="{2E0B925A-D2E7-4D13-8D25-DB6CFA2034DC}">
      <dgm:prSet/>
      <dgm:spPr>
        <a:xfrm>
          <a:off x="3048000" y="1742510"/>
          <a:ext cx="1668009" cy="578978"/>
        </a:xfrm>
        <a:custGeom>
          <a:avLst/>
          <a:gdLst/>
          <a:ahLst/>
          <a:cxnLst/>
          <a:rect l="0" t="0" r="0" b="0"/>
          <a:pathLst>
            <a:path>
              <a:moveTo>
                <a:pt x="0" y="0"/>
              </a:moveTo>
              <a:lnTo>
                <a:pt x="0" y="289489"/>
              </a:lnTo>
              <a:lnTo>
                <a:pt x="1668009" y="289489"/>
              </a:lnTo>
              <a:lnTo>
                <a:pt x="1668009" y="578978"/>
              </a:lnTo>
            </a:path>
          </a:pathLst>
        </a:custGeom>
        <a:noFill/>
        <a:ln w="12700" cap="flat" cmpd="sng" algn="ctr">
          <a:solidFill>
            <a:srgbClr val="0193B3">
              <a:shade val="60000"/>
              <a:hueOff val="0"/>
              <a:satOff val="0"/>
              <a:lumOff val="0"/>
              <a:alphaOff val="0"/>
            </a:srgbClr>
          </a:solidFill>
          <a:prstDash val="solid"/>
          <a:miter lim="800000"/>
        </a:ln>
        <a:effectLst/>
      </dgm:spPr>
      <dgm:t>
        <a:bodyPr/>
        <a:lstStyle/>
        <a:p>
          <a:endParaRPr lang="en-US"/>
        </a:p>
      </dgm:t>
    </dgm:pt>
    <dgm:pt modelId="{E1AFD7CD-0E4D-4F72-A68B-CC7E5734084F}" type="sibTrans" cxnId="{2E0B925A-D2E7-4D13-8D25-DB6CFA2034DC}">
      <dgm:prSet/>
      <dgm:spPr/>
      <dgm:t>
        <a:bodyPr/>
        <a:lstStyle/>
        <a:p>
          <a:endParaRPr lang="en-US"/>
        </a:p>
      </dgm:t>
    </dgm:pt>
    <dgm:pt modelId="{ECB67770-86B8-44CE-B977-9913E7F4AEE0}" type="pres">
      <dgm:prSet presAssocID="{8D9BC9B7-1751-4002-BEC5-DEDEBCDB4881}" presName="hierChild1" presStyleCnt="0">
        <dgm:presLayoutVars>
          <dgm:orgChart val="1"/>
          <dgm:chPref val="1"/>
          <dgm:dir/>
          <dgm:animOne val="branch"/>
          <dgm:animLvl val="lvl"/>
          <dgm:resizeHandles/>
        </dgm:presLayoutVars>
      </dgm:prSet>
      <dgm:spPr/>
    </dgm:pt>
    <dgm:pt modelId="{D22D2320-BE16-462C-9E46-14685FF62926}" type="pres">
      <dgm:prSet presAssocID="{1DCF16D3-E48B-431E-A193-4C5C9DA31BFB}" presName="hierRoot1" presStyleCnt="0">
        <dgm:presLayoutVars>
          <dgm:hierBranch val="init"/>
        </dgm:presLayoutVars>
      </dgm:prSet>
      <dgm:spPr/>
    </dgm:pt>
    <dgm:pt modelId="{D11C2921-C5E6-4E0D-AAF0-FCAA3C9E826A}" type="pres">
      <dgm:prSet presAssocID="{1DCF16D3-E48B-431E-A193-4C5C9DA31BFB}" presName="rootComposite1" presStyleCnt="0"/>
      <dgm:spPr/>
    </dgm:pt>
    <dgm:pt modelId="{0DFC9D92-D802-4AED-82B7-881AA2493445}" type="pres">
      <dgm:prSet presAssocID="{1DCF16D3-E48B-431E-A193-4C5C9DA31BFB}" presName="rootText1" presStyleLbl="node0" presStyleIdx="0" presStyleCnt="1">
        <dgm:presLayoutVars>
          <dgm:chPref val="3"/>
        </dgm:presLayoutVars>
      </dgm:prSet>
      <dgm:spPr/>
    </dgm:pt>
    <dgm:pt modelId="{272F5795-DFF8-454D-AD74-C61B0A088905}" type="pres">
      <dgm:prSet presAssocID="{1DCF16D3-E48B-431E-A193-4C5C9DA31BFB}" presName="rootConnector1" presStyleLbl="node1" presStyleIdx="0" presStyleCnt="0"/>
      <dgm:spPr/>
    </dgm:pt>
    <dgm:pt modelId="{BC638CC6-5855-49D8-B36C-7168F4185F62}" type="pres">
      <dgm:prSet presAssocID="{1DCF16D3-E48B-431E-A193-4C5C9DA31BFB}" presName="hierChild2" presStyleCnt="0"/>
      <dgm:spPr/>
    </dgm:pt>
    <dgm:pt modelId="{CE883BA5-DC82-4FED-992B-5CCE7316DB37}" type="pres">
      <dgm:prSet presAssocID="{84DFCFAF-D121-4F99-BD31-21E6DF635044}" presName="Name37" presStyleLbl="parChTrans1D2" presStyleIdx="0" presStyleCnt="2"/>
      <dgm:spPr/>
    </dgm:pt>
    <dgm:pt modelId="{12CD0402-259C-4FF8-901F-FF7115658368}" type="pres">
      <dgm:prSet presAssocID="{276D0228-92A7-4BD5-ACEF-0D3BDBFD9B1E}" presName="hierRoot2" presStyleCnt="0">
        <dgm:presLayoutVars>
          <dgm:hierBranch val="init"/>
        </dgm:presLayoutVars>
      </dgm:prSet>
      <dgm:spPr/>
    </dgm:pt>
    <dgm:pt modelId="{8827B1EC-55E5-450A-B25F-28862014B4AF}" type="pres">
      <dgm:prSet presAssocID="{276D0228-92A7-4BD5-ACEF-0D3BDBFD9B1E}" presName="rootComposite" presStyleCnt="0"/>
      <dgm:spPr/>
    </dgm:pt>
    <dgm:pt modelId="{C6739875-F8C8-4C4E-870E-DEC5EC36F19E}" type="pres">
      <dgm:prSet presAssocID="{276D0228-92A7-4BD5-ACEF-0D3BDBFD9B1E}" presName="rootText" presStyleLbl="node2" presStyleIdx="0" presStyleCnt="2">
        <dgm:presLayoutVars>
          <dgm:chPref val="3"/>
        </dgm:presLayoutVars>
      </dgm:prSet>
      <dgm:spPr/>
    </dgm:pt>
    <dgm:pt modelId="{250AEBCA-2E9B-4225-A6BF-80DB1C7754E2}" type="pres">
      <dgm:prSet presAssocID="{276D0228-92A7-4BD5-ACEF-0D3BDBFD9B1E}" presName="rootConnector" presStyleLbl="node2" presStyleIdx="0" presStyleCnt="2"/>
      <dgm:spPr/>
    </dgm:pt>
    <dgm:pt modelId="{57263943-62B2-41D2-92B9-EFB62912E8BD}" type="pres">
      <dgm:prSet presAssocID="{276D0228-92A7-4BD5-ACEF-0D3BDBFD9B1E}" presName="hierChild4" presStyleCnt="0"/>
      <dgm:spPr/>
    </dgm:pt>
    <dgm:pt modelId="{32B161FE-2F87-4C67-BE02-73F99EA9A60C}" type="pres">
      <dgm:prSet presAssocID="{276D0228-92A7-4BD5-ACEF-0D3BDBFD9B1E}" presName="hierChild5" presStyleCnt="0"/>
      <dgm:spPr/>
    </dgm:pt>
    <dgm:pt modelId="{3E54A053-DD88-487B-AA36-105D30D063CB}" type="pres">
      <dgm:prSet presAssocID="{681B5DD8-7E05-42A7-84FB-45C730CBF5EB}" presName="Name37" presStyleLbl="parChTrans1D2" presStyleIdx="1" presStyleCnt="2"/>
      <dgm:spPr/>
    </dgm:pt>
    <dgm:pt modelId="{51914828-0CD6-41A4-9DC0-87D4C57D8251}" type="pres">
      <dgm:prSet presAssocID="{83559111-7849-4714-9E31-2E16CD4F5E77}" presName="hierRoot2" presStyleCnt="0">
        <dgm:presLayoutVars>
          <dgm:hierBranch val="init"/>
        </dgm:presLayoutVars>
      </dgm:prSet>
      <dgm:spPr/>
    </dgm:pt>
    <dgm:pt modelId="{AE72115A-3F14-48B3-9F4B-E61D4ADFEB3B}" type="pres">
      <dgm:prSet presAssocID="{83559111-7849-4714-9E31-2E16CD4F5E77}" presName="rootComposite" presStyleCnt="0"/>
      <dgm:spPr/>
    </dgm:pt>
    <dgm:pt modelId="{8F66523A-605D-4FA1-9300-1B0C43BBAB31}" type="pres">
      <dgm:prSet presAssocID="{83559111-7849-4714-9E31-2E16CD4F5E77}" presName="rootText" presStyleLbl="node2" presStyleIdx="1" presStyleCnt="2">
        <dgm:presLayoutVars>
          <dgm:chPref val="3"/>
        </dgm:presLayoutVars>
      </dgm:prSet>
      <dgm:spPr/>
    </dgm:pt>
    <dgm:pt modelId="{B93B3825-762C-4553-B4B7-EE9B51F27484}" type="pres">
      <dgm:prSet presAssocID="{83559111-7849-4714-9E31-2E16CD4F5E77}" presName="rootConnector" presStyleLbl="node2" presStyleIdx="1" presStyleCnt="2"/>
      <dgm:spPr/>
    </dgm:pt>
    <dgm:pt modelId="{9C07EB5B-88E8-420E-92E5-F983B804E2FA}" type="pres">
      <dgm:prSet presAssocID="{83559111-7849-4714-9E31-2E16CD4F5E77}" presName="hierChild4" presStyleCnt="0"/>
      <dgm:spPr/>
    </dgm:pt>
    <dgm:pt modelId="{472F8259-B9A3-4147-B772-2B5EACF56CE4}" type="pres">
      <dgm:prSet presAssocID="{83559111-7849-4714-9E31-2E16CD4F5E77}" presName="hierChild5" presStyleCnt="0"/>
      <dgm:spPr/>
    </dgm:pt>
    <dgm:pt modelId="{C4461DD7-65D4-4A93-A8A0-6B82C1B3BA22}" type="pres">
      <dgm:prSet presAssocID="{1DCF16D3-E48B-431E-A193-4C5C9DA31BFB}" presName="hierChild3" presStyleCnt="0"/>
      <dgm:spPr/>
    </dgm:pt>
  </dgm:ptLst>
  <dgm:cxnLst>
    <dgm:cxn modelId="{79DBFE3D-0AE4-4C7D-BE74-DE8D741BF483}" type="presOf" srcId="{84DFCFAF-D121-4F99-BD31-21E6DF635044}" destId="{CE883BA5-DC82-4FED-992B-5CCE7316DB37}" srcOrd="0" destOrd="0" presId="urn:microsoft.com/office/officeart/2005/8/layout/orgChart1"/>
    <dgm:cxn modelId="{2FA22940-1667-4383-AFF7-44C1DAC2CC92}" type="presOf" srcId="{8D9BC9B7-1751-4002-BEC5-DEDEBCDB4881}" destId="{ECB67770-86B8-44CE-B977-9913E7F4AEE0}" srcOrd="0" destOrd="0" presId="urn:microsoft.com/office/officeart/2005/8/layout/orgChart1"/>
    <dgm:cxn modelId="{9E9EF860-9B20-4445-963B-B4D538C994CF}" type="presOf" srcId="{276D0228-92A7-4BD5-ACEF-0D3BDBFD9B1E}" destId="{C6739875-F8C8-4C4E-870E-DEC5EC36F19E}" srcOrd="0" destOrd="0" presId="urn:microsoft.com/office/officeart/2005/8/layout/orgChart1"/>
    <dgm:cxn modelId="{2E0B925A-D2E7-4D13-8D25-DB6CFA2034DC}" srcId="{1DCF16D3-E48B-431E-A193-4C5C9DA31BFB}" destId="{83559111-7849-4714-9E31-2E16CD4F5E77}" srcOrd="1" destOrd="0" parTransId="{681B5DD8-7E05-42A7-84FB-45C730CBF5EB}" sibTransId="{E1AFD7CD-0E4D-4F72-A68B-CC7E5734084F}"/>
    <dgm:cxn modelId="{320CDA83-93BF-40E6-A9EA-AB1A94644055}" type="presOf" srcId="{1DCF16D3-E48B-431E-A193-4C5C9DA31BFB}" destId="{0DFC9D92-D802-4AED-82B7-881AA2493445}" srcOrd="0" destOrd="0" presId="urn:microsoft.com/office/officeart/2005/8/layout/orgChart1"/>
    <dgm:cxn modelId="{9F8E6688-35ED-41E4-BD78-EDC3685430A8}" srcId="{1DCF16D3-E48B-431E-A193-4C5C9DA31BFB}" destId="{276D0228-92A7-4BD5-ACEF-0D3BDBFD9B1E}" srcOrd="0" destOrd="0" parTransId="{84DFCFAF-D121-4F99-BD31-21E6DF635044}" sibTransId="{F7800D34-8868-4170-B5C1-BE1F30ED139E}"/>
    <dgm:cxn modelId="{5D91BCA7-1A97-4B7A-BF07-ECC55B79A13B}" type="presOf" srcId="{1DCF16D3-E48B-431E-A193-4C5C9DA31BFB}" destId="{272F5795-DFF8-454D-AD74-C61B0A088905}" srcOrd="1" destOrd="0" presId="urn:microsoft.com/office/officeart/2005/8/layout/orgChart1"/>
    <dgm:cxn modelId="{2BDFF9B2-B93F-4C21-9CF0-E728BD27A889}" type="presOf" srcId="{83559111-7849-4714-9E31-2E16CD4F5E77}" destId="{B93B3825-762C-4553-B4B7-EE9B51F27484}" srcOrd="1" destOrd="0" presId="urn:microsoft.com/office/officeart/2005/8/layout/orgChart1"/>
    <dgm:cxn modelId="{549C05B5-26EE-461E-8566-A49CD44461E8}" srcId="{8D9BC9B7-1751-4002-BEC5-DEDEBCDB4881}" destId="{1DCF16D3-E48B-431E-A193-4C5C9DA31BFB}" srcOrd="0" destOrd="0" parTransId="{91217C50-5FA3-4003-8593-1235C5BB61F8}" sibTransId="{2548F391-B91F-4CAC-BDB0-2A03174F283A}"/>
    <dgm:cxn modelId="{49BBE7DC-7FFF-49C4-A4A0-9CC429E460F3}" type="presOf" srcId="{83559111-7849-4714-9E31-2E16CD4F5E77}" destId="{8F66523A-605D-4FA1-9300-1B0C43BBAB31}" srcOrd="0" destOrd="0" presId="urn:microsoft.com/office/officeart/2005/8/layout/orgChart1"/>
    <dgm:cxn modelId="{954DECDE-F04A-473C-BCAB-29818E530581}" type="presOf" srcId="{681B5DD8-7E05-42A7-84FB-45C730CBF5EB}" destId="{3E54A053-DD88-487B-AA36-105D30D063CB}" srcOrd="0" destOrd="0" presId="urn:microsoft.com/office/officeart/2005/8/layout/orgChart1"/>
    <dgm:cxn modelId="{CFA9E3F1-949A-4C95-9515-0C845BE75411}" type="presOf" srcId="{276D0228-92A7-4BD5-ACEF-0D3BDBFD9B1E}" destId="{250AEBCA-2E9B-4225-A6BF-80DB1C7754E2}" srcOrd="1" destOrd="0" presId="urn:microsoft.com/office/officeart/2005/8/layout/orgChart1"/>
    <dgm:cxn modelId="{C50E3B2D-2581-4CCA-91C8-8600CC493427}" type="presParOf" srcId="{ECB67770-86B8-44CE-B977-9913E7F4AEE0}" destId="{D22D2320-BE16-462C-9E46-14685FF62926}" srcOrd="0" destOrd="0" presId="urn:microsoft.com/office/officeart/2005/8/layout/orgChart1"/>
    <dgm:cxn modelId="{19AF91AF-E0A0-4CF6-A4C8-7CF048052A54}" type="presParOf" srcId="{D22D2320-BE16-462C-9E46-14685FF62926}" destId="{D11C2921-C5E6-4E0D-AAF0-FCAA3C9E826A}" srcOrd="0" destOrd="0" presId="urn:microsoft.com/office/officeart/2005/8/layout/orgChart1"/>
    <dgm:cxn modelId="{363CDF9C-7D3E-4580-A477-9F079A50FF94}" type="presParOf" srcId="{D11C2921-C5E6-4E0D-AAF0-FCAA3C9E826A}" destId="{0DFC9D92-D802-4AED-82B7-881AA2493445}" srcOrd="0" destOrd="0" presId="urn:microsoft.com/office/officeart/2005/8/layout/orgChart1"/>
    <dgm:cxn modelId="{FB05F0EF-CAF7-4531-913B-F80B529E4B03}" type="presParOf" srcId="{D11C2921-C5E6-4E0D-AAF0-FCAA3C9E826A}" destId="{272F5795-DFF8-454D-AD74-C61B0A088905}" srcOrd="1" destOrd="0" presId="urn:microsoft.com/office/officeart/2005/8/layout/orgChart1"/>
    <dgm:cxn modelId="{07558487-B5CE-43EA-A67F-B455A091F8B6}" type="presParOf" srcId="{D22D2320-BE16-462C-9E46-14685FF62926}" destId="{BC638CC6-5855-49D8-B36C-7168F4185F62}" srcOrd="1" destOrd="0" presId="urn:microsoft.com/office/officeart/2005/8/layout/orgChart1"/>
    <dgm:cxn modelId="{AE1AE3BC-B1BD-4911-9B59-19ED2E158A61}" type="presParOf" srcId="{BC638CC6-5855-49D8-B36C-7168F4185F62}" destId="{CE883BA5-DC82-4FED-992B-5CCE7316DB37}" srcOrd="0" destOrd="0" presId="urn:microsoft.com/office/officeart/2005/8/layout/orgChart1"/>
    <dgm:cxn modelId="{46A6AEFA-9515-4685-95F2-7527B8ED9F43}" type="presParOf" srcId="{BC638CC6-5855-49D8-B36C-7168F4185F62}" destId="{12CD0402-259C-4FF8-901F-FF7115658368}" srcOrd="1" destOrd="0" presId="urn:microsoft.com/office/officeart/2005/8/layout/orgChart1"/>
    <dgm:cxn modelId="{5CF3DBDD-15BA-4CE5-8506-BFC4003B2E6A}" type="presParOf" srcId="{12CD0402-259C-4FF8-901F-FF7115658368}" destId="{8827B1EC-55E5-450A-B25F-28862014B4AF}" srcOrd="0" destOrd="0" presId="urn:microsoft.com/office/officeart/2005/8/layout/orgChart1"/>
    <dgm:cxn modelId="{06F1A5FD-2C85-44C2-8331-84D7079D3034}" type="presParOf" srcId="{8827B1EC-55E5-450A-B25F-28862014B4AF}" destId="{C6739875-F8C8-4C4E-870E-DEC5EC36F19E}" srcOrd="0" destOrd="0" presId="urn:microsoft.com/office/officeart/2005/8/layout/orgChart1"/>
    <dgm:cxn modelId="{DE4A2071-B2C5-49DD-A34A-0AACDEA1A398}" type="presParOf" srcId="{8827B1EC-55E5-450A-B25F-28862014B4AF}" destId="{250AEBCA-2E9B-4225-A6BF-80DB1C7754E2}" srcOrd="1" destOrd="0" presId="urn:microsoft.com/office/officeart/2005/8/layout/orgChart1"/>
    <dgm:cxn modelId="{F87274A1-3EBE-47FA-A8B3-C61CB7354A24}" type="presParOf" srcId="{12CD0402-259C-4FF8-901F-FF7115658368}" destId="{57263943-62B2-41D2-92B9-EFB62912E8BD}" srcOrd="1" destOrd="0" presId="urn:microsoft.com/office/officeart/2005/8/layout/orgChart1"/>
    <dgm:cxn modelId="{9C258192-5D47-4936-8F3B-A158C7EED950}" type="presParOf" srcId="{12CD0402-259C-4FF8-901F-FF7115658368}" destId="{32B161FE-2F87-4C67-BE02-73F99EA9A60C}" srcOrd="2" destOrd="0" presId="urn:microsoft.com/office/officeart/2005/8/layout/orgChart1"/>
    <dgm:cxn modelId="{B1A8EECD-5B79-4A14-8EE3-0CF5459506A4}" type="presParOf" srcId="{BC638CC6-5855-49D8-B36C-7168F4185F62}" destId="{3E54A053-DD88-487B-AA36-105D30D063CB}" srcOrd="2" destOrd="0" presId="urn:microsoft.com/office/officeart/2005/8/layout/orgChart1"/>
    <dgm:cxn modelId="{5F9C8AB4-D355-4D8C-BAD7-759172D1AB81}" type="presParOf" srcId="{BC638CC6-5855-49D8-B36C-7168F4185F62}" destId="{51914828-0CD6-41A4-9DC0-87D4C57D8251}" srcOrd="3" destOrd="0" presId="urn:microsoft.com/office/officeart/2005/8/layout/orgChart1"/>
    <dgm:cxn modelId="{4489D6EA-1A89-4AE1-91E2-ECBFBAD4D608}" type="presParOf" srcId="{51914828-0CD6-41A4-9DC0-87D4C57D8251}" destId="{AE72115A-3F14-48B3-9F4B-E61D4ADFEB3B}" srcOrd="0" destOrd="0" presId="urn:microsoft.com/office/officeart/2005/8/layout/orgChart1"/>
    <dgm:cxn modelId="{BBCF290D-F88D-44A8-AB55-B525C4580AAE}" type="presParOf" srcId="{AE72115A-3F14-48B3-9F4B-E61D4ADFEB3B}" destId="{8F66523A-605D-4FA1-9300-1B0C43BBAB31}" srcOrd="0" destOrd="0" presId="urn:microsoft.com/office/officeart/2005/8/layout/orgChart1"/>
    <dgm:cxn modelId="{B55C83F0-1A13-4170-B9F3-77A1B41E2481}" type="presParOf" srcId="{AE72115A-3F14-48B3-9F4B-E61D4ADFEB3B}" destId="{B93B3825-762C-4553-B4B7-EE9B51F27484}" srcOrd="1" destOrd="0" presId="urn:microsoft.com/office/officeart/2005/8/layout/orgChart1"/>
    <dgm:cxn modelId="{DED21835-27E0-49CD-AFAE-7F3AD6B90CED}" type="presParOf" srcId="{51914828-0CD6-41A4-9DC0-87D4C57D8251}" destId="{9C07EB5B-88E8-420E-92E5-F983B804E2FA}" srcOrd="1" destOrd="0" presId="urn:microsoft.com/office/officeart/2005/8/layout/orgChart1"/>
    <dgm:cxn modelId="{8AAF3590-B5DF-40DE-A6FF-E03317983736}" type="presParOf" srcId="{51914828-0CD6-41A4-9DC0-87D4C57D8251}" destId="{472F8259-B9A3-4147-B772-2B5EACF56CE4}" srcOrd="2" destOrd="0" presId="urn:microsoft.com/office/officeart/2005/8/layout/orgChart1"/>
    <dgm:cxn modelId="{8E016476-9DEE-4A0F-AA84-89E04FC56570}" type="presParOf" srcId="{D22D2320-BE16-462C-9E46-14685FF62926}" destId="{C4461DD7-65D4-4A93-A8A0-6B82C1B3BA22}"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4A053-DD88-487B-AA36-105D30D063CB}">
      <dsp:nvSpPr>
        <dsp:cNvPr id="0" name=""/>
        <dsp:cNvSpPr/>
      </dsp:nvSpPr>
      <dsp:spPr>
        <a:xfrm>
          <a:off x="2401924" y="1577338"/>
          <a:ext cx="1314446" cy="456254"/>
        </a:xfrm>
        <a:custGeom>
          <a:avLst/>
          <a:gdLst/>
          <a:ahLst/>
          <a:cxnLst/>
          <a:rect l="0" t="0" r="0" b="0"/>
          <a:pathLst>
            <a:path>
              <a:moveTo>
                <a:pt x="0" y="0"/>
              </a:moveTo>
              <a:lnTo>
                <a:pt x="0" y="289489"/>
              </a:lnTo>
              <a:lnTo>
                <a:pt x="1668009" y="289489"/>
              </a:lnTo>
              <a:lnTo>
                <a:pt x="1668009" y="578978"/>
              </a:lnTo>
            </a:path>
          </a:pathLst>
        </a:custGeom>
        <a:noFill/>
        <a:ln w="12700" cap="flat" cmpd="sng" algn="ctr">
          <a:solidFill>
            <a:srgbClr val="0193B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E883BA5-DC82-4FED-992B-5CCE7316DB37}">
      <dsp:nvSpPr>
        <dsp:cNvPr id="0" name=""/>
        <dsp:cNvSpPr/>
      </dsp:nvSpPr>
      <dsp:spPr>
        <a:xfrm>
          <a:off x="1087477" y="1577338"/>
          <a:ext cx="1314446" cy="456254"/>
        </a:xfrm>
        <a:custGeom>
          <a:avLst/>
          <a:gdLst/>
          <a:ahLst/>
          <a:cxnLst/>
          <a:rect l="0" t="0" r="0" b="0"/>
          <a:pathLst>
            <a:path>
              <a:moveTo>
                <a:pt x="1668009" y="0"/>
              </a:moveTo>
              <a:lnTo>
                <a:pt x="1668009" y="289489"/>
              </a:lnTo>
              <a:lnTo>
                <a:pt x="0" y="289489"/>
              </a:lnTo>
              <a:lnTo>
                <a:pt x="0" y="578978"/>
              </a:lnTo>
            </a:path>
          </a:pathLst>
        </a:custGeom>
        <a:noFill/>
        <a:ln w="12700" cap="flat" cmpd="sng" algn="ctr">
          <a:solidFill>
            <a:srgbClr val="0193B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DFC9D92-D802-4AED-82B7-881AA2493445}">
      <dsp:nvSpPr>
        <dsp:cNvPr id="0" name=""/>
        <dsp:cNvSpPr/>
      </dsp:nvSpPr>
      <dsp:spPr>
        <a:xfrm>
          <a:off x="1315604" y="491019"/>
          <a:ext cx="2172638" cy="1086319"/>
        </a:xfrm>
        <a:prstGeom prst="rect">
          <a:avLst/>
        </a:prstGeom>
        <a:solidFill>
          <a:srgbClr val="009A96"/>
        </a:solidFill>
        <a:ln w="12700" cap="flat" cmpd="sng" algn="ctr">
          <a:solidFill>
            <a:srgbClr val="FCF9E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Calibri" panose="020F0502020204030204"/>
              <a:ea typeface="+mn-ea"/>
              <a:cs typeface="+mn-cs"/>
            </a:rPr>
            <a:t>Development Partnership  </a:t>
          </a:r>
          <a:r>
            <a:rPr lang="en-US" sz="2000" kern="1200" dirty="0">
              <a:solidFill>
                <a:schemeClr val="bg1"/>
              </a:solidFill>
              <a:latin typeface="Calibri" panose="020F0502020204030204"/>
              <a:ea typeface="+mn-ea"/>
              <a:cs typeface="+mn-cs"/>
            </a:rPr>
            <a:t>(LLLP/LLP) or LLC </a:t>
          </a:r>
        </a:p>
      </dsp:txBody>
      <dsp:txXfrm>
        <a:off x="1315604" y="491019"/>
        <a:ext cx="2172638" cy="1086319"/>
      </dsp:txXfrm>
    </dsp:sp>
    <dsp:sp modelId="{C6739875-F8C8-4C4E-870E-DEC5EC36F19E}">
      <dsp:nvSpPr>
        <dsp:cNvPr id="0" name=""/>
        <dsp:cNvSpPr/>
      </dsp:nvSpPr>
      <dsp:spPr>
        <a:xfrm>
          <a:off x="1158" y="2033592"/>
          <a:ext cx="2172638" cy="1086319"/>
        </a:xfrm>
        <a:prstGeom prst="rect">
          <a:avLst/>
        </a:prstGeom>
        <a:solidFill>
          <a:srgbClr val="009A96"/>
        </a:solidFill>
        <a:ln w="12700" cap="flat" cmpd="sng" algn="ctr">
          <a:solidFill>
            <a:srgbClr val="FCF9E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Calibri" panose="020F0502020204030204"/>
              <a:ea typeface="+mn-ea"/>
              <a:cs typeface="+mn-cs"/>
            </a:rPr>
            <a:t>General Partner or Managing Member (0.01%)</a:t>
          </a:r>
        </a:p>
      </dsp:txBody>
      <dsp:txXfrm>
        <a:off x="1158" y="2033592"/>
        <a:ext cx="2172638" cy="1086319"/>
      </dsp:txXfrm>
    </dsp:sp>
    <dsp:sp modelId="{8F66523A-605D-4FA1-9300-1B0C43BBAB31}">
      <dsp:nvSpPr>
        <dsp:cNvPr id="0" name=""/>
        <dsp:cNvSpPr/>
      </dsp:nvSpPr>
      <dsp:spPr>
        <a:xfrm>
          <a:off x="2630051" y="2033592"/>
          <a:ext cx="2172638" cy="1086319"/>
        </a:xfrm>
        <a:prstGeom prst="rect">
          <a:avLst/>
        </a:prstGeom>
        <a:solidFill>
          <a:srgbClr val="009A96"/>
        </a:solidFill>
        <a:ln w="12700" cap="flat" cmpd="sng" algn="ctr">
          <a:solidFill>
            <a:srgbClr val="FCF9E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Calibri" panose="020F0502020204030204"/>
              <a:ea typeface="+mn-ea"/>
              <a:cs typeface="+mn-cs"/>
            </a:rPr>
            <a:t>Limited Partner Investor or Investor Member (99.99%) </a:t>
          </a:r>
        </a:p>
      </dsp:txBody>
      <dsp:txXfrm>
        <a:off x="2630051" y="2033592"/>
        <a:ext cx="2172638" cy="10863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8024B-85C5-45A8-BD99-217CEE636612}" type="datetimeFigureOut">
              <a:rPr lang="en-US" smtClean="0"/>
              <a:t>3/27/2026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D1742-2807-427C-BA02-93734A09E355}" type="slidenum">
              <a:rPr lang="en-US" smtClean="0"/>
              <a:t>‹#›</a:t>
            </a:fld>
            <a:endParaRPr lang="en-US" dirty="0"/>
          </a:p>
        </p:txBody>
      </p:sp>
    </p:spTree>
    <p:extLst>
      <p:ext uri="{BB962C8B-B14F-4D97-AF65-F5344CB8AC3E}">
        <p14:creationId xmlns:p14="http://schemas.microsoft.com/office/powerpoint/2010/main" val="220942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a:t>
            </a:fld>
            <a:endParaRPr lang="en-US" dirty="0"/>
          </a:p>
        </p:txBody>
      </p:sp>
    </p:spTree>
    <p:extLst>
      <p:ext uri="{BB962C8B-B14F-4D97-AF65-F5344CB8AC3E}">
        <p14:creationId xmlns:p14="http://schemas.microsoft.com/office/powerpoint/2010/main" val="186264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10</a:t>
            </a:fld>
            <a:endParaRPr lang="en-US" dirty="0"/>
          </a:p>
        </p:txBody>
      </p:sp>
    </p:spTree>
    <p:extLst>
      <p:ext uri="{BB962C8B-B14F-4D97-AF65-F5344CB8AC3E}">
        <p14:creationId xmlns:p14="http://schemas.microsoft.com/office/powerpoint/2010/main" val="344803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11</a:t>
            </a:fld>
            <a:endParaRPr lang="en-US" dirty="0"/>
          </a:p>
        </p:txBody>
      </p:sp>
    </p:spTree>
    <p:extLst>
      <p:ext uri="{BB962C8B-B14F-4D97-AF65-F5344CB8AC3E}">
        <p14:creationId xmlns:p14="http://schemas.microsoft.com/office/powerpoint/2010/main" val="3184046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12</a:t>
            </a:fld>
            <a:endParaRPr lang="en-US" dirty="0"/>
          </a:p>
        </p:txBody>
      </p:sp>
    </p:spTree>
    <p:extLst>
      <p:ext uri="{BB962C8B-B14F-4D97-AF65-F5344CB8AC3E}">
        <p14:creationId xmlns:p14="http://schemas.microsoft.com/office/powerpoint/2010/main" val="45146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total development cost?</a:t>
            </a:r>
          </a:p>
          <a:p>
            <a:r>
              <a:rPr lang="en-US" dirty="0"/>
              <a:t>Acquisition costs</a:t>
            </a:r>
          </a:p>
          <a:p>
            <a:r>
              <a:rPr lang="en-US" dirty="0"/>
              <a:t>Construction costs</a:t>
            </a:r>
          </a:p>
          <a:p>
            <a:r>
              <a:rPr lang="en-US" dirty="0"/>
              <a:t>Soft cost</a:t>
            </a:r>
          </a:p>
          <a:p>
            <a:r>
              <a:rPr lang="en-US" dirty="0"/>
              <a:t>What is the revenue your going to get across the rents and income levels?</a:t>
            </a:r>
          </a:p>
          <a:p>
            <a:r>
              <a:rPr lang="en-US" dirty="0"/>
              <a:t>IS there subsidy?</a:t>
            </a:r>
          </a:p>
          <a:p>
            <a:r>
              <a:rPr lang="en-US" dirty="0"/>
              <a:t>What is the cost to run this building</a:t>
            </a:r>
          </a:p>
          <a:p>
            <a:r>
              <a:rPr lang="en-US" dirty="0"/>
              <a:t>Maintenance</a:t>
            </a:r>
          </a:p>
          <a:p>
            <a:r>
              <a:rPr lang="en-US" dirty="0"/>
              <a:t>Long term costs</a:t>
            </a:r>
          </a:p>
          <a:p>
            <a:r>
              <a:rPr lang="en-US" dirty="0"/>
              <a:t>LOI-Debt coverage ratio</a:t>
            </a:r>
          </a:p>
          <a:p>
            <a:r>
              <a:rPr lang="en-US" dirty="0"/>
              <a:t>1:2 to 1:4</a:t>
            </a:r>
          </a:p>
          <a:p>
            <a:endParaRPr lang="en-US" dirty="0"/>
          </a:p>
          <a:p>
            <a:r>
              <a:rPr lang="en-US" dirty="0"/>
              <a:t>Development Timeline</a:t>
            </a:r>
          </a:p>
          <a:p>
            <a:r>
              <a:rPr lang="en-US" dirty="0"/>
              <a:t>Concept Design &amp; Entitlement (6-12 months)</a:t>
            </a:r>
          </a:p>
          <a:p>
            <a:r>
              <a:rPr lang="en-US" dirty="0"/>
              <a:t>Securing all financing (2+ years)</a:t>
            </a:r>
          </a:p>
          <a:p>
            <a:r>
              <a:rPr lang="en-US" dirty="0"/>
              <a:t>Construction drawing and permitting (concurrent with last phase of financing)</a:t>
            </a:r>
          </a:p>
          <a:p>
            <a:r>
              <a:rPr lang="en-US" dirty="0"/>
              <a:t>Construction phase (15-20 months)</a:t>
            </a:r>
          </a:p>
          <a:p>
            <a:r>
              <a:rPr lang="en-US" dirty="0"/>
              <a:t>Lease up and </a:t>
            </a:r>
            <a:r>
              <a:rPr lang="en-US" dirty="0" err="1"/>
              <a:t>stabaliztion</a:t>
            </a:r>
            <a:r>
              <a:rPr lang="en-US" dirty="0"/>
              <a:t> (</a:t>
            </a:r>
            <a:r>
              <a:rPr lang="en-US"/>
              <a:t>6-9 months)</a:t>
            </a:r>
            <a:endParaRPr lang="en-US" dirty="0"/>
          </a:p>
          <a:p>
            <a:endParaRPr lang="en-US" dirty="0"/>
          </a:p>
          <a:p>
            <a:r>
              <a:rPr lang="en-US" dirty="0"/>
              <a:t>How much can you afford through a conventional loan?</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13</a:t>
            </a:fld>
            <a:endParaRPr lang="en-US" dirty="0"/>
          </a:p>
        </p:txBody>
      </p:sp>
    </p:spTree>
    <p:extLst>
      <p:ext uri="{BB962C8B-B14F-4D97-AF65-F5344CB8AC3E}">
        <p14:creationId xmlns:p14="http://schemas.microsoft.com/office/powerpoint/2010/main" val="2284826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14</a:t>
            </a:fld>
            <a:endParaRPr lang="en-US" dirty="0"/>
          </a:p>
        </p:txBody>
      </p:sp>
    </p:spTree>
    <p:extLst>
      <p:ext uri="{BB962C8B-B14F-4D97-AF65-F5344CB8AC3E}">
        <p14:creationId xmlns:p14="http://schemas.microsoft.com/office/powerpoint/2010/main" val="2044417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15</a:t>
            </a:fld>
            <a:endParaRPr lang="en-US" dirty="0"/>
          </a:p>
        </p:txBody>
      </p:sp>
    </p:spTree>
    <p:extLst>
      <p:ext uri="{BB962C8B-B14F-4D97-AF65-F5344CB8AC3E}">
        <p14:creationId xmlns:p14="http://schemas.microsoft.com/office/powerpoint/2010/main" val="1193786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16</a:t>
            </a:fld>
            <a:endParaRPr lang="en-US" dirty="0"/>
          </a:p>
        </p:txBody>
      </p:sp>
    </p:spTree>
    <p:extLst>
      <p:ext uri="{BB962C8B-B14F-4D97-AF65-F5344CB8AC3E}">
        <p14:creationId xmlns:p14="http://schemas.microsoft.com/office/powerpoint/2010/main" val="3782179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17</a:t>
            </a:fld>
            <a:endParaRPr lang="en-US" dirty="0"/>
          </a:p>
        </p:txBody>
      </p:sp>
    </p:spTree>
    <p:extLst>
      <p:ext uri="{BB962C8B-B14F-4D97-AF65-F5344CB8AC3E}">
        <p14:creationId xmlns:p14="http://schemas.microsoft.com/office/powerpoint/2010/main" val="224219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18</a:t>
            </a:fld>
            <a:endParaRPr lang="en-US" dirty="0"/>
          </a:p>
        </p:txBody>
      </p:sp>
    </p:spTree>
    <p:extLst>
      <p:ext uri="{BB962C8B-B14F-4D97-AF65-F5344CB8AC3E}">
        <p14:creationId xmlns:p14="http://schemas.microsoft.com/office/powerpoint/2010/main" val="2969004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19</a:t>
            </a:fld>
            <a:endParaRPr lang="en-US" dirty="0"/>
          </a:p>
        </p:txBody>
      </p:sp>
    </p:spTree>
    <p:extLst>
      <p:ext uri="{BB962C8B-B14F-4D97-AF65-F5344CB8AC3E}">
        <p14:creationId xmlns:p14="http://schemas.microsoft.com/office/powerpoint/2010/main" val="1651986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a:t>
            </a:fld>
            <a:endParaRPr lang="en-US" dirty="0"/>
          </a:p>
        </p:txBody>
      </p:sp>
    </p:spTree>
    <p:extLst>
      <p:ext uri="{BB962C8B-B14F-4D97-AF65-F5344CB8AC3E}">
        <p14:creationId xmlns:p14="http://schemas.microsoft.com/office/powerpoint/2010/main" val="233128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BDBA4-3575-4253-842C-9DDBBC22B05B}" type="slidenum">
              <a:rPr lang="en-US" smtClean="0"/>
              <a:t>20</a:t>
            </a:fld>
            <a:endParaRPr lang="en-US" dirty="0"/>
          </a:p>
        </p:txBody>
      </p:sp>
    </p:spTree>
    <p:extLst>
      <p:ext uri="{BB962C8B-B14F-4D97-AF65-F5344CB8AC3E}">
        <p14:creationId xmlns:p14="http://schemas.microsoft.com/office/powerpoint/2010/main" val="832537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21</a:t>
            </a:fld>
            <a:endParaRPr lang="en-US" dirty="0"/>
          </a:p>
        </p:txBody>
      </p:sp>
    </p:spTree>
    <p:extLst>
      <p:ext uri="{BB962C8B-B14F-4D97-AF65-F5344CB8AC3E}">
        <p14:creationId xmlns:p14="http://schemas.microsoft.com/office/powerpoint/2010/main" val="4173341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22</a:t>
            </a:fld>
            <a:endParaRPr lang="en-US" dirty="0"/>
          </a:p>
        </p:txBody>
      </p:sp>
    </p:spTree>
    <p:extLst>
      <p:ext uri="{BB962C8B-B14F-4D97-AF65-F5344CB8AC3E}">
        <p14:creationId xmlns:p14="http://schemas.microsoft.com/office/powerpoint/2010/main" val="1503304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23</a:t>
            </a:fld>
            <a:endParaRPr lang="en-US" dirty="0"/>
          </a:p>
        </p:txBody>
      </p:sp>
    </p:spTree>
    <p:extLst>
      <p:ext uri="{BB962C8B-B14F-4D97-AF65-F5344CB8AC3E}">
        <p14:creationId xmlns:p14="http://schemas.microsoft.com/office/powerpoint/2010/main" val="2057814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DE959-000F-DABD-CA21-04DFC9124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EAA7C-A850-46FC-A885-20B3255F1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D125E-013D-D35F-81E3-A3291168AF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A21693-93BD-2998-BE02-2EE82D36C06F}"/>
              </a:ext>
            </a:extLst>
          </p:cNvPr>
          <p:cNvSpPr>
            <a:spLocks noGrp="1"/>
          </p:cNvSpPr>
          <p:nvPr>
            <p:ph type="sldNum" sz="quarter" idx="5"/>
          </p:nvPr>
        </p:nvSpPr>
        <p:spPr/>
        <p:txBody>
          <a:bodyPr/>
          <a:lstStyle/>
          <a:p>
            <a:fld id="{F19D1742-2807-427C-BA02-93734A09E355}" type="slidenum">
              <a:rPr lang="en-US" smtClean="0"/>
              <a:t>24</a:t>
            </a:fld>
            <a:endParaRPr lang="en-US" dirty="0"/>
          </a:p>
        </p:txBody>
      </p:sp>
    </p:spTree>
    <p:extLst>
      <p:ext uri="{BB962C8B-B14F-4D97-AF65-F5344CB8AC3E}">
        <p14:creationId xmlns:p14="http://schemas.microsoft.com/office/powerpoint/2010/main" val="3138341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25</a:t>
            </a:fld>
            <a:endParaRPr lang="en-US" dirty="0"/>
          </a:p>
        </p:txBody>
      </p:sp>
    </p:spTree>
    <p:extLst>
      <p:ext uri="{BB962C8B-B14F-4D97-AF65-F5344CB8AC3E}">
        <p14:creationId xmlns:p14="http://schemas.microsoft.com/office/powerpoint/2010/main" val="3207057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26</a:t>
            </a:fld>
            <a:endParaRPr lang="en-US" dirty="0"/>
          </a:p>
        </p:txBody>
      </p:sp>
    </p:spTree>
    <p:extLst>
      <p:ext uri="{BB962C8B-B14F-4D97-AF65-F5344CB8AC3E}">
        <p14:creationId xmlns:p14="http://schemas.microsoft.com/office/powerpoint/2010/main" val="3193274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27</a:t>
            </a:fld>
            <a:endParaRPr lang="en-US" dirty="0"/>
          </a:p>
        </p:txBody>
      </p:sp>
    </p:spTree>
    <p:extLst>
      <p:ext uri="{BB962C8B-B14F-4D97-AF65-F5344CB8AC3E}">
        <p14:creationId xmlns:p14="http://schemas.microsoft.com/office/powerpoint/2010/main" val="1937942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28</a:t>
            </a:fld>
            <a:endParaRPr lang="en-US" dirty="0"/>
          </a:p>
        </p:txBody>
      </p:sp>
    </p:spTree>
    <p:extLst>
      <p:ext uri="{BB962C8B-B14F-4D97-AF65-F5344CB8AC3E}">
        <p14:creationId xmlns:p14="http://schemas.microsoft.com/office/powerpoint/2010/main" val="226642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2C567-2E98-C700-FCA7-72BB599A1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BE143-8925-E4B0-1CC6-D0B273555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071AA-A806-7686-9137-E214B7D708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83CCEA-D75E-38F1-6FEE-3A5050267070}"/>
              </a:ext>
            </a:extLst>
          </p:cNvPr>
          <p:cNvSpPr>
            <a:spLocks noGrp="1"/>
          </p:cNvSpPr>
          <p:nvPr>
            <p:ph type="sldNum" sz="quarter" idx="5"/>
          </p:nvPr>
        </p:nvSpPr>
        <p:spPr/>
        <p:txBody>
          <a:bodyPr/>
          <a:lstStyle/>
          <a:p>
            <a:fld id="{F19D1742-2807-427C-BA02-93734A09E355}" type="slidenum">
              <a:rPr lang="en-US" smtClean="0"/>
              <a:t>3</a:t>
            </a:fld>
            <a:endParaRPr lang="en-US" dirty="0"/>
          </a:p>
        </p:txBody>
      </p:sp>
    </p:spTree>
    <p:extLst>
      <p:ext uri="{BB962C8B-B14F-4D97-AF65-F5344CB8AC3E}">
        <p14:creationId xmlns:p14="http://schemas.microsoft.com/office/powerpoint/2010/main" val="325092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B1099-0516-2F04-148A-8B69F5A48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C3AF4-54F7-5DF0-21A3-A08FCBE1F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3C9A2-A621-4127-8F67-8156636ACB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217D17-3B42-7BD5-1D76-CCC5569EB2DD}"/>
              </a:ext>
            </a:extLst>
          </p:cNvPr>
          <p:cNvSpPr>
            <a:spLocks noGrp="1"/>
          </p:cNvSpPr>
          <p:nvPr>
            <p:ph type="sldNum" sz="quarter" idx="5"/>
          </p:nvPr>
        </p:nvSpPr>
        <p:spPr/>
        <p:txBody>
          <a:bodyPr/>
          <a:lstStyle/>
          <a:p>
            <a:fld id="{F19D1742-2807-427C-BA02-93734A09E355}" type="slidenum">
              <a:rPr lang="en-US" smtClean="0"/>
              <a:t>4</a:t>
            </a:fld>
            <a:endParaRPr lang="en-US" dirty="0"/>
          </a:p>
        </p:txBody>
      </p:sp>
    </p:spTree>
    <p:extLst>
      <p:ext uri="{BB962C8B-B14F-4D97-AF65-F5344CB8AC3E}">
        <p14:creationId xmlns:p14="http://schemas.microsoft.com/office/powerpoint/2010/main" val="3738335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5</a:t>
            </a:fld>
            <a:endParaRPr lang="en-US" dirty="0"/>
          </a:p>
        </p:txBody>
      </p:sp>
    </p:spTree>
    <p:extLst>
      <p:ext uri="{BB962C8B-B14F-4D97-AF65-F5344CB8AC3E}">
        <p14:creationId xmlns:p14="http://schemas.microsoft.com/office/powerpoint/2010/main" val="293227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a:t>
            </a:fld>
            <a:endParaRPr lang="en-US" dirty="0"/>
          </a:p>
        </p:txBody>
      </p:sp>
    </p:spTree>
    <p:extLst>
      <p:ext uri="{BB962C8B-B14F-4D97-AF65-F5344CB8AC3E}">
        <p14:creationId xmlns:p14="http://schemas.microsoft.com/office/powerpoint/2010/main" val="9551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we find good sites for affordable housing?</a:t>
            </a:r>
          </a:p>
          <a:p>
            <a:r>
              <a:rPr lang="en-US" dirty="0"/>
              <a:t>Find sites with Public Partners</a:t>
            </a:r>
          </a:p>
          <a:p>
            <a:r>
              <a:rPr lang="en-US" dirty="0" err="1"/>
              <a:t>Govnt</a:t>
            </a:r>
            <a:r>
              <a:rPr lang="en-US" dirty="0"/>
              <a:t> Land</a:t>
            </a:r>
          </a:p>
          <a:p>
            <a:r>
              <a:rPr lang="en-US" dirty="0"/>
              <a:t>Vacant Land</a:t>
            </a:r>
          </a:p>
          <a:p>
            <a:r>
              <a:rPr lang="en-US" dirty="0"/>
              <a:t>Churches</a:t>
            </a:r>
          </a:p>
          <a:p>
            <a:r>
              <a:rPr lang="en-US" dirty="0"/>
              <a:t>Access to critical amenities</a:t>
            </a:r>
          </a:p>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7</a:t>
            </a:fld>
            <a:endParaRPr lang="en-US" dirty="0"/>
          </a:p>
        </p:txBody>
      </p:sp>
    </p:spTree>
    <p:extLst>
      <p:ext uri="{BB962C8B-B14F-4D97-AF65-F5344CB8AC3E}">
        <p14:creationId xmlns:p14="http://schemas.microsoft.com/office/powerpoint/2010/main" val="2810109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of envelope analysis</a:t>
            </a:r>
          </a:p>
        </p:txBody>
      </p:sp>
      <p:sp>
        <p:nvSpPr>
          <p:cNvPr id="4" name="Slide Number Placeholder 3"/>
          <p:cNvSpPr>
            <a:spLocks noGrp="1"/>
          </p:cNvSpPr>
          <p:nvPr>
            <p:ph type="sldNum" sz="quarter" idx="5"/>
          </p:nvPr>
        </p:nvSpPr>
        <p:spPr/>
        <p:txBody>
          <a:bodyPr/>
          <a:lstStyle/>
          <a:p>
            <a:fld id="{F19D1742-2807-427C-BA02-93734A09E355}" type="slidenum">
              <a:rPr lang="en-US" smtClean="0"/>
              <a:t>8</a:t>
            </a:fld>
            <a:endParaRPr lang="en-US" dirty="0"/>
          </a:p>
        </p:txBody>
      </p:sp>
    </p:spTree>
    <p:extLst>
      <p:ext uri="{BB962C8B-B14F-4D97-AF65-F5344CB8AC3E}">
        <p14:creationId xmlns:p14="http://schemas.microsoft.com/office/powerpoint/2010/main" val="1809776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9</a:t>
            </a:fld>
            <a:endParaRPr lang="en-US" dirty="0"/>
          </a:p>
        </p:txBody>
      </p:sp>
    </p:spTree>
    <p:extLst>
      <p:ext uri="{BB962C8B-B14F-4D97-AF65-F5344CB8AC3E}">
        <p14:creationId xmlns:p14="http://schemas.microsoft.com/office/powerpoint/2010/main" val="187021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BF8C-9B62-4F48-8AEE-218492D416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2C1-1CF0-944B-98D9-957CDDADB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6A79DD-103F-104D-B067-D269EDDBC2FA}"/>
              </a:ext>
            </a:extLst>
          </p:cNvPr>
          <p:cNvSpPr>
            <a:spLocks noGrp="1"/>
          </p:cNvSpPr>
          <p:nvPr>
            <p:ph type="dt" sz="half" idx="10"/>
          </p:nvPr>
        </p:nvSpPr>
        <p:spPr/>
        <p:txBody>
          <a:bodyPr/>
          <a:lstStyle/>
          <a:p>
            <a:fld id="{AF213489-1943-4718-B822-BDEF7C2CDB0A}" type="datetime1">
              <a:rPr lang="en-US" smtClean="0"/>
              <a:t>3/27/2026</a:t>
            </a:fld>
            <a:endParaRPr lang="en-US" dirty="0"/>
          </a:p>
        </p:txBody>
      </p:sp>
      <p:sp>
        <p:nvSpPr>
          <p:cNvPr id="5" name="Footer Placeholder 4">
            <a:extLst>
              <a:ext uri="{FF2B5EF4-FFF2-40B4-BE49-F238E27FC236}">
                <a16:creationId xmlns:a16="http://schemas.microsoft.com/office/drawing/2014/main" id="{40DA8783-1F70-2F4E-A7FA-144FB73796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E6FA74-EF0E-7B4E-B780-8BF265F3FEBC}"/>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353327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C4A7-F2CE-E64D-8BBF-D90CE4F7CD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515FFF-028A-5845-BC9D-45C05CDEB2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DB89B-D9E7-094D-8A01-AE55B46DE106}"/>
              </a:ext>
            </a:extLst>
          </p:cNvPr>
          <p:cNvSpPr>
            <a:spLocks noGrp="1"/>
          </p:cNvSpPr>
          <p:nvPr>
            <p:ph type="dt" sz="half" idx="10"/>
          </p:nvPr>
        </p:nvSpPr>
        <p:spPr/>
        <p:txBody>
          <a:bodyPr/>
          <a:lstStyle/>
          <a:p>
            <a:fld id="{9227AC61-A805-4662-8C6A-0931E07598CB}" type="datetime1">
              <a:rPr lang="en-US" smtClean="0"/>
              <a:t>3/27/2026</a:t>
            </a:fld>
            <a:endParaRPr lang="en-US" dirty="0"/>
          </a:p>
        </p:txBody>
      </p:sp>
      <p:sp>
        <p:nvSpPr>
          <p:cNvPr id="5" name="Footer Placeholder 4">
            <a:extLst>
              <a:ext uri="{FF2B5EF4-FFF2-40B4-BE49-F238E27FC236}">
                <a16:creationId xmlns:a16="http://schemas.microsoft.com/office/drawing/2014/main" id="{D70284A4-23E8-5A4D-B393-DC412BC688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281DE4-9139-4846-8137-67F888A89C1D}"/>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123407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861E03-778F-A54D-AEB1-44B90C3459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26F2A9-B019-6D4B-97FA-4AC82E207F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6ACF7-DE3D-2E4E-A3C1-A421BEE53D4D}"/>
              </a:ext>
            </a:extLst>
          </p:cNvPr>
          <p:cNvSpPr>
            <a:spLocks noGrp="1"/>
          </p:cNvSpPr>
          <p:nvPr>
            <p:ph type="dt" sz="half" idx="10"/>
          </p:nvPr>
        </p:nvSpPr>
        <p:spPr/>
        <p:txBody>
          <a:bodyPr/>
          <a:lstStyle/>
          <a:p>
            <a:fld id="{CFEED9BC-2F7A-4374-9815-7A4772AE31B4}" type="datetime1">
              <a:rPr lang="en-US" smtClean="0"/>
              <a:t>3/27/2026</a:t>
            </a:fld>
            <a:endParaRPr lang="en-US" dirty="0"/>
          </a:p>
        </p:txBody>
      </p:sp>
      <p:sp>
        <p:nvSpPr>
          <p:cNvPr id="5" name="Footer Placeholder 4">
            <a:extLst>
              <a:ext uri="{FF2B5EF4-FFF2-40B4-BE49-F238E27FC236}">
                <a16:creationId xmlns:a16="http://schemas.microsoft.com/office/drawing/2014/main" id="{69A0EF84-07D8-5344-B0BE-40D5D3F625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B376C9-B172-6943-93E7-DB283AD1DB07}"/>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45746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5F9C-FB9F-114F-AA09-175579C20D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190D4-2FB5-6F49-9EC6-ECF72F64F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286C1-2B90-274B-AFD1-AAC892C8B6AA}"/>
              </a:ext>
            </a:extLst>
          </p:cNvPr>
          <p:cNvSpPr>
            <a:spLocks noGrp="1"/>
          </p:cNvSpPr>
          <p:nvPr>
            <p:ph type="dt" sz="half" idx="10"/>
          </p:nvPr>
        </p:nvSpPr>
        <p:spPr/>
        <p:txBody>
          <a:bodyPr/>
          <a:lstStyle/>
          <a:p>
            <a:fld id="{0B9745C5-149D-4F6C-9989-E335BA4365F0}" type="datetime1">
              <a:rPr lang="en-US" smtClean="0"/>
              <a:t>3/27/2026</a:t>
            </a:fld>
            <a:endParaRPr lang="en-US" dirty="0"/>
          </a:p>
        </p:txBody>
      </p:sp>
      <p:sp>
        <p:nvSpPr>
          <p:cNvPr id="5" name="Footer Placeholder 4">
            <a:extLst>
              <a:ext uri="{FF2B5EF4-FFF2-40B4-BE49-F238E27FC236}">
                <a16:creationId xmlns:a16="http://schemas.microsoft.com/office/drawing/2014/main" id="{4E4CE867-038B-7A4B-838F-DA93470D8F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504486-C75F-2543-ADAE-E6E0D3873AA3}"/>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237078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AE60-3C9D-C54F-938E-DCFF2B5FE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0FA9B-253B-E848-BDCF-1900E6BE6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F9207E-E7A1-8942-8059-AC68457EEB36}"/>
              </a:ext>
            </a:extLst>
          </p:cNvPr>
          <p:cNvSpPr>
            <a:spLocks noGrp="1"/>
          </p:cNvSpPr>
          <p:nvPr>
            <p:ph type="dt" sz="half" idx="10"/>
          </p:nvPr>
        </p:nvSpPr>
        <p:spPr/>
        <p:txBody>
          <a:bodyPr/>
          <a:lstStyle/>
          <a:p>
            <a:fld id="{4EB27CAA-081A-4098-B5B0-3E91BC76F3CA}" type="datetime1">
              <a:rPr lang="en-US" smtClean="0"/>
              <a:t>3/27/2026</a:t>
            </a:fld>
            <a:endParaRPr lang="en-US" dirty="0"/>
          </a:p>
        </p:txBody>
      </p:sp>
      <p:sp>
        <p:nvSpPr>
          <p:cNvPr id="5" name="Footer Placeholder 4">
            <a:extLst>
              <a:ext uri="{FF2B5EF4-FFF2-40B4-BE49-F238E27FC236}">
                <a16:creationId xmlns:a16="http://schemas.microsoft.com/office/drawing/2014/main" id="{028086A9-615E-9B46-9076-892217ED29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7F9286-FE51-7047-A203-C8D86A2A44CE}"/>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281370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5BF5-8E1C-9A47-82AB-782C46346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D0C6E-AD4A-E447-93C4-AD0792BB29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DD692-77E5-014B-B0FD-E613A545E9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AF1CD-2BC0-1243-8B3F-2D1C1D29B406}"/>
              </a:ext>
            </a:extLst>
          </p:cNvPr>
          <p:cNvSpPr>
            <a:spLocks noGrp="1"/>
          </p:cNvSpPr>
          <p:nvPr>
            <p:ph type="dt" sz="half" idx="10"/>
          </p:nvPr>
        </p:nvSpPr>
        <p:spPr/>
        <p:txBody>
          <a:bodyPr/>
          <a:lstStyle/>
          <a:p>
            <a:fld id="{BA779FCA-3629-4A27-B9B7-B61FD1A943C4}" type="datetime1">
              <a:rPr lang="en-US" smtClean="0"/>
              <a:t>3/27/2026</a:t>
            </a:fld>
            <a:endParaRPr lang="en-US" dirty="0"/>
          </a:p>
        </p:txBody>
      </p:sp>
      <p:sp>
        <p:nvSpPr>
          <p:cNvPr id="6" name="Footer Placeholder 5">
            <a:extLst>
              <a:ext uri="{FF2B5EF4-FFF2-40B4-BE49-F238E27FC236}">
                <a16:creationId xmlns:a16="http://schemas.microsoft.com/office/drawing/2014/main" id="{66AB489E-7ED6-CF46-9448-88AA645601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5940AC-78F4-6046-8AB2-F8B902FBD530}"/>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51999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F516-40D1-704A-9843-336DA44B9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FB09D-C35A-134A-9DA4-63B2DD499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05AEE-89A1-D54D-ABEE-A165D9397D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0AB81-C593-444F-839F-BBB1C0F0C2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341E29-19CE-0F40-83C6-26662D0621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1FEB4-53E7-D245-84F5-A2B5E74A99DF}"/>
              </a:ext>
            </a:extLst>
          </p:cNvPr>
          <p:cNvSpPr>
            <a:spLocks noGrp="1"/>
          </p:cNvSpPr>
          <p:nvPr>
            <p:ph type="dt" sz="half" idx="10"/>
          </p:nvPr>
        </p:nvSpPr>
        <p:spPr/>
        <p:txBody>
          <a:bodyPr/>
          <a:lstStyle/>
          <a:p>
            <a:fld id="{223D46D0-EB99-4D45-A429-5819340F9436}" type="datetime1">
              <a:rPr lang="en-US" smtClean="0"/>
              <a:t>3/27/2026</a:t>
            </a:fld>
            <a:endParaRPr lang="en-US" dirty="0"/>
          </a:p>
        </p:txBody>
      </p:sp>
      <p:sp>
        <p:nvSpPr>
          <p:cNvPr id="8" name="Footer Placeholder 7">
            <a:extLst>
              <a:ext uri="{FF2B5EF4-FFF2-40B4-BE49-F238E27FC236}">
                <a16:creationId xmlns:a16="http://schemas.microsoft.com/office/drawing/2014/main" id="{F52F5333-33EB-E84B-9DC0-F1ED85B3FCD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77DB0D9-C947-324C-8043-31CFFA56FC30}"/>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419714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447D-8960-EF43-9652-6286E9042B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3D9A6-A9EF-5F47-A675-5F70B542F72E}"/>
              </a:ext>
            </a:extLst>
          </p:cNvPr>
          <p:cNvSpPr>
            <a:spLocks noGrp="1"/>
          </p:cNvSpPr>
          <p:nvPr>
            <p:ph type="dt" sz="half" idx="10"/>
          </p:nvPr>
        </p:nvSpPr>
        <p:spPr/>
        <p:txBody>
          <a:bodyPr/>
          <a:lstStyle/>
          <a:p>
            <a:fld id="{99F5695F-171F-445A-865C-AD454FBC0898}" type="datetime1">
              <a:rPr lang="en-US" smtClean="0"/>
              <a:t>3/27/2026</a:t>
            </a:fld>
            <a:endParaRPr lang="en-US" dirty="0"/>
          </a:p>
        </p:txBody>
      </p:sp>
      <p:sp>
        <p:nvSpPr>
          <p:cNvPr id="4" name="Footer Placeholder 3">
            <a:extLst>
              <a:ext uri="{FF2B5EF4-FFF2-40B4-BE49-F238E27FC236}">
                <a16:creationId xmlns:a16="http://schemas.microsoft.com/office/drawing/2014/main" id="{0DAC1950-66ED-9644-A587-345945A758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BDB4ED-89D4-7D47-BA3D-EEA34806BE98}"/>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255117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5FDD2-841D-BF4F-923F-BA24699DDCED}"/>
              </a:ext>
            </a:extLst>
          </p:cNvPr>
          <p:cNvSpPr>
            <a:spLocks noGrp="1"/>
          </p:cNvSpPr>
          <p:nvPr>
            <p:ph type="dt" sz="half" idx="10"/>
          </p:nvPr>
        </p:nvSpPr>
        <p:spPr/>
        <p:txBody>
          <a:bodyPr/>
          <a:lstStyle/>
          <a:p>
            <a:fld id="{B1430F7E-BBF4-43E0-8A6A-C5BF6B0A15CF}" type="datetime1">
              <a:rPr lang="en-US" smtClean="0"/>
              <a:t>3/27/2026</a:t>
            </a:fld>
            <a:endParaRPr lang="en-US" dirty="0"/>
          </a:p>
        </p:txBody>
      </p:sp>
      <p:sp>
        <p:nvSpPr>
          <p:cNvPr id="3" name="Footer Placeholder 2">
            <a:extLst>
              <a:ext uri="{FF2B5EF4-FFF2-40B4-BE49-F238E27FC236}">
                <a16:creationId xmlns:a16="http://schemas.microsoft.com/office/drawing/2014/main" id="{775F00D4-BE06-DB4A-AD58-83D65FE12BD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C1ABA66-9376-F94E-9966-416CBF1C7976}"/>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781611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8FB9-13D9-484F-818E-AC651747C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7A138-A778-7346-87D8-E0F6F8EF1F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42585-7906-3E4D-9DF8-2FE2D010F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87BDB-8612-224B-8E42-1833C51B55E3}"/>
              </a:ext>
            </a:extLst>
          </p:cNvPr>
          <p:cNvSpPr>
            <a:spLocks noGrp="1"/>
          </p:cNvSpPr>
          <p:nvPr>
            <p:ph type="dt" sz="half" idx="10"/>
          </p:nvPr>
        </p:nvSpPr>
        <p:spPr/>
        <p:txBody>
          <a:bodyPr/>
          <a:lstStyle/>
          <a:p>
            <a:fld id="{59A110EC-7A9A-43AE-B49C-11C8556A334A}" type="datetime1">
              <a:rPr lang="en-US" smtClean="0"/>
              <a:t>3/27/2026</a:t>
            </a:fld>
            <a:endParaRPr lang="en-US" dirty="0"/>
          </a:p>
        </p:txBody>
      </p:sp>
      <p:sp>
        <p:nvSpPr>
          <p:cNvPr id="6" name="Footer Placeholder 5">
            <a:extLst>
              <a:ext uri="{FF2B5EF4-FFF2-40B4-BE49-F238E27FC236}">
                <a16:creationId xmlns:a16="http://schemas.microsoft.com/office/drawing/2014/main" id="{77F3C8FE-D1C4-E148-91AD-47A3FD3ED4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41868F-A119-4740-B66F-6617E5CF1025}"/>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7703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FCAA-33B9-D84D-AAD3-25457BE16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EE128D-D4D4-9046-A4D6-4FAF3B671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7A321FF-3A10-764D-B229-8741C8F88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1AD71-14B1-0F46-9E7E-94CEDC9A085F}"/>
              </a:ext>
            </a:extLst>
          </p:cNvPr>
          <p:cNvSpPr>
            <a:spLocks noGrp="1"/>
          </p:cNvSpPr>
          <p:nvPr>
            <p:ph type="dt" sz="half" idx="10"/>
          </p:nvPr>
        </p:nvSpPr>
        <p:spPr/>
        <p:txBody>
          <a:bodyPr/>
          <a:lstStyle/>
          <a:p>
            <a:fld id="{EA19993C-0201-49BC-9967-0A4E91636686}" type="datetime1">
              <a:rPr lang="en-US" smtClean="0"/>
              <a:t>3/27/2026</a:t>
            </a:fld>
            <a:endParaRPr lang="en-US" dirty="0"/>
          </a:p>
        </p:txBody>
      </p:sp>
      <p:sp>
        <p:nvSpPr>
          <p:cNvPr id="6" name="Footer Placeholder 5">
            <a:extLst>
              <a:ext uri="{FF2B5EF4-FFF2-40B4-BE49-F238E27FC236}">
                <a16:creationId xmlns:a16="http://schemas.microsoft.com/office/drawing/2014/main" id="{E095B924-4DB1-FA43-8440-162D7DB9C5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B21AD3-FE61-454E-B3D6-0490ECA58338}"/>
              </a:ext>
            </a:extLst>
          </p:cNvPr>
          <p:cNvSpPr>
            <a:spLocks noGrp="1"/>
          </p:cNvSpPr>
          <p:nvPr>
            <p:ph type="sldNum" sz="quarter" idx="12"/>
          </p:nvPr>
        </p:nvSpPr>
        <p:spPr/>
        <p:txBody>
          <a:bodyPr/>
          <a:lstStyle/>
          <a:p>
            <a:fld id="{BBAD0B49-A86C-8748-BF15-74C4CC03D1D4}" type="slidenum">
              <a:rPr lang="en-US" smtClean="0"/>
              <a:t>‹#›</a:t>
            </a:fld>
            <a:endParaRPr lang="en-US" dirty="0"/>
          </a:p>
        </p:txBody>
      </p:sp>
    </p:spTree>
    <p:extLst>
      <p:ext uri="{BB962C8B-B14F-4D97-AF65-F5344CB8AC3E}">
        <p14:creationId xmlns:p14="http://schemas.microsoft.com/office/powerpoint/2010/main" val="140100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0591C-124F-CB47-BCC5-8D12B4D606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72EF67-701F-E44F-885C-3C4C3E4082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3DE78-983D-DF40-8488-78FA8A134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B252A-779A-4D4B-9C6E-8D368FD82416}" type="datetime1">
              <a:rPr lang="en-US" smtClean="0"/>
              <a:t>3/27/2026</a:t>
            </a:fld>
            <a:endParaRPr lang="en-US" dirty="0"/>
          </a:p>
        </p:txBody>
      </p:sp>
      <p:sp>
        <p:nvSpPr>
          <p:cNvPr id="5" name="Footer Placeholder 4">
            <a:extLst>
              <a:ext uri="{FF2B5EF4-FFF2-40B4-BE49-F238E27FC236}">
                <a16:creationId xmlns:a16="http://schemas.microsoft.com/office/drawing/2014/main" id="{7EC46DB3-20C2-AF45-8DBA-59DF8C208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2748A2C-7E26-4E4E-8E6E-7503948A0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D0B49-A86C-8748-BF15-74C4CC03D1D4}" type="slidenum">
              <a:rPr lang="en-US" smtClean="0"/>
              <a:t>‹#›</a:t>
            </a:fld>
            <a:endParaRPr lang="en-US" dirty="0"/>
          </a:p>
        </p:txBody>
      </p:sp>
    </p:spTree>
    <p:extLst>
      <p:ext uri="{BB962C8B-B14F-4D97-AF65-F5344CB8AC3E}">
        <p14:creationId xmlns:p14="http://schemas.microsoft.com/office/powerpoint/2010/main" val="11525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552644-C753-9B2A-29E0-2E5C49CBCE9A}"/>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4" y="0"/>
            <a:ext cx="4497747" cy="6102849"/>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92262" y="770065"/>
            <a:ext cx="4062955" cy="892552"/>
          </a:xfrm>
          <a:prstGeom prst="rect">
            <a:avLst/>
          </a:prstGeom>
          <a:noFill/>
        </p:spPr>
        <p:txBody>
          <a:bodyPr wrap="square">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Housing New Mexico</a:t>
            </a:r>
          </a:p>
          <a:p>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MFA</a:t>
            </a: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5" y="3869871"/>
            <a:ext cx="4497747" cy="1194196"/>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 name="TextBox 14">
            <a:extLst>
              <a:ext uri="{FF2B5EF4-FFF2-40B4-BE49-F238E27FC236}">
                <a16:creationId xmlns:a16="http://schemas.microsoft.com/office/drawing/2014/main" id="{A9E7E6FA-10C4-997E-0BC5-D075D5454DAF}"/>
              </a:ext>
            </a:extLst>
          </p:cNvPr>
          <p:cNvSpPr txBox="1"/>
          <p:nvPr/>
        </p:nvSpPr>
        <p:spPr>
          <a:xfrm>
            <a:off x="1592262" y="2524595"/>
            <a:ext cx="3628160" cy="1323439"/>
          </a:xfrm>
          <a:prstGeom prst="rect">
            <a:avLst/>
          </a:prstGeom>
          <a:noFill/>
        </p:spPr>
        <p:txBody>
          <a:bodyPr wrap="square">
            <a:spAutoFit/>
          </a:bodyPr>
          <a:lstStyle/>
          <a:p>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Funding Resources to Support Multifamily Development in New Mexico</a:t>
            </a:r>
          </a:p>
          <a:p>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3" name="Subtitle 2">
            <a:extLst>
              <a:ext uri="{FF2B5EF4-FFF2-40B4-BE49-F238E27FC236}">
                <a16:creationId xmlns:a16="http://schemas.microsoft.com/office/drawing/2014/main" id="{10762308-C5E6-D44B-9E78-D34E66C5EF3E}"/>
              </a:ext>
            </a:extLst>
          </p:cNvPr>
          <p:cNvSpPr>
            <a:spLocks noGrp="1"/>
          </p:cNvSpPr>
          <p:nvPr>
            <p:ph type="subTitle" idx="1"/>
          </p:nvPr>
        </p:nvSpPr>
        <p:spPr>
          <a:xfrm>
            <a:off x="1411458" y="3974935"/>
            <a:ext cx="3516356" cy="949596"/>
          </a:xfrm>
        </p:spPr>
        <p:txBody>
          <a:bodyPr>
            <a:normAutofit fontScale="62500" lnSpcReduction="20000"/>
          </a:body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George Maestas</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  Director</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  Housing Development Department</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Subtitle 2">
            <a:extLst>
              <a:ext uri="{FF2B5EF4-FFF2-40B4-BE49-F238E27FC236}">
                <a16:creationId xmlns:a16="http://schemas.microsoft.com/office/drawing/2014/main" id="{06D163B5-76A3-4A7E-E79A-5490ABB91703}"/>
              </a:ext>
            </a:extLst>
          </p:cNvPr>
          <p:cNvSpPr txBox="1">
            <a:spLocks/>
          </p:cNvSpPr>
          <p:nvPr/>
        </p:nvSpPr>
        <p:spPr>
          <a:xfrm>
            <a:off x="1679710" y="4705005"/>
            <a:ext cx="3516356" cy="9495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15394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8</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416722" y="1315323"/>
            <a:ext cx="5642847" cy="4917189"/>
          </a:xfrm>
        </p:spPr>
        <p:txBody>
          <a:bodyPr>
            <a:noAutofit/>
          </a:bodyPr>
          <a:lstStyle/>
          <a:p>
            <a:pPr algn="l"/>
            <a:r>
              <a:rPr lang="en-US" sz="2000" b="1" dirty="0">
                <a:latin typeface="Lato" panose="020F0502020204030203" pitchFamily="34" charset="0"/>
                <a:ea typeface="Lato" panose="020F0502020204030203" pitchFamily="34" charset="0"/>
                <a:cs typeface="Lato" panose="020F0502020204030203" pitchFamily="34" charset="0"/>
              </a:rPr>
              <a:t>Environmental Due Diligence</a:t>
            </a:r>
          </a:p>
          <a:p>
            <a:pPr marL="398463"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Historical structures and materials</a:t>
            </a:r>
          </a:p>
          <a:p>
            <a:pPr marL="398463"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Adjacent properties and uses</a:t>
            </a:r>
          </a:p>
          <a:p>
            <a:pPr marL="398463"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Wetlands and sensitive habitats</a:t>
            </a:r>
          </a:p>
          <a:p>
            <a:pPr marL="398463"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FEMA Flood Map</a:t>
            </a:r>
          </a:p>
          <a:p>
            <a:pPr marL="398463"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Phase I Environmental Site Assessment or other recent reports</a:t>
            </a:r>
          </a:p>
          <a:p>
            <a:pPr marL="112713" algn="l">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Environmental issues may pose serious challenges but may also present unique opportunities…..</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 Due Diligence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Site Evaluation </a:t>
            </a:r>
            <a:r>
              <a:rPr lang="en-US" sz="2400" b="1" i="1" dirty="0">
                <a:solidFill>
                  <a:schemeClr val="lt1"/>
                </a:solidFill>
                <a:latin typeface="Lato" panose="020F0502020204030203" pitchFamily="34" charset="0"/>
                <a:ea typeface="Lato" panose="020F0502020204030203" pitchFamily="34" charset="0"/>
                <a:cs typeface="Lato" panose="020F0502020204030203" pitchFamily="34" charset="0"/>
              </a:rPr>
              <a:t>(continued)</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pic>
        <p:nvPicPr>
          <p:cNvPr id="3" name="Picture 2">
            <a:extLst>
              <a:ext uri="{FF2B5EF4-FFF2-40B4-BE49-F238E27FC236}">
                <a16:creationId xmlns:a16="http://schemas.microsoft.com/office/drawing/2014/main" id="{41B3AAA2-08A0-5E45-CC93-1381D62779EF}"/>
              </a:ext>
            </a:extLst>
          </p:cNvPr>
          <p:cNvPicPr>
            <a:picLocks noChangeAspect="1"/>
          </p:cNvPicPr>
          <p:nvPr/>
        </p:nvPicPr>
        <p:blipFill>
          <a:blip r:embed="rId4"/>
          <a:stretch>
            <a:fillRect/>
          </a:stretch>
        </p:blipFill>
        <p:spPr>
          <a:xfrm>
            <a:off x="7363321" y="1315323"/>
            <a:ext cx="2969009" cy="2328874"/>
          </a:xfrm>
          <a:prstGeom prst="rect">
            <a:avLst/>
          </a:prstGeom>
        </p:spPr>
      </p:pic>
      <p:pic>
        <p:nvPicPr>
          <p:cNvPr id="5" name="Picture 4">
            <a:extLst>
              <a:ext uri="{FF2B5EF4-FFF2-40B4-BE49-F238E27FC236}">
                <a16:creationId xmlns:a16="http://schemas.microsoft.com/office/drawing/2014/main" id="{89D41618-C960-550F-976F-F151B28B8450}"/>
              </a:ext>
            </a:extLst>
          </p:cNvPr>
          <p:cNvPicPr>
            <a:picLocks noChangeAspect="1"/>
          </p:cNvPicPr>
          <p:nvPr/>
        </p:nvPicPr>
        <p:blipFill>
          <a:blip r:embed="rId5"/>
          <a:stretch>
            <a:fillRect/>
          </a:stretch>
        </p:blipFill>
        <p:spPr>
          <a:xfrm>
            <a:off x="7363321" y="3908387"/>
            <a:ext cx="2969009" cy="2225233"/>
          </a:xfrm>
          <a:prstGeom prst="rect">
            <a:avLst/>
          </a:prstGeom>
        </p:spPr>
      </p:pic>
    </p:spTree>
    <p:extLst>
      <p:ext uri="{BB962C8B-B14F-4D97-AF65-F5344CB8AC3E}">
        <p14:creationId xmlns:p14="http://schemas.microsoft.com/office/powerpoint/2010/main" val="186996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9</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917354" y="1436772"/>
            <a:ext cx="7900092" cy="4917189"/>
          </a:xfrm>
        </p:spPr>
        <p:txBody>
          <a:bodyPr>
            <a:noAutofit/>
          </a:bodyPr>
          <a:lstStyle/>
          <a:p>
            <a:pPr marL="112713" algn="l">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Now that you’ve selected a site that meets your basic criteria and established site control…</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Determine </a:t>
            </a:r>
            <a:r>
              <a:rPr lang="en-US" sz="2000" b="1" dirty="0">
                <a:latin typeface="Lato" panose="020F0502020204030203" pitchFamily="34" charset="0"/>
                <a:ea typeface="Lato" panose="020F0502020204030203" pitchFamily="34" charset="0"/>
                <a:cs typeface="Lato" panose="020F0502020204030203" pitchFamily="34" charset="0"/>
              </a:rPr>
              <a:t>number of units</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Determine </a:t>
            </a:r>
            <a:r>
              <a:rPr lang="en-US" sz="2000" b="1" dirty="0">
                <a:latin typeface="Lato" panose="020F0502020204030203" pitchFamily="34" charset="0"/>
                <a:ea typeface="Lato" panose="020F0502020204030203" pitchFamily="34" charset="0"/>
                <a:cs typeface="Lato" panose="020F0502020204030203" pitchFamily="34" charset="0"/>
              </a:rPr>
              <a:t>unit mix and size</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Approximate space needed for </a:t>
            </a:r>
            <a:r>
              <a:rPr lang="en-US" sz="2000" b="1" dirty="0">
                <a:latin typeface="Lato" panose="020F0502020204030203" pitchFamily="34" charset="0"/>
                <a:ea typeface="Lato" panose="020F0502020204030203" pitchFamily="34" charset="0"/>
                <a:cs typeface="Lato" panose="020F0502020204030203" pitchFamily="34" charset="0"/>
              </a:rPr>
              <a:t>community rooms and amenities</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Approximate </a:t>
            </a:r>
            <a:r>
              <a:rPr lang="en-US" sz="2000" b="1" dirty="0">
                <a:latin typeface="Lato" panose="020F0502020204030203" pitchFamily="34" charset="0"/>
                <a:ea typeface="Lato" panose="020F0502020204030203" pitchFamily="34" charset="0"/>
                <a:cs typeface="Lato" panose="020F0502020204030203" pitchFamily="34" charset="0"/>
              </a:rPr>
              <a:t>outdoor and landscaping </a:t>
            </a:r>
            <a:r>
              <a:rPr lang="en-US" sz="2000" dirty="0">
                <a:latin typeface="Lato" panose="020F0502020204030203" pitchFamily="34" charset="0"/>
                <a:ea typeface="Lato" panose="020F0502020204030203" pitchFamily="34" charset="0"/>
                <a:cs typeface="Lato" panose="020F0502020204030203" pitchFamily="34" charset="0"/>
              </a:rPr>
              <a:t>space</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Assess </a:t>
            </a:r>
            <a:r>
              <a:rPr lang="en-US" sz="2000" b="1" dirty="0">
                <a:latin typeface="Lato" panose="020F0502020204030203" pitchFamily="34" charset="0"/>
                <a:ea typeface="Lato" panose="020F0502020204030203" pitchFamily="34" charset="0"/>
                <a:cs typeface="Lato" panose="020F0502020204030203" pitchFamily="34" charset="0"/>
              </a:rPr>
              <a:t>market need/demand </a:t>
            </a:r>
            <a:r>
              <a:rPr lang="en-US" sz="2000" dirty="0">
                <a:latin typeface="Lato" panose="020F0502020204030203" pitchFamily="34" charset="0"/>
                <a:ea typeface="Lato" panose="020F0502020204030203" pitchFamily="34" charset="0"/>
                <a:cs typeface="Lato" panose="020F0502020204030203" pitchFamily="34" charset="0"/>
              </a:rPr>
              <a:t>for your initial concept (market study)</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Develop </a:t>
            </a:r>
            <a:r>
              <a:rPr lang="en-US" sz="2000" b="1" dirty="0">
                <a:latin typeface="Lato" panose="020F0502020204030203" pitchFamily="34" charset="0"/>
                <a:ea typeface="Lato" panose="020F0502020204030203" pitchFamily="34" charset="0"/>
                <a:cs typeface="Lato" panose="020F0502020204030203" pitchFamily="34" charset="0"/>
              </a:rPr>
              <a:t>community support </a:t>
            </a:r>
            <a:r>
              <a:rPr lang="en-US" sz="2000" dirty="0">
                <a:latin typeface="Lato" panose="020F0502020204030203" pitchFamily="34" charset="0"/>
                <a:ea typeface="Lato" panose="020F0502020204030203" pitchFamily="34" charset="0"/>
                <a:cs typeface="Lato" panose="020F0502020204030203" pitchFamily="34" charset="0"/>
              </a:rPr>
              <a:t>for your project early on</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 Design &amp; Feasibility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Preliminary Site Feasibility</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3941734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10</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429160" y="1256009"/>
            <a:ext cx="5001617" cy="4917189"/>
          </a:xfrm>
        </p:spPr>
        <p:txBody>
          <a:bodyPr>
            <a:noAutofit/>
          </a:bodyPr>
          <a:lstStyle/>
          <a:p>
            <a:pPr algn="l"/>
            <a:r>
              <a:rPr lang="en-US" sz="2800" b="1" dirty="0">
                <a:latin typeface="Lato" panose="020F0502020204030203" pitchFamily="34" charset="0"/>
                <a:ea typeface="Lato" panose="020F0502020204030203" pitchFamily="34" charset="0"/>
                <a:cs typeface="Lato" panose="020F0502020204030203" pitchFamily="34" charset="0"/>
              </a:rPr>
              <a:t>Site and Building Design</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Select an architecture firm with experience on similar projects</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Architect produces preliminary building design and floor plans (emphasis on preliminary!)</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Likely will work through several iterations throughout development lifecycle</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Ensure compliance with funding source design standards</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483744" y="139305"/>
            <a:ext cx="10610208"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 Design &amp; Feasibility–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Preliminary Site &amp; Building Design</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pic>
        <p:nvPicPr>
          <p:cNvPr id="2" name="Picture 1">
            <a:extLst>
              <a:ext uri="{FF2B5EF4-FFF2-40B4-BE49-F238E27FC236}">
                <a16:creationId xmlns:a16="http://schemas.microsoft.com/office/drawing/2014/main" id="{1BB0DF19-BB75-D9A4-6CB7-8CA0598FD4AC}"/>
              </a:ext>
            </a:extLst>
          </p:cNvPr>
          <p:cNvPicPr>
            <a:picLocks noChangeAspect="1"/>
          </p:cNvPicPr>
          <p:nvPr/>
        </p:nvPicPr>
        <p:blipFill>
          <a:blip r:embed="rId4"/>
          <a:stretch>
            <a:fillRect/>
          </a:stretch>
        </p:blipFill>
        <p:spPr>
          <a:xfrm>
            <a:off x="6605008" y="1221347"/>
            <a:ext cx="4157832" cy="4590686"/>
          </a:xfrm>
          <a:prstGeom prst="rect">
            <a:avLst/>
          </a:prstGeom>
        </p:spPr>
      </p:pic>
    </p:spTree>
    <p:extLst>
      <p:ext uri="{BB962C8B-B14F-4D97-AF65-F5344CB8AC3E}">
        <p14:creationId xmlns:p14="http://schemas.microsoft.com/office/powerpoint/2010/main" val="1500603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11</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890889" y="1371467"/>
            <a:ext cx="7710032" cy="4917189"/>
          </a:xfrm>
        </p:spPr>
        <p:txBody>
          <a:bodyPr>
            <a:noAutofit/>
          </a:bodyPr>
          <a:lstStyle/>
          <a:p>
            <a:pPr algn="l"/>
            <a:r>
              <a:rPr lang="en-US" b="1" dirty="0">
                <a:latin typeface="Lato" panose="020F0502020204030203" pitchFamily="34" charset="0"/>
                <a:ea typeface="Lato" panose="020F0502020204030203" pitchFamily="34" charset="0"/>
                <a:cs typeface="Lato" panose="020F0502020204030203" pitchFamily="34" charset="0"/>
              </a:rPr>
              <a:t>Develop a budget</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Discuss materials and level of finishes with architect</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Architect completes preliminary site and building design</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Establish relationship with general contractor(s) for a preliminary cost estimate</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Utilize historical data from previous projects</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Consultant may be essential to developing more complete budget</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Determine Total Development Cost budget</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Calculate annual rents, vacancy, and operating budget to determine Net Operating Income (NOI)</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Development Budget</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2528416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12</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890889" y="1371467"/>
            <a:ext cx="7710032" cy="4917189"/>
          </a:xfrm>
        </p:spPr>
        <p:txBody>
          <a:bodyPr>
            <a:noAutofit/>
          </a:bodyPr>
          <a:lstStyle/>
          <a:p>
            <a:pPr algn="l"/>
            <a:r>
              <a:rPr lang="en-US" b="1" dirty="0">
                <a:latin typeface="Lato" panose="020F0502020204030203" pitchFamily="34" charset="0"/>
                <a:ea typeface="Lato" panose="020F0502020204030203" pitchFamily="34" charset="0"/>
                <a:cs typeface="Lato" panose="020F0502020204030203" pitchFamily="34" charset="0"/>
              </a:rPr>
              <a:t>Secure funding</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Conventional first mortgage (almost always largest loan source)</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First mortgage lender will base loan size on maximum Loan-to-Value (LTV) or Loan-to-Cost (LTC)</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Consider construction vs permanent funding</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Permanent first mortgage critical to securing other funding</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Lenders require project’s NOI to cover annual debt service with cushion of income left over (Debt Service Coverage Ratio)</a:t>
            </a:r>
          </a:p>
          <a:p>
            <a:pPr marL="398463" indent="-285750" algn="l">
              <a:lnSpc>
                <a:spcPct val="100000"/>
              </a:lnSpc>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How much debt can the project afford?</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Capital Stack</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2055619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13</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890889" y="1371467"/>
            <a:ext cx="7710032" cy="4917189"/>
          </a:xfrm>
        </p:spPr>
        <p:txBody>
          <a:bodyPr>
            <a:noAutofit/>
          </a:bodyPr>
          <a:lstStyle/>
          <a:p>
            <a:pPr algn="l"/>
            <a:r>
              <a:rPr lang="en-US" b="1" dirty="0">
                <a:latin typeface="Lato" panose="020F0502020204030203" pitchFamily="34" charset="0"/>
                <a:ea typeface="Lato" panose="020F0502020204030203" pitchFamily="34" charset="0"/>
                <a:cs typeface="Lato" panose="020F0502020204030203" pitchFamily="34" charset="0"/>
              </a:rPr>
              <a:t>Low Income Housing Tax Credits (LIHTC)</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IRS Program created in Tax Reform Act of 1986</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In New Mexico, LIHTC Program is administered by the New Mexico Mortgage Finance Authority (Housing New Mexico)</a:t>
            </a:r>
          </a:p>
          <a:p>
            <a:pPr marL="398463" indent="-285750" algn="l">
              <a:lnSpc>
                <a:spcPct val="100000"/>
              </a:lnSpc>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Purpose</a:t>
            </a:r>
            <a:r>
              <a:rPr lang="en-US" sz="2000" dirty="0">
                <a:latin typeface="Lato" panose="020F0502020204030203" pitchFamily="34" charset="0"/>
                <a:ea typeface="Lato" panose="020F0502020204030203" pitchFamily="34" charset="0"/>
                <a:cs typeface="Lato" panose="020F0502020204030203" pitchFamily="34" charset="0"/>
              </a:rPr>
              <a:t>: to stimulate private investment in affordable housing</a:t>
            </a:r>
          </a:p>
          <a:p>
            <a:pPr marL="398463" indent="-285750" algn="l">
              <a:lnSpc>
                <a:spcPct val="100000"/>
              </a:lnSpc>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Mechanism</a:t>
            </a:r>
            <a:r>
              <a:rPr lang="en-US" sz="2000" dirty="0">
                <a:latin typeface="Lato" panose="020F0502020204030203" pitchFamily="34" charset="0"/>
                <a:ea typeface="Lato" panose="020F0502020204030203" pitchFamily="34" charset="0"/>
                <a:cs typeface="Lato" panose="020F0502020204030203" pitchFamily="34" charset="0"/>
              </a:rPr>
              <a:t>: investors fund projects, and, in exchange, they can claim dollar for dollar credit against their tax liability for 10 years</a:t>
            </a:r>
          </a:p>
          <a:p>
            <a:pPr marL="398463" indent="-285750" algn="l">
              <a:lnSpc>
                <a:spcPct val="100000"/>
              </a:lnSpc>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Qualified Allocation Plan </a:t>
            </a:r>
            <a:r>
              <a:rPr lang="en-US" sz="2000" dirty="0">
                <a:latin typeface="Lato" panose="020F0502020204030203" pitchFamily="34" charset="0"/>
                <a:ea typeface="Lato" panose="020F0502020204030203" pitchFamily="34" charset="0"/>
                <a:cs typeface="Lato" panose="020F0502020204030203" pitchFamily="34" charset="0"/>
              </a:rPr>
              <a:t>governs allocation of tax credits</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Credit amount is based on the depreciable cost of acquiring, constructing, or rehabilitating affordable housing units (known as “Eligible Basis”)</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Low Income Housing Tax Credit</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1192764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14</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658561" y="1371467"/>
            <a:ext cx="8874877" cy="4917189"/>
          </a:xfrm>
        </p:spPr>
        <p:txBody>
          <a:bodyPr>
            <a:noAutofit/>
          </a:bodyPr>
          <a:lstStyle/>
          <a:p>
            <a:pPr algn="l"/>
            <a:r>
              <a:rPr lang="en-US" b="1" dirty="0">
                <a:latin typeface="Lato" panose="020F0502020204030203" pitchFamily="34" charset="0"/>
                <a:ea typeface="Lato" panose="020F0502020204030203" pitchFamily="34" charset="0"/>
                <a:cs typeface="Lato" panose="020F0502020204030203" pitchFamily="34" charset="0"/>
              </a:rPr>
              <a:t>9% and 4% Tax Credits</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9% credits are competitive</a:t>
            </a:r>
          </a:p>
          <a:p>
            <a:pPr marL="855663" lvl="1"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Application due in January, one round per year</a:t>
            </a:r>
          </a:p>
          <a:p>
            <a:pPr marL="855663" lvl="1"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States receive a finite allocation of tax credits each year</a:t>
            </a:r>
          </a:p>
          <a:p>
            <a:pPr marL="855663" lvl="1"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~$3.42 per capita to each state (2026)</a:t>
            </a:r>
          </a:p>
          <a:p>
            <a:pPr marL="1312863" lvl="2"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NM 2,130,256 people x $3.416 = $7,276,954</a:t>
            </a:r>
          </a:p>
          <a:p>
            <a:pPr marL="1312863" lvl="2"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Provides the deepest federal subsidy, funding roughly 65% of total development cost</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4% credits are non-competitive</a:t>
            </a:r>
          </a:p>
          <a:p>
            <a:pPr marL="855663" lvl="1"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“As of right” with the use of tax-exempt bonds</a:t>
            </a:r>
          </a:p>
          <a:p>
            <a:pPr marL="855663" lvl="1"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Applications on a rolling basis</a:t>
            </a:r>
          </a:p>
          <a:p>
            <a:pPr marL="855663" lvl="1"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Limited by available private activity bond volume cap</a:t>
            </a:r>
          </a:p>
          <a:p>
            <a:pPr marL="855663" lvl="1"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Attract less equity, funding roughly 30% of total development cost</a:t>
            </a:r>
          </a:p>
          <a:p>
            <a:pPr marL="112713" algn="l">
              <a:lnSpc>
                <a:spcPct val="100000"/>
              </a:lnSpc>
            </a:pPr>
            <a:endParaRPr lang="en-US" sz="20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Low Income Housing Tax Credit</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1938567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1106894-E06A-8191-3C88-FCA81854892C}"/>
              </a:ext>
            </a:extLst>
          </p:cNvPr>
          <p:cNvPicPr>
            <a:picLocks noChangeAspect="1"/>
          </p:cNvPicPr>
          <p:nvPr/>
        </p:nvPicPr>
        <p:blipFill>
          <a:blip r:embed="rId3"/>
          <a:stretch>
            <a:fillRect/>
          </a:stretch>
        </p:blipFill>
        <p:spPr>
          <a:xfrm>
            <a:off x="5843450" y="1051133"/>
            <a:ext cx="6348549" cy="5704493"/>
          </a:xfrm>
          <a:prstGeom prst="rect">
            <a:avLst/>
          </a:prstGeom>
        </p:spPr>
      </p:pic>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Tax-Exempt Bond Issuance</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15</a:t>
            </a:r>
            <a:endParaRPr lang="en-US" b="1" dirty="0">
              <a:solidFill>
                <a:schemeClr val="tx1"/>
              </a:solidFill>
            </a:endParaRPr>
          </a:p>
        </p:txBody>
      </p:sp>
      <p:sp>
        <p:nvSpPr>
          <p:cNvPr id="18" name="Subtitle 5">
            <a:extLst>
              <a:ext uri="{FF2B5EF4-FFF2-40B4-BE49-F238E27FC236}">
                <a16:creationId xmlns:a16="http://schemas.microsoft.com/office/drawing/2014/main" id="{DADE239F-C900-0B0B-7DE4-C9683FA4471B}"/>
              </a:ext>
            </a:extLst>
          </p:cNvPr>
          <p:cNvSpPr txBox="1">
            <a:spLocks/>
          </p:cNvSpPr>
          <p:nvPr/>
        </p:nvSpPr>
        <p:spPr>
          <a:xfrm>
            <a:off x="304451" y="1188939"/>
            <a:ext cx="5234549" cy="52980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600" b="1" dirty="0">
              <a:latin typeface="Lato" panose="020F0502020204030203" pitchFamily="34" charset="0"/>
              <a:ea typeface="Lato" panose="020F0502020204030203" pitchFamily="34" charset="0"/>
              <a:cs typeface="Lato" panose="020F0502020204030203" pitchFamily="34" charset="0"/>
            </a:endParaRPr>
          </a:p>
          <a:p>
            <a:pPr algn="l"/>
            <a:endParaRPr lang="en-US" sz="1600" b="1" dirty="0">
              <a:latin typeface="Lato" panose="020F0502020204030203" pitchFamily="34" charset="0"/>
              <a:ea typeface="Lato" panose="020F0502020204030203" pitchFamily="34" charset="0"/>
              <a:cs typeface="Lato" panose="020F0502020204030203" pitchFamily="34" charset="0"/>
            </a:endParaRPr>
          </a:p>
          <a:p>
            <a:pPr algn="l"/>
            <a:r>
              <a:rPr lang="en-US" sz="1800" b="1" dirty="0">
                <a:latin typeface="Lato" panose="020F0502020204030203" pitchFamily="34" charset="0"/>
                <a:ea typeface="Lato" panose="020F0502020204030203" pitchFamily="34" charset="0"/>
                <a:cs typeface="Lato" panose="020F0502020204030203" pitchFamily="34" charset="0"/>
              </a:rPr>
              <a:t>Application Process for Multifamily Private Activity Bonds</a:t>
            </a:r>
            <a:r>
              <a:rPr lang="en-US" sz="1800" dirty="0">
                <a:latin typeface="Lato" panose="020F0502020204030203" pitchFamily="34" charset="0"/>
                <a:ea typeface="Lato" panose="020F0502020204030203" pitchFamily="34" charset="0"/>
                <a:cs typeface="Lato" panose="020F0502020204030203" pitchFamily="34" charset="0"/>
              </a:rPr>
              <a:t>:</a:t>
            </a:r>
          </a:p>
          <a:p>
            <a:pPr algn="l"/>
            <a:endParaRPr lang="en-US" sz="1800" dirty="0">
              <a:latin typeface="Lato" panose="020F0502020204030203" pitchFamily="34" charset="0"/>
              <a:ea typeface="Lato" panose="020F0502020204030203" pitchFamily="34" charset="0"/>
              <a:cs typeface="Lato" panose="020F0502020204030203" pitchFamily="34" charset="0"/>
            </a:endParaRP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Apply for 4% LIHTC</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Once approved, draft 42(m) letter provided</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Inducement Resolution issued</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Applicant prepares State Board of Finance (SBOF) application for Housing New Mexico to submit to SBOF for approval</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TEFRA hearing</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Bond Resolution to Housing New Mexico Board for approval</a:t>
            </a:r>
          </a:p>
          <a:p>
            <a:pPr marL="342900" indent="-342900" algn="l">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Closing</a:t>
            </a:r>
          </a:p>
          <a:p>
            <a:pPr marL="109728"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91930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16</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658561" y="1371467"/>
            <a:ext cx="8874877" cy="4917189"/>
          </a:xfrm>
        </p:spPr>
        <p:txBody>
          <a:bodyPr>
            <a:noAutofit/>
          </a:bodyPr>
          <a:lstStyle/>
          <a:p>
            <a:pPr algn="l"/>
            <a:r>
              <a:rPr lang="en-US" b="1" dirty="0">
                <a:latin typeface="Lato" panose="020F0502020204030203" pitchFamily="34" charset="0"/>
                <a:ea typeface="Lato" panose="020F0502020204030203" pitchFamily="34" charset="0"/>
                <a:cs typeface="Lato" panose="020F0502020204030203" pitchFamily="34" charset="0"/>
              </a:rPr>
              <a:t>Tax Credit Affordable Use</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Minimum set aside elections:</a:t>
            </a:r>
          </a:p>
          <a:p>
            <a:pPr marL="855663" lvl="1"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20% of units for households earning no more than 50% of Area Median Income (AMI), or</a:t>
            </a:r>
          </a:p>
          <a:p>
            <a:pPr marL="855663" lvl="1"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40% of units for households earning no more than 60% AMI (most common), or</a:t>
            </a:r>
          </a:p>
          <a:p>
            <a:pPr marL="855663" lvl="1"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Average Income: can serve households up to 80% AMI if at least 40% of total units are restricted, and the average of the imputed income limits of all restricted units does not exceed 60% AMI</a:t>
            </a:r>
          </a:p>
          <a:p>
            <a:pPr marL="398463" indent="-285750" algn="l">
              <a:lnSpc>
                <a:spcPct val="100000"/>
              </a:lnSpc>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Land Use Restriction Agreement (LURA) effective for a minimum of 30 years required (income and rent limits). </a:t>
            </a:r>
          </a:p>
          <a:p>
            <a:pPr marL="112713" algn="l">
              <a:lnSpc>
                <a:spcPct val="100000"/>
              </a:lnSpc>
            </a:pPr>
            <a:endParaRPr lang="en-US" sz="20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Low Income Housing Tax Credit</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609873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17</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094383" y="1315323"/>
            <a:ext cx="5001617" cy="4917189"/>
          </a:xfrm>
        </p:spPr>
        <p:txBody>
          <a:bodyPr>
            <a:noAutofit/>
          </a:bodyPr>
          <a:lstStyle/>
          <a:p>
            <a:pPr algn="l"/>
            <a:r>
              <a:rPr lang="en-US" b="1" dirty="0">
                <a:latin typeface="Lato" panose="020F0502020204030203" pitchFamily="34" charset="0"/>
                <a:ea typeface="Lato" panose="020F0502020204030203" pitchFamily="34" charset="0"/>
                <a:cs typeface="Lato" panose="020F0502020204030203" pitchFamily="34" charset="0"/>
              </a:rPr>
              <a:t>Partnership Structure to Receive LIHTC</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General Partner controls and operates the project, </a:t>
            </a:r>
            <a:r>
              <a:rPr lang="en-US" sz="2000" b="1" dirty="0">
                <a:latin typeface="Lato" panose="020F0502020204030203" pitchFamily="34" charset="0"/>
                <a:ea typeface="Lato" panose="020F0502020204030203" pitchFamily="34" charset="0"/>
                <a:cs typeface="Lato" panose="020F0502020204030203" pitchFamily="34" charset="0"/>
              </a:rPr>
              <a:t>provides guarantees</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The passive Limited Partner invests equity in return for 99.99% ownership</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Limited Partner gets its return almost exclusively from the tax credits and tax losses from the project</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Equity from the sale of credits reduces need for debt &amp; other financing needs of the project, allowing for lower rents</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Low Income Housing Tax Credit</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graphicFrame>
        <p:nvGraphicFramePr>
          <p:cNvPr id="3" name="Diagram 2">
            <a:extLst>
              <a:ext uri="{FF2B5EF4-FFF2-40B4-BE49-F238E27FC236}">
                <a16:creationId xmlns:a16="http://schemas.microsoft.com/office/drawing/2014/main" id="{F6936427-D826-D0E9-F518-B6833853E47C}"/>
              </a:ext>
            </a:extLst>
          </p:cNvPr>
          <p:cNvGraphicFramePr/>
          <p:nvPr>
            <p:extLst>
              <p:ext uri="{D42A27DB-BD31-4B8C-83A1-F6EECF244321}">
                <p14:modId xmlns:p14="http://schemas.microsoft.com/office/powerpoint/2010/main" val="1995129604"/>
              </p:ext>
            </p:extLst>
          </p:nvPr>
        </p:nvGraphicFramePr>
        <p:xfrm>
          <a:off x="6819560" y="1623534"/>
          <a:ext cx="4803848" cy="3610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8898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487669" y="1236025"/>
            <a:ext cx="7710032" cy="4917189"/>
          </a:xfrm>
        </p:spPr>
        <p:txBody>
          <a:bodyPr>
            <a:noAutofit/>
          </a:bodyPr>
          <a:lstStyle/>
          <a:p>
            <a:pPr algn="l"/>
            <a:endParaRPr lang="en-US" sz="1800" b="1"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r>
              <a:rPr lang="en-US" dirty="0">
                <a:latin typeface="Lato" panose="020F0502020204030203" pitchFamily="34" charset="0"/>
                <a:ea typeface="Lato" panose="020F0502020204030203" pitchFamily="34" charset="0"/>
                <a:cs typeface="Lato" panose="020F0502020204030203" pitchFamily="34" charset="0"/>
              </a:rPr>
              <a:t>The Housing New Mexico’s Housing Development Department was founded in 1991 to administer the Resolution Trust Corporation (RTC) Technical Assistance program and Housing Trust Fund Program (now known as the Housing Opportunity Fund). The Department was given purview over other major federal housing programs in 1997. In 2000, the department took over Multifamily development underwriting and financing, and eventually, single-family development underwriting and financing, which together are now the primary functions of the Department.</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609808" y="139305"/>
            <a:ext cx="10484144"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Overview of the Housing Development Department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4078884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68B2-DB29-E07E-F5B8-9D99ED6A95A6}"/>
              </a:ext>
            </a:extLst>
          </p:cNvPr>
          <p:cNvSpPr>
            <a:spLocks noGrp="1"/>
          </p:cNvSpPr>
          <p:nvPr>
            <p:ph type="title"/>
          </p:nvPr>
        </p:nvSpPr>
        <p:spPr>
          <a:xfrm>
            <a:off x="0" y="0"/>
            <a:ext cx="12192000" cy="1143000"/>
          </a:xfrm>
        </p:spPr>
        <p:txBody>
          <a:bodyPr anchor="ctr">
            <a:normAutofit/>
          </a:bodyPr>
          <a:lstStyle/>
          <a:p>
            <a:r>
              <a:rPr lang="en-US" sz="4000" dirty="0">
                <a:solidFill>
                  <a:schemeClr val="bg1"/>
                </a:solidFill>
                <a:latin typeface="+mn-lt"/>
                <a:cs typeface="Times" panose="02020603050405020304" pitchFamily="18" charset="0"/>
              </a:rPr>
              <a:t>Part III: Financing</a:t>
            </a:r>
            <a:br>
              <a:rPr lang="en-US" sz="4000" dirty="0">
                <a:solidFill>
                  <a:schemeClr val="bg1"/>
                </a:solidFill>
                <a:latin typeface="+mn-lt"/>
                <a:cs typeface="Times" panose="02020603050405020304" pitchFamily="18" charset="0"/>
              </a:rPr>
            </a:br>
            <a:r>
              <a:rPr lang="en-US" sz="2600" i="1" dirty="0">
                <a:solidFill>
                  <a:schemeClr val="bg1"/>
                </a:solidFill>
                <a:latin typeface="+mn-lt"/>
                <a:cs typeface="Times" panose="02020603050405020304" pitchFamily="18" charset="0"/>
              </a:rPr>
              <a:t>Low Income Housing Tax Credit (LIHTC) (Continued)</a:t>
            </a:r>
            <a:endParaRPr lang="en-US" sz="2600" i="1" dirty="0">
              <a:solidFill>
                <a:schemeClr val="bg1"/>
              </a:solidFill>
            </a:endParaRPr>
          </a:p>
        </p:txBody>
      </p:sp>
      <p:sp>
        <p:nvSpPr>
          <p:cNvPr id="3" name="Content Placeholder 2">
            <a:extLst>
              <a:ext uri="{FF2B5EF4-FFF2-40B4-BE49-F238E27FC236}">
                <a16:creationId xmlns:a16="http://schemas.microsoft.com/office/drawing/2014/main" id="{6811A71B-C7C2-9D3C-96CE-8665DCF0C0CF}"/>
              </a:ext>
            </a:extLst>
          </p:cNvPr>
          <p:cNvSpPr>
            <a:spLocks noGrp="1"/>
          </p:cNvSpPr>
          <p:nvPr>
            <p:ph sz="half" idx="1"/>
          </p:nvPr>
        </p:nvSpPr>
        <p:spPr>
          <a:xfrm>
            <a:off x="2412297" y="1475927"/>
            <a:ext cx="7367405" cy="657673"/>
          </a:xfrm>
        </p:spPr>
        <p:txBody>
          <a:bodyPr numCol="1">
            <a:normAutofit/>
          </a:bodyPr>
          <a:lstStyle/>
          <a:p>
            <a:pPr marL="0" indent="0">
              <a:buNone/>
            </a:pPr>
            <a:r>
              <a:rPr lang="en-US" sz="3200" dirty="0"/>
              <a:t>9% Low-Income Housing Tax Credit Process</a:t>
            </a:r>
          </a:p>
          <a:p>
            <a:pPr marL="457200" lvl="1" indent="0">
              <a:buNone/>
              <a:tabLst>
                <a:tab pos="4748213" algn="l"/>
              </a:tabLst>
            </a:pPr>
            <a:endParaRPr lang="en-US" sz="2800" dirty="0"/>
          </a:p>
        </p:txBody>
      </p:sp>
      <p:sp>
        <p:nvSpPr>
          <p:cNvPr id="4" name="Slide Number Placeholder 3">
            <a:extLst>
              <a:ext uri="{FF2B5EF4-FFF2-40B4-BE49-F238E27FC236}">
                <a16:creationId xmlns:a16="http://schemas.microsoft.com/office/drawing/2014/main" id="{F315EB2E-6373-53BF-43C7-D7E4D9B3F582}"/>
              </a:ext>
            </a:extLst>
          </p:cNvPr>
          <p:cNvSpPr>
            <a:spLocks noGrp="1"/>
          </p:cNvSpPr>
          <p:nvPr>
            <p:ph type="sldNum" sz="quarter" idx="12"/>
          </p:nvPr>
        </p:nvSpPr>
        <p:spPr>
          <a:xfrm>
            <a:off x="9042400" y="6477000"/>
            <a:ext cx="2844800" cy="381000"/>
          </a:xfrm>
        </p:spPr>
        <p:txBody>
          <a:bodyPr anchor="ctr">
            <a:normAutofit/>
          </a:bodyPr>
          <a:lstStyle/>
          <a:p>
            <a:pPr>
              <a:spcAft>
                <a:spcPts val="600"/>
              </a:spcAft>
            </a:pPr>
            <a:fld id="{447A2FEE-A88F-449A-A666-489832668D17}" type="slidenum">
              <a:rPr lang="en-US" smtClean="0">
                <a:solidFill>
                  <a:prstClr val="black">
                    <a:tint val="75000"/>
                  </a:prstClr>
                </a:solidFill>
              </a:rPr>
              <a:pPr>
                <a:spcAft>
                  <a:spcPts val="600"/>
                </a:spcAft>
              </a:pPr>
              <a:t>20</a:t>
            </a:fld>
            <a:endParaRPr lang="en-US">
              <a:solidFill>
                <a:prstClr val="black">
                  <a:tint val="75000"/>
                </a:prstClr>
              </a:solidFill>
            </a:endParaRPr>
          </a:p>
        </p:txBody>
      </p:sp>
      <p:sp>
        <p:nvSpPr>
          <p:cNvPr id="6" name="Rectangle 5">
            <a:extLst>
              <a:ext uri="{FF2B5EF4-FFF2-40B4-BE49-F238E27FC236}">
                <a16:creationId xmlns:a16="http://schemas.microsoft.com/office/drawing/2014/main" id="{4F275AEB-84FB-E8D6-3F23-4DFB911B1893}"/>
              </a:ext>
            </a:extLst>
          </p:cNvPr>
          <p:cNvSpPr/>
          <p:nvPr/>
        </p:nvSpPr>
        <p:spPr>
          <a:xfrm>
            <a:off x="3534438" y="3277101"/>
            <a:ext cx="4854179" cy="723432"/>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7" name="Notched Right Arrow 8">
            <a:extLst>
              <a:ext uri="{FF2B5EF4-FFF2-40B4-BE49-F238E27FC236}">
                <a16:creationId xmlns:a16="http://schemas.microsoft.com/office/drawing/2014/main" id="{AA488057-6198-CBD6-DF25-A7FB6D1A86BD}"/>
              </a:ext>
            </a:extLst>
          </p:cNvPr>
          <p:cNvSpPr/>
          <p:nvPr/>
        </p:nvSpPr>
        <p:spPr>
          <a:xfrm rot="5400000">
            <a:off x="2022391" y="3064374"/>
            <a:ext cx="1259138" cy="1646675"/>
          </a:xfrm>
          <a:prstGeom prst="notchedRightArrow">
            <a:avLst>
              <a:gd name="adj1" fmla="val 100000"/>
              <a:gd name="adj2" fmla="val 39903"/>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Awards</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530E055C-7EA3-CF69-4A70-37415E08F1DB}"/>
              </a:ext>
            </a:extLst>
          </p:cNvPr>
          <p:cNvSpPr/>
          <p:nvPr/>
        </p:nvSpPr>
        <p:spPr>
          <a:xfrm>
            <a:off x="3534438" y="4121386"/>
            <a:ext cx="4854179" cy="760889"/>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9" name="Notched Right Arrow 10">
            <a:extLst>
              <a:ext uri="{FF2B5EF4-FFF2-40B4-BE49-F238E27FC236}">
                <a16:creationId xmlns:a16="http://schemas.microsoft.com/office/drawing/2014/main" id="{40A4E031-FEE7-AEAF-0D9E-83113A077A9F}"/>
              </a:ext>
            </a:extLst>
          </p:cNvPr>
          <p:cNvSpPr/>
          <p:nvPr/>
        </p:nvSpPr>
        <p:spPr>
          <a:xfrm rot="5400000">
            <a:off x="2022391" y="3941316"/>
            <a:ext cx="1259138" cy="1646675"/>
          </a:xfrm>
          <a:prstGeom prst="notchedRightArrow">
            <a:avLst>
              <a:gd name="adj1" fmla="val 100000"/>
              <a:gd name="adj2" fmla="val 39903"/>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Equity Produced</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Rectangle 9">
            <a:extLst>
              <a:ext uri="{FF2B5EF4-FFF2-40B4-BE49-F238E27FC236}">
                <a16:creationId xmlns:a16="http://schemas.microsoft.com/office/drawing/2014/main" id="{601D1384-012F-3899-7D21-8497F45B4A6A}"/>
              </a:ext>
            </a:extLst>
          </p:cNvPr>
          <p:cNvSpPr/>
          <p:nvPr/>
        </p:nvSpPr>
        <p:spPr>
          <a:xfrm>
            <a:off x="3534438" y="2417707"/>
            <a:ext cx="4854179" cy="733739"/>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11" name="Right Arrow 12">
            <a:extLst>
              <a:ext uri="{FF2B5EF4-FFF2-40B4-BE49-F238E27FC236}">
                <a16:creationId xmlns:a16="http://schemas.microsoft.com/office/drawing/2014/main" id="{6A3E217C-FCF2-F74A-0408-F2EEB4473B1E}"/>
              </a:ext>
            </a:extLst>
          </p:cNvPr>
          <p:cNvSpPr/>
          <p:nvPr/>
        </p:nvSpPr>
        <p:spPr>
          <a:xfrm rot="5400000">
            <a:off x="2022391" y="2213145"/>
            <a:ext cx="1259138" cy="1646675"/>
          </a:xfrm>
          <a:prstGeom prst="rightArrow">
            <a:avLst>
              <a:gd name="adj1" fmla="val 100000"/>
              <a:gd name="adj2" fmla="val 40751"/>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Allocation</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Rectangle 11">
            <a:extLst>
              <a:ext uri="{FF2B5EF4-FFF2-40B4-BE49-F238E27FC236}">
                <a16:creationId xmlns:a16="http://schemas.microsoft.com/office/drawing/2014/main" id="{38137264-1C6F-07C9-3778-4882500BC24B}"/>
              </a:ext>
            </a:extLst>
          </p:cNvPr>
          <p:cNvSpPr/>
          <p:nvPr/>
        </p:nvSpPr>
        <p:spPr>
          <a:xfrm>
            <a:off x="3534438" y="5013684"/>
            <a:ext cx="4854179" cy="1061434"/>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13" name="Notched Right Arrow 14">
            <a:extLst>
              <a:ext uri="{FF2B5EF4-FFF2-40B4-BE49-F238E27FC236}">
                <a16:creationId xmlns:a16="http://schemas.microsoft.com/office/drawing/2014/main" id="{9AD94150-6B81-ECD6-7BC0-495DBE3D4C65}"/>
              </a:ext>
            </a:extLst>
          </p:cNvPr>
          <p:cNvSpPr/>
          <p:nvPr/>
        </p:nvSpPr>
        <p:spPr>
          <a:xfrm rot="5400000">
            <a:off x="2022391" y="4809122"/>
            <a:ext cx="1259138" cy="1646675"/>
          </a:xfrm>
          <a:prstGeom prst="notchedRightArrow">
            <a:avLst>
              <a:gd name="adj1" fmla="val 100000"/>
              <a:gd name="adj2" fmla="val 39903"/>
            </a:avLst>
          </a:prstGeom>
          <a:solidFill>
            <a:srgbClr val="00A8A4"/>
          </a:solidFill>
          <a:ln w="12700" cap="flat" cmpd="sng" algn="ctr">
            <a:noFill/>
            <a:prstDash val="solid"/>
          </a:ln>
          <a:effectLst/>
        </p:spPr>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Compliance</a:t>
            </a:r>
            <a:endParaRPr kumimoji="1"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 name="Inhaltsplatzhalter 4">
            <a:extLst>
              <a:ext uri="{FF2B5EF4-FFF2-40B4-BE49-F238E27FC236}">
                <a16:creationId xmlns:a16="http://schemas.microsoft.com/office/drawing/2014/main" id="{F52B421F-8B83-68A2-6C96-2C3E436A3A91}"/>
              </a:ext>
            </a:extLst>
          </p:cNvPr>
          <p:cNvSpPr txBox="1">
            <a:spLocks/>
          </p:cNvSpPr>
          <p:nvPr/>
        </p:nvSpPr>
        <p:spPr>
          <a:xfrm>
            <a:off x="3720175" y="2509645"/>
            <a:ext cx="4453713" cy="36009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n-US" sz="1300" b="0" i="0" u="none" strike="noStrike" kern="1200" cap="none" spc="0" normalizeH="0" baseline="0" noProof="0" dirty="0">
                <a:ln>
                  <a:noFill/>
                </a:ln>
                <a:solidFill>
                  <a:srgbClr val="231F20"/>
                </a:solidFill>
                <a:effectLst/>
                <a:uLnTx/>
                <a:uFillTx/>
                <a:latin typeface="Lato" panose="020F0502020204030203" pitchFamily="34" charset="0"/>
                <a:ea typeface="Lato" panose="020F0502020204030203" pitchFamily="34" charset="0"/>
                <a:cs typeface="Lato" panose="020F0502020204030203" pitchFamily="34" charset="0"/>
              </a:rPr>
              <a:t>Tax credits are allocated to the designated Allocation Agency on a per-capita basis</a:t>
            </a:r>
          </a:p>
        </p:txBody>
      </p:sp>
      <p:sp>
        <p:nvSpPr>
          <p:cNvPr id="15" name="Inhaltsplatzhalter 4">
            <a:extLst>
              <a:ext uri="{FF2B5EF4-FFF2-40B4-BE49-F238E27FC236}">
                <a16:creationId xmlns:a16="http://schemas.microsoft.com/office/drawing/2014/main" id="{E8BA4AD2-6CC9-4D98-0439-72E0DEC84E27}"/>
              </a:ext>
            </a:extLst>
          </p:cNvPr>
          <p:cNvSpPr txBox="1">
            <a:spLocks/>
          </p:cNvSpPr>
          <p:nvPr/>
        </p:nvSpPr>
        <p:spPr>
          <a:xfrm>
            <a:off x="3720175" y="3366806"/>
            <a:ext cx="4453713" cy="54014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n-US" sz="13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9% credits are awarded to proposed development projects through a competitive process, outlined by the Qualified Allocation Plan. </a:t>
            </a:r>
          </a:p>
        </p:txBody>
      </p:sp>
      <p:sp>
        <p:nvSpPr>
          <p:cNvPr id="16" name="Inhaltsplatzhalter 4">
            <a:extLst>
              <a:ext uri="{FF2B5EF4-FFF2-40B4-BE49-F238E27FC236}">
                <a16:creationId xmlns:a16="http://schemas.microsoft.com/office/drawing/2014/main" id="{00517084-09C5-17A8-CB99-9EA4AACEBAFB}"/>
              </a:ext>
            </a:extLst>
          </p:cNvPr>
          <p:cNvSpPr txBox="1">
            <a:spLocks/>
          </p:cNvSpPr>
          <p:nvPr/>
        </p:nvSpPr>
        <p:spPr>
          <a:xfrm>
            <a:off x="3695815" y="4221098"/>
            <a:ext cx="4531423" cy="54014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n-US" sz="13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Projects “sell” 10-year</a:t>
            </a:r>
            <a:r>
              <a:rPr lang="en-US" sz="1300" dirty="0">
                <a:solidFill>
                  <a:srgbClr val="535554"/>
                </a:solidFill>
                <a:latin typeface="Lato" panose="020F0502020204030203" pitchFamily="34" charset="0"/>
                <a:ea typeface="Lato" panose="020F0502020204030203" pitchFamily="34" charset="0"/>
                <a:cs typeface="Lato" panose="020F0502020204030203" pitchFamily="34" charset="0"/>
              </a:rPr>
              <a:t>s worth of </a:t>
            </a:r>
            <a:r>
              <a:rPr kumimoji="0" lang="en-US" sz="13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credits to investor looking to off-set federal tax liability (around 82 cents per dollar of credit), producing around 65% of the total development costs.</a:t>
            </a:r>
          </a:p>
        </p:txBody>
      </p:sp>
      <p:sp>
        <p:nvSpPr>
          <p:cNvPr id="17" name="Inhaltsplatzhalter 4">
            <a:extLst>
              <a:ext uri="{FF2B5EF4-FFF2-40B4-BE49-F238E27FC236}">
                <a16:creationId xmlns:a16="http://schemas.microsoft.com/office/drawing/2014/main" id="{D0C37FCE-58A7-04A6-99DE-2C5C0A911F62}"/>
              </a:ext>
            </a:extLst>
          </p:cNvPr>
          <p:cNvSpPr txBox="1">
            <a:spLocks/>
          </p:cNvSpPr>
          <p:nvPr/>
        </p:nvSpPr>
        <p:spPr>
          <a:xfrm>
            <a:off x="3720175" y="5105622"/>
            <a:ext cx="4453713" cy="90024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n-US" sz="13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While the investor takes credits annually for only the first 10 years, credits can be recaptured if the project is not in compliance for 15 years. Additionally, extended compliance periods range from 15-35 more years, following the initial 15 years. </a:t>
            </a:r>
          </a:p>
        </p:txBody>
      </p:sp>
      <p:sp>
        <p:nvSpPr>
          <p:cNvPr id="18" name="Rectangle 17">
            <a:extLst>
              <a:ext uri="{FF2B5EF4-FFF2-40B4-BE49-F238E27FC236}">
                <a16:creationId xmlns:a16="http://schemas.microsoft.com/office/drawing/2014/main" id="{21999BA5-17E1-A233-E006-8A580819413A}"/>
              </a:ext>
            </a:extLst>
          </p:cNvPr>
          <p:cNvSpPr/>
          <p:nvPr/>
        </p:nvSpPr>
        <p:spPr>
          <a:xfrm>
            <a:off x="8447309" y="3271898"/>
            <a:ext cx="1845113" cy="723432"/>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535554"/>
              </a:solidFill>
              <a:effectLst/>
              <a:uLnTx/>
              <a:uFillTx/>
              <a:latin typeface="Calibri Light" panose="020F0302020204030204"/>
              <a:ea typeface="+mn-ea"/>
              <a:cs typeface="+mn-cs"/>
            </a:endParaRPr>
          </a:p>
        </p:txBody>
      </p:sp>
      <p:sp>
        <p:nvSpPr>
          <p:cNvPr id="19" name="Rectangle 18">
            <a:extLst>
              <a:ext uri="{FF2B5EF4-FFF2-40B4-BE49-F238E27FC236}">
                <a16:creationId xmlns:a16="http://schemas.microsoft.com/office/drawing/2014/main" id="{38D6A6DD-FF41-7DD5-32BF-207A7A69A6BE}"/>
              </a:ext>
            </a:extLst>
          </p:cNvPr>
          <p:cNvSpPr/>
          <p:nvPr/>
        </p:nvSpPr>
        <p:spPr>
          <a:xfrm>
            <a:off x="8447309" y="4116183"/>
            <a:ext cx="1845113" cy="1958935"/>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FFED0D7B-2040-AF04-1D9F-2ACDBD88E37C}"/>
              </a:ext>
            </a:extLst>
          </p:cNvPr>
          <p:cNvSpPr/>
          <p:nvPr/>
        </p:nvSpPr>
        <p:spPr>
          <a:xfrm>
            <a:off x="8447309" y="2412504"/>
            <a:ext cx="1845113" cy="733739"/>
          </a:xfrm>
          <a:prstGeom prst="rect">
            <a:avLst/>
          </a:prstGeom>
          <a:solidFill>
            <a:srgbClr val="E8F0F0"/>
          </a:solidFill>
          <a:ln w="12700"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CF9EF"/>
              </a:solidFill>
              <a:effectLst/>
              <a:uLnTx/>
              <a:uFillTx/>
              <a:latin typeface="Calibri Light" panose="020F0302020204030204"/>
              <a:ea typeface="+mn-ea"/>
              <a:cs typeface="+mn-cs"/>
            </a:endParaRPr>
          </a:p>
        </p:txBody>
      </p:sp>
      <p:sp>
        <p:nvSpPr>
          <p:cNvPr id="21" name="Inhaltsplatzhalter 4">
            <a:extLst>
              <a:ext uri="{FF2B5EF4-FFF2-40B4-BE49-F238E27FC236}">
                <a16:creationId xmlns:a16="http://schemas.microsoft.com/office/drawing/2014/main" id="{C7B212B5-9057-5953-19B6-43011720D3A8}"/>
              </a:ext>
            </a:extLst>
          </p:cNvPr>
          <p:cNvSpPr txBox="1">
            <a:spLocks/>
          </p:cNvSpPr>
          <p:nvPr/>
        </p:nvSpPr>
        <p:spPr>
          <a:xfrm>
            <a:off x="8545278" y="2517201"/>
            <a:ext cx="1722664" cy="36009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n-US" sz="13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$7.3 million allocated to NM in 2026</a:t>
            </a:r>
          </a:p>
        </p:txBody>
      </p:sp>
      <p:sp>
        <p:nvSpPr>
          <p:cNvPr id="22" name="Inhaltsplatzhalter 4">
            <a:extLst>
              <a:ext uri="{FF2B5EF4-FFF2-40B4-BE49-F238E27FC236}">
                <a16:creationId xmlns:a16="http://schemas.microsoft.com/office/drawing/2014/main" id="{A21DFB3A-6A7F-AAF4-4BED-81BECC0420E6}"/>
              </a:ext>
            </a:extLst>
          </p:cNvPr>
          <p:cNvSpPr txBox="1">
            <a:spLocks/>
          </p:cNvSpPr>
          <p:nvPr/>
        </p:nvSpPr>
        <p:spPr>
          <a:xfrm>
            <a:off x="8545278" y="3338786"/>
            <a:ext cx="1722664" cy="54014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n-US" sz="13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Ex. Project A: $1,000,000 in credits awarded.</a:t>
            </a:r>
          </a:p>
        </p:txBody>
      </p:sp>
      <p:sp>
        <p:nvSpPr>
          <p:cNvPr id="23" name="Inhaltsplatzhalter 4">
            <a:extLst>
              <a:ext uri="{FF2B5EF4-FFF2-40B4-BE49-F238E27FC236}">
                <a16:creationId xmlns:a16="http://schemas.microsoft.com/office/drawing/2014/main" id="{A6FAF8D6-7246-639D-6EA5-98DA88398ABE}"/>
              </a:ext>
            </a:extLst>
          </p:cNvPr>
          <p:cNvSpPr txBox="1">
            <a:spLocks/>
          </p:cNvSpPr>
          <p:nvPr/>
        </p:nvSpPr>
        <p:spPr>
          <a:xfrm>
            <a:off x="8508533" y="4205778"/>
            <a:ext cx="1722664" cy="1773306"/>
          </a:xfrm>
          <a:prstGeom prst="rect">
            <a:avLst/>
          </a:prstGeom>
          <a:solidFill>
            <a:srgbClr val="E8F0F0"/>
          </a:solidFill>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n-US" sz="13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Ex. Project A: </a:t>
            </a:r>
          </a:p>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lang="en-US" sz="1300" dirty="0">
                <a:solidFill>
                  <a:srgbClr val="535554"/>
                </a:solidFill>
                <a:latin typeface="Lato" panose="020F0502020204030203" pitchFamily="34" charset="0"/>
                <a:ea typeface="Lato" panose="020F0502020204030203" pitchFamily="34" charset="0"/>
                <a:cs typeface="Lato" panose="020F0502020204030203" pitchFamily="34" charset="0"/>
              </a:rPr>
              <a:t>$1,000,000 x 10 years =</a:t>
            </a:r>
          </a:p>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lang="en-US" sz="1300" dirty="0">
                <a:solidFill>
                  <a:srgbClr val="535554"/>
                </a:solidFill>
                <a:latin typeface="Lato" panose="020F0502020204030203" pitchFamily="34" charset="0"/>
                <a:ea typeface="Lato" panose="020F0502020204030203" pitchFamily="34" charset="0"/>
                <a:cs typeface="Lato" panose="020F0502020204030203" pitchFamily="34" charset="0"/>
              </a:rPr>
              <a:t>$10,000,000 in total credits</a:t>
            </a:r>
          </a:p>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lang="en-US" sz="1300" dirty="0">
                <a:solidFill>
                  <a:srgbClr val="535554"/>
                </a:solidFill>
                <a:latin typeface="Lato" panose="020F0502020204030203" pitchFamily="34" charset="0"/>
                <a:ea typeface="Lato" panose="020F0502020204030203" pitchFamily="34" charset="0"/>
                <a:cs typeface="Lato" panose="020F0502020204030203" pitchFamily="34" charset="0"/>
              </a:rPr>
              <a:t>$10,000,000 x $0.82 = </a:t>
            </a:r>
          </a:p>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lang="en-US" sz="1300" dirty="0">
                <a:solidFill>
                  <a:srgbClr val="535554"/>
                </a:solidFill>
                <a:latin typeface="Lato" panose="020F0502020204030203" pitchFamily="34" charset="0"/>
                <a:ea typeface="Lato" panose="020F0502020204030203" pitchFamily="34" charset="0"/>
                <a:cs typeface="Lato" panose="020F0502020204030203" pitchFamily="34" charset="0"/>
              </a:rPr>
              <a:t>$8,200,000 in </a:t>
            </a:r>
            <a:r>
              <a:rPr kumimoji="0" lang="en-US" sz="13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equity</a:t>
            </a:r>
          </a:p>
        </p:txBody>
      </p:sp>
      <p:sp>
        <p:nvSpPr>
          <p:cNvPr id="5" name="Rectangle 4">
            <a:extLst>
              <a:ext uri="{FF2B5EF4-FFF2-40B4-BE49-F238E27FC236}">
                <a16:creationId xmlns:a16="http://schemas.microsoft.com/office/drawing/2014/main" id="{2C7170AC-D527-97F0-79EC-07C3528408A2}"/>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0BE4C58-64CF-AFDC-2C91-ED344B179296}"/>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logo with a sun and a keyhole&#10;&#10;Description automatically generated">
            <a:extLst>
              <a:ext uri="{FF2B5EF4-FFF2-40B4-BE49-F238E27FC236}">
                <a16:creationId xmlns:a16="http://schemas.microsoft.com/office/drawing/2014/main" id="{DCC16B0F-FFFE-8E5C-95B9-A3C6DDA8760A}"/>
              </a:ext>
            </a:extLst>
          </p:cNvPr>
          <p:cNvPicPr>
            <a:picLocks noChangeAspect="1"/>
          </p:cNvPicPr>
          <p:nvPr/>
        </p:nvPicPr>
        <p:blipFill>
          <a:blip r:embed="rId3"/>
          <a:stretch>
            <a:fillRect/>
          </a:stretch>
        </p:blipFill>
        <p:spPr>
          <a:xfrm>
            <a:off x="366632" y="234640"/>
            <a:ext cx="876543" cy="514641"/>
          </a:xfrm>
          <a:prstGeom prst="rect">
            <a:avLst/>
          </a:prstGeom>
        </p:spPr>
      </p:pic>
      <p:sp>
        <p:nvSpPr>
          <p:cNvPr id="26" name="Title 1">
            <a:extLst>
              <a:ext uri="{FF2B5EF4-FFF2-40B4-BE49-F238E27FC236}">
                <a16:creationId xmlns:a16="http://schemas.microsoft.com/office/drawing/2014/main" id="{C8C294FC-13F4-947E-30B8-2BF70AE83561}"/>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Low Income Housing Tax Credit</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sp>
        <p:nvSpPr>
          <p:cNvPr id="27" name="Footer Placeholder 5">
            <a:extLst>
              <a:ext uri="{FF2B5EF4-FFF2-40B4-BE49-F238E27FC236}">
                <a16:creationId xmlns:a16="http://schemas.microsoft.com/office/drawing/2014/main" id="{EB956BAE-7C58-3D61-38C0-B8D545A24369}"/>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18</a:t>
            </a:r>
            <a:endParaRPr lang="en-US" b="1" dirty="0">
              <a:solidFill>
                <a:schemeClr val="tx1"/>
              </a:solidFill>
            </a:endParaRPr>
          </a:p>
        </p:txBody>
      </p:sp>
    </p:spTree>
    <p:extLst>
      <p:ext uri="{BB962C8B-B14F-4D97-AF65-F5344CB8AC3E}">
        <p14:creationId xmlns:p14="http://schemas.microsoft.com/office/powerpoint/2010/main" val="999824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19</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890889" y="1371467"/>
            <a:ext cx="7710032" cy="4917189"/>
          </a:xfrm>
        </p:spPr>
        <p:txBody>
          <a:bodyPr>
            <a:noAutofit/>
          </a:bodyPr>
          <a:lstStyle/>
          <a:p>
            <a:pPr algn="l"/>
            <a:r>
              <a:rPr lang="en-US" b="1" dirty="0">
                <a:latin typeface="Lato" panose="020F0502020204030203" pitchFamily="34" charset="0"/>
                <a:ea typeface="Lato" panose="020F0502020204030203" pitchFamily="34" charset="0"/>
                <a:cs typeface="Lato" panose="020F0502020204030203" pitchFamily="34" charset="0"/>
              </a:rPr>
              <a:t>Fill the Gap</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Almost all LIHTC projects will have a funding gap </a:t>
            </a:r>
          </a:p>
          <a:p>
            <a:pPr marL="855663" lvl="1" indent="-285750" algn="l">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Lower rents= lower NOI= lower appraised value= smaller 1</a:t>
            </a:r>
            <a:r>
              <a:rPr lang="en-US" sz="1200" baseline="30000" dirty="0">
                <a:latin typeface="Lato" panose="020F0502020204030203" pitchFamily="34" charset="0"/>
                <a:ea typeface="Lato" panose="020F0502020204030203" pitchFamily="34" charset="0"/>
                <a:cs typeface="Lato" panose="020F0502020204030203" pitchFamily="34" charset="0"/>
              </a:rPr>
              <a:t>st</a:t>
            </a:r>
            <a:r>
              <a:rPr lang="en-US" sz="1200" dirty="0">
                <a:latin typeface="Lato" panose="020F0502020204030203" pitchFamily="34" charset="0"/>
                <a:ea typeface="Lato" panose="020F0502020204030203" pitchFamily="34" charset="0"/>
                <a:cs typeface="Lato" panose="020F0502020204030203" pitchFamily="34" charset="0"/>
              </a:rPr>
              <a:t> Mtg</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Determine gap left after first mortgage and tax credit equity</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Five or more funding sources for a project is common</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Understand eligibility and constraints of funding programs</a:t>
            </a:r>
          </a:p>
          <a:p>
            <a:pPr marL="855663" lvl="1"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Expect to meet the most conservative of overlapping requirements</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Adjust preliminary rents/NOI accordingly in projections</a:t>
            </a:r>
          </a:p>
          <a:p>
            <a:pPr marL="398463" indent="-285750" algn="l">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Apply for gap funding with full proforma (projected capital stack, rents, operating expenses, and resulting cash flow)</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Gap Financing</a:t>
            </a:r>
            <a:endParaRPr lang="en-US" sz="28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2171870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hugging outside&#10;&#10;Description automatically generated">
            <a:extLst>
              <a:ext uri="{FF2B5EF4-FFF2-40B4-BE49-F238E27FC236}">
                <a16:creationId xmlns:a16="http://schemas.microsoft.com/office/drawing/2014/main" id="{8C621961-AF4D-982C-CBFA-373F1529DCE3}"/>
              </a:ext>
            </a:extLst>
          </p:cNvPr>
          <p:cNvPicPr>
            <a:picLocks noChangeAspect="1"/>
          </p:cNvPicPr>
          <p:nvPr/>
        </p:nvPicPr>
        <p:blipFill rotWithShape="1">
          <a:blip r:embed="rId3"/>
          <a:srcRect l="22850"/>
          <a:stretch/>
        </p:blipFill>
        <p:spPr>
          <a:xfrm>
            <a:off x="5843450" y="1051133"/>
            <a:ext cx="6348549" cy="5494300"/>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707366" y="1287672"/>
            <a:ext cx="4606506" cy="5199350"/>
          </a:xfrm>
        </p:spPr>
        <p:txBody>
          <a:bodyPr>
            <a:noAutofit/>
          </a:bodyPr>
          <a:lstStyle/>
          <a:p>
            <a:pPr algn="l"/>
            <a:r>
              <a:rPr lang="en-US" sz="1800" b="1" dirty="0">
                <a:latin typeface="Lato" panose="020F0502020204030203" pitchFamily="34" charset="0"/>
                <a:ea typeface="Lato" panose="020F0502020204030203" pitchFamily="34" charset="0"/>
                <a:cs typeface="Lato" panose="020F0502020204030203" pitchFamily="34" charset="0"/>
              </a:rPr>
              <a:t>Housing New Mexico offers:</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HOME Investment Partnerships (federal)</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National Housing Trust Fund (federal)</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New Mexico Housing Trust Fund (state)</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Primero Investment Fund</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Land Title Trust Fund</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542(c) FHA-Insured Multifamily (Risk Share)</a:t>
            </a:r>
          </a:p>
          <a:p>
            <a:pPr marL="852678" lvl="1" indent="-285750" algn="l">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Housing New Mexico- Access Loans</a:t>
            </a:r>
          </a:p>
          <a:p>
            <a:pPr marL="852678" lvl="1" indent="-285750" algn="l">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Federal Financing Bank</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538 Guaranteed Rural Rental Housing Program</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State Tax Credit (Donation based)</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Ventana Fund</a:t>
            </a:r>
          </a:p>
          <a:p>
            <a:pPr marL="109728" algn="l">
              <a:lnSpc>
                <a:spcPct val="100000"/>
              </a:lnSpc>
            </a:pPr>
            <a:r>
              <a:rPr lang="en-US" sz="1600" b="1" dirty="0">
                <a:latin typeface="Lato" panose="020F0502020204030203" pitchFamily="34" charset="0"/>
                <a:ea typeface="Lato" panose="020F0502020204030203" pitchFamily="34" charset="0"/>
                <a:cs typeface="Lato" panose="020F0502020204030203" pitchFamily="34" charset="0"/>
              </a:rPr>
              <a:t>Universal Rental Development Application </a:t>
            </a:r>
            <a:r>
              <a:rPr lang="en-US" sz="1600" dirty="0">
                <a:latin typeface="Lato" panose="020F0502020204030203" pitchFamily="34" charset="0"/>
                <a:ea typeface="Lato" panose="020F0502020204030203" pitchFamily="34" charset="0"/>
                <a:cs typeface="Lato" panose="020F0502020204030203" pitchFamily="34" charset="0"/>
              </a:rPr>
              <a:t>for most sources; apply for all Housing New Mexico financing concurrently</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Housing New Mexico Financing Sources</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20</a:t>
            </a:r>
            <a:endParaRPr lang="en-US" b="1" dirty="0">
              <a:solidFill>
                <a:schemeClr val="tx1"/>
              </a:solidFill>
            </a:endParaRPr>
          </a:p>
        </p:txBody>
      </p:sp>
    </p:spTree>
    <p:extLst>
      <p:ext uri="{BB962C8B-B14F-4D97-AF65-F5344CB8AC3E}">
        <p14:creationId xmlns:p14="http://schemas.microsoft.com/office/powerpoint/2010/main" val="2601800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5040B-5215-3D79-3A8C-44B971729054}"/>
              </a:ext>
            </a:extLst>
          </p:cNvPr>
          <p:cNvPicPr>
            <a:picLocks noChangeAspect="1"/>
          </p:cNvPicPr>
          <p:nvPr/>
        </p:nvPicPr>
        <p:blipFill>
          <a:blip r:embed="rId3"/>
          <a:stretch>
            <a:fillRect/>
          </a:stretch>
        </p:blipFill>
        <p:spPr>
          <a:xfrm>
            <a:off x="5843450" y="822525"/>
            <a:ext cx="6348549" cy="5711839"/>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707366" y="1285773"/>
            <a:ext cx="4606506" cy="4946739"/>
          </a:xfrm>
        </p:spPr>
        <p:txBody>
          <a:bodyPr>
            <a:noAutofit/>
          </a:bodyPr>
          <a:lstStyle/>
          <a:p>
            <a:pPr algn="l"/>
            <a:r>
              <a:rPr lang="en-US" sz="2000" b="1" dirty="0">
                <a:latin typeface="Lato" panose="020F0502020204030203" pitchFamily="34" charset="0"/>
                <a:ea typeface="Lato" panose="020F0502020204030203" pitchFamily="34" charset="0"/>
                <a:cs typeface="Lato" panose="020F0502020204030203" pitchFamily="34" charset="0"/>
              </a:rPr>
              <a:t>Other Gap Financing Examples:</a:t>
            </a:r>
          </a:p>
          <a:p>
            <a:pPr marL="395478"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Deferred developer fee</a:t>
            </a:r>
          </a:p>
          <a:p>
            <a:pPr marL="395478"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Developer or contractor contributions</a:t>
            </a:r>
          </a:p>
          <a:p>
            <a:pPr marL="395478"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Other tax credits (solar, historic)</a:t>
            </a:r>
          </a:p>
          <a:p>
            <a:pPr marL="395478"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Federal Home Loan Bank- Affordable Housing Program grants</a:t>
            </a:r>
          </a:p>
          <a:p>
            <a:pPr marL="395478"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Local government contributions made under New Mexico’s Affordable Housing Act</a:t>
            </a:r>
          </a:p>
          <a:p>
            <a:pPr marL="852678" lvl="1" indent="-285750" algn="l">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City or County land</a:t>
            </a:r>
          </a:p>
          <a:p>
            <a:pPr marL="852678" lvl="1" indent="-285750" algn="l">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Impact fee waiver</a:t>
            </a:r>
          </a:p>
          <a:p>
            <a:pPr marL="852678" lvl="1" indent="-285750" algn="l">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Property tax abatement</a:t>
            </a:r>
          </a:p>
          <a:p>
            <a:pPr marL="852678" lvl="1" indent="-285750" algn="l">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Infrastructure contribution</a:t>
            </a:r>
          </a:p>
          <a:p>
            <a:pPr marL="852678" lvl="1" indent="-285750" algn="l">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Low-interest rate loans</a:t>
            </a:r>
          </a:p>
          <a:p>
            <a:pPr marL="852678" lvl="1" indent="-285750" algn="l">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Grants and soft loans</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Other Gap Financing Sources</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21</a:t>
            </a:r>
            <a:endParaRPr lang="en-US" b="1" dirty="0">
              <a:solidFill>
                <a:schemeClr val="tx1"/>
              </a:solidFill>
            </a:endParaRPr>
          </a:p>
        </p:txBody>
      </p:sp>
      <p:sp>
        <p:nvSpPr>
          <p:cNvPr id="13" name="TextBox 12">
            <a:extLst>
              <a:ext uri="{FF2B5EF4-FFF2-40B4-BE49-F238E27FC236}">
                <a16:creationId xmlns:a16="http://schemas.microsoft.com/office/drawing/2014/main" id="{212B6DEC-4C41-D927-21A0-69D8FD885396}"/>
              </a:ext>
            </a:extLst>
          </p:cNvPr>
          <p:cNvSpPr txBox="1"/>
          <p:nvPr/>
        </p:nvSpPr>
        <p:spPr>
          <a:xfrm>
            <a:off x="5986732" y="6142184"/>
            <a:ext cx="2839624" cy="369332"/>
          </a:xfrm>
          <a:prstGeom prst="rect">
            <a:avLst/>
          </a:prstGeom>
          <a:noFill/>
        </p:spPr>
        <p:txBody>
          <a:bodyPr wrap="none" rtlCol="0">
            <a:spAutoFit/>
          </a:bodyPr>
          <a:lstStyle/>
          <a:p>
            <a:r>
              <a:rPr lang="en-US" dirty="0">
                <a:solidFill>
                  <a:srgbClr val="EDE9D7"/>
                </a:solidFill>
              </a:rPr>
              <a:t>Mesquite Village, Las Cruces</a:t>
            </a:r>
          </a:p>
        </p:txBody>
      </p:sp>
    </p:spTree>
    <p:extLst>
      <p:ext uri="{BB962C8B-B14F-4D97-AF65-F5344CB8AC3E}">
        <p14:creationId xmlns:p14="http://schemas.microsoft.com/office/powerpoint/2010/main" val="333255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A97C-4632-A6AD-EE3F-0DD747C5C5C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4BA7F0E-D9F3-6391-518B-D5F7544BFD8D}"/>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BD5E16C-8D20-848B-40E1-004B44AEEC74}"/>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F834CB1E-9F28-B3F6-7911-950EB9DC30D2}"/>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22</a:t>
            </a:r>
            <a:endParaRPr lang="en-US" b="1" dirty="0">
              <a:solidFill>
                <a:schemeClr val="tx1"/>
              </a:solidFill>
            </a:endParaRPr>
          </a:p>
        </p:txBody>
      </p:sp>
      <p:sp>
        <p:nvSpPr>
          <p:cNvPr id="4" name="Title 1">
            <a:extLst>
              <a:ext uri="{FF2B5EF4-FFF2-40B4-BE49-F238E27FC236}">
                <a16:creationId xmlns:a16="http://schemas.microsoft.com/office/drawing/2014/main" id="{8B601B9D-2DE6-9405-562C-DA985B639BC0}"/>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Gap Financing</a:t>
            </a:r>
            <a:endParaRPr lang="en-US" sz="28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B0B38BEA-2059-D717-CAE0-57F538C7F8FE}"/>
              </a:ext>
            </a:extLst>
          </p:cNvPr>
          <p:cNvPicPr>
            <a:picLocks noChangeAspect="1"/>
          </p:cNvPicPr>
          <p:nvPr/>
        </p:nvPicPr>
        <p:blipFill>
          <a:blip r:embed="rId3"/>
          <a:stretch>
            <a:fillRect/>
          </a:stretch>
        </p:blipFill>
        <p:spPr>
          <a:xfrm>
            <a:off x="366632" y="234640"/>
            <a:ext cx="876543" cy="514641"/>
          </a:xfrm>
          <a:prstGeom prst="rect">
            <a:avLst/>
          </a:prstGeom>
        </p:spPr>
      </p:pic>
      <p:pic>
        <p:nvPicPr>
          <p:cNvPr id="5" name="Picture 4">
            <a:extLst>
              <a:ext uri="{FF2B5EF4-FFF2-40B4-BE49-F238E27FC236}">
                <a16:creationId xmlns:a16="http://schemas.microsoft.com/office/drawing/2014/main" id="{53D68EB1-C792-9A53-6214-4207D5452EDF}"/>
              </a:ext>
            </a:extLst>
          </p:cNvPr>
          <p:cNvPicPr>
            <a:picLocks noChangeAspect="1"/>
          </p:cNvPicPr>
          <p:nvPr/>
        </p:nvPicPr>
        <p:blipFill>
          <a:blip r:embed="rId4"/>
          <a:srcRect/>
          <a:stretch/>
        </p:blipFill>
        <p:spPr>
          <a:xfrm>
            <a:off x="1664180" y="1583274"/>
            <a:ext cx="8863639" cy="4371605"/>
          </a:xfrm>
          <a:prstGeom prst="rect">
            <a:avLst/>
          </a:prstGeom>
        </p:spPr>
      </p:pic>
    </p:spTree>
    <p:extLst>
      <p:ext uri="{BB962C8B-B14F-4D97-AF65-F5344CB8AC3E}">
        <p14:creationId xmlns:p14="http://schemas.microsoft.com/office/powerpoint/2010/main" val="3582189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2658373" y="1503587"/>
            <a:ext cx="6875254" cy="464909"/>
          </a:xfrm>
        </p:spPr>
        <p:txBody>
          <a:bodyPr>
            <a:noAutofit/>
          </a:bodyPr>
          <a:lstStyle/>
          <a:p>
            <a:r>
              <a:rPr lang="en-US" sz="1800" b="1" dirty="0">
                <a:latin typeface="Lato" panose="020F0502020204030203" pitchFamily="34" charset="0"/>
                <a:ea typeface="Lato" panose="020F0502020204030203" pitchFamily="34" charset="0"/>
                <a:cs typeface="Lato" panose="020F0502020204030203" pitchFamily="34" charset="0"/>
              </a:rPr>
              <a:t>Capital Stack Example:</a:t>
            </a: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III: Financing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Capital Stack</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23</a:t>
            </a:r>
            <a:endParaRPr lang="en-US" b="1" dirty="0">
              <a:solidFill>
                <a:schemeClr val="tx1"/>
              </a:solidFill>
            </a:endParaRPr>
          </a:p>
        </p:txBody>
      </p:sp>
      <p:graphicFrame>
        <p:nvGraphicFramePr>
          <p:cNvPr id="2" name="Table 1">
            <a:extLst>
              <a:ext uri="{FF2B5EF4-FFF2-40B4-BE49-F238E27FC236}">
                <a16:creationId xmlns:a16="http://schemas.microsoft.com/office/drawing/2014/main" id="{640F43AA-14C4-E5CA-1F9D-9E80D4554BBE}"/>
              </a:ext>
            </a:extLst>
          </p:cNvPr>
          <p:cNvGraphicFramePr>
            <a:graphicFrameLocks noGrp="1"/>
          </p:cNvGraphicFramePr>
          <p:nvPr>
            <p:extLst>
              <p:ext uri="{D42A27DB-BD31-4B8C-83A1-F6EECF244321}">
                <p14:modId xmlns:p14="http://schemas.microsoft.com/office/powerpoint/2010/main" val="2930949764"/>
              </p:ext>
            </p:extLst>
          </p:nvPr>
        </p:nvGraphicFramePr>
        <p:xfrm>
          <a:off x="2658373" y="2008885"/>
          <a:ext cx="6875254" cy="4079240"/>
        </p:xfrm>
        <a:graphic>
          <a:graphicData uri="http://schemas.openxmlformats.org/drawingml/2006/table">
            <a:tbl>
              <a:tblPr firstRow="1" bandRow="1">
                <a:tableStyleId>{3C2FFA5D-87B4-456A-9821-1D502468CF0F}</a:tableStyleId>
              </a:tblPr>
              <a:tblGrid>
                <a:gridCol w="5243681">
                  <a:extLst>
                    <a:ext uri="{9D8B030D-6E8A-4147-A177-3AD203B41FA5}">
                      <a16:colId xmlns:a16="http://schemas.microsoft.com/office/drawing/2014/main" val="3816737835"/>
                    </a:ext>
                  </a:extLst>
                </a:gridCol>
                <a:gridCol w="1631573">
                  <a:extLst>
                    <a:ext uri="{9D8B030D-6E8A-4147-A177-3AD203B41FA5}">
                      <a16:colId xmlns:a16="http://schemas.microsoft.com/office/drawing/2014/main" val="2779591170"/>
                    </a:ext>
                  </a:extLst>
                </a:gridCol>
              </a:tblGrid>
              <a:tr h="370840">
                <a:tc>
                  <a:txBody>
                    <a:bodyPr/>
                    <a:lstStyle/>
                    <a:p>
                      <a:r>
                        <a:rPr lang="en-US" dirty="0"/>
                        <a:t>Financing Sources</a:t>
                      </a:r>
                    </a:p>
                  </a:txBody>
                  <a:tcPr>
                    <a:solidFill>
                      <a:srgbClr val="00A8A4"/>
                    </a:solidFill>
                  </a:tcPr>
                </a:tc>
                <a:tc>
                  <a:txBody>
                    <a:bodyPr/>
                    <a:lstStyle/>
                    <a:p>
                      <a:r>
                        <a:rPr lang="en-US" dirty="0"/>
                        <a:t>Amount</a:t>
                      </a:r>
                    </a:p>
                  </a:txBody>
                  <a:tcPr>
                    <a:solidFill>
                      <a:srgbClr val="00A8A4"/>
                    </a:solidFill>
                  </a:tcPr>
                </a:tc>
                <a:extLst>
                  <a:ext uri="{0D108BD9-81ED-4DB2-BD59-A6C34878D82A}">
                    <a16:rowId xmlns:a16="http://schemas.microsoft.com/office/drawing/2014/main" val="591798762"/>
                  </a:ext>
                </a:extLst>
              </a:tr>
              <a:tr h="370840">
                <a:tc>
                  <a:txBody>
                    <a:bodyPr/>
                    <a:lstStyle/>
                    <a:p>
                      <a:r>
                        <a:rPr lang="en-US" dirty="0"/>
                        <a:t>First Mortgage – XYZ Bank</a:t>
                      </a:r>
                    </a:p>
                  </a:txBody>
                  <a:tcPr>
                    <a:solidFill>
                      <a:srgbClr val="EDE9D7">
                        <a:alpha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1,800,000</a:t>
                      </a:r>
                    </a:p>
                  </a:txBody>
                  <a:tcPr>
                    <a:solidFill>
                      <a:srgbClr val="EDE9D7">
                        <a:alpha val="40000"/>
                      </a:srgbClr>
                    </a:solidFill>
                  </a:tcPr>
                </a:tc>
                <a:extLst>
                  <a:ext uri="{0D108BD9-81ED-4DB2-BD59-A6C34878D82A}">
                    <a16:rowId xmlns:a16="http://schemas.microsoft.com/office/drawing/2014/main" val="1505592878"/>
                  </a:ext>
                </a:extLst>
              </a:tr>
              <a:tr h="370840">
                <a:tc>
                  <a:txBody>
                    <a:bodyPr/>
                    <a:lstStyle/>
                    <a:p>
                      <a:r>
                        <a:rPr lang="en-US" dirty="0"/>
                        <a:t>Second Mortgage – HOME Loan</a:t>
                      </a:r>
                    </a:p>
                  </a:txBody>
                  <a:tcPr>
                    <a:solidFill>
                      <a:schemeClr val="bg1">
                        <a:lumMod val="95000"/>
                      </a:schemeClr>
                    </a:solidFill>
                  </a:tcPr>
                </a:tc>
                <a:tc>
                  <a:txBody>
                    <a:bodyPr/>
                    <a:lstStyle/>
                    <a:p>
                      <a:r>
                        <a:rPr lang="en-US" dirty="0"/>
                        <a:t>$     800,000</a:t>
                      </a:r>
                    </a:p>
                  </a:txBody>
                  <a:tcPr>
                    <a:solidFill>
                      <a:schemeClr val="bg1">
                        <a:lumMod val="95000"/>
                      </a:schemeClr>
                    </a:solidFill>
                  </a:tcPr>
                </a:tc>
                <a:extLst>
                  <a:ext uri="{0D108BD9-81ED-4DB2-BD59-A6C34878D82A}">
                    <a16:rowId xmlns:a16="http://schemas.microsoft.com/office/drawing/2014/main" val="3934748128"/>
                  </a:ext>
                </a:extLst>
              </a:tr>
              <a:tr h="370840">
                <a:tc>
                  <a:txBody>
                    <a:bodyPr/>
                    <a:lstStyle/>
                    <a:p>
                      <a:r>
                        <a:rPr lang="en-US" dirty="0"/>
                        <a:t>Third Mortgage – National HTF Loan</a:t>
                      </a:r>
                    </a:p>
                  </a:txBody>
                  <a:tcPr>
                    <a:solidFill>
                      <a:srgbClr val="EDE9D7">
                        <a:alpha val="40000"/>
                      </a:srgbClr>
                    </a:solidFill>
                  </a:tcPr>
                </a:tc>
                <a:tc>
                  <a:txBody>
                    <a:bodyPr/>
                    <a:lstStyle/>
                    <a:p>
                      <a:r>
                        <a:rPr lang="en-US" dirty="0"/>
                        <a:t>$     400,000</a:t>
                      </a:r>
                    </a:p>
                  </a:txBody>
                  <a:tcPr>
                    <a:solidFill>
                      <a:srgbClr val="EDE9D7">
                        <a:alpha val="40000"/>
                      </a:srgbClr>
                    </a:solidFill>
                  </a:tcPr>
                </a:tc>
                <a:extLst>
                  <a:ext uri="{0D108BD9-81ED-4DB2-BD59-A6C34878D82A}">
                    <a16:rowId xmlns:a16="http://schemas.microsoft.com/office/drawing/2014/main" val="4291671684"/>
                  </a:ext>
                </a:extLst>
              </a:tr>
              <a:tr h="370840">
                <a:tc>
                  <a:txBody>
                    <a:bodyPr/>
                    <a:lstStyle/>
                    <a:p>
                      <a:r>
                        <a:rPr lang="en-US" dirty="0"/>
                        <a:t>Fourth Mortgage – New Mexico HTF Loan</a:t>
                      </a:r>
                    </a:p>
                  </a:txBody>
                  <a:tcPr>
                    <a:solidFill>
                      <a:schemeClr val="bg1">
                        <a:lumMod val="95000"/>
                      </a:schemeClr>
                    </a:solidFill>
                  </a:tcPr>
                </a:tc>
                <a:tc>
                  <a:txBody>
                    <a:bodyPr/>
                    <a:lstStyle/>
                    <a:p>
                      <a:r>
                        <a:rPr lang="en-US" sz="1800" kern="1200" dirty="0">
                          <a:solidFill>
                            <a:schemeClr val="dk1"/>
                          </a:solidFill>
                          <a:latin typeface="+mn-lt"/>
                          <a:ea typeface="+mn-ea"/>
                          <a:cs typeface="+mn-cs"/>
                        </a:rPr>
                        <a:t>$  2,000,000</a:t>
                      </a:r>
                    </a:p>
                  </a:txBody>
                  <a:tcPr>
                    <a:solidFill>
                      <a:schemeClr val="bg1">
                        <a:lumMod val="95000"/>
                      </a:schemeClr>
                    </a:solidFill>
                  </a:tcPr>
                </a:tc>
                <a:extLst>
                  <a:ext uri="{0D108BD9-81ED-4DB2-BD59-A6C34878D82A}">
                    <a16:rowId xmlns:a16="http://schemas.microsoft.com/office/drawing/2014/main" val="3205330507"/>
                  </a:ext>
                </a:extLst>
              </a:tr>
              <a:tr h="370840">
                <a:tc>
                  <a:txBody>
                    <a:bodyPr/>
                    <a:lstStyle/>
                    <a:p>
                      <a:pPr marL="0" algn="l" defTabSz="914400" rtl="0" eaLnBrk="1" latinLnBrk="0" hangingPunct="1"/>
                      <a:r>
                        <a:rPr lang="en-US" sz="1800" kern="1200" dirty="0">
                          <a:solidFill>
                            <a:schemeClr val="dk1"/>
                          </a:solidFill>
                          <a:latin typeface="+mn-lt"/>
                          <a:ea typeface="+mn-ea"/>
                          <a:cs typeface="+mn-cs"/>
                        </a:rPr>
                        <a:t>Fifth Mortgage – Developer Cash Flow Loan</a:t>
                      </a:r>
                    </a:p>
                  </a:txBody>
                  <a:tcPr>
                    <a:solidFill>
                      <a:srgbClr val="AFCD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  1,000,000</a:t>
                      </a:r>
                    </a:p>
                  </a:txBody>
                  <a:tcPr>
                    <a:solidFill>
                      <a:srgbClr val="AFCDD4"/>
                    </a:solidFill>
                  </a:tcPr>
                </a:tc>
                <a:extLst>
                  <a:ext uri="{0D108BD9-81ED-4DB2-BD59-A6C34878D82A}">
                    <a16:rowId xmlns:a16="http://schemas.microsoft.com/office/drawing/2014/main" val="377392921"/>
                  </a:ext>
                </a:extLst>
              </a:tr>
              <a:tr h="370840">
                <a:tc>
                  <a:txBody>
                    <a:bodyPr/>
                    <a:lstStyle/>
                    <a:p>
                      <a:r>
                        <a:rPr lang="en-US" dirty="0"/>
                        <a:t>City Soft Loan</a:t>
                      </a:r>
                    </a:p>
                  </a:txBody>
                  <a:tcPr>
                    <a:solidFill>
                      <a:schemeClr val="bg1">
                        <a:lumMod val="95000"/>
                      </a:schemeClr>
                    </a:solidFill>
                  </a:tcPr>
                </a:tc>
                <a:tc>
                  <a:txBody>
                    <a:bodyPr/>
                    <a:lstStyle/>
                    <a:p>
                      <a:r>
                        <a:rPr lang="en-US" dirty="0"/>
                        <a:t>$  3,500,000</a:t>
                      </a:r>
                    </a:p>
                  </a:txBody>
                  <a:tcPr>
                    <a:solidFill>
                      <a:schemeClr val="bg1">
                        <a:lumMod val="95000"/>
                      </a:schemeClr>
                    </a:solidFill>
                  </a:tcPr>
                </a:tc>
                <a:extLst>
                  <a:ext uri="{0D108BD9-81ED-4DB2-BD59-A6C34878D82A}">
                    <a16:rowId xmlns:a16="http://schemas.microsoft.com/office/drawing/2014/main" val="1672730397"/>
                  </a:ext>
                </a:extLst>
              </a:tr>
              <a:tr h="370840">
                <a:tc>
                  <a:txBody>
                    <a:bodyPr/>
                    <a:lstStyle/>
                    <a:p>
                      <a:r>
                        <a:rPr lang="en-US" dirty="0"/>
                        <a:t>County Grant</a:t>
                      </a:r>
                    </a:p>
                  </a:txBody>
                  <a:tcPr>
                    <a:solidFill>
                      <a:srgbClr val="AFCDD4"/>
                    </a:solidFill>
                  </a:tcPr>
                </a:tc>
                <a:tc>
                  <a:txBody>
                    <a:bodyPr/>
                    <a:lstStyle/>
                    <a:p>
                      <a:r>
                        <a:rPr lang="en-US" dirty="0"/>
                        <a:t>$     780,000</a:t>
                      </a:r>
                    </a:p>
                  </a:txBody>
                  <a:tcPr>
                    <a:solidFill>
                      <a:srgbClr val="AFCDD4"/>
                    </a:solidFill>
                  </a:tcPr>
                </a:tc>
                <a:extLst>
                  <a:ext uri="{0D108BD9-81ED-4DB2-BD59-A6C34878D82A}">
                    <a16:rowId xmlns:a16="http://schemas.microsoft.com/office/drawing/2014/main" val="2136998244"/>
                  </a:ext>
                </a:extLst>
              </a:tr>
              <a:tr h="370840">
                <a:tc>
                  <a:txBody>
                    <a:bodyPr/>
                    <a:lstStyle/>
                    <a:p>
                      <a:r>
                        <a:rPr lang="en-US" dirty="0"/>
                        <a:t>Tax Credit Equity</a:t>
                      </a:r>
                    </a:p>
                  </a:txBody>
                  <a:tcPr>
                    <a:solidFill>
                      <a:schemeClr val="bg1">
                        <a:lumMod val="95000"/>
                      </a:schemeClr>
                    </a:solidFill>
                  </a:tcPr>
                </a:tc>
                <a:tc>
                  <a:txBody>
                    <a:bodyPr/>
                    <a:lstStyle/>
                    <a:p>
                      <a:r>
                        <a:rPr lang="en-US" dirty="0">
                          <a:highlight>
                            <a:srgbClr val="FFFF00"/>
                          </a:highlight>
                        </a:rPr>
                        <a:t>$13,000,000</a:t>
                      </a:r>
                    </a:p>
                  </a:txBody>
                  <a:tcPr>
                    <a:solidFill>
                      <a:schemeClr val="bg1">
                        <a:lumMod val="95000"/>
                      </a:schemeClr>
                    </a:solidFill>
                  </a:tcPr>
                </a:tc>
                <a:extLst>
                  <a:ext uri="{0D108BD9-81ED-4DB2-BD59-A6C34878D82A}">
                    <a16:rowId xmlns:a16="http://schemas.microsoft.com/office/drawing/2014/main" val="3025688187"/>
                  </a:ext>
                </a:extLst>
              </a:tr>
              <a:tr h="370840">
                <a:tc>
                  <a:txBody>
                    <a:bodyPr/>
                    <a:lstStyle/>
                    <a:p>
                      <a:r>
                        <a:rPr lang="en-US" dirty="0"/>
                        <a:t>Deferred Developer Fee</a:t>
                      </a:r>
                    </a:p>
                  </a:txBody>
                  <a:tcPr>
                    <a:solidFill>
                      <a:srgbClr val="AFCDD4"/>
                    </a:solidFill>
                  </a:tcPr>
                </a:tc>
                <a:tc>
                  <a:txBody>
                    <a:bodyPr/>
                    <a:lstStyle/>
                    <a:p>
                      <a:r>
                        <a:rPr lang="en-US" dirty="0"/>
                        <a:t>$     180,000</a:t>
                      </a:r>
                    </a:p>
                  </a:txBody>
                  <a:tcPr>
                    <a:solidFill>
                      <a:srgbClr val="AFCDD4"/>
                    </a:solidFill>
                  </a:tcPr>
                </a:tc>
                <a:extLst>
                  <a:ext uri="{0D108BD9-81ED-4DB2-BD59-A6C34878D82A}">
                    <a16:rowId xmlns:a16="http://schemas.microsoft.com/office/drawing/2014/main" val="1205922333"/>
                  </a:ext>
                </a:extLst>
              </a:tr>
              <a:tr h="370840">
                <a:tc>
                  <a:txBody>
                    <a:bodyPr/>
                    <a:lstStyle/>
                    <a:p>
                      <a:r>
                        <a:rPr lang="en-US" b="1" dirty="0"/>
                        <a:t>TOTAL:</a:t>
                      </a:r>
                    </a:p>
                  </a:txBody>
                  <a:tcPr>
                    <a:solidFill>
                      <a:schemeClr val="bg1">
                        <a:lumMod val="95000"/>
                      </a:schemeClr>
                    </a:solidFill>
                  </a:tcPr>
                </a:tc>
                <a:tc>
                  <a:txBody>
                    <a:bodyPr/>
                    <a:lstStyle/>
                    <a:p>
                      <a:r>
                        <a:rPr lang="en-US" dirty="0"/>
                        <a:t>$23,460,000</a:t>
                      </a:r>
                    </a:p>
                  </a:txBody>
                  <a:tcPr>
                    <a:solidFill>
                      <a:schemeClr val="bg1">
                        <a:lumMod val="95000"/>
                      </a:schemeClr>
                    </a:solidFill>
                  </a:tcPr>
                </a:tc>
                <a:extLst>
                  <a:ext uri="{0D108BD9-81ED-4DB2-BD59-A6C34878D82A}">
                    <a16:rowId xmlns:a16="http://schemas.microsoft.com/office/drawing/2014/main" val="806266846"/>
                  </a:ext>
                </a:extLst>
              </a:tr>
            </a:tbl>
          </a:graphicData>
        </a:graphic>
      </p:graphicFrame>
    </p:spTree>
    <p:extLst>
      <p:ext uri="{BB962C8B-B14F-4D97-AF65-F5344CB8AC3E}">
        <p14:creationId xmlns:p14="http://schemas.microsoft.com/office/powerpoint/2010/main" val="271130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C2D2FF-B8CE-0ABD-E545-E7A4D1E9ADB5}"/>
              </a:ext>
            </a:extLst>
          </p:cNvPr>
          <p:cNvPicPr>
            <a:picLocks noChangeAspect="1"/>
          </p:cNvPicPr>
          <p:nvPr/>
        </p:nvPicPr>
        <p:blipFill>
          <a:blip r:embed="rId3"/>
          <a:stretch>
            <a:fillRect/>
          </a:stretch>
        </p:blipFill>
        <p:spPr>
          <a:xfrm>
            <a:off x="5843448" y="1046091"/>
            <a:ext cx="6345860" cy="5622157"/>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366633" y="1285773"/>
            <a:ext cx="4708802" cy="4946739"/>
          </a:xfrm>
        </p:spPr>
        <p:txBody>
          <a:bodyPr>
            <a:noAutofit/>
          </a:bodyPr>
          <a:lstStyle/>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Closing calls begin between all lenders, the developer, tax credit investor, attorneys, title, etc.</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Lenders draft loan documents and language is negotiated between attorneys for the developer, lenders, and the tax credit investor</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Documents fully executed and all encumbering documents recorded at closing</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Initial draws disbursed to the partnership</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Construction period takes roughly 24-months</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Housing New Mexico monitors construction progress with on-site inspections at 33%,  66% and 100% completion milestones (which may be more frequent depending on funding source.</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IV: Closing and Construction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24</a:t>
            </a:r>
            <a:endParaRPr lang="en-US" b="1" dirty="0">
              <a:solidFill>
                <a:schemeClr val="tx1"/>
              </a:solidFill>
            </a:endParaRPr>
          </a:p>
        </p:txBody>
      </p:sp>
    </p:spTree>
    <p:extLst>
      <p:ext uri="{BB962C8B-B14F-4D97-AF65-F5344CB8AC3E}">
        <p14:creationId xmlns:p14="http://schemas.microsoft.com/office/powerpoint/2010/main" val="721397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A0C090-6416-3A38-4ED0-CFC520B6B452}"/>
              </a:ext>
            </a:extLst>
          </p:cNvPr>
          <p:cNvPicPr>
            <a:picLocks noChangeAspect="1"/>
          </p:cNvPicPr>
          <p:nvPr/>
        </p:nvPicPr>
        <p:blipFill>
          <a:blip r:embed="rId3"/>
          <a:stretch>
            <a:fillRect/>
          </a:stretch>
        </p:blipFill>
        <p:spPr>
          <a:xfrm>
            <a:off x="5843776" y="961335"/>
            <a:ext cx="6348225" cy="5573029"/>
          </a:xfrm>
          <a:prstGeom prst="rect">
            <a:avLst/>
          </a:prstGeom>
        </p:spPr>
      </p:pic>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V: Post Construction</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25</a:t>
            </a:r>
            <a:endParaRPr lang="en-US" b="1" dirty="0">
              <a:solidFill>
                <a:schemeClr val="tx1"/>
              </a:solidFill>
            </a:endParaRPr>
          </a:p>
        </p:txBody>
      </p:sp>
      <p:sp>
        <p:nvSpPr>
          <p:cNvPr id="2" name="Subtitle 5">
            <a:extLst>
              <a:ext uri="{FF2B5EF4-FFF2-40B4-BE49-F238E27FC236}">
                <a16:creationId xmlns:a16="http://schemas.microsoft.com/office/drawing/2014/main" id="{CD0B8A23-619D-BDDD-2B08-691EB82E9F7F}"/>
              </a:ext>
            </a:extLst>
          </p:cNvPr>
          <p:cNvSpPr txBox="1">
            <a:spLocks/>
          </p:cNvSpPr>
          <p:nvPr/>
        </p:nvSpPr>
        <p:spPr>
          <a:xfrm>
            <a:off x="567324" y="1510558"/>
            <a:ext cx="4708802" cy="49467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Final draw made</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Permanent financing pays off construction financing (conversion)</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Monthly principal and interest payments begin</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Project placed-in-service and LIHTC LURA recorded</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IRS Form 8609 issued allowing tax credits to flow to investor</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Project is complete and moves from Housing Development to Asset Management department</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Asset Management monitors for long-term compliance (income/LURA requirements, property inspections, annual compliance reporting, etc.)</a:t>
            </a:r>
          </a:p>
          <a:p>
            <a:pPr marL="395478" indent="-285750" algn="l">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14692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1CCA6C-578A-52B4-E7E3-618BC1C371F1}"/>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5743253"/>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85234" y="641787"/>
            <a:ext cx="3628160" cy="523220"/>
          </a:xfrm>
          <a:prstGeom prst="rect">
            <a:avLst/>
          </a:prstGeom>
          <a:noFill/>
        </p:spPr>
        <p:txBody>
          <a:bodyPr wrap="square">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Questions?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5" y="1863944"/>
            <a:ext cx="4497747" cy="2087407"/>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 name="Subtitle 2">
            <a:extLst>
              <a:ext uri="{FF2B5EF4-FFF2-40B4-BE49-F238E27FC236}">
                <a16:creationId xmlns:a16="http://schemas.microsoft.com/office/drawing/2014/main" id="{10762308-C5E6-D44B-9E78-D34E66C5EF3E}"/>
              </a:ext>
            </a:extLst>
          </p:cNvPr>
          <p:cNvSpPr>
            <a:spLocks noGrp="1"/>
          </p:cNvSpPr>
          <p:nvPr>
            <p:ph type="subTitle" idx="1"/>
          </p:nvPr>
        </p:nvSpPr>
        <p:spPr>
          <a:xfrm>
            <a:off x="1585234" y="2218661"/>
            <a:ext cx="3516356" cy="1500985"/>
          </a:xfrm>
        </p:spPr>
        <p:txBody>
          <a:bodyPr>
            <a:normAutofit fontScale="62500" lnSpcReduction="20000"/>
          </a:body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George Maestas</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Director</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Housing Development Department</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Tel: 505-767-2243</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Email: jmartinez1@housingnm.org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E77CCE4A-7F94-26C5-A9FB-0B5C0F513F77}"/>
              </a:ext>
            </a:extLst>
          </p:cNvPr>
          <p:cNvSpPr txBox="1"/>
          <p:nvPr/>
        </p:nvSpPr>
        <p:spPr>
          <a:xfrm>
            <a:off x="7544751" y="5343143"/>
            <a:ext cx="3385004" cy="400110"/>
          </a:xfrm>
          <a:prstGeom prst="rect">
            <a:avLst/>
          </a:prstGeom>
          <a:noFill/>
          <a:effectLst>
            <a:outerShdw blurRad="50800" dist="38100" dir="2700000" algn="tl" rotWithShape="0">
              <a:prstClr val="black">
                <a:alpha val="40000"/>
              </a:prstClr>
            </a:outerShdw>
          </a:effectLst>
        </p:spPr>
        <p:txBody>
          <a:bodyPr wrap="square">
            <a:spAutoFit/>
          </a:bodyPr>
          <a:lstStyle/>
          <a:p>
            <a:r>
              <a:rPr lang="en-US" sz="2000" i="1"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We Are Housing New Mexico</a:t>
            </a:r>
          </a:p>
        </p:txBody>
      </p:sp>
      <p:sp>
        <p:nvSpPr>
          <p:cNvPr id="7" name="Subtitle 2">
            <a:extLst>
              <a:ext uri="{FF2B5EF4-FFF2-40B4-BE49-F238E27FC236}">
                <a16:creationId xmlns:a16="http://schemas.microsoft.com/office/drawing/2014/main" id="{8B119B49-8563-D3F5-591B-F7C7F9F1F8D6}"/>
              </a:ext>
            </a:extLst>
          </p:cNvPr>
          <p:cNvSpPr txBox="1">
            <a:spLocks/>
          </p:cNvSpPr>
          <p:nvPr/>
        </p:nvSpPr>
        <p:spPr>
          <a:xfrm>
            <a:off x="1585234" y="4073160"/>
            <a:ext cx="3516356" cy="15009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Jeanne Redondo</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Tax Credit Program Manager II</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Housing Development Department</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Tel: 505-767-2210</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Email: jredondo@housingnm.org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4673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CD972-9A83-C940-9B6C-9EC06DE9259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E8FC8E5-B134-D2D2-6170-5CBFA94F4CB4}"/>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B00474D-E31D-A8DB-621E-4AF6E2F39A6F}"/>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0EE2853B-12ED-87CD-5C9E-4172A3520F16}"/>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a:t>
            </a:r>
            <a:endParaRPr lang="en-US" b="1" dirty="0">
              <a:solidFill>
                <a:schemeClr val="tx1"/>
              </a:solidFill>
            </a:endParaRPr>
          </a:p>
        </p:txBody>
      </p:sp>
      <p:sp>
        <p:nvSpPr>
          <p:cNvPr id="6" name="Subtitle 5">
            <a:extLst>
              <a:ext uri="{FF2B5EF4-FFF2-40B4-BE49-F238E27FC236}">
                <a16:creationId xmlns:a16="http://schemas.microsoft.com/office/drawing/2014/main" id="{6BCDDA9C-3643-9CBF-59B5-FDD6C502FFE2}"/>
              </a:ext>
            </a:extLst>
          </p:cNvPr>
          <p:cNvSpPr>
            <a:spLocks noGrp="1"/>
          </p:cNvSpPr>
          <p:nvPr>
            <p:ph type="subTitle" idx="1"/>
          </p:nvPr>
        </p:nvSpPr>
        <p:spPr>
          <a:xfrm>
            <a:off x="1628800" y="1190438"/>
            <a:ext cx="7710032" cy="4917189"/>
          </a:xfrm>
        </p:spPr>
        <p:txBody>
          <a:bodyPr>
            <a:noAutofit/>
          </a:bodyPr>
          <a:lstStyle/>
          <a:p>
            <a:pPr algn="l"/>
            <a:endParaRPr lang="en-US" sz="1800" b="1" dirty="0">
              <a:latin typeface="Lato" panose="020F0502020204030203" pitchFamily="34" charset="0"/>
              <a:ea typeface="Lato" panose="020F0502020204030203" pitchFamily="34" charset="0"/>
              <a:cs typeface="Lato" panose="020F0502020204030203" pitchFamily="34" charset="0"/>
            </a:endParaRPr>
          </a:p>
          <a:p>
            <a:pPr algn="l"/>
            <a:r>
              <a:rPr lang="en-US" dirty="0">
                <a:latin typeface="Lato" panose="020F0502020204030203" pitchFamily="34" charset="0"/>
                <a:ea typeface="Lato" panose="020F0502020204030203" pitchFamily="34" charset="0"/>
                <a:cs typeface="Lato" panose="020F0502020204030203" pitchFamily="34" charset="0"/>
              </a:rPr>
              <a:t>For proposed affordable </a:t>
            </a:r>
            <a:r>
              <a:rPr lang="en-US" b="1" dirty="0">
                <a:latin typeface="Lato" panose="020F0502020204030203" pitchFamily="34" charset="0"/>
                <a:ea typeface="Lato" panose="020F0502020204030203" pitchFamily="34" charset="0"/>
                <a:cs typeface="Lato" panose="020F0502020204030203" pitchFamily="34" charset="0"/>
              </a:rPr>
              <a:t>multifamily</a:t>
            </a:r>
            <a:r>
              <a:rPr lang="en-US" dirty="0">
                <a:latin typeface="Lato" panose="020F0502020204030203" pitchFamily="34" charset="0"/>
                <a:ea typeface="Lato" panose="020F0502020204030203" pitchFamily="34" charset="0"/>
                <a:cs typeface="Lato" panose="020F0502020204030203" pitchFamily="34" charset="0"/>
              </a:rPr>
              <a:t> </a:t>
            </a:r>
            <a:r>
              <a:rPr lang="en-US" b="1" dirty="0">
                <a:latin typeface="Lato" panose="020F0502020204030203" pitchFamily="34" charset="0"/>
                <a:ea typeface="Lato" panose="020F0502020204030203" pitchFamily="34" charset="0"/>
                <a:cs typeface="Lato" panose="020F0502020204030203" pitchFamily="34" charset="0"/>
              </a:rPr>
              <a:t>developments</a:t>
            </a:r>
            <a:r>
              <a:rPr lang="en-US" dirty="0">
                <a:latin typeface="Lato" panose="020F0502020204030203" pitchFamily="34" charset="0"/>
                <a:ea typeface="Lato" panose="020F0502020204030203" pitchFamily="34" charset="0"/>
                <a:cs typeface="Lato" panose="020F0502020204030203" pitchFamily="34" charset="0"/>
              </a:rPr>
              <a:t>, the Department provides financing in the interim, construction, and/or permanent phases of development, which is accomplished through the allocation of tax credits for the federal Low-Income Housing Tax Credit (LIHTC) program through either a competitive round for the more lucrative 9% tax credits or on a rolling basis for non-competitive 4% tax credits. The Department also provides loans via a variety of programs, most often used to supplement tax credit funding but may also be utilized by projects not receiving credits including:</a:t>
            </a:r>
          </a:p>
          <a:p>
            <a:r>
              <a:rPr lang="en-US" dirty="0"/>
              <a:t> </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024175E4-0975-A5D0-AA0B-DBA956B82297}"/>
              </a:ext>
            </a:extLst>
          </p:cNvPr>
          <p:cNvSpPr txBox="1">
            <a:spLocks/>
          </p:cNvSpPr>
          <p:nvPr/>
        </p:nvSpPr>
        <p:spPr>
          <a:xfrm>
            <a:off x="1609808" y="139305"/>
            <a:ext cx="10484144"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Overview of the Housing Development Department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8F3C9B63-6099-840E-A596-DE1402CBC911}"/>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385556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E7625-8C19-97C1-F289-AE725026751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11339A7-6C29-B253-4CB1-17EC1DF47315}"/>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159AFE3-59BF-05FC-851E-7605DF32C0F3}"/>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5CF3CA62-CBB5-C2CC-657B-51FD5C252291}"/>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a:t>
            </a:r>
            <a:endParaRPr lang="en-US" b="1" dirty="0">
              <a:solidFill>
                <a:schemeClr val="tx1"/>
              </a:solidFill>
            </a:endParaRPr>
          </a:p>
        </p:txBody>
      </p:sp>
      <p:sp>
        <p:nvSpPr>
          <p:cNvPr id="6" name="Subtitle 5">
            <a:extLst>
              <a:ext uri="{FF2B5EF4-FFF2-40B4-BE49-F238E27FC236}">
                <a16:creationId xmlns:a16="http://schemas.microsoft.com/office/drawing/2014/main" id="{27BFED44-D1F7-65A9-C646-6BD2F08643F4}"/>
              </a:ext>
            </a:extLst>
          </p:cNvPr>
          <p:cNvSpPr>
            <a:spLocks noGrp="1"/>
          </p:cNvSpPr>
          <p:nvPr>
            <p:ph type="subTitle" idx="1"/>
          </p:nvPr>
        </p:nvSpPr>
        <p:spPr>
          <a:xfrm>
            <a:off x="1935725" y="1371467"/>
            <a:ext cx="7710032" cy="4917189"/>
          </a:xfrm>
        </p:spPr>
        <p:txBody>
          <a:bodyPr>
            <a:noAutofit/>
          </a:bodyPr>
          <a:lstStyle/>
          <a:p>
            <a:pPr algn="l"/>
            <a:endParaRPr lang="en-US" sz="1800" b="1" dirty="0">
              <a:latin typeface="Lato" panose="020F0502020204030203" pitchFamily="34" charset="0"/>
              <a:ea typeface="Lato" panose="020F0502020204030203" pitchFamily="34" charset="0"/>
              <a:cs typeface="Lato" panose="020F0502020204030203" pitchFamily="34" charset="0"/>
            </a:endParaRPr>
          </a:p>
          <a:p>
            <a:pPr marL="342900" lvl="0" indent="-342900" algn="l">
              <a:buFont typeface="Arial" panose="020B0604020202020204" pitchFamily="34" charset="0"/>
              <a:buChar char="•"/>
            </a:pPr>
            <a:r>
              <a:rPr lang="en-US" sz="2000" dirty="0"/>
              <a:t>U.S. Department of Housing and Urban Development (HUD) HOME Investment Partnerships program, including Community Housing Development Organizations (CHDO)</a:t>
            </a:r>
          </a:p>
          <a:p>
            <a:pPr marL="342900" indent="-342900" algn="l">
              <a:buFont typeface="Arial" panose="020B0604020202020204" pitchFamily="34" charset="0"/>
              <a:buChar char="•"/>
            </a:pPr>
            <a:r>
              <a:rPr lang="en-US" sz="2000" dirty="0"/>
              <a:t>HUD National Housing Trust Fund</a:t>
            </a:r>
          </a:p>
          <a:p>
            <a:pPr marL="342900" lvl="0" indent="-342900" algn="l">
              <a:buFont typeface="Arial" panose="020B0604020202020204" pitchFamily="34" charset="0"/>
              <a:buChar char="•"/>
            </a:pPr>
            <a:r>
              <a:rPr lang="en-US" sz="2000" dirty="0"/>
              <a:t>New Mexico Housing Trust Fund</a:t>
            </a:r>
          </a:p>
          <a:p>
            <a:pPr marL="342900" lvl="0" indent="-342900" algn="l">
              <a:buFont typeface="Arial" panose="020B0604020202020204" pitchFamily="34" charset="0"/>
              <a:buChar char="•"/>
            </a:pPr>
            <a:r>
              <a:rPr lang="en-US" sz="2000" dirty="0"/>
              <a:t>Primero Investment Fund</a:t>
            </a:r>
          </a:p>
          <a:p>
            <a:pPr marL="342900" lvl="0" indent="-342900" algn="l">
              <a:buFont typeface="Arial" panose="020B0604020202020204" pitchFamily="34" charset="0"/>
              <a:buChar char="•"/>
            </a:pPr>
            <a:r>
              <a:rPr lang="en-US" sz="2000" dirty="0"/>
              <a:t>Land Title Trust Fund Program</a:t>
            </a:r>
          </a:p>
          <a:p>
            <a:pPr marL="342900" lvl="0" indent="-342900" algn="l">
              <a:buFont typeface="Arial" panose="020B0604020202020204" pitchFamily="34" charset="0"/>
              <a:buChar char="•"/>
            </a:pPr>
            <a:r>
              <a:rPr lang="en-US" sz="2000" dirty="0"/>
              <a:t>HUD/FHA Risk Sharing 542(c) Loans</a:t>
            </a:r>
          </a:p>
          <a:p>
            <a:pPr marL="342900" lvl="0" indent="-342900" algn="l">
              <a:buFont typeface="Arial" panose="020B0604020202020204" pitchFamily="34" charset="0"/>
              <a:buChar char="•"/>
            </a:pPr>
            <a:r>
              <a:rPr lang="en-US" sz="2000" dirty="0"/>
              <a:t>United States Department of Agriculture (USDA) Section 538 Loan Guarantee Program</a:t>
            </a:r>
          </a:p>
          <a:p>
            <a:pPr marL="342900" lvl="0" indent="-342900" algn="l">
              <a:buFont typeface="Arial" panose="020B0604020202020204" pitchFamily="34" charset="0"/>
              <a:buChar char="•"/>
            </a:pPr>
            <a:r>
              <a:rPr lang="en-US" sz="2000" dirty="0"/>
              <a:t>Ventana Fund</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D22E8DF9-AF07-A76C-6CAE-9DCEA0EA39F8}"/>
              </a:ext>
            </a:extLst>
          </p:cNvPr>
          <p:cNvSpPr txBox="1">
            <a:spLocks/>
          </p:cNvSpPr>
          <p:nvPr/>
        </p:nvSpPr>
        <p:spPr>
          <a:xfrm>
            <a:off x="1609808" y="139305"/>
            <a:ext cx="10484144"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Overview of the Housing Development Department</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F3F36528-1A20-2631-4B08-282F0D527D38}"/>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1836930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9DAEF5-1C93-1D45-2194-58BE2D2370F1}"/>
              </a:ext>
            </a:extLst>
          </p:cNvPr>
          <p:cNvPicPr>
            <a:picLocks noChangeAspect="1"/>
          </p:cNvPicPr>
          <p:nvPr/>
        </p:nvPicPr>
        <p:blipFill>
          <a:blip r:embed="rId3">
            <a:alphaModFix amt="30000"/>
          </a:blip>
          <a:stretch>
            <a:fillRect/>
          </a:stretch>
        </p:blipFill>
        <p:spPr>
          <a:xfrm>
            <a:off x="1519" y="328321"/>
            <a:ext cx="12190482" cy="6344190"/>
          </a:xfrm>
          <a:prstGeom prst="rect">
            <a:avLst/>
          </a:prstGeom>
        </p:spPr>
      </p:pic>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2</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890889" y="2113424"/>
            <a:ext cx="7710032" cy="3916440"/>
          </a:xfrm>
        </p:spPr>
        <p:txBody>
          <a:bodyPr>
            <a:noAutofit/>
          </a:bodyPr>
          <a:lstStyle/>
          <a:p>
            <a:pPr marL="969963" lvl="1" indent="-400050" algn="l">
              <a:lnSpc>
                <a:spcPct val="100000"/>
              </a:lnSpc>
              <a:spcAft>
                <a:spcPts val="600"/>
              </a:spcAft>
              <a:buFont typeface="+mj-lt"/>
              <a:buAutoNum type="romanUcPeriod"/>
            </a:pPr>
            <a:r>
              <a:rPr lang="en-US" sz="4000" dirty="0">
                <a:latin typeface="Lato" panose="020F0502020204030203" pitchFamily="34" charset="0"/>
                <a:ea typeface="Lato" panose="020F0502020204030203" pitchFamily="34" charset="0"/>
                <a:cs typeface="Lato" panose="020F0502020204030203" pitchFamily="34" charset="0"/>
              </a:rPr>
              <a:t>  Due Diligence</a:t>
            </a:r>
          </a:p>
          <a:p>
            <a:pPr marL="969963" lvl="1" indent="-400050" algn="l">
              <a:lnSpc>
                <a:spcPct val="100000"/>
              </a:lnSpc>
              <a:spcAft>
                <a:spcPts val="600"/>
              </a:spcAft>
              <a:buFont typeface="+mj-lt"/>
              <a:buAutoNum type="romanUcPeriod"/>
            </a:pPr>
            <a:r>
              <a:rPr lang="en-US" sz="4000" dirty="0">
                <a:latin typeface="Lato" panose="020F0502020204030203" pitchFamily="34" charset="0"/>
                <a:ea typeface="Lato" panose="020F0502020204030203" pitchFamily="34" charset="0"/>
                <a:cs typeface="Lato" panose="020F0502020204030203" pitchFamily="34" charset="0"/>
              </a:rPr>
              <a:t>  Design and Feasibility</a:t>
            </a:r>
          </a:p>
          <a:p>
            <a:pPr marL="969963" lvl="1" indent="-400050" algn="l">
              <a:lnSpc>
                <a:spcPct val="100000"/>
              </a:lnSpc>
              <a:spcAft>
                <a:spcPts val="600"/>
              </a:spcAft>
              <a:buFont typeface="+mj-lt"/>
              <a:buAutoNum type="romanUcPeriod"/>
            </a:pPr>
            <a:r>
              <a:rPr lang="en-US" sz="4000" dirty="0">
                <a:latin typeface="Lato" panose="020F0502020204030203" pitchFamily="34" charset="0"/>
                <a:ea typeface="Lato" panose="020F0502020204030203" pitchFamily="34" charset="0"/>
                <a:cs typeface="Lato" panose="020F0502020204030203" pitchFamily="34" charset="0"/>
              </a:rPr>
              <a:t> Financing</a:t>
            </a:r>
          </a:p>
          <a:p>
            <a:pPr marL="969963" lvl="1" indent="-400050" algn="l">
              <a:lnSpc>
                <a:spcPct val="100000"/>
              </a:lnSpc>
              <a:buFont typeface="+mj-lt"/>
              <a:buAutoNum type="romanUcPeriod"/>
            </a:pPr>
            <a:r>
              <a:rPr lang="en-US" sz="4000" dirty="0">
                <a:latin typeface="Lato" panose="020F0502020204030203" pitchFamily="34" charset="0"/>
                <a:ea typeface="Lato" panose="020F0502020204030203" pitchFamily="34" charset="0"/>
                <a:cs typeface="Lato" panose="020F0502020204030203" pitchFamily="34" charset="0"/>
              </a:rPr>
              <a:t> Closing and Construction</a:t>
            </a:r>
          </a:p>
          <a:p>
            <a:pPr marL="969963" lvl="1" indent="-400050" algn="l">
              <a:lnSpc>
                <a:spcPct val="100000"/>
              </a:lnSpc>
              <a:buFont typeface="+mj-lt"/>
              <a:buAutoNum type="romanUcPeriod"/>
            </a:pPr>
            <a:r>
              <a:rPr lang="en-US" sz="4000" dirty="0">
                <a:latin typeface="Lato" panose="020F0502020204030203" pitchFamily="34" charset="0"/>
                <a:ea typeface="Lato" panose="020F0502020204030203" pitchFamily="34" charset="0"/>
                <a:cs typeface="Lato" panose="020F0502020204030203" pitchFamily="34" charset="0"/>
              </a:rPr>
              <a:t>  Post Construction</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Multifamily Development Process Outline</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4"/>
          <a:stretch>
            <a:fillRect/>
          </a:stretch>
        </p:blipFill>
        <p:spPr>
          <a:xfrm>
            <a:off x="366632" y="234640"/>
            <a:ext cx="876543" cy="514641"/>
          </a:xfrm>
          <a:prstGeom prst="rect">
            <a:avLst/>
          </a:prstGeom>
        </p:spPr>
      </p:pic>
    </p:spTree>
    <p:extLst>
      <p:ext uri="{BB962C8B-B14F-4D97-AF65-F5344CB8AC3E}">
        <p14:creationId xmlns:p14="http://schemas.microsoft.com/office/powerpoint/2010/main" val="255506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3</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094383" y="1315323"/>
            <a:ext cx="5001617" cy="4917189"/>
          </a:xfrm>
        </p:spPr>
        <p:txBody>
          <a:bodyPr>
            <a:noAutofit/>
          </a:bodyPr>
          <a:lstStyle/>
          <a:p>
            <a:pPr algn="l"/>
            <a:r>
              <a:rPr lang="en-US" sz="1800" b="1" dirty="0">
                <a:latin typeface="Lato" panose="020F0502020204030203" pitchFamily="34" charset="0"/>
                <a:ea typeface="Lato" panose="020F0502020204030203" pitchFamily="34" charset="0"/>
                <a:cs typeface="Lato" panose="020F0502020204030203" pitchFamily="34" charset="0"/>
              </a:rPr>
              <a:t>Establish population served:</a:t>
            </a:r>
          </a:p>
          <a:p>
            <a:pPr marL="398463"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Assess housing needs &amp; market</a:t>
            </a:r>
          </a:p>
          <a:p>
            <a:pPr marL="398463"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What housing problems are you trying to solve?</a:t>
            </a:r>
          </a:p>
          <a:p>
            <a:pPr marL="398463"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Locational and design implications</a:t>
            </a:r>
          </a:p>
          <a:p>
            <a:pPr marL="112713"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Build a basic site criteria:</a:t>
            </a:r>
          </a:p>
          <a:p>
            <a:pPr marL="398463"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Access to </a:t>
            </a:r>
          </a:p>
          <a:p>
            <a:pPr marL="741363" lvl="1" indent="-171450" algn="l">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Utilities</a:t>
            </a:r>
          </a:p>
          <a:p>
            <a:pPr marL="741363" lvl="1" indent="-171450" algn="l">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Public transportation</a:t>
            </a:r>
          </a:p>
          <a:p>
            <a:pPr marL="741363" lvl="1" indent="-171450" algn="l">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Employment</a:t>
            </a:r>
          </a:p>
          <a:p>
            <a:pPr marL="741363" lvl="1" indent="-171450" algn="l">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Services</a:t>
            </a:r>
          </a:p>
          <a:p>
            <a:pPr marL="741363" lvl="1" indent="-171450" algn="l">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Health care</a:t>
            </a:r>
          </a:p>
          <a:p>
            <a:pPr marL="741363" lvl="1" indent="-171450" algn="l">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Schools</a:t>
            </a:r>
          </a:p>
          <a:p>
            <a:pPr marL="741363" lvl="1" indent="-171450" algn="l">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Nearby residential communities</a:t>
            </a:r>
          </a:p>
          <a:p>
            <a:pPr marL="398463"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Building type</a:t>
            </a:r>
          </a:p>
          <a:p>
            <a:pPr marL="398463"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Number of units needed</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 Due Diligence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Program Planning &amp; Concept</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pic>
        <p:nvPicPr>
          <p:cNvPr id="2" name="Picture 1">
            <a:extLst>
              <a:ext uri="{FF2B5EF4-FFF2-40B4-BE49-F238E27FC236}">
                <a16:creationId xmlns:a16="http://schemas.microsoft.com/office/drawing/2014/main" id="{770DA1B9-2A6B-59D3-CFA1-A65038B7D92D}"/>
              </a:ext>
            </a:extLst>
          </p:cNvPr>
          <p:cNvPicPr>
            <a:picLocks noChangeAspect="1"/>
          </p:cNvPicPr>
          <p:nvPr/>
        </p:nvPicPr>
        <p:blipFill>
          <a:blip r:embed="rId4"/>
          <a:stretch>
            <a:fillRect/>
          </a:stretch>
        </p:blipFill>
        <p:spPr>
          <a:xfrm>
            <a:off x="6352707" y="1315323"/>
            <a:ext cx="4334632" cy="4724809"/>
          </a:xfrm>
          <a:prstGeom prst="rect">
            <a:avLst/>
          </a:prstGeom>
        </p:spPr>
      </p:pic>
    </p:spTree>
    <p:extLst>
      <p:ext uri="{BB962C8B-B14F-4D97-AF65-F5344CB8AC3E}">
        <p14:creationId xmlns:p14="http://schemas.microsoft.com/office/powerpoint/2010/main" val="3980114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4</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6175341" y="1305964"/>
            <a:ext cx="5001617" cy="4917189"/>
          </a:xfrm>
        </p:spPr>
        <p:txBody>
          <a:bodyPr>
            <a:noAutofit/>
          </a:bodyPr>
          <a:lstStyle/>
          <a:p>
            <a:pPr algn="l"/>
            <a:r>
              <a:rPr lang="en-US" sz="2800" b="1" dirty="0">
                <a:latin typeface="Lato" panose="020F0502020204030203" pitchFamily="34" charset="0"/>
                <a:ea typeface="Lato" panose="020F0502020204030203" pitchFamily="34" charset="0"/>
                <a:cs typeface="Lato" panose="020F0502020204030203" pitchFamily="34" charset="0"/>
              </a:rPr>
              <a:t>Identify a site:</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Land availability and cost are significant challenges to affordable housing development</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Research sites with planning department, local housing authority, and/or assessor’s office</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Identify land or building(s) the city owns which can be used for housing development</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 Due Diligence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Site Selection</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pic>
        <p:nvPicPr>
          <p:cNvPr id="3" name="Picture 2">
            <a:extLst>
              <a:ext uri="{FF2B5EF4-FFF2-40B4-BE49-F238E27FC236}">
                <a16:creationId xmlns:a16="http://schemas.microsoft.com/office/drawing/2014/main" id="{8379DF6E-B0DF-8FB7-A4C0-FB15A203676D}"/>
              </a:ext>
            </a:extLst>
          </p:cNvPr>
          <p:cNvPicPr>
            <a:picLocks noChangeAspect="1"/>
          </p:cNvPicPr>
          <p:nvPr/>
        </p:nvPicPr>
        <p:blipFill>
          <a:blip r:embed="rId4"/>
          <a:stretch>
            <a:fillRect/>
          </a:stretch>
        </p:blipFill>
        <p:spPr>
          <a:xfrm>
            <a:off x="361741" y="1422769"/>
            <a:ext cx="5632659" cy="4675106"/>
          </a:xfrm>
          <a:prstGeom prst="rect">
            <a:avLst/>
          </a:prstGeom>
          <a:noFill/>
        </p:spPr>
      </p:pic>
    </p:spTree>
    <p:extLst>
      <p:ext uri="{BB962C8B-B14F-4D97-AF65-F5344CB8AC3E}">
        <p14:creationId xmlns:p14="http://schemas.microsoft.com/office/powerpoint/2010/main" val="843101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6</a:t>
            </a:r>
            <a:endParaRPr lang="en-US" b="1" dirty="0">
              <a:solidFill>
                <a:schemeClr val="tx1"/>
              </a:solidFill>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 Due Diligence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Site Evaluation</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592582" y="1560561"/>
            <a:ext cx="4617774" cy="4464375"/>
          </a:xfrm>
        </p:spPr>
        <p:txBody>
          <a:bodyPr>
            <a:noAutofit/>
          </a:bodyPr>
          <a:lstStyle/>
          <a:p>
            <a:pPr algn="l"/>
            <a:r>
              <a:rPr lang="en-US" sz="2000" b="1" dirty="0">
                <a:latin typeface="Lato" panose="020F0502020204030203" pitchFamily="34" charset="0"/>
                <a:ea typeface="Lato" panose="020F0502020204030203" pitchFamily="34" charset="0"/>
                <a:cs typeface="Lato" panose="020F0502020204030203" pitchFamily="34" charset="0"/>
              </a:rPr>
              <a:t>Entitlements and Access</a:t>
            </a:r>
          </a:p>
          <a:p>
            <a:pPr marL="398463"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Confirm seller and clear title</a:t>
            </a:r>
          </a:p>
          <a:p>
            <a:pPr marL="398463"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Accuracy of legal description</a:t>
            </a:r>
          </a:p>
          <a:p>
            <a:pPr marL="398463"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Recent surveying/plat maps</a:t>
            </a:r>
          </a:p>
          <a:p>
            <a:pPr marL="398463"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Free of tax liens, judgments, encumbrances</a:t>
            </a:r>
          </a:p>
          <a:p>
            <a:pPr marL="398463"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Review property search for any covenants, conditions, restrictions, reservations, and easements</a:t>
            </a:r>
          </a:p>
          <a:p>
            <a:pPr marL="398463" indent="-285750" algn="l">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Access to utilities</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pic>
        <p:nvPicPr>
          <p:cNvPr id="13" name="Picture 12">
            <a:extLst>
              <a:ext uri="{FF2B5EF4-FFF2-40B4-BE49-F238E27FC236}">
                <a16:creationId xmlns:a16="http://schemas.microsoft.com/office/drawing/2014/main" id="{282942D3-E866-44FC-1043-3C50A6663E13}"/>
              </a:ext>
            </a:extLst>
          </p:cNvPr>
          <p:cNvPicPr>
            <a:picLocks noChangeAspect="1"/>
          </p:cNvPicPr>
          <p:nvPr/>
        </p:nvPicPr>
        <p:blipFill>
          <a:blip r:embed="rId4"/>
          <a:stretch>
            <a:fillRect/>
          </a:stretch>
        </p:blipFill>
        <p:spPr>
          <a:xfrm>
            <a:off x="5010250" y="1019050"/>
            <a:ext cx="7181750" cy="5515313"/>
          </a:xfrm>
          <a:prstGeom prst="rect">
            <a:avLst/>
          </a:prstGeom>
        </p:spPr>
      </p:pic>
    </p:spTree>
    <p:extLst>
      <p:ext uri="{BB962C8B-B14F-4D97-AF65-F5344CB8AC3E}">
        <p14:creationId xmlns:p14="http://schemas.microsoft.com/office/powerpoint/2010/main" val="2357475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7</a:t>
            </a:r>
            <a:endParaRPr lang="en-US" b="1" dirty="0">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1094383" y="1315323"/>
            <a:ext cx="5001617" cy="4917189"/>
          </a:xfrm>
        </p:spPr>
        <p:txBody>
          <a:bodyPr>
            <a:noAutofit/>
          </a:bodyPr>
          <a:lstStyle/>
          <a:p>
            <a:pPr algn="l"/>
            <a:r>
              <a:rPr lang="en-US" sz="2800" b="1" dirty="0">
                <a:latin typeface="Lato" panose="020F0502020204030203" pitchFamily="34" charset="0"/>
                <a:ea typeface="Lato" panose="020F0502020204030203" pitchFamily="34" charset="0"/>
                <a:cs typeface="Lato" panose="020F0502020204030203" pitchFamily="34" charset="0"/>
              </a:rPr>
              <a:t>Land Use &amp; Zoning</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Residential code</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Permissible Density</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Floor area ratio (FAR) and setbacks</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Assess adjacent uses</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Parking requirements</a:t>
            </a:r>
          </a:p>
          <a:p>
            <a:pPr marL="398463" indent="-285750" algn="l">
              <a:lnSpc>
                <a:spcPct val="100000"/>
              </a:lnSpc>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Right of way and road access</a:t>
            </a: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a:p>
            <a:pPr marL="112713" algn="l">
              <a:lnSpc>
                <a:spcPct val="100000"/>
              </a:lnSpc>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Part I: Due Diligence - </a:t>
            </a:r>
            <a:r>
              <a:rPr lang="en-US" sz="2800" b="1" i="1" dirty="0">
                <a:solidFill>
                  <a:schemeClr val="lt1"/>
                </a:solidFill>
                <a:latin typeface="Lato" panose="020F0502020204030203" pitchFamily="34" charset="0"/>
                <a:ea typeface="Lato" panose="020F0502020204030203" pitchFamily="34" charset="0"/>
                <a:cs typeface="Lato" panose="020F0502020204030203" pitchFamily="34" charset="0"/>
              </a:rPr>
              <a:t>Site Evaluation </a:t>
            </a:r>
            <a:r>
              <a:rPr lang="en-US" sz="2400" b="1" i="1" dirty="0">
                <a:solidFill>
                  <a:schemeClr val="lt1"/>
                </a:solidFill>
                <a:latin typeface="Lato" panose="020F0502020204030203" pitchFamily="34" charset="0"/>
                <a:ea typeface="Lato" panose="020F0502020204030203" pitchFamily="34" charset="0"/>
                <a:cs typeface="Lato" panose="020F0502020204030203" pitchFamily="34" charset="0"/>
              </a:rPr>
              <a:t>(continued)</a:t>
            </a:r>
            <a:endParaRPr lang="en-US" sz="3200" i="1"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pic>
        <p:nvPicPr>
          <p:cNvPr id="10" name="Picture 9">
            <a:extLst>
              <a:ext uri="{FF2B5EF4-FFF2-40B4-BE49-F238E27FC236}">
                <a16:creationId xmlns:a16="http://schemas.microsoft.com/office/drawing/2014/main" id="{FFBB0A4E-DBB6-67D4-9D0D-1A576F9F71C0}"/>
              </a:ext>
            </a:extLst>
          </p:cNvPr>
          <p:cNvPicPr>
            <a:picLocks noChangeAspect="1"/>
          </p:cNvPicPr>
          <p:nvPr/>
        </p:nvPicPr>
        <p:blipFill>
          <a:blip r:embed="rId4"/>
          <a:stretch>
            <a:fillRect/>
          </a:stretch>
        </p:blipFill>
        <p:spPr>
          <a:xfrm>
            <a:off x="6349274" y="1556538"/>
            <a:ext cx="4140709" cy="4425079"/>
          </a:xfrm>
          <a:prstGeom prst="rect">
            <a:avLst/>
          </a:prstGeom>
        </p:spPr>
      </p:pic>
      <p:sp>
        <p:nvSpPr>
          <p:cNvPr id="11" name="TextBox 10">
            <a:extLst>
              <a:ext uri="{FF2B5EF4-FFF2-40B4-BE49-F238E27FC236}">
                <a16:creationId xmlns:a16="http://schemas.microsoft.com/office/drawing/2014/main" id="{EC0EFF0B-4E01-C846-144F-9B7A79F7CA7D}"/>
              </a:ext>
            </a:extLst>
          </p:cNvPr>
          <p:cNvSpPr txBox="1"/>
          <p:nvPr/>
        </p:nvSpPr>
        <p:spPr>
          <a:xfrm>
            <a:off x="7044178" y="1220946"/>
            <a:ext cx="2374304" cy="369332"/>
          </a:xfrm>
          <a:prstGeom prst="rect">
            <a:avLst/>
          </a:prstGeom>
          <a:noFill/>
        </p:spPr>
        <p:txBody>
          <a:bodyPr wrap="none" rtlCol="0">
            <a:spAutoFit/>
          </a:bodyPr>
          <a:lstStyle/>
          <a:p>
            <a:r>
              <a:rPr lang="en-US" dirty="0"/>
              <a:t>IDO Zone Look-Up Map</a:t>
            </a:r>
          </a:p>
        </p:txBody>
      </p:sp>
    </p:spTree>
    <p:extLst>
      <p:ext uri="{BB962C8B-B14F-4D97-AF65-F5344CB8AC3E}">
        <p14:creationId xmlns:p14="http://schemas.microsoft.com/office/powerpoint/2010/main" val="3269982961"/>
      </p:ext>
    </p:extLst>
  </p:cSld>
  <p:clrMapOvr>
    <a:masterClrMapping/>
  </p:clrMapOvr>
</p:sld>
</file>

<file path=ppt/theme/theme1.xml><?xml version="1.0" encoding="utf-8"?>
<a:theme xmlns:a="http://schemas.openxmlformats.org/drawingml/2006/main" name="Office Theme">
  <a:themeElements>
    <a:clrScheme name="MFA Colors (TextBackground Dark 1, Accent 1 and 2)">
      <a:dk1>
        <a:srgbClr val="535554"/>
      </a:dk1>
      <a:lt1>
        <a:srgbClr val="FFFFFF"/>
      </a:lt1>
      <a:dk2>
        <a:srgbClr val="44546A"/>
      </a:dk2>
      <a:lt2>
        <a:srgbClr val="E7E6E6"/>
      </a:lt2>
      <a:accent1>
        <a:srgbClr val="0193B3"/>
      </a:accent1>
      <a:accent2>
        <a:srgbClr val="FDE18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NSP Board Pesentation.potx" id="{9479A31F-45CA-49CD-A65F-F6DB06461F57}" vid="{F6F79B4C-5419-4D87-8F79-3F74B4894C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Draft NSP Board Pesentation</Template>
  <TotalTime>12238</TotalTime>
  <Words>2305</Words>
  <Application>Microsoft Office PowerPoint</Application>
  <PresentationFormat>Widescreen</PresentationFormat>
  <Paragraphs>464</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Lato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III: Financing Low Income Housing Tax Credit (LIHTC)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Neighborhood Stabilization Program (NSP)</dc:title>
  <dc:creator>Donna Maestas-De Vries</dc:creator>
  <cp:lastModifiedBy>George Maestas</cp:lastModifiedBy>
  <cp:revision>169</cp:revision>
  <dcterms:created xsi:type="dcterms:W3CDTF">2020-06-30T23:12:12Z</dcterms:created>
  <dcterms:modified xsi:type="dcterms:W3CDTF">2026-03-27T22:44:49Z</dcterms:modified>
</cp:coreProperties>
</file>