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sldIdLst>
    <p:sldId id="256" r:id="rId6"/>
    <p:sldId id="265" r:id="rId7"/>
    <p:sldId id="296" r:id="rId8"/>
    <p:sldId id="313" r:id="rId9"/>
    <p:sldId id="298" r:id="rId10"/>
    <p:sldId id="339" r:id="rId11"/>
    <p:sldId id="317" r:id="rId12"/>
    <p:sldId id="318" r:id="rId13"/>
    <p:sldId id="331" r:id="rId14"/>
    <p:sldId id="300" r:id="rId15"/>
    <p:sldId id="301" r:id="rId16"/>
    <p:sldId id="326" r:id="rId17"/>
    <p:sldId id="327" r:id="rId18"/>
    <p:sldId id="302" r:id="rId19"/>
    <p:sldId id="340" r:id="rId20"/>
    <p:sldId id="341" r:id="rId21"/>
    <p:sldId id="342" r:id="rId22"/>
    <p:sldId id="343" r:id="rId23"/>
    <p:sldId id="344" r:id="rId2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5C6718-FECD-41D5-DA9E-E8525A0B355F}" name="Brittany Coats" initials="BC" userId="S::bcoats@housingnm.org::3a147ede-d1cb-4327-921e-0d7c1e22e004" providerId="AD"/>
  <p188:author id="{BB71575B-53EC-D10E-50C5-28EF198144C1}" name="John Garcia" initials="JG" userId="S::jgarcia@housingnm.org::222590c0-a851-42f3-8f52-4857a729243b" providerId="AD"/>
  <p188:author id="{C4472069-8C3C-2707-8550-1840DC31651E}" name="Daniel Rule" initials="DR" userId="S::drule@housingnm.org::e80e07ac-3895-4e8b-a62d-bdfac185123a" providerId="AD"/>
  <p188:author id="{C643A573-FCD0-62ED-8FC0-3DEFF3EF2FB1}" name="Kellie Tillerson" initials="KT" userId="S::ktillerson@housingnm.org::8b4770ac-bf10-47a8-b1b5-16cbd9527a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resa Laredo-Garcia" initials="TL" lastIdx="1" clrIdx="0">
    <p:extLst>
      <p:ext uri="{19B8F6BF-5375-455C-9EA6-DF929625EA0E}">
        <p15:presenceInfo xmlns:p15="http://schemas.microsoft.com/office/powerpoint/2012/main" userId="S::tgarcia@housingnm.org::d28f79f7-4b03-4f2a-a015-a89deb0d50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B040"/>
    <a:srgbClr val="535554"/>
    <a:srgbClr val="00A8A4"/>
    <a:srgbClr val="F5F3E5"/>
    <a:srgbClr val="EDE9D7"/>
    <a:srgbClr val="009A96"/>
    <a:srgbClr val="00918F"/>
    <a:srgbClr val="FDE18F"/>
    <a:srgbClr val="0193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mfa-pure01\Shared%20Files\everyone\Policy%20and%20Planning\CCD%20Service%20Provider%20Maps\NM%20Map.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bespin\Community%20Development\Department%20Files\Trainings%20and%20Presentations\MFA%20Presentations\Program%20Briefs\Updated%20Maps\Excel%20Files%20for%20Maps\HOME%20Service%20Provider%20Maps.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HOME!$B$2:$B$34</cx:f>
        <cx:nf>HOME!$B$1</cx:nf>
        <cx:lvl ptCount="33" name="County Name">
          <cx:pt idx="0">Bernalillo</cx:pt>
          <cx:pt idx="1">Catron</cx:pt>
          <cx:pt idx="2">Chaves</cx:pt>
          <cx:pt idx="3">Cibola</cx:pt>
          <cx:pt idx="4">Colfax</cx:pt>
          <cx:pt idx="5">Curry</cx:pt>
          <cx:pt idx="6">De Baca</cx:pt>
          <cx:pt idx="7">Doña Ana</cx:pt>
          <cx:pt idx="8">Eddy</cx:pt>
          <cx:pt idx="9">Grant</cx:pt>
          <cx:pt idx="10">Guadalupe</cx:pt>
          <cx:pt idx="11">Harding</cx:pt>
          <cx:pt idx="12">Hidalgo</cx:pt>
          <cx:pt idx="13">Lea</cx:pt>
          <cx:pt idx="14">Lincoln</cx:pt>
          <cx:pt idx="15">Los Alamos</cx:pt>
          <cx:pt idx="16">Luna</cx:pt>
          <cx:pt idx="17">McKinley</cx:pt>
          <cx:pt idx="18">Mora</cx:pt>
          <cx:pt idx="19">Otero</cx:pt>
          <cx:pt idx="20">Quay</cx:pt>
          <cx:pt idx="21">Rio Arriba</cx:pt>
          <cx:pt idx="22">Roosevelt</cx:pt>
          <cx:pt idx="23">San Juan</cx:pt>
          <cx:pt idx="24">San Miguel</cx:pt>
          <cx:pt idx="25">Sandoval</cx:pt>
          <cx:pt idx="26">Santa Fe</cx:pt>
          <cx:pt idx="27">Sierra</cx:pt>
          <cx:pt idx="28">Socorro</cx:pt>
          <cx:pt idx="29">Taos</cx:pt>
          <cx:pt idx="30">Torrance</cx:pt>
          <cx:pt idx="31">Union</cx:pt>
          <cx:pt idx="32">Valencia</cx:pt>
        </cx:lvl>
      </cx:strDim>
      <cx:strDim type="entityId">
        <cx:lvl ptCount="33">
          <cx:pt idx="0">10036739</cx:pt>
          <cx:pt idx="1">10036740</cx:pt>
          <cx:pt idx="2">10036741</cx:pt>
          <cx:pt idx="3">10036742</cx:pt>
          <cx:pt idx="4">10036743</cx:pt>
          <cx:pt idx="5">10036744</cx:pt>
          <cx:pt idx="6">10036745</cx:pt>
          <cx:pt idx="7">10036746</cx:pt>
          <cx:pt idx="8">10036747</cx:pt>
          <cx:pt idx="9">10036748</cx:pt>
          <cx:pt idx="10">10036749</cx:pt>
          <cx:pt idx="11">10036750</cx:pt>
          <cx:pt idx="12">10036751</cx:pt>
          <cx:pt idx="13">10036752</cx:pt>
          <cx:pt idx="14">10036753</cx:pt>
          <cx:pt idx="15">10036754</cx:pt>
          <cx:pt idx="16">10036755</cx:pt>
          <cx:pt idx="17">10036756</cx:pt>
          <cx:pt idx="18">10036757</cx:pt>
          <cx:pt idx="19">10036758</cx:pt>
          <cx:pt idx="20">10036759</cx:pt>
          <cx:pt idx="21">10036760</cx:pt>
          <cx:pt idx="22">10036761</cx:pt>
          <cx:pt idx="23">10036762</cx:pt>
          <cx:pt idx="24">10036763</cx:pt>
          <cx:pt idx="25">10036764</cx:pt>
          <cx:pt idx="26">10036765</cx:pt>
          <cx:pt idx="27">10036766</cx:pt>
          <cx:pt idx="28">10036767</cx:pt>
          <cx:pt idx="29">10036768</cx:pt>
          <cx:pt idx="30">10036769</cx:pt>
          <cx:pt idx="31">10036770</cx:pt>
          <cx:pt idx="32">10036771</cx:pt>
        </cx:lvl>
      </cx:strDim>
      <cx:strDim type="cat">
        <cx:f>HOME!$A$2:$A$34</cx:f>
        <cx:nf>HOME!$A$1</cx:nf>
        <cx:lvl ptCount="33" name="County">
          <cx:pt idx="0">Bernalillo County, New Mexico</cx:pt>
          <cx:pt idx="1">Catron County, New Mexico</cx:pt>
          <cx:pt idx="2">Chaves County, New Mexico</cx:pt>
          <cx:pt idx="3">Cibola County, New Mexico</cx:pt>
          <cx:pt idx="4">Colfax County, New Mexico</cx:pt>
          <cx:pt idx="5">Curry County, New Mexico</cx:pt>
          <cx:pt idx="6">De Baca County, New Mexico</cx:pt>
          <cx:pt idx="7">Doña Ana County, New Mexico</cx:pt>
          <cx:pt idx="8">Eddy County, New Mexico</cx:pt>
          <cx:pt idx="9">Grant County, New Mexico</cx:pt>
          <cx:pt idx="10">Guadalupe County, New Mexico</cx:pt>
          <cx:pt idx="11">Harding County, New Mexico</cx:pt>
          <cx:pt idx="12">Hidalgo County, New Mexico</cx:pt>
          <cx:pt idx="13">Lea County, New Mexico</cx:pt>
          <cx:pt idx="14">Lincoln County, New Mexico</cx:pt>
          <cx:pt idx="15">Los Alamos County, New Mexico</cx:pt>
          <cx:pt idx="16">Luna County, New Mexico</cx:pt>
          <cx:pt idx="17">McKinley County, New Mexico</cx:pt>
          <cx:pt idx="18">Mora County, New Mexico</cx:pt>
          <cx:pt idx="19">Otero County, New Mexico</cx:pt>
          <cx:pt idx="20">Quay County, New Mexico</cx:pt>
          <cx:pt idx="21">Rio Arriba County, New Mexico</cx:pt>
          <cx:pt idx="22">Roosevelt County, New Mexico</cx:pt>
          <cx:pt idx="23">San Juan County, New Mexico</cx:pt>
          <cx:pt idx="24">San Miguel County, New Mexico</cx:pt>
          <cx:pt idx="25">Sandoval County, New Mexico</cx:pt>
          <cx:pt idx="26">Santa Fe County, New Mexico</cx:pt>
          <cx:pt idx="27">Sierra County, New Mexico</cx:pt>
          <cx:pt idx="28">Socorro County, New Mexico</cx:pt>
          <cx:pt idx="29">Taos County, New Mexico</cx:pt>
          <cx:pt idx="30">Torrance County, New Mexico</cx:pt>
          <cx:pt idx="31">Union County, New Mexico</cx:pt>
          <cx:pt idx="32">Valencia County, New Mexico</cx:pt>
        </cx:lvl>
      </cx:strDim>
    </cx:data>
  </cx:chartData>
  <cx:chart>
    <cx:plotArea>
      <cx:plotAreaRegion>
        <cx:plotSurface>
          <cx:spPr>
            <a:noFill/>
            <a:ln>
              <a:noFill/>
            </a:ln>
          </cx:spPr>
        </cx:plotSurface>
        <cx:series layoutId="regionMap" uniqueId="{3E5BE8CF-18B3-487E-AAFC-501B369FA566}">
          <cx:tx>
            <cx:txData>
              <cx:f>HOME!$B$1</cx:f>
              <cx:v>County Name</cx:v>
            </cx:txData>
          </cx:tx>
          <cx:spPr>
            <a:solidFill>
              <a:srgbClr val="C9C9C9"/>
            </a:solidFill>
          </cx:spPr>
          <cx:dataPt idx="1">
            <cx:spPr>
              <a:solidFill>
                <a:srgbClr val="9DC3E6"/>
              </a:solidFill>
            </cx:spPr>
          </cx:dataPt>
          <cx:dataPt idx="2">
            <cx:spPr>
              <a:solidFill>
                <a:srgbClr val="FFD966"/>
              </a:solidFill>
            </cx:spPr>
          </cx:dataPt>
          <cx:dataPt idx="3">
            <cx:spPr>
              <a:solidFill>
                <a:srgbClr val="9DC3E6"/>
              </a:solidFill>
            </cx:spPr>
          </cx:dataPt>
          <cx:dataPt idx="4">
            <cx:spPr>
              <a:solidFill>
                <a:srgbClr val="9DC3E6"/>
              </a:solidFill>
            </cx:spPr>
          </cx:dataPt>
          <cx:dataPt idx="5">
            <cx:spPr>
              <a:solidFill>
                <a:srgbClr val="FFD966"/>
              </a:solidFill>
            </cx:spPr>
          </cx:dataPt>
          <cx:dataPt idx="6">
            <cx:spPr>
              <a:solidFill>
                <a:srgbClr val="FFD966"/>
              </a:solidFill>
            </cx:spPr>
          </cx:dataPt>
          <cx:dataPt idx="7">
            <cx:spPr>
              <a:solidFill>
                <a:srgbClr val="FFD966"/>
              </a:solidFill>
            </cx:spPr>
          </cx:dataPt>
          <cx:dataPt idx="8">
            <cx:spPr>
              <a:solidFill>
                <a:srgbClr val="FFD966"/>
              </a:solidFill>
            </cx:spPr>
          </cx:dataPt>
          <cx:dataPt idx="9">
            <cx:spPr>
              <a:solidFill>
                <a:srgbClr val="FFD966"/>
              </a:solidFill>
            </cx:spPr>
          </cx:dataPt>
          <cx:dataPt idx="10">
            <cx:spPr>
              <a:solidFill>
                <a:srgbClr val="5A8A39"/>
              </a:solidFill>
            </cx:spPr>
          </cx:dataPt>
          <cx:dataPt idx="11">
            <cx:spPr>
              <a:solidFill>
                <a:srgbClr val="5A8A39"/>
              </a:solidFill>
            </cx:spPr>
          </cx:dataPt>
          <cx:dataPt idx="12">
            <cx:spPr>
              <a:solidFill>
                <a:srgbClr val="FFD966"/>
              </a:solidFill>
            </cx:spPr>
          </cx:dataPt>
          <cx:dataPt idx="13">
            <cx:spPr>
              <a:solidFill>
                <a:srgbClr val="FFD966"/>
              </a:solidFill>
            </cx:spPr>
          </cx:dataPt>
          <cx:dataPt idx="14">
            <cx:spPr>
              <a:solidFill>
                <a:srgbClr val="FFD966"/>
              </a:solidFill>
            </cx:spPr>
          </cx:dataPt>
          <cx:dataPt idx="15">
            <cx:spPr>
              <a:solidFill>
                <a:srgbClr val="5A8A39"/>
              </a:solidFill>
            </cx:spPr>
          </cx:dataPt>
          <cx:dataPt idx="16">
            <cx:spPr>
              <a:solidFill>
                <a:srgbClr val="FFD966"/>
              </a:solidFill>
            </cx:spPr>
          </cx:dataPt>
          <cx:dataPt idx="17">
            <cx:spPr>
              <a:solidFill>
                <a:srgbClr val="5A8A39"/>
              </a:solidFill>
            </cx:spPr>
          </cx:dataPt>
          <cx:dataPt idx="18">
            <cx:spPr>
              <a:solidFill>
                <a:srgbClr val="9DC3E6"/>
              </a:solidFill>
            </cx:spPr>
          </cx:dataPt>
          <cx:dataPt idx="19">
            <cx:spPr>
              <a:solidFill>
                <a:srgbClr val="FFD966"/>
              </a:solidFill>
            </cx:spPr>
          </cx:dataPt>
          <cx:dataPt idx="20">
            <cx:spPr>
              <a:solidFill>
                <a:srgbClr val="5A8A39"/>
              </a:solidFill>
            </cx:spPr>
          </cx:dataPt>
          <cx:dataPt idx="21">
            <cx:spPr>
              <a:solidFill>
                <a:srgbClr val="5A8A39"/>
              </a:solidFill>
            </cx:spPr>
          </cx:dataPt>
          <cx:dataPt idx="22">
            <cx:spPr>
              <a:solidFill>
                <a:srgbClr val="FFD966"/>
              </a:solidFill>
            </cx:spPr>
          </cx:dataPt>
          <cx:dataPt idx="23">
            <cx:spPr>
              <a:solidFill>
                <a:srgbClr val="5A8A39"/>
              </a:solidFill>
            </cx:spPr>
          </cx:dataPt>
          <cx:dataPt idx="24">
            <cx:spPr>
              <a:solidFill>
                <a:srgbClr val="C9C9C9"/>
              </a:solidFill>
            </cx:spPr>
          </cx:dataPt>
          <cx:dataPt idx="25">
            <cx:spPr>
              <a:solidFill>
                <a:srgbClr val="FEEDBC"/>
              </a:solidFill>
            </cx:spPr>
          </cx:dataPt>
          <cx:dataPt idx="27">
            <cx:spPr>
              <a:solidFill>
                <a:srgbClr val="FFD966"/>
              </a:solidFill>
            </cx:spPr>
          </cx:dataPt>
          <cx:dataPt idx="28">
            <cx:spPr>
              <a:solidFill>
                <a:srgbClr val="9DC3E6"/>
              </a:solidFill>
            </cx:spPr>
          </cx:dataPt>
          <cx:dataPt idx="29">
            <cx:spPr>
              <a:solidFill>
                <a:srgbClr val="9DC3E6"/>
              </a:solidFill>
            </cx:spPr>
          </cx:dataPt>
          <cx:dataPt idx="30">
            <cx:spPr>
              <a:solidFill>
                <a:srgbClr val="9DC3E6"/>
              </a:solidFill>
            </cx:spPr>
          </cx:dataPt>
          <cx:dataPt idx="31">
            <cx:spPr>
              <a:solidFill>
                <a:srgbClr val="5A8A39"/>
              </a:solidFill>
            </cx:spPr>
          </cx:dataPt>
          <cx:dataPt idx="32">
            <cx:spPr>
              <a:solidFill>
                <a:srgbClr val="9DC3E6"/>
              </a:solidFill>
            </cx:spPr>
          </cx:dataPt>
          <cx:dataLabels>
            <cx:spPr>
              <a:solidFill>
                <a:schemeClr val="bg1"/>
              </a:solidFill>
            </cx:spPr>
            <cx:txPr>
              <a:bodyPr spcFirstLastPara="1" vertOverflow="ellipsis" horzOverflow="overflow" wrap="square" lIns="0" tIns="0" rIns="0" bIns="0" anchor="ctr" anchorCtr="1"/>
              <a:lstStyle/>
              <a:p>
                <a:pPr algn="ctr" rtl="0">
                  <a:defRPr>
                    <a:solidFill>
                      <a:schemeClr val="tx1"/>
                    </a:solidFill>
                  </a:defRPr>
                </a:pPr>
                <a:endParaRPr lang="en-US" sz="850" b="0" i="0" u="none" strike="noStrike" baseline="0">
                  <a:solidFill>
                    <a:schemeClr val="tx1"/>
                  </a:solidFill>
                  <a:latin typeface="Calibri" panose="020F0502020204030204"/>
                </a:endParaRPr>
              </a:p>
            </cx:txPr>
            <cx:visibility seriesName="0" categoryName="0" value="1"/>
            <cx:separator>, </cx:separator>
          </cx:dataLabels>
          <cx:dataId val="0"/>
          <cx:layoutPr>
            <cx:geography cultureLanguage="en-US" cultureRegion="US" attribution="Powered by Bing">
              <cx:geoCache provider="{E9337A44-BEBE-4D9F-B70C-5C5E7DAFC167}">
                <cx:binary>7HxZb9zGtvVfCfL8Ual5ODi5wC2S3a2WZMmWbdl+IRRZ5licimP9+rvZnuTEDq4fLvAdIEBgRGKz
u9Xae+2111qlfz8s/3qoHu/7XxZb1e5fD8vvv2bD0P7rt9/cQ/Zo792ZzR/6xjUfhrOHxv7WfPiQ
Pzz+9r6/n/M6/Y0gzH57yO774XH59b/+Dc+WPjbR/XAf10M+rM/Hx3598ejGanB/e/UHF395PD3N
y7V9/P3X+/c2r6PcDX3+MPz66dL5+99/JRRT8usvvz19kk+Xn91buPPZ4/zL1eOSPzTfue3x3g2/
/xpgRM8QYoJTTZEQDIlff5kfP13SZ4hTgRgmXEvB4VLd9EP2+69Uwk2USq0IllJSxn79xTXj6RI+
o0RjoSjWEhHM1JcP6Kap1rSpv3wkn77+pR7tTZPXg/v9Vw5P1H582PYjcqQ1vDxXnHGOheYMwfWH
+xfwS4BH4//XFazyc1oXlz0Z8/WeNYw7UzM5sBhlOqi1oXM/F+shp42zwXlDspb3oeayPjRzjvYi
cOv7nqajDQPU8nAp1slfLLWQj11fySgXUvS+O9RDKkonTFnNK7sNXObVmJppJKR17ytZ95VBa6ok
j0vvi0xfozwY5POpGSdM41YMfbve0rpPhlDM04DeVnSu8tV4FpAx7LMG1faYq2AOFyUDQybLV1+a
1PNyyS7FVHetus2I9M1chEhRRGJs2eB7U9StdS+dogLHqmC0Qnd5Jwc/7ut2UsSGDtkaXeQ4L8fY
o+4hC1y/k1273nBS1TL061zArWIN/Lu2RjK/OlXVbx/L+pvf2kPTrn2eZp/q+suX//WysfDfv7d7
vn5za4yvX1197qi/fdT+sdmq1/35Qd88M5TQp3e3Nd03X/ylA5+2x//24o8bEBruY3Nu5YmhCYSk
+u+a0Dz29X2VV9U3Tfj1zi99KM4w01srQdtIRPGTPpRn0EvQBQpT9m0f8jOCNVFSSUADxjj92ofs
TAmNqBREYUkV+bk+hJ/zmz5UijCACSKFRIIirr7tw5arYrBIt5cTxniHdGdqKsrzoKl8FZdYZsd0
1EkeWdssrWlGO35IKmjZc8dXds/0yI+5TZrI20FP+7pZlux517e5jpwY0lAyNj36rr0pZHrEqDv2
XIdjM9967ndaKxa2PL+zQ1BEmS1d/jBONpgM6boUO6NaR7udpkKQwiy9TbBpZofVsVHKyQMXQ/dW
Ljdj36blNZ2tD1tL/Xmf19U+k21/SKiuqudKuAnHeg5cvObZ5WDL2Sz5YGzzmE/taMqJ5Ic6WJbk
/f9JA/3ntQaDevzxfAqb6sP98teG2u760hYMJo2AKaO54Ixo+aQt+BmF4QOzSxHoF8K/jidxprUg
VEmkmBZIPxlPAjpGMqy2Ov74hJ8B4hugg3n+6eun4wl67S99wTHaXgMreJ+ntn06n7Le13gdZHU5
FiV9K9tUlS9GjcrY0amcb/LVNvf5VHWrGWAQ9aZs8sgPVJNdVQaSnGekq7LYj4JyU7tgFcys7Wpr
k82jkx+8TTU+T1ylktQEK+qeL+VaqVhlTX8oNbRS45ldQ7SkByAQWTiOY26Ur5WxBVOmw/otzeRL
Svrd4NAaTzivTUqtj1fML6sll2bMJhKlWR2n6xpWaafCPCHGy4WFxVgqo/pkNpL7MV7t0u1qkV+W
gyc3VT/d4t43Men5JdbQLPPE8kMj1TMbDMiwpL9083qZpxWKurm87Xk/HNvO+n2WZADV+DAFbNlV
jr/DKqEh1eIq6WYa5QVhYUP70vCKeCMcihEJdjCmMzOM6D0j+EFYkhvGqz22wYNI9WpSzna4Sw9E
Ih/7dX1fk9kamOsulmR9NUrynK31GFX1ksd5YFvTudmd09y+9Er3RqWWhuVSHWpss4iR7JUrbWPQ
OO5sWg6HAom9tvpN0RXHtJpumpQtYYN0ZsjAnw19c0PnVZueV+ddyj+0mccRy95O2I+m11LGGbOx
yovR0EVc5sXyJnPTaGrfXgtutVn76j0JkiZc0fpYJ+19QOQxK2wfelLtPaX3qqvuZVBdo8ZpgDA0
XGPuXs5yeknpQOKuETcDX1xoHeoNb+sjJ7aORckPgiVvc0cefNM89IyNezciAj8sHowaikPSV8/q
ufdGViQ1LfGZGQtcmbllL5OCmUl1qZmD/i4fXR7TjvZhogNv6r4+QCleDnn5fCnEORrn18EKdwcN
czHj1oVkyl/nRXbnbDqd49G/D7oVh0Vmh5CKQhoo5Cqidb2GfJqzNwkp3E2Qq6V7THvJcmsElFZp
1i4g+5G1eRDNQ1qlWSjSYjw2rk3IFfzSsvndxOmy/weYT5xFAJf/MTDf5o99f/9XYN7u+gLM4owC
I8AcSDlXMIGfALMCzEZwAWnyaTn4vDfQM6YQhp1BS8UxFwCnn/cGciYQ/+bSzwCzgrf2DWHRSiMg
RvAGMdaIbxvKU2BOOp6tYqiqS1INPXqPSK94nFaraOM50EEV8UzOwQWt7AgQiQtXGlpn3b6sVcZQ
TJa+UBGdJ57dzL5GB2VZl8YCjZaFsBoUSVTlqX7vFS1iQJ22DNtFd88IHwuT+4FkcZEonu/Tpb5K
ymEYjey7qdlXnXR1ZSZi0+R2ScQ03LaezOtqWM0Q9BVK/KEZ8j45YO+SO5s6Tl85a4vMUFaiV5qs
nEV1r7rizWwDkUU6QeUQJgQwIQkOa8pNgsX5oKZ4ZpVZ5XzgiqFQZuk5wskbP0wpLEj6MnPqevTp
sdPBi4VmVyNj+/GSWnEopqQy9dy+qKfkesjaVxNSx05Vb+1a1absqp3qJ22kn2ErqpJjQNW1XtJX
dqVV6GsrY9Tj22Dtkekm1OxhS2rjXlU2Gn3VG4JIYoKRpXHQ9XtVTaupaPmSFtXzMdO7Nqc7K2GO
VUV3z9pG7PGYVgYv7bV1Djjm2L4R6fgut9mrOk0MjKwsRHyqwlzWJukLHcLe87pa0sclWB6SZH0z
LCUxLnUfVmT3fZ/uc/hlKjveoa7OTZCm2aGbFxnD7nhTFMO802UxGSeCP5oCJWYoZBniZN3D9nTs
Hb6RtGoihNx9QGlu8MreDKg4rygNu6Kxxqo5g3fvj0mJb7GyxwSlSVjJ8jUtx8Vg1lwGvFjDNsPq
osLNBeXBW4JbQNKlfNHJ7qqfXwJeh/XoWIwDsYRD/iyTr5qmhKmFdVSxoN7LVB+EH25rNWRGTDYL
8y7YNUHDIyQGHI06P3Siv/ZZe9OO5Mpn5CJRdRExqx+BOb30QZ+bnJI8Uhg+wyIo7rF2R1SX1y2w
7D2bi4vCJt6wzGGTWZEYwpfkWbGqfDo2edu/mNZ1VeYf2D3B7iZf/Bh2w3sgCfVfYXe76wvsyjMJ
gCYBW7dNcCO9T+UaBnsg5Qp/osqfYZedcakZlYSDlKKphLs+wy49I+gTTm/f/wnMJcDF/wS5GwfG
GsNb0FoyeJWnkFssLCjpwPvLgGSMP+Qpl8tgiq6v+WLSVrHlfFxSXFxXY9qGWVugx4qqIThiCZz9
wlGK78W41ldNnqj8dZ0B91umyc93g5DTcsS4kgPfVb6uhl3WtgGwt0DZZm32yTS1XRRwhKdbndYO
jbtsnpacxm5sk+k2C7qx20lgl034T61+pAigQPy4Vl80jXucHqvhr+Uq4MYv5QrqIqNQfBht0/5p
tdIzzTQhAlREqk/KxddqBSYAC5XAXMIDNt3xa7VyCTWmoMB+slrZn6oVFBiQFrXCIAoQodm2dD6t
VqpLEowrxRdDmyf15SQrkTPTLLh53qu1WA1Hsur2MKpwZ6C5UvZmdSu1h4CCirOjuoar2IvuzuvG
j5MZcl+vg5GlpC6iMAEOvA2qkLnA92HTr/IdrmGNMmut1veLeFskSUAOno3peG8n7sYQ80SiuEsU
9XGZjBbtqa32dPIEmbK0gu77mfL9WGcpCJsjcSwcZIM2CaVZXmY4l92xyrEIdatHU/E8g/VCBqTb
2WbMQMdo8uGtVdxpMzUpesan9oLrVEb/tMRH+Ib6/XFLRI+/mPuH79DmDQifNAQUu6IKVDsChQe1
/QW/QbHTFDgrCBpCYwZt9LUjgDFTUH2BymrQQqCWv3aEBgaO4dsaq1Mf/QSEb9LlNxCuYOrDewAI
F1wjtb29p00xyNEV7VjJi6VVAsU5nUmzm+au6kLil4TDJpjwfXWqRZk2FLZ8qFBUshrt+1PdZl2m
UVyf6tnTNSGHpAX5wM5kBg2vrevjVExzZCWoE8PMRWrqidHpfqJzMceWpmUXDQtANqZZOcf5TC19
zuZF59dsTd1yHBBPybPCIZAYKiICanCm6+R6TLsRxygRfZSiYFb7Rm99pPvJnvtMygq4dTGnov6H
rHxUp7eV6cfVHo59v/4V/LebntQ6YkQoAboxQ4TCpS+1Ts8keE2gaTOgLN9YS+wM6plShSTgKEjO
UKKfa52dge0BFAbWTU24VPin6Mpfa11pruBNMFAJsVZ/oitd1aOuZS29WIK6v3MIFJlnhc+npA0H
miTds84OAraQtnWjigOoaBdxWA5fMIoaG45dw57NFtSMvSeTW2MQnPVw7wvd4FjK5HIAae/Yrclr
Om1t4LN3sPqt71tlYQjU2zwAgQRGA9umRDGw7CBOo4PnIJEMZv04Vf6B5o/Q/LdsJczup0f3nWr9
lqoAqRbggTLAYADUJ9UKSjMYpAhKFbzQ06WvyIwAMwlAJXAcDXzma7WSM44BzAG0QX4Q4Az+TLWq
zeh8YoRCS3IBggbwFJgMQDA2OvPECLU1H6nyjF/A4E7Td2ppwEgs5pdt70f/DKqzkweBR27ySnJ7
m7Fx8XFbLsnykixuGqLRzkXRhfVQoawLpZ4FLk2R0eBttggVcqTWq34SkzLIFTy5wl5/ANqA6R1z
FltwKufdOgnnX3DZSiNqmQ6xQ9jn51XRX3jSoWdjNg/aEMsD95b0fQayccm6XRtgYCILTSezABaE
A1t4d0QL6paX40ZgRLYMLJxOvIbk0LZmPs2c4jR/Bs45ioOP4I0+QfkG6+0J4bMT2ifeLS4SNGhx
nNtqLfeLV6Fbm4ND6VRGWcGa6XYidVW+aHnxsO0FoSaDnOM0o3iP59n18ZTCrBqLAUROxYpiv6zN
s5V3S7FraFNEvu8Kk8Le6y/4SnsERq3OXAyTb+7iotH1u7JMVh0nrnbzrUhrpWLZDIb3Ex7jf1r5
YytDD/3N3Mn/aKrvkSy468vggXgCNLJSHJYE2JOfkizINMA4wgoc00826+dWhiZnioLDCZ4uNC6M
g69zh0u5bdCQd9g2GfEzncy3ufKkkzeogIEjIM9AJIwf9Scr1ZGO6GVu5suUenuOct+sB9J7cj1w
x/cEpV4yE5S9uOz4NLyYWxk5rhP9UqctKGYJk9m1A1WsulxPVmfy0ffUJxM0C4ZUxnlXNn8INMgh
ahogoh8ymDpv2NizxayNBq3TDSIj+4F2BeieY93KuxyeOY2EG0qyL9Leg+cil97H0udZ8ipTeUL3
OUkKUPxEP4rrwnlDp7b6MBXIv/YDkuXFNEqKW9D803zXjnVTg2gngu66FO56qDPdvcGtyy9GK3J4
FF7WIAtLVdsDhtf1tWmFs8PO4tktsLKPM92nVafTqAlcU7+TOSf/NNEn8gY1/+Mmipr6/pf/rr/X
RnDflzb6KPELMM4R3dT6JxNRnhHYO5CEYYQhhgQ1/LmNYOPnRG6jkEH/QZV/7SN8JreUCpA3WOKx
hrTCT+wqpz552kdaYyhd2OEhhgT26JZ9eDoRJ9Ws+TrOyQXVnuJrG0Dx1SEXBfiC6/iB0ISH1PWQ
JShqeu5y+VCt0z0abLIXLONhmdDBzGtzZ6usOEgVTKFtpr0sJjCqpuoxFbqMWGVfNFMNS7dvzsVY
dZeoaA5W2PSiEZC9IY0WIZ7kjtXJ+zR3zZ5Y9EokyXGtiiBmgZrCDIN4qsWMzGrb6yboH1vuj1k5
FEavcxtKW16DTTaEuslx1Mz+UjM0mWouR4MrMBnh9S9BwniY8Yjn3ShVhuOxKkDvDUjqQRpvEofa
XdNImGqQYKIdilmTKHsoOhBfnk3pkt57mqypyQcnWuOX+fXMA38oRhD+b8bM5SpCOQdCHvelaPfk
ZIjIlvT6rTgZJcvJNJmTmbfxQurRx5wnhY7Bn+zWWEDCqjLZqoPSDKxlxdW0ju51N7fdEBPwqqno
MI6HVLHptnYVezV4+MTA8sXe3/38YPzfZY2+H1r6/zdptKXjftzUl4375b+re9t8h+hudz5paywx
JP4kkyc9+ElbizOIRnwemyd77nNb87MtnAQ5IkE+63WfxyM/k6A3P93zfqKtsfgT0wU+jQiDCUwI
BtIpCADI0752jfSV6sV42U1lXGD5RhQziGDZbkFBBFvpu3RYD1Znebj48rJV+nWeDodE8lCiYgfW
iykZicgswz5vbxkY7/mgw6oUd5gTYxMUpRU7JGsVumC6Tes5TJfheoKsIOteeHDwlyQxuGsPJX4T
5EmoPH/Mc25A1DFLW174pTeZtFHG0cXa4v1Sdxc5K2Pf83Pa1nu9LPelj4PHzAbHUj4mqS0MbXCk
IEjYVtZMZX9YO/xHm4A/thCQyBt22w+8i6gO3rDW2TgB3DATt3suG5MF/EYm53IEhRuVEzhnS8Ta
dK9dZnjtdxmBeY63kKE44vYGUOh1M7ABBMnIjzPZUZauIaDhIYVwIZhCDTkOw9o8QKih2KXM8dAm
4Irm+LEYAxXOY/esXGvIm5SpeFe7pI+dS5odSmEZDtwwHOcUQgbtbOkDbwHEWtUOUUKTIkpPWweo
9NVLArrmvprSqNez6erZFPNkeNmbdP7Q1rCOQMakXSaTDOMrUlTnQdYAmy7jpJDRMOXnaeVfJU15
DFL5PJ3R+dLoy8EXO2DaL1qnHtd0iUHlCSsym7VMLle+3AxJF5WsimYH63MaXAWVO8Ltus8JGIyA
e9ynz6aCgxzKbTiDLYzTwZpxcOoNTsjeYlB9ZYF26VCnzwVpmmha7a4tltD7qo4yb3d2Gfc/j1ff
R6Jv4pP/gekv2FF/DFfx+/ff04/gni9ABSIRSKSg9FACkZ6NAHzRj0Ar5QQDj5B8IxKwx38GKnKm
N2wDai0F4Nx212egwhALA3lTacEUuGE/tZBv6tVTGg80C0gO+BAcws4MNv2N5j9ZyFNlsV9zslx0
DRrm16ULmI9n31FeGfDok/JNly+VutKjXZQJErDfj7KuxiS2eBx5WE1EhnnpoAdxMrTLvtZC5lG2
rHm7Ux/X857KCZZ1C2HHHBTYZByHSPedWl5+7LTstOuvquNm4QNW59gmgzS1yCYdz7I4Z/MKPv3a
KRvckVQnWTRbXYUpqulMTUcS1hqsg8Hf/FPTH5dTKKcf1/S+v68HKOBTfP9rQhgy8F+LWkLORT3d
Mr/U9LaagugJYXd4Kb0l8T/X9GbSQqARcixKwQM0lPvXmgbyK0D5h05BEv79GU6N9UaavyHVoK0S
aCloPHgrQsFW/bSqh4k1EBCf7SVbwGUtTFL2/sAQJNAMa4tUHNdmkmucUZDpWw5u7XnbzsRdQTxS
S+OU0/Y891v2zWRieSNWiMHHgYeYsDTlKTVAtwCBLmHG8i1UAAEbZDjkDAbQXvcYkgd8HI8lJBHA
74BAA4GemDRMHpemr1gQPAZbgCHA9KKDREOd9jc9JBwmSDrgLfIwTyOPCkhB5EuXhc0WjFiBcipI
StgtMgHhDR1N9J1fwwxiJ2SLVjRbyEIsOHTzy9W7qxEyGGPlm0sGqQwL6Yxui2mkAgIbBJIbbItw
8LJ+HWyhjnZojgGkPDhCx3qLfXS2hwAIJEGyvDonkAzpiYBIpp3ua9k1Ee3pDXzERw6OybjFSsAG
h4AJJE34aidTbuGTDlIoouklKFMQTMFbRKWU/d3Y8YPWy3NINH6A90gMcfjNCgmXhev349S+Drbo
SwEZGLyFYbItFtNAPgYWhVfrMr+rIDeTdEseEUjSZDNs8nwL17TY3Vu+5KaD3M0E+ZuirJ9byOMg
Cqmk3ru9L5M0Hj2kP6YtvuO2IE9RIoj0bOGe1AONwVveZ3QyrrcI0MLzVylT1yULjmoLCbnWa1NB
bqjeAkR537yVNjkubf/KQsJIrv0LumQWLMvh0HT1oZqKqx5SSWMRnOeQUkogrYS22JKr1RsFOaZq
1ij0yfMsQ0fsr9aOv1zn6nzMi2NySkM1dQHJqEL2mD+ok+0/QOSw29HW+jYiwPyqfXWCbAwppWiB
IqQON3gHe5Yw1Otq70o8Dq8zRujNOHjvwrVbuzbCS1MiOIgheGtQGtTGD0sx/VEhl7RmqIZyV9kc
5RcJZzqPh2Dm2Q5yjO30LmejWmJXkyRKfVlPOx1sumHV5t7HTa7H8QpV4Fmdd5rgqK8WIiIUOGuY
q3N9/AehPyI0CPd/g9Dj/ft7KPTH76A03PiFerAzDPoFHGPaLNVTtvwLTINOiIkG5W4b+nwT4j/D
9HYaQyICh4swpxRC6V9hGqwrBrIi6B+fDa+f2JFOp56eojRYDqCjIEkgRIkI/N+3KL2wGXIVcCLi
ciUFSe7mxBXpHx1fbGRPjugkmxGZ8eSUzuk6LEd6clDzhDX0eQt8e4456eZbEHIAyOeT9wpRBjHd
y25pr/qqse5ZNWyhHFY948B0Dsgng79ecl0XIfYg+69wIIo7es8T+AgvRUPyFDiKTGh3u+SljCUb
Iei4gLrOD7wvUBN2gef5hSpW+4zQZjgijCyExmdFXpe9Li+oKpxhU56uV+1YEvYP0f4o9vG/Vcwv
H7+j8223fCn2T5LdFiP4a0pHwRE+yrj+s09LIVO2eVJwMo9+SjJ85iRky/8CY1GQWDidv/gZTrKR
paeUBN7TlngAPqS3OC/I898WewqODgeMnC5aoCGhLeuWtrDOVtP0PGd6Vkdb+pQ+F027PARrOdaX
aRfUAoYbeP3APOb1kCVzNd0KSIqh2MHgOvrejcA0Ap+mBkTOBDKp1dLZl8AhpvLlODVOxE5OhQMW
fcoFtcipGkQ4CMuoEoTHc3nyv8RmhXU97fyLeZh2qUBQ0dXJNUPgnzne0uRqmkpw1cCFXq8A2FVY
bqZbeuL5PU9EHqET/89Ou0BGFhlWpw2hls2UxMlpc+DjPCvTnjaKllaqfPPPODiNAw7Y+ONxcLjv
38NZ0r8Og+22J/1BBehEQpykbgyt82UYsDMGGiWE0T5GK2FJ/DwMtoNGYP9qyDEwoOibRP65P2CC
bEeTFJhKYjvR91N+Epi/3zYIPNF28Aj0eI1ALxMcJtJTzs7XUXnXghDetbIwfcqX18UAKgceamIP
Q7sledQyKA1R3+aiKfW6xrgal/k8VQFaL+saAwMdtXoHr9OvBl6oRHXYrLifjJ9JfVd7yOvFbeox
/iO30/BO1ez9mBHyduZw6AJRlEzv2tNZDLkdy+Br3Rg31s/7dArCHr1ZIApqCj+GMFFLaF5g40Wb
R0Ve3Y1EOZMvw7HA/WO6adR1X8QEjOZD4+syGqfg0s7d4xQge/DjAoTZrWasxg+NQ0ciCmSarr8c
ffFC980jNBQk1BF6P3BQlBKXhmqdYlz32a4HxTmC0wDgxy5rYmA5j2BmkZ2c+yKENFQfI5vWEcSt
O/gUEQhsYOzDAd51CuU8vkvmsYQTUXI2QydHwyoio8w1OAwWboGgl8AH4TRwmM6sAOkxu3EK0k1g
ub3NfHuTSDYdK1gbYmjkwmRV+q6dvQ/rQhVhIIedtCOFQ1tARBvVRHPWZEc9j3eQi1rDGo4c5g34
6WvtD0Gv1jDFvAunEj7UEl43bQobrRk7NiCBmWFYVrMuQcTGZAyZRcdB0XucVXdZw11cj2pXrj2w
bogD6MSBald6gy3+kLfuziUZiuo6fRWU7a7tiTTJPN9MDh/gsLsLe+7ggBDTU4hFX0Qz6u4JxucV
yVwE8uoDZOKfeQ+7QNHsRBV0kKjnb3g5CBD7xDs4O59BphEy/2UVRK7o71I41HoYcPYCiiMzdTen
EAxGIHLgFwEhralyPoOvkKXxTAvBbmVeUXbBZA3nlFY4eWfDCYvjUs/PyQDZyAeLna7PA9pqdlUB
FcmvxjFdI4dp3USOpUHIHcaHNvCOv6Kwov7fnIX+zxPzOGgOf4OjObDq9DtHnLfbvuCoAhljc775
F2XuC45uf2oA8JpycBtBVHuCo+QMDnlysMlBzKPgnQP6fsZR+FMDFEAWuAYEI7fbfopn/EnQ2/7U
ALj/4D7A6Wvw+LeQ5VMYrXvZDUNaVJdwcBKXcNpCBJeQa2x9AG3ZSWJylcE2Dqn0hplU9629cg5s
ukWSd/SUr8WYwYn+NgexBPx7f0h7CNwWhp/WN7xtcsE0UwGSOOx3qOy5P08XPI9XHJVwZhFEf1gH
s9NqCNCdRJ2e9RLz0/I4nhbJ4LRU2tOC2TJb7uxp7YTjyziPGw4s6bZZy9nuemxpHrcukBBnU4l0
wV2OVT3/D3tX2tO4krX/ytV895X3RXpnpLHjBEKgaaCbhi9WGrh2eV/KS/nXv89xmnTg0ol6GI0U
CWnmw0wTQ4Gr6pxnO5/qsGapW41h0Z0lYpTbM94ZOGIiKOztu4+iYlNU4Ar+9WZYsfyhSN8wchBF
vd0MQLDRvUH6DrR60ytuNwN4d6QKAPNGab1Roj0XFdRGWtAqbiqKqS993gzan+Dh8ebqKC2gn0df
+hsdpvlKpIK+AkLgCQNEeaKT5OXFZij0MK6FM1pnusrjGeRakEAJiKFimC/jRafHLfNbiKVKZ+C1
H9aBsij1zu59TrqqtM0eRqfMkyvHsqvuWgadlczAOZ0IiLKY1YzJwixZrfgBqwRuDlLtBoLs95Fj
lsGnSmuy2bBpayNtDG7lojc739DCvluoEitGl1XoGEcuWYCFeK/rcAybcnXX9zLag7AzVXneR9mY
L0YnnhUh6qerKtRNc2nDec1nIgVbPVflSr5OxOCMHojs2i0yePw4yPC8VYtmYUROIy8goktNt7dh
ODnNAzlDMge5/ILCaMUJynMG622viNYr+kpScCX3Ek/nSt6I3recCg5AQGZAKS+cEGLmRYQ72vT0
ST9W1Go1ngmSlX1svc3Ww5u6Z+u1b4laSIK13XekXEElj84VaPp002z3He4nVNF48cmHOjFHz/tu
MqcSY66g3ZVJebxzCb1D1KK9ruUhaoGM1LAh9zfJA0P7codVgmgjCKvKks6gCtO/tJNeQp+0ExpU
FFVS15w48eZrO6ks2KS4wMaMcOUgQkj4RaSMqt8ytZAf4SqFN0+HPPOqjnkECJ4LWcUebbpvZis7
QoHpXbIgQpvQeyXQ5ObccWouTkMC+JGdYwo/SBKhXAGOjNwy4+p9hg06nId1rdtnYuxKXaeYAdxz
saLAy/nxIv8AbXCk/vpFPn84Q/rI0xsMKcmwdl5mpDbhbaEUmCnj5WdnOgkdLXA46DRxYexUVCbg
GVJg2YBvKPFpp6Ii8T3ktfgQqvbJg/Ibl8gbSkc4XVTKp8GWwX/pZd95mZNCy2LDrtVVXUTyV53E
gglUg0lb9uYn4XRJipqKdIXmpDFE5AT0hmzSHhqTDlEgFCScqZM+sdQsaBXrSbco4AMm3SLpGWEs
zL6BU6qQkIGEFjWZt1WsnIbJeAKKw7Z8TYGT0M+sMm2viwlrl1URilUhHHgCE2heUHp1zHq07Bh5
CNqYoCGFSyrmGviOYCS0SXFGxNpEEUSPfsi1TpddOe+QjBCFVlp6pjRyL7ZHuT6rpCqVwQPrLb/W
mOmMYETkJD3pQpWXn1RHgiy7g3JOfKri4K7oRXJbTErJ1srYPJlcBn2ZlB0kDJOm8uNe2NwLKNf3
bKfirTwDQkq2WwmllQrWEwysQkFKOOG39wIETrCkW9hnCBWYXIzP9wJAHtgHISXQEZBkv6jH3qWK
AgWLvfIS8lcAIhmmpYGBwtX1CvJPEcOhFElfrPpx8LJWB6WodefyKJa9Yl7JLLsc0h5YZMxMEGl9
aQ7hIzIa5hp6mR6uwKZyWdnKqZuiufczaqvrABRWgE6boeMuqPXWOhzygxZfRVNbjv68MSppFnfN
IqbWXWHOfSr1psvBw1nU3tdSNhfo9xOTsg/Uh8HOYH4EIgBx/1oliIDnrPc6uQvdyOgbJD2pJw4Q
BVQ+lmuVMOW27Asn0MGU21sj1P/qK1R3AXAJuDArLwVSESvOPCToIuL5bQsswwCmETqs88QAYpLg
jpKADzEaS+QFZDNGoAgdDhHBJLWpCaQSQO1IEIpVRE8tgSqG3d8OBLOgb5rh3JBdkyCYOurmcR7C
78/00WPAaQYCbDKCbiQCcZShvtRy+S7RHQTEhfHl6IyjW7aKpxD8A5c/vnerZi7UoIoHHYo1awkw
khzk6EgEItlAk2SClQbuIFwlMEPUtACdFIKfAgKicrmLPY3AKaT9zHiPvISMgKuGICyVwCx4RRdl
lBVeCqzLJNArAPqlKulVEfLV2CBapXbkmzQM7hwZTLcM5KwnCC0nLA2YWj82yUwjmM2qmK+zHoIv
u3iKgcSpUcjdDr/rnEA6q5ZOICRMvLzBL5yAvJpVs0JEpme35WeTsL6eU4aCl9llJM1Gymphapsm
LtKJFGS4hDEFutgIPLJckTLZN2NjWPV12s/ZKEEIViQXRcuYGzDtqTISA4kL5aoJ43Omlsy1OApm
NQKkqQ1KNme9QPxYqMJNEiEbgmfMR5iCNuedIp9VTL4q7aFBTowlDdDXKQxQJMziYA6yxg9HVf+s
43kuFqC6sRYvoT33TYO3XoOt8qmH9mvRlWoF/DI15nYkfVX1MPe1Imq+KZUA3+w4mSssrV+YUXqf
Fqx1xzTVfaPi0Nd2EOPZNVsx8LyzMDftmaT218iCYF9iLR/xmudGUZ1EXZzYK+jpuXqaNaXV4Y9v
m2zey8W5jFAOF+lpXyQR/zVqySXkR7Efkg/ZCtn3jLUwAgflfQVjMOACuV3IiDOcwayWwb8cXUTK
0M6qqHCBRii6hNMglhB5BiwzzdLQrUyOP3m4MHMtvGDhAIS1vKuGaNYxY66beOeTYXQrUdYuVyGB
tjQxj1uIm9TUWDtOlIPTE19g+k49bnPkLwEa+bikNpcUSIBfX1Kf+FP9FoSGD+3cUjZUu3CnQCVE
9vmdW4pQA6T94WWg5oX8K8+3lPYn5EQ2dHI6UtQmaGDbvUxUHRg+5PT8PoRGnMbuJUWaOJCCYKUh
YsIV9rp7SZF40waiU8/SzowKqCYn4Rk8xD1UtVXYVHN1EqgpPYrG07qHyV3znWRQWz/hiRTOIyME
BgaFa13cx42DzeUGU9PMpwZaqzKnz111aq1BAEIudFLHRljdGlMwD1I+u+7aEixc17XcxhFKwGIs
58FGJp+aPdwtXq1JTMrnxmAkOJs+Xt3Nq7tXVvG5Xb/VquAz2zeXkiBgtd3xUG7rKxJbQF0uo/pC
WJ+Gt+r5zUURhWJHhbR6G335jHfp0NEBrsEPB1LYIRvV77Qqr/tuG/iyAmcn4igg6IFj82WrIkqn
gK0xts+GYkyXJuy7nUJWwnoy9WpAuZCdN5l9M1PA99s2Zebp5AYOppKdK11n++iPyTHsoLEwTvSp
+odSAt513HojK05YrtWooiB7KM6MHj2F7VqyQLtgm4PwWyc/Q2IKeDqQJnA8Rp2N+7obbX3eEKkn
4KtAEg84CwgpQF80XcLyiyzUzGJm5IMhnSc2K5dl1JjpFdIiiu8irHvH56lhZm6s1jWUYV2ZxFDr
1eIkhqb5IoPGo5rUHnFfVAqqF/jyLaPsZ6iKYNY3J+O+Cg131EPLF7glDM0fW2baMuRs+PVpf8WK
P/5d1+z7GpvklWCUPrndOMafhoawErzjChBhC7tju3GgJUV2CTYOFKBQIaNneN44FkkwcBw/uzXw
T88bB04OgAYAmKCfnvqZ39k4+E4vz3yya8DMpZgWLhegxsor2iSzkd0nN1G3Mrhej15d6OgP8jI+
U6XoPI8MyeVgShje/ljTzwFIGa4AG8hzzxxMMaaoWyXOFzprZm2epcsA5ZKUoW6KqIKyqJTqjcTV
qboSVGchQrOFdjS9N5nUL4YIBYkRW6CCqUJTkZ3pWyjaaqreYnh33Z7J+cLuw/STyAHSljb3uzxd
llT/hUVruhWSzSJEDY0GYF45C1Tt1EiqaG0FvfIdgtAeD6l5fKn37DrDN5i1vVhasH+cxtgQeppU
fl5EtqtFLXh0rUTmGm/gSjDMGVzl44JYR0uTrFlQqssAu96THCP2kaRUudpgnOAXlSDTOlF8oHNX
ZiRfFpF+IY83Waygoo/AgmaJc2aMjXND6qgZ+jUV2kYl9+oKmispDKJPYd6dQHAoeVoq3cFeucKR
espCXKYmQ8iNEWq5H1VtfJM73EP2GkIXQ5mjVszhUkuUhxFhYS4oImuWlHAwd4MezLTAAvfcZLqP
qLjA7XPnurZH1OMlhXGmg5tF2UwaLfms08e7tMuEX5v5tzgXF5ZViLuuqNisjCz1LlbNzsthWjmF
tGA40SVVOYvMupsXcW0hr7Rrl0OqZJ+ZURszPRhVCOZHNkuYcys57AIhNUn3OYDCAJiMmdrolYQj
EgkihSQCd5+1K6OvMrPwNCkaFkoYfKtgkGEp0r4/V5mNEzmH7DeHiq02biCvzH3hVGeOU3yWO6Od
lVn7SWMW8isj4VWGduYgjsErcMTDGvJg4dxFQBrMIUPKJV8JssFN28LLIDaC1r6+R8zeIzyG5wVS
bOdOZ36T9T5blCWDRUnu7w0uznq4X91clMugzh5SlluzIgkcN6j0bBn20V9IvKo8+Ppyr1WkeRnJ
kWdI9tdcch4NYZdgO4JrU6mg+ZWq7xrrv+lS+D2QkBVujyD5UziZVPgYXaVHch/4hMfEUG8CO/qM
UunOipE6y6DjgNyDeaW8LLDPxlG+6BPnW9X2gLsa46+ikOVw2cvtKh0VM54lYNTRLutRLmBmDPBD
jCFL0OtpoDRjE/xhZAVkJhQBz5FGUKd3ooX1EMpjNfyCCNRQ9xHIl9RLM04c1wjmOef2TBFhkiXo
tXM9hbUG1zF39QJJy1HQXdhd2CHPTzylcCShV24vM3Cl+cxozWz8KNU2yDIBur++d67X+R/Ldv0G
PUmf29461p9ItQDaBSP9Jlbo561DyDIFvOGAQrg4mRFe3Do6eAtNf07+fL51CHQGvy7r0BKCYIeI
6jfKNRAHr28dE9+BCjUNDCIgZlSau9CyFjWINW5zDfGeWSCt8er2rjm9lD0iEiVnxIs6Ti+tVoBK
WSYswMs8WIOF9MMK3vsqUcNlm9l/lfT+d9gIIMMvdDVbVvLSoX0iourWpJ2DA+5OwlZKhHyDBIjH
cgTChmSuyI0ScZ2wuPMc2onhGH+ve/GtHfl3WOSBLmDTQtlfupYaPsEK/BUweOSpdrhoSiP3Itrz
ETa/isg6pCmywEVBh2siLB/iuF4iD8NxnUg+4+l4z+uMeYmpZQsbB0yvJOY8D43zsCserQripCBv
Qc/AVU+nk6BzCkyTcCGEiWctDjEEPHsBnWomN85kKRVeLWwkd/QQ6QctuNbqMxuaM0gTct8W1k2P
wxKpHM6sshEBLeXWuZZqFHImzcmtdZLK39uyhIAIWVCWBw2wtmiUKu18C25HJEMVUCW1fXuKKQrm
HL9WVgB67GIx75I4KQAGamH0BcLJsp1Felkt8xCXc+aOUpTnqHKbyopOnDALMi8Hw1r5atn1fQmR
ftOPPlcG1l/rLJD4dSlMdfTj3ijUU56N+BWMEzJfyPUImN6pUz76MpRQLWwIZsAh/m+VOkPIdYuL
dQPzfxS0m4IWXdP+g+Wche1T+kZBi09ujxbtT3RZgCGQZQPNDrV724KWkHbUkhBGQF//oqA1/qRQ
HkS3TwjGlJrxfLQYU2dpkIBoA8P/1tFCQT+7IAYKWlCvhIcgUwA/oorzbfdoCYIiQAB4XqzG0qyb
75kAqLIKs6Zfi0nLbk+6dkES96yJzeoabx5J3/VJB49ZBJ22ljcCeW6nUMtjaog+k7iD9gtCCgvg
Yd8OCIlBGsB3pW7t9Cqmvk2fWrh0auckEFnhVSOnkscn6VpHKrZsErSFOonb8knopnESvQnI3wCD
LFmA/AyvwLEZuvYklAt5oOnXUFajzo7MonJJ2tQv4VuZ93HShY9mg7BOSJarxnKB1F6GQr8aQSo0
Ej8PEBbvhmbvqQTxRWm3wNGeemkpfwkIBgyEuk4IGESRO28JKmRlhnklBB8awBF74IkVTMjI5rxj
rJ9ZBDgiSXxRA4HMCIqkvKKBwEkYwYFdQrwK1JIRfNlr0nlLgCY8AhjSQiBnTXAnTDb3OQGgNpBQ
iC4qF4NjYl8GSorj96/MGb8gZBxh5XZ2rk6Iaj6hq2bXNTgfKgQdrKwJga01oaNY7gtov9Uk12cW
F1nmxziFbV4JyWUwXSp+mnTIJ2mQ61/OK5Z7Ce+dxMPkoBoBKbgVAkyOUaqbjxNkc4KAht57gjwW
3fqt8wOf254fIN10HRZKcNg/tBjb82NqiOGJgbqHUFBs7efSBB+CqxEaP3SoyCAn287P8wP/ArUF
shWB/fzmpJRJJviSqKN2HOoRgLEG5CSvkCQJxvVeB66/ymu2zEtwRU3RPwHgCb1yGniCCSkYfiKm
QSisissZchM1yx9DZZHaPMjnm5jRtlQskM3oDQ23jMdPbdfaJdJJRs9sY9+RMemggjHdYswmXiz8
LOlVtezIy64iOB8tKXncYUryQUeoLoB91U0i47SsMUUBNMglz8QnjmwDB6OVFmYPYVVbVysJfvze
Rs+ZD4PLkL2jkJE/I0v/UIJdWCgxwsSUCoolhITL+HeKBagpIKCgqICAQgMaLQGbVLBhLjtx5woq
7Q3U+IrTKij3hcG0dA5AGLNc3IKaAhZF0FZPzUJlWxEyrx32hQVDhm7CsdmdvOkx2NRw6MnQY2rF
aElrdSLrzYm4d4jDx3wk0Pn5RO2PE82vT5R7OtH/aCUgBegmWUAEgUAWWvKpnAolmcN8wqNZRMFJ
4ZShhCXSbJmWmRg0E05DZ1BVxTOEF9+S4MLTRjFX4/a6MhxPxsianTf/cvPC7I4W+fsthNk9EL6S
eANFuPYKVpFzZES1bd6tctNp5hlCny8LyrbAX+OrPiiY72Ej7lLARahz5+zj+NkcP9iMe48fvv5j
/vRG+YLPbY8f1ChQCJg4SqAjm7JYt8cPDhmUIcgj0jS8AbtA9qS5ASeGc2uThbx7/MjAuMEaAoxD
7ioEzr/RGdHchVfVi4p3gdTQqKCoinlZvcRhknDEatWrUGaK7KXfGFMgKfMys4f0phpGca+hrl4o
091VTvdYOt1pGIfkIaAH9xxo1QLZQdP950x3YafTrUj3ozbdlbGB7HdX4hpS+4pMhmPA1hrdNQDi
QTDR8IXJdXiFsbkB86nuQKif5KjnDPnJQM7PMUANquoiPM8AFCJIkyQFY1DR2UaNfj41/WUTFw9q
HKpLSSC4JBqFdTKIFDuPIlIgpflWUWgKqGJ0cshUSShcpS/ik9wCvGVFbsJ9SQKULZfpXYXIZCcZ
z3hvJSda2Z2mBZakOl+knn+y8465ncavVGmcZZ0NeKLNLyUnu7Yr9lUvoZioZaNciMxQvCDXMIZm
Oo0LnMuBpKvJucnJa1PmpZPPpVJd0CsC6RHNvappAlagYqbDqajHj0rhB4iBA2/PVi0eivotstTE
x3Z2KlRxULNhdhnUZ2TH3e5UxOjDifscbLY7O4qy8sEGAR/fWn+fCwVML0HcCOLLJkXd7waIUCGw
UyjQMjdmYCj0LHQuQF92+wwWIFshSaJ0hSEjToepTFFuDTf6JDnu85zJp1oFZHaBB0Gp7Eyq5XJS
MCtDrjfXhWMMSAfqVAP717dbQx1uykCn2T2IDTAxf0LvW2TZ5r2sXoTlOBaPUcuc7sxABKpZYxQR
4vSGpmqHZT+l7OMVH1EZyCb7alEMf60hkB8mZGTzJ1NOf0iR/bBNFR6fcvz7jmvI9EcWaRdfJNU0
2OTjJtrcROh6f/1636zfCvEy8Zmdd1sl2gVXBpnQKSV5+27jroHuEtn5cBliZiZe+59FMOpRXFwW
9G3WRi/6/G7jQwpoJsDYEH9iB/xetvL08u683MQKgUQlOw21+TAlvny5jQpqeQyoalY6HFyf4Q5r
fDltJc8xU+hSapCeLl5fLkGHr14ZaiCfIV5Dm9PUER/KokVB8p6YhD41knbmrVUacwmqAs8cG+bC
pnPeQiFUicJwIdx7Kkk8VEFFFJOcCFA0smo1JlYVQG0YeQcNNjajbS5NmjFl6TUGnZV9OtNpApXG
K+6FNaZSYdrYI6c5VTEGVkHw9bVPayjWsoB0Q9hXti6+Coy5alnyGS6DVYHxV4jFw3gUmohlJgIe
nLq97dHjQi+mIy1Mv1FTzOCpaKKWTbO1RieHuG2ILyCYPklp/hbCdlWvC6R2oTnVgxkZD2YR3VsY
2uX0Te7j8lkGila7LU32qjHiS6dZX4PV3agY/lVNU8BoHpiNwWAOBoTh1FnLGBjGYGjwQg3zavpm
PWCkWFvEpQce7pFplQNlVvkphXXUjTGIrODWyqHJZI6e+w3NKutpapkR3VVIcpkJ04KVOT0Fpum4
kGZcZqV10Q8h0IHBHrwwGS4TDEULMBxNcqwFxHP8BA7muV2WhWtgkFpBE9VSjFZD5YE5b1nUQIZX
3AihN6cRTWKLAhWRuzSdLbD1z7B6fhkrqLUw/REIAEa5ZYEJEA8tTy8ZkIyFI3g66QFRSwuD5sD1
jY5AX/mxoglxthMuKhrkqFPONk2RQ+aw7gUw48xizT43RKxjRJpxb8nSMB8N9YRhHF1Fc+kaAxPq
IEu5Fk0lz+xMXukyGjmaZlda9kUfhvEJcI7eVZm1QmZr4WcYggcGRr0sMBZPaBhDKelG66OHGeBm
LGxwPphlx0ZYO0NM1iOGFISl39HMvYym74nGWkU0j6+nyXwtzeizrGauR9ZNjeF9gWTZbtLXNv4J
ES1Dg9BHBcP+EqtLg8RNcrmVE/xbAzTZsm9aaFVtTzIwewUYDbuAsec2ICZNI04tInatJ57NIsYt
J+4tJBZOIz6ubJoBITng6PJc7TzMK1TvWmLwTOLyEGh8UYHcM3gIpQLovoB4PzVJZ3nMBtcEJVgR
Nxgy6zoktjAj3lAlBrElLjElVpHFmjXDRL7Y7U3tISTuUSUWMiA+ssYQq5AYSp24SrSIypmpQbYK
3e0pys0VRE93GjGcUtadBMR5okOr0IYNgNKJEQ1HBweMJNk3JZKNzhRiTlVwSeN4E2bqBYKGLqtB
vsqIacWgPRgWkAPIOLl9MzmGjrSDslaXl1oKNV2RIh66VcdFZRqzKkDz2hKzWwPTdwtie/USFBUD
AaxpiKfjoISxFbOZBpI476LLYcMbm8Qh68QmjxOx3E8kc7lhnD/uys1dicttz12JQnCdP7zVteFz
u/clCjcMm7F+xGTt3pfw1EEqQblxGyfe831JyDJ56n4UamS9eL4vdbR6+MB2Ju9vdW10J+/WgoQ5
y0i5w38QO4PrkkQWO04JqayBdMmUMFGmieamOJn4dZgmQIDaXtEqnyIf6llODrcyHQ3dExvnm6iy
9EyZDHGQ9gzdohxStbztMysS5zrlqcg1vmLYhKwYGqUdQuHrUAZLPcWxpJ2FaJZQdhBQNUHdOXDp
5ntBqOZo44QVeSru86l9rBELS6bxGkMjYZGjIb+BAlamF4aEGIs0YctgmgjcYaTCsnayDrOC4WjS
ZqKiBCWEJ6Yq6P5RAf2UG8JwLVzst6JGcwQZhHwryzDe+TquK8UNMmhePNEVOiwjCZ8bUmLIqxpd
nv+xcaaNY+0VIH3J2VvTxuhD210D0R5muAPSeJYK/dw1NJiXkhQNDXJPyp3bVpmT9gjgLBAQoCHw
2P3cNcBOYGw1Mb3DRG4igSe/gXXoeNCrXUOSKHDQCJqBDeN1Uiwg3bGGFgTBF9xUIJhA6m3lsSyp
rVVjJAIBsEN8pgmlROxrTHvJwuCd8Cs0SWY7q9siOE+NPLtllnKldgmCFmFTGO4RPcFGXKmGw68b
u4CDh6uhwf1Rj27i0QH9yLTIGEGZIogAZKV5E6fMzrAthGhyxQ2nkb4GaFr1VHD8OuZJQ8iiSbmx
0yjgiKYC1xoNCOY0K3jQIa4DSxPy+2LK2IgRDQ9wj6I3igiEklvWYF1yTwi4ciFMR1QH6kjMULQo
v2PoYCtH5gHGVuobUeHH/tjsD4Bjv75Yvq7Tp/yBrbEdXsnzLHxuu0UoMpmijn6KV7eNGKymMlpp
wLhITt4VZE82O0ouh6EUQOLu1BAKlAEfRxfCxp33WzvkFcYw3SsQYuN70EZBW/fyXlFrCYn9Ooqn
tC7lCGF+cTeTpnO1gDtCcZXpvA1q7XaczmCp1ozbXG1HxB1XXEXtVscZwnNp8nncYQZ6H+moqUzL
hWNvFdCodMck27Y0TVBXUoao7yjEVGa7HU+tIBq9tEiQes5tqbwrp3HsZU+j2fk0waCWbAN1XAbb
dVNDa3IDNx9yJTH2QAfU5iyCBL6aL7yKys/oDjAaOVetzoOBQri4BOdyaZTarIMjQjHdphbDmk/Q
x7G8/xRFjknkszVfYx420lE+t0+1uHqC9YQ3zycnBUk+Tv/Mnprf+YJfP2DnjQdZrP2sbabvdSPK
p81332wM+t//Wj9mLJ8xeIzZA1f/j37ynX+d/jdWsvv5H4v7+4//5s/1/H+eYDbxun6IxOYX8uMn
vVhnT//8h/tU5+uUpekbLgoadfbzB/rnP17+vDvnwL5vsHdC5/QHot/Ff/rwfUOK3v3wfWNT3v3w
Iv1rPTz/fndyb0n18e6HI9JdPD9n59nECL/32ftH9r376funbLz38XsCtN/76H05xu9+9oEEzvc+
f3+k27ufvjfo6L1P/3VU47ufvDeT5t1PPzR64t3f4Ne5Hu999IGkhXc//tfO8/c+ep9f8L3P3mPo
eu+jDxpf3v0NDswmfu/zDyio/xuP36uj/C98g30yq//C4/fJKN79eBSAb4U5EGb27oLgei+v/N4f
fQ+t9+5H70dB3/v4fVjRe599oM/e//i3moh/veg2fHrAy87o4Bdse6vLdY136o1HHP6K54bljUf8
eE9/FrPUnGyBiOm7iR9f86vG5kCfsfNNn59E323TzNG3+vF72/m617+iTev5n3zB35ZH+eX7lvey
rTqupe1CSG/85V5Onj2upe3aiN5a2ouW8riWhsZ07wv5oqE9rqWhL967tN12+rhWBnBz38peNfPH
tTYUL3vX9gpKOK7F7Ur53jhIdoGM41rYrojrjYW9gFGOa2UHCpLFaxDnqFZH4Wn7dtsrCOm41nag
IDl5CWAd19oOVCQ78NlxretAOfIqUPq41nagHvn71NrjWt6BomS1A1we18IOVCSvYdPjWtyBiuR8
B7Q9roUdqEheQMbHtbIDFckuYH1UC3uREvVGEfl3uPy4lnegHrl6DdYf1+oOVCSvqYLjWtyBsoQW
95KoOK7lHahMsLwXNMlxLe5AXYLFvSBpjmtxB2qT6xcU0XEt7UBl8oqgOq61HShOdumx41rYgdrk
5hU5d1SLeyEif6M+eUENHtfKDpQmr4nJI1ncT5JvQ+G98Te7eOr/OH8a2MNWKPnG2nYwsh0W8AWd
SFNFAKT9j8hECjY48Ce7KGoe/fHv7Akq1PVLPcBDASI4f8r54XUhLfvHW/+/WtmPX+Qv/2DYZPzp
8Y9rvuZPzet1tTknUXA42Tm2uOav/mbbX+L/aG0/f5m/XN3LBZXpOn/a/JUO/4iHvgI8PX3JQ/q0
rv/1/wAAAP//</cx:binary>
              </cx:geoCache>
            </cx:geography>
          </cx:layoutPr>
        </cx:series>
      </cx:plotAreaRegion>
    </cx:plotArea>
  </cx:chart>
  <cx:spPr>
    <a:noFill/>
    <a:ln>
      <a:no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'HOME REHAB'!$B$2:$B$36</cx:f>
        <cx:nf>'HOME REHAB'!$B$1</cx:nf>
        <cx:lvl ptCount="35" name="Service Provider">
          <cx:pt idx="0">Bernalillo County Housing Department</cx:pt>
          <cx:pt idx="1">El Camino Real Housing Authority</cx:pt>
          <cx:pt idx="7">Southwestern Regional Housing &amp; Community Development Corporation</cx:pt>
          <cx:pt idx="8">Southwestern Regional Housing &amp; Community Development Corporation</cx:pt>
          <cx:pt idx="9">Southwestern Regional Housing &amp; Community Development Corporation</cx:pt>
          <cx:pt idx="12">Southwestern Regional Housing &amp; Community Development Corporation</cx:pt>
          <cx:pt idx="16">Southwestern Regional Housing &amp; Community Development Corporation</cx:pt>
          <cx:pt idx="25">Bernalillo County Housing Department</cx:pt>
          <cx:pt idx="27">Southwestern Regional Housing &amp; Community Development Corporation</cx:pt>
          <cx:pt idx="28">El Camino Real Housing Authority</cx:pt>
          <cx:pt idx="30">El Camino Real Housing Authority</cx:pt>
          <cx:pt idx="32">El Camino Real Housing Authority</cx:pt>
        </cx:lvl>
      </cx:strDim>
      <cx:strDim type="entityId">
        <cx:lvl ptCount="35">
          <cx:pt idx="0">10036739</cx:pt>
          <cx:pt idx="1">10036740</cx:pt>
          <cx:pt idx="2">10036741</cx:pt>
          <cx:pt idx="3">10036742</cx:pt>
          <cx:pt idx="4">10036743</cx:pt>
          <cx:pt idx="5">10036744</cx:pt>
          <cx:pt idx="6">10036745</cx:pt>
          <cx:pt idx="7">10036746</cx:pt>
          <cx:pt idx="8">10036747</cx:pt>
          <cx:pt idx="9">10036748</cx:pt>
          <cx:pt idx="10">10036749</cx:pt>
          <cx:pt idx="11">10036750</cx:pt>
          <cx:pt idx="12">10036751</cx:pt>
          <cx:pt idx="13">10036752</cx:pt>
          <cx:pt idx="14">10036753</cx:pt>
          <cx:pt idx="15">10036754</cx:pt>
          <cx:pt idx="16">10036755</cx:pt>
          <cx:pt idx="17">10036756</cx:pt>
          <cx:pt idx="18">10036757</cx:pt>
          <cx:pt idx="19">10036758</cx:pt>
          <cx:pt idx="20">10036759</cx:pt>
          <cx:pt idx="21">10036760</cx:pt>
          <cx:pt idx="22">10036761</cx:pt>
          <cx:pt idx="23">10036762</cx:pt>
          <cx:pt idx="24">10036763</cx:pt>
          <cx:pt idx="25">10036764</cx:pt>
          <cx:pt idx="26">10036765</cx:pt>
          <cx:pt idx="27">10036766</cx:pt>
          <cx:pt idx="28">10036767</cx:pt>
          <cx:pt idx="29">10036768</cx:pt>
          <cx:pt idx="30">10036769</cx:pt>
          <cx:pt idx="31">10036770</cx:pt>
          <cx:pt idx="32">10036771</cx:pt>
        </cx:lvl>
      </cx:strDim>
      <cx:strDim type="cat">
        <cx:f>'HOME REHAB'!$A$2:$A$36</cx:f>
        <cx:nf>'HOME REHAB'!$A$1</cx:nf>
        <cx:lvl ptCount="35" name="County">
          <cx:pt idx="0">Bernalillo</cx:pt>
          <cx:pt idx="1">Catron</cx:pt>
          <cx:pt idx="2">Chaves</cx:pt>
          <cx:pt idx="3">Cibola</cx:pt>
          <cx:pt idx="4">Colfax County</cx:pt>
          <cx:pt idx="5">Curry County</cx:pt>
          <cx:pt idx="6">De Baca</cx:pt>
          <cx:pt idx="7">Dona Ana</cx:pt>
          <cx:pt idx="8">Eddy</cx:pt>
          <cx:pt idx="9">Grant County</cx:pt>
          <cx:pt idx="10">Guadalupe</cx:pt>
          <cx:pt idx="11">Harding</cx:pt>
          <cx:pt idx="12">Hidalgo</cx:pt>
          <cx:pt idx="13">Lea</cx:pt>
          <cx:pt idx="14">Lincoln</cx:pt>
          <cx:pt idx="15">Los Alamos</cx:pt>
          <cx:pt idx="16">Luna County</cx:pt>
          <cx:pt idx="17">McKinley County</cx:pt>
          <cx:pt idx="18">Mora</cx:pt>
          <cx:pt idx="19">Otero</cx:pt>
          <cx:pt idx="20">Quay</cx:pt>
          <cx:pt idx="21">Rio Arriba</cx:pt>
          <cx:pt idx="22">Roosevelt</cx:pt>
          <cx:pt idx="23">San Juan</cx:pt>
          <cx:pt idx="24">San Miguel</cx:pt>
          <cx:pt idx="25">Sandoval</cx:pt>
          <cx:pt idx="26">Santa Fe</cx:pt>
          <cx:pt idx="27">Sierra</cx:pt>
          <cx:pt idx="28">Socorro</cx:pt>
          <cx:pt idx="29">Taos County</cx:pt>
          <cx:pt idx="30">Torrance</cx:pt>
          <cx:pt idx="31">Union</cx:pt>
          <cx:pt idx="32">Valencia</cx:pt>
        </cx:lvl>
      </cx:strDim>
    </cx:data>
  </cx:chartData>
  <cx:chart>
    <cx:title pos="t" align="ctr" overlay="0">
      <cx:tx>
        <cx:txData>
          <cx:v>HIP Service Area</cx:v>
        </cx:txData>
      </cx:tx>
      <cx:txPr>
        <a:bodyPr spcFirstLastPara="1" vertOverflow="ellipsis" horzOverflow="overflow" wrap="square" lIns="0" tIns="0" rIns="0" bIns="0" anchor="ctr" anchorCtr="1"/>
        <a:lstStyle/>
        <a:p>
          <a:pPr algn="ctr" rtl="0">
            <a:defRPr/>
          </a:pPr>
          <a:r>
            <a:rPr lang="en-US" sz="1800" b="0" i="0" u="none" strike="noStrike" baseline="0">
              <a:solidFill>
                <a:schemeClr val="tx1"/>
              </a:solidFill>
              <a:latin typeface="Avenir Next LT Pro Demi" panose="020B0704020202020204" pitchFamily="34" charset="0"/>
            </a:rPr>
            <a:t>HIP Service Area</a:t>
          </a:r>
        </a:p>
      </cx:txPr>
    </cx:title>
    <cx:plotArea>
      <cx:plotAreaRegion>
        <cx:series layoutId="regionMap" uniqueId="{08FCFAED-8820-4505-8EA3-DA77BA614B48}">
          <cx:tx>
            <cx:txData>
              <cx:f>'HOME REHAB'!$B$1</cx:f>
              <cx:v>Service Provider</cx:v>
            </cx:txData>
          </cx:tx>
          <cx:spPr>
            <a:solidFill>
              <a:srgbClr val="DDCDFF"/>
            </a:solidFill>
            <a:ln>
              <a:solidFill>
                <a:schemeClr val="tx1"/>
              </a:solidFill>
            </a:ln>
          </cx:spPr>
          <cx:dataPt idx="0">
            <cx:spPr>
              <a:noFill/>
              <a:ln>
                <a:solidFill>
                  <a:sysClr val="windowText" lastClr="000000"/>
                </a:solidFill>
              </a:ln>
            </cx:spPr>
          </cx:dataPt>
          <cx:dataPt idx="1">
            <cx:spPr>
              <a:noFill/>
              <a:ln>
                <a:solidFill>
                  <a:sysClr val="windowText" lastClr="000000"/>
                </a:solidFill>
              </a:ln>
            </cx:spPr>
          </cx:dataPt>
          <cx:dataPt idx="2">
            <cx:spPr>
              <a:noFill/>
            </cx:spPr>
          </cx:dataPt>
          <cx:dataPt idx="3">
            <cx:spPr>
              <a:noFill/>
            </cx:spPr>
          </cx:dataPt>
          <cx:dataPt idx="4">
            <cx:spPr>
              <a:noFill/>
            </cx:spPr>
          </cx:dataPt>
          <cx:dataPt idx="5">
            <cx:spPr>
              <a:noFill/>
            </cx:spPr>
          </cx:dataPt>
          <cx:dataPt idx="6">
            <cx:spPr>
              <a:noFill/>
            </cx:spPr>
          </cx:dataPt>
          <cx:dataPt idx="7">
            <cx:spPr>
              <a:noFill/>
              <a:ln>
                <a:solidFill>
                  <a:sysClr val="windowText" lastClr="000000"/>
                </a:solidFill>
              </a:ln>
            </cx:spPr>
          </cx:dataPt>
          <cx:dataPt idx="8">
            <cx:spPr>
              <a:noFill/>
            </cx:spPr>
          </cx:dataPt>
          <cx:dataPt idx="9">
            <cx:spPr>
              <a:noFill/>
              <a:ln>
                <a:solidFill>
                  <a:sysClr val="windowText" lastClr="000000"/>
                </a:solidFill>
              </a:ln>
            </cx:spPr>
          </cx:dataPt>
          <cx:dataPt idx="10">
            <cx:spPr>
              <a:solidFill>
                <a:srgbClr val="FFC000"/>
              </a:solidFill>
            </cx:spPr>
          </cx:dataPt>
          <cx:dataPt idx="11">
            <cx:spPr>
              <a:solidFill>
                <a:srgbClr val="FFC000"/>
              </a:solidFill>
            </cx:spPr>
          </cx:dataPt>
          <cx:dataPt idx="12">
            <cx:spPr>
              <a:noFill/>
              <a:ln>
                <a:solidFill>
                  <a:sysClr val="windowText" lastClr="000000"/>
                </a:solidFill>
              </a:ln>
            </cx:spPr>
          </cx:dataPt>
          <cx:dataPt idx="13">
            <cx:spPr>
              <a:noFill/>
            </cx:spPr>
          </cx:dataPt>
          <cx:dataPt idx="14">
            <cx:spPr>
              <a:noFill/>
            </cx:spPr>
          </cx:dataPt>
          <cx:dataPt idx="15">
            <cx:spPr>
              <a:solidFill>
                <a:srgbClr val="FFC000"/>
              </a:solidFill>
            </cx:spPr>
          </cx:dataPt>
          <cx:dataPt idx="16">
            <cx:spPr>
              <a:noFill/>
              <a:ln>
                <a:solidFill>
                  <a:sysClr val="windowText" lastClr="000000"/>
                </a:solidFill>
              </a:ln>
            </cx:spPr>
          </cx:dataPt>
          <cx:dataPt idx="17">
            <cx:spPr>
              <a:solidFill>
                <a:srgbClr val="FFC000"/>
              </a:solidFill>
            </cx:spPr>
          </cx:dataPt>
          <cx:dataPt idx="18">
            <cx:spPr>
              <a:noFill/>
            </cx:spPr>
          </cx:dataPt>
          <cx:dataPt idx="19">
            <cx:spPr>
              <a:noFill/>
            </cx:spPr>
          </cx:dataPt>
          <cx:dataPt idx="20">
            <cx:spPr>
              <a:solidFill>
                <a:srgbClr val="FFC000"/>
              </a:solidFill>
            </cx:spPr>
          </cx:dataPt>
          <cx:dataPt idx="21">
            <cx:spPr>
              <a:solidFill>
                <a:srgbClr val="FFC000"/>
              </a:solidFill>
            </cx:spPr>
          </cx:dataPt>
          <cx:dataPt idx="22">
            <cx:spPr>
              <a:noFill/>
            </cx:spPr>
          </cx:dataPt>
          <cx:dataPt idx="23">
            <cx:spPr>
              <a:solidFill>
                <a:srgbClr val="FFC000"/>
              </a:solidFill>
            </cx:spPr>
          </cx:dataPt>
          <cx:dataPt idx="24">
            <cx:spPr>
              <a:noFill/>
            </cx:spPr>
          </cx:dataPt>
          <cx:dataPt idx="25">
            <cx:spPr>
              <a:noFill/>
            </cx:spPr>
          </cx:dataPt>
          <cx:dataPt idx="26">
            <cx:spPr>
              <a:noFill/>
            </cx:spPr>
          </cx:dataPt>
          <cx:dataPt idx="27">
            <cx:spPr>
              <a:noFill/>
              <a:ln>
                <a:solidFill>
                  <a:sysClr val="windowText" lastClr="000000"/>
                </a:solidFill>
              </a:ln>
            </cx:spPr>
          </cx:dataPt>
          <cx:dataPt idx="28">
            <cx:spPr>
              <a:noFill/>
              <a:ln>
                <a:solidFill>
                  <a:sysClr val="windowText" lastClr="000000"/>
                </a:solidFill>
              </a:ln>
            </cx:spPr>
          </cx:dataPt>
          <cx:dataPt idx="29">
            <cx:spPr>
              <a:noFill/>
            </cx:spPr>
          </cx:dataPt>
          <cx:dataPt idx="30">
            <cx:spPr>
              <a:noFill/>
              <a:ln>
                <a:solidFill>
                  <a:sysClr val="windowText" lastClr="000000"/>
                </a:solidFill>
              </a:ln>
            </cx:spPr>
          </cx:dataPt>
          <cx:dataPt idx="31">
            <cx:spPr>
              <a:solidFill>
                <a:srgbClr val="FFC000"/>
              </a:solidFill>
            </cx:spPr>
          </cx:dataPt>
          <cx:dataPt idx="32">
            <cx:spPr>
              <a:noFill/>
              <a:ln>
                <a:solidFill>
                  <a:sysClr val="windowText" lastClr="000000"/>
                </a:solidFill>
              </a:ln>
            </cx:spPr>
          </cx:dataPt>
          <cx:dataId val="0"/>
          <cx:layoutPr>
            <cx:regionLabelLayout val="showAll"/>
            <cx:geography cultureLanguage="en-US" cultureRegion="US" attribution="Powered by Bing">
              <cx:geoCache provider="{E9337A44-BEBE-4D9F-B70C-5C5E7DAFC167}">
                <cx:binary>7HxZb9zGtvVfCfL8Ual5ODi5wC2S3a2WZMmWbdl+IRRZ5licimP9+rvZnuTEDq4fLvAdIEBgRGKz
u9Xae+2111qlfz8s/3qoHu/7XxZb1e5fD8vvv2bD0P7rt9/cQ/Zo792ZzR/6xjUfhrOHxv7WfPiQ
Pzz+9r6/n/M6/Y0gzH57yO774XH59b/+Dc+WPjbR/XAf10M+rM/Hx3598ejGanB/e/UHF395PD3N
y7V9/P3X+/c2r6PcDX3+MPz66dL5+99/JRRT8usvvz19kk+Xn91buPPZ4/zL1eOSPzTfue3x3g2/
/xpgRM8QYoJTTZEQDIlff5kfP13SZ4hTgRgmXEvB4VLd9EP2+69Uwk2USq0IllJSxn79xTXj6RI+
o0RjoSjWEhHM1JcP6Kap1rSpv3wkn77+pR7tTZPXg/v9Vw5P1H582PYjcqQ1vDxXnHGOheYMwfWH
+xfwS4BH4//XFazyc1oXlz0Z8/WeNYw7UzM5sBhlOqi1oXM/F+shp42zwXlDspb3oeayPjRzjvYi
cOv7nqajDQPU8nAp1slfLLWQj11fySgXUvS+O9RDKkonTFnNK7sNXObVmJppJKR17ytZ95VBa6ok
j0vvi0xfozwY5POpGSdM41YMfbve0rpPhlDM04DeVnSu8tV4FpAx7LMG1faYq2AOFyUDQybLV1+a
1PNyyS7FVHetus2I9M1chEhRRGJs2eB7U9StdS+dogLHqmC0Qnd5Jwc/7ut2UsSGDtkaXeQ4L8fY
o+4hC1y/k1273nBS1TL061zArWIN/Lu2RjK/OlXVbx/L+pvf2kPTrn2eZp/q+suX//WysfDfv7d7
vn5za4yvX1197qi/fdT+sdmq1/35Qd88M5TQp3e3Nd03X/ylA5+2x//24o8bEBruY3Nu5YmhCYSk
+u+a0Dz29X2VV9U3Tfj1zi99KM4w01srQdtIRPGTPpRn0EvQBQpT9m0f8jOCNVFSSUADxjj92ofs
TAmNqBREYUkV+bk+hJ/zmz5UijCACSKFRIIirr7tw5arYrBIt5cTxniHdGdqKsrzoKl8FZdYZsd0
1EkeWdssrWlGO35IKmjZc8dXds/0yI+5TZrI20FP+7pZlux517e5jpwY0lAyNj36rr0pZHrEqDv2
XIdjM9967ndaKxa2PL+zQ1BEmS1d/jBONpgM6boUO6NaR7udpkKQwiy9TbBpZofVsVHKyQMXQ/dW
Ljdj36blNZ2tD1tL/Xmf19U+k21/SKiuqudKuAnHeg5cvObZ5WDL2Sz5YGzzmE/taMqJ5Ic6WJbk
/f9JA/3ntQaDevzxfAqb6sP98teG2u760hYMJo2AKaO54Ixo+aQt+BmF4QOzSxHoF8K/jidxprUg
VEmkmBZIPxlPAjpGMqy2Ov74hJ8B4hugg3n+6eun4wl67S99wTHaXgMreJ+ntn06n7Le13gdZHU5
FiV9K9tUlS9GjcrY0amcb/LVNvf5VHWrGWAQ9aZs8sgPVJNdVQaSnGekq7LYj4JyU7tgFcys7Wpr
k82jkx+8TTU+T1ylktQEK+qeL+VaqVhlTX8oNbRS45ldQ7SkByAQWTiOY26Ur5WxBVOmw/otzeRL
Svrd4NAaTzivTUqtj1fML6sll2bMJhKlWR2n6xpWaafCPCHGy4WFxVgqo/pkNpL7MV7t0u1qkV+W
gyc3VT/d4t43Men5JdbQLPPE8kMj1TMbDMiwpL9083qZpxWKurm87Xk/HNvO+n2WZADV+DAFbNlV
jr/DKqEh1eIq6WYa5QVhYUP70vCKeCMcihEJdjCmMzOM6D0j+EFYkhvGqz22wYNI9WpSzna4Sw9E
Ih/7dX1fk9kamOsulmR9NUrynK31GFX1ksd5YFvTudmd09y+9Er3RqWWhuVSHWpss4iR7JUrbWPQ
OO5sWg6HAom9tvpN0RXHtJpumpQtYYN0ZsjAnw19c0PnVZueV+ddyj+0mccRy95O2I+m11LGGbOx
yovR0EVc5sXyJnPTaGrfXgtutVn76j0JkiZc0fpYJ+19QOQxK2wfelLtPaX3qqvuZVBdo8ZpgDA0
XGPuXs5yeknpQOKuETcDX1xoHeoNb+sjJ7aORckPgiVvc0cefNM89IyNezciAj8sHowaikPSV8/q
ufdGViQ1LfGZGQtcmbllL5OCmUl1qZmD/i4fXR7TjvZhogNv6r4+QCleDnn5fCnEORrn18EKdwcN
czHj1oVkyl/nRXbnbDqd49G/D7oVh0Vmh5CKQhoo5Cqidb2GfJqzNwkp3E2Qq6V7THvJcmsElFZp
1i4g+5G1eRDNQ1qlWSjSYjw2rk3IFfzSsvndxOmy/weYT5xFAJf/MTDf5o99f/9XYN7u+gLM4owC
I8AcSDlXMIGfALMCzEZwAWnyaTn4vDfQM6YQhp1BS8UxFwCnn/cGciYQ/+bSzwCzgrf2DWHRSiMg
RvAGMdaIbxvKU2BOOp6tYqiqS1INPXqPSK94nFaraOM50EEV8UzOwQWt7AgQiQtXGlpn3b6sVcZQ
TJa+UBGdJ57dzL5GB2VZl8YCjZaFsBoUSVTlqX7vFS1iQJ22DNtFd88IHwuT+4FkcZEonu/Tpb5K
ymEYjey7qdlXnXR1ZSZi0+R2ScQ03LaezOtqWM0Q9BVK/KEZ8j45YO+SO5s6Tl85a4vMUFaiV5qs
nEV1r7rizWwDkUU6QeUQJgQwIQkOa8pNgsX5oKZ4ZpVZ5XzgiqFQZuk5wskbP0wpLEj6MnPqevTp
sdPBi4VmVyNj+/GSWnEopqQy9dy+qKfkesjaVxNSx05Vb+1a1absqp3qJ22kn2ErqpJjQNW1XtJX
dqVV6GsrY9Tj22Dtkekm1OxhS2rjXlU2Gn3VG4JIYoKRpXHQ9XtVTaupaPmSFtXzMdO7Nqc7K2GO
VUV3z9pG7PGYVgYv7bV1Djjm2L4R6fgut9mrOk0MjKwsRHyqwlzWJukLHcLe87pa0sclWB6SZH0z
LCUxLnUfVmT3fZ/uc/hlKjveoa7OTZCm2aGbFxnD7nhTFMO802UxGSeCP5oCJWYoZBniZN3D9nTs
Hb6RtGoihNx9QGlu8MreDKg4rygNu6Kxxqo5g3fvj0mJb7GyxwSlSVjJ8jUtx8Vg1lwGvFjDNsPq
osLNBeXBW4JbQNKlfNHJ7qqfXwJeh/XoWIwDsYRD/iyTr5qmhKmFdVSxoN7LVB+EH25rNWRGTDYL
8y7YNUHDIyQGHI06P3Siv/ZZe9OO5Mpn5CJRdRExqx+BOb30QZ+bnJI8Uhg+wyIo7rF2R1SX1y2w
7D2bi4vCJt6wzGGTWZEYwpfkWbGqfDo2edu/mNZ1VeYf2D3B7iZf/Bh2w3sgCfVfYXe76wvsyjMJ
gCYBW7dNcCO9T+UaBnsg5Qp/osqfYZedcakZlYSDlKKphLs+wy49I+gTTm/f/wnMJcDF/wS5GwfG
GsNb0FoyeJWnkFssLCjpwPvLgGSMP+Qpl8tgiq6v+WLSVrHlfFxSXFxXY9qGWVugx4qqIThiCZz9
wlGK78W41ldNnqj8dZ0B91umyc93g5DTcsS4kgPfVb6uhl3WtgGwt0DZZm32yTS1XRRwhKdbndYO
jbtsnpacxm5sk+k2C7qx20lgl034T61+pAigQPy4Vl80jXucHqvhr+Uq4MYv5QrqIqNQfBht0/5p
tdIzzTQhAlREqk/KxddqBSYAC5XAXMIDNt3xa7VyCTWmoMB+slrZn6oVFBiQFrXCIAoQodm2dD6t
VqpLEowrxRdDmyf15SQrkTPTLLh53qu1WA1Hsur2MKpwZ6C5UvZmdSu1h4CCirOjuoar2IvuzuvG
j5MZcl+vg5GlpC6iMAEOvA2qkLnA92HTr/IdrmGNMmut1veLeFskSUAOno3peG8n7sYQ80SiuEsU
9XGZjBbtqa32dPIEmbK0gu77mfL9WGcpCJsjcSwcZIM2CaVZXmY4l92xyrEIdatHU/E8g/VCBqTb
2WbMQMdo8uGtVdxpMzUpesan9oLrVEb/tMRH+Ib6/XFLRI+/mPuH79DmDQifNAQUu6IKVDsChQe1
/QW/QbHTFDgrCBpCYwZt9LUjgDFTUH2BymrQQqCWv3aEBgaO4dsaq1Mf/QSEb9LlNxCuYOrDewAI
F1wjtb29p00xyNEV7VjJi6VVAsU5nUmzm+au6kLil4TDJpjwfXWqRZk2FLZ8qFBUshrt+1PdZl2m
UVyf6tnTNSGHpAX5wM5kBg2vrevjVExzZCWoE8PMRWrqidHpfqJzMceWpmUXDQtANqZZOcf5TC19
zuZF59dsTd1yHBBPybPCIZAYKiICanCm6+R6TLsRxygRfZSiYFb7Rm99pPvJnvtMygq4dTGnov6H
rHxUp7eV6cfVHo59v/4V/LebntQ6YkQoAboxQ4TCpS+1Ts8keE2gaTOgLN9YS+wM6plShSTgKEjO
UKKfa52dge0BFAbWTU24VPin6Mpfa11pruBNMFAJsVZ/oitd1aOuZS29WIK6v3MIFJlnhc+npA0H
miTds84OAraQtnWjigOoaBdxWA5fMIoaG45dw57NFtSMvSeTW2MQnPVw7wvd4FjK5HIAae/Yrclr
Om1t4LN3sPqt71tlYQjU2zwAgQRGA9umRDGw7CBOo4PnIJEMZv04Vf6B5o/Q/LdsJczup0f3nWr9
lqoAqRbggTLAYADUJ9UKSjMYpAhKFbzQ06WvyIwAMwlAJXAcDXzma7WSM44BzAG0QX4Q4Az+TLWq
zeh8YoRCS3IBggbwFJgMQDA2OvPECLU1H6nyjF/A4E7Td2ppwEgs5pdt70f/DKqzkweBR27ySnJ7
m7Fx8XFbLsnykixuGqLRzkXRhfVQoawLpZ4FLk2R0eBttggVcqTWq34SkzLIFTy5wl5/ANqA6R1z
FltwKufdOgnnX3DZSiNqmQ6xQ9jn51XRX3jSoWdjNg/aEMsD95b0fQayccm6XRtgYCILTSezABaE
A1t4d0QL6paX40ZgRLYMLJxOvIbk0LZmPs2c4jR/Bs45ioOP4I0+QfkG6+0J4bMT2ifeLS4SNGhx
nNtqLfeLV6Fbm4ND6VRGWcGa6XYidVW+aHnxsO0FoSaDnOM0o3iP59n18ZTCrBqLAUROxYpiv6zN
s5V3S7FraFNEvu8Kk8Le6y/4SnsERq3OXAyTb+7iotH1u7JMVh0nrnbzrUhrpWLZDIb3Ex7jf1r5
YytDD/3N3Mn/aKrvkSy468vggXgCNLJSHJYE2JOfkizINMA4wgoc00826+dWhiZnioLDCZ4uNC6M
g69zh0u5bdCQd9g2GfEzncy3ufKkkzeogIEjIM9AJIwf9Scr1ZGO6GVu5suUenuOct+sB9J7cj1w
x/cEpV4yE5S9uOz4NLyYWxk5rhP9UqctKGYJk9m1A1WsulxPVmfy0ffUJxM0C4ZUxnlXNn8INMgh
ahogoh8ymDpv2NizxayNBq3TDSIj+4F2BeieY93KuxyeOY2EG0qyL9Leg+cil97H0udZ8ipTeUL3
OUkKUPxEP4rrwnlDp7b6MBXIv/YDkuXFNEqKW9D803zXjnVTg2gngu66FO56qDPdvcGtyy9GK3J4
FF7WIAtLVdsDhtf1tWmFs8PO4tktsLKPM92nVafTqAlcU7+TOSf/NNEn8gY1/+Mmipr6/pf/rr/X
RnDflzb6KPELMM4R3dT6JxNRnhHYO5CEYYQhhgQ1/LmNYOPnRG6jkEH/QZV/7SN8JreUCpA3WOKx
hrTCT+wqpz552kdaYyhd2OEhhgT26JZ9eDoRJ9Ws+TrOyQXVnuJrG0Dx1SEXBfiC6/iB0ISH1PWQ
JShqeu5y+VCt0z0abLIXLONhmdDBzGtzZ6usOEgVTKFtpr0sJjCqpuoxFbqMWGVfNFMNS7dvzsVY
dZeoaA5W2PSiEZC9IY0WIZ7kjtXJ+zR3zZ5Y9EokyXGtiiBmgZrCDIN4qsWMzGrb6yboH1vuj1k5
FEavcxtKW16DTTaEuslx1Mz+UjM0mWouR4MrMBnh9S9BwniY8Yjn3ShVhuOxKkDvDUjqQRpvEofa
XdNImGqQYKIdilmTKHsoOhBfnk3pkt57mqypyQcnWuOX+fXMA38oRhD+b8bM5SpCOQdCHvelaPfk
ZIjIlvT6rTgZJcvJNJmTmbfxQurRx5wnhY7Bn+zWWEDCqjLZqoPSDKxlxdW0ju51N7fdEBPwqqno
MI6HVLHptnYVezV4+MTA8sXe3/38YPzfZY2+H1r6/zdptKXjftzUl4375b+re9t8h+hudz5paywx
JP4kkyc9+ElbizOIRnwemyd77nNb87MtnAQ5IkE+63WfxyM/k6A3P93zfqKtsfgT0wU+jQiDCUwI
BtIpCADI0752jfSV6sV42U1lXGD5RhQziGDZbkFBBFvpu3RYD1Znebj48rJV+nWeDodE8lCiYgfW
iykZicgswz5vbxkY7/mgw6oUd5gTYxMUpRU7JGsVumC6Tes5TJfheoKsIOteeHDwlyQxuGsPJX4T
5EmoPH/Mc25A1DFLW174pTeZtFHG0cXa4v1Sdxc5K2Pf83Pa1nu9LPelj4PHzAbHUj4mqS0MbXCk
IEjYVtZMZX9YO/xHm4A/thCQyBt22w+8i6gO3rDW2TgB3DATt3suG5MF/EYm53IEhRuVEzhnS8Ta
dK9dZnjtdxmBeY63kKE44vYGUOh1M7ABBMnIjzPZUZauIaDhIYVwIZhCDTkOw9o8QKih2KXM8dAm
4Irm+LEYAxXOY/esXGvIm5SpeFe7pI+dS5odSmEZDtwwHOcUQgbtbOkDbwHEWtUOUUKTIkpPWweo
9NVLArrmvprSqNez6erZFPNkeNmbdP7Q1rCOQMakXSaTDOMrUlTnQdYAmy7jpJDRMOXnaeVfJU15
DFL5PJ3R+dLoy8EXO2DaL1qnHtd0iUHlCSsym7VMLle+3AxJF5WsimYH63MaXAWVO8Ltus8JGIyA
e9ynz6aCgxzKbTiDLYzTwZpxcOoNTsjeYlB9ZYF26VCnzwVpmmha7a4tltD7qo4yb3d2Gfc/j1ff
R6Jv4pP/gekv2FF/DFfx+/ff04/gni9ABSIRSKSg9FACkZ6NAHzRj0Ar5QQDj5B8IxKwx38GKnKm
N2wDai0F4Nx212egwhALA3lTacEUuGE/tZBv6tVTGg80C0gO+BAcws4MNv2N5j9ZyFNlsV9zslx0
DRrm16ULmI9n31FeGfDok/JNly+VutKjXZQJErDfj7KuxiS2eBx5WE1EhnnpoAdxMrTLvtZC5lG2
rHm7Ux/X857KCZZ1C2HHHBTYZByHSPedWl5+7LTstOuvquNm4QNW59gmgzS1yCYdz7I4Z/MKPv3a
KRvckVQnWTRbXYUpqulMTUcS1hqsg8Hf/FPTH5dTKKcf1/S+v68HKOBTfP9rQhgy8F+LWkLORT3d
Mr/U9LaagugJYXd4Kb0l8T/X9GbSQqARcixKwQM0lPvXmgbyK0D5h05BEv79GU6N9UaavyHVoK0S
aCloPHgrQsFW/bSqh4k1EBCf7SVbwGUtTFL2/sAQJNAMa4tUHNdmkmucUZDpWw5u7XnbzsRdQTxS
S+OU0/Y891v2zWRieSNWiMHHgYeYsDTlKTVAtwCBLmHG8i1UAAEbZDjkDAbQXvcYkgd8HI8lJBHA
74BAA4GemDRMHpemr1gQPAZbgCHA9KKDREOd9jc9JBwmSDrgLfIwTyOPCkhB5EuXhc0WjFiBcipI
StgtMgHhDR1N9J1fwwxiJ2SLVjRbyEIsOHTzy9W7qxEyGGPlm0sGqQwL6Yxui2mkAgIbBJIbbItw
8LJ+HWyhjnZojgGkPDhCx3qLfXS2hwAIJEGyvDonkAzpiYBIpp3ua9k1Ee3pDXzERw6OybjFSsAG
h4AJJE34aidTbuGTDlIoouklKFMQTMFbRKWU/d3Y8YPWy3NINH6A90gMcfjNCgmXhev349S+Drbo
SwEZGLyFYbItFtNAPgYWhVfrMr+rIDeTdEseEUjSZDNs8nwL17TY3Vu+5KaD3M0E+ZuirJ9byOMg
Cqmk3ru9L5M0Hj2kP6YtvuO2IE9RIoj0bOGe1AONwVveZ3QyrrcI0MLzVylT1yULjmoLCbnWa1NB
bqjeAkR537yVNjkubf/KQsJIrv0LumQWLMvh0HT1oZqKqx5SSWMRnOeQUkogrYS22JKr1RsFOaZq
1ij0yfMsQ0fsr9aOv1zn6nzMi2NySkM1dQHJqEL2mD+ok+0/QOSw29HW+jYiwPyqfXWCbAwppWiB
IqQON3gHe5Yw1Otq70o8Dq8zRujNOHjvwrVbuzbCS1MiOIgheGtQGtTGD0sx/VEhl7RmqIZyV9kc
5RcJZzqPh2Dm2Q5yjO30LmejWmJXkyRKfVlPOx1sumHV5t7HTa7H8QpV4Fmdd5rgqK8WIiIUOGuY
q3N9/AehPyI0CPd/g9Dj/ft7KPTH76A03PiFerAzDPoFHGPaLNVTtvwLTINOiIkG5W4b+nwT4j/D
9HYaQyICh4swpxRC6V9hGqwrBrIi6B+fDa+f2JFOp56eojRYDqCjIEkgRIkI/N+3KL2wGXIVcCLi
ciUFSe7mxBXpHx1fbGRPjugkmxGZ8eSUzuk6LEd6clDzhDX0eQt8e4456eZbEHIAyOeT9wpRBjHd
y25pr/qqse5ZNWyhHFY948B0Dsgng79ecl0XIfYg+69wIIo7es8T+AgvRUPyFDiKTGh3u+SljCUb
Iei4gLrOD7wvUBN2gef5hSpW+4zQZjgijCyExmdFXpe9Li+oKpxhU56uV+1YEvYP0f4o9vG/Vcwv
H7+j8223fCn2T5LdFiP4a0pHwRE+yrj+s09LIVO2eVJwMo9+SjJ85iRky/8CY1GQWDidv/gZTrKR
paeUBN7TlngAPqS3OC/I898WewqODgeMnC5aoCGhLeuWtrDOVtP0PGd6Vkdb+pQ+F027PARrOdaX
aRfUAoYbeP3APOb1kCVzNd0KSIqh2MHgOvrejcA0Ap+mBkTOBDKp1dLZl8AhpvLlODVOxE5OhQMW
fcoFtcipGkQ4CMuoEoTHc3nyv8RmhXU97fyLeZh2qUBQ0dXJNUPgnzne0uRqmkpw1cCFXq8A2FVY
bqZbeuL5PU9EHqET/89Ou0BGFhlWpw2hls2UxMlpc+DjPCvTnjaKllaqfPPPODiNAw7Y+ONxcLjv
38NZ0r8Og+22J/1BBehEQpykbgyt82UYsDMGGiWE0T5GK2FJ/DwMtoNGYP9qyDEwoOibRP65P2CC
bEeTFJhKYjvR91N+Epi/3zYIPNF28Aj0eI1ALxMcJtJTzs7XUXnXghDetbIwfcqX18UAKgceamIP
Q7sledQyKA1R3+aiKfW6xrgal/k8VQFaL+saAwMdtXoHr9OvBl6oRHXYrLifjJ9JfVd7yOvFbeox
/iO30/BO1ez9mBHyduZw6AJRlEzv2tNZDLkdy+Br3Rg31s/7dArCHr1ZIApqCj+GMFFLaF5g40Wb
R0Ve3Y1EOZMvw7HA/WO6adR1X8QEjOZD4+syGqfg0s7d4xQge/DjAoTZrWasxg+NQ0ciCmSarr8c
ffFC980jNBQk1BF6P3BQlBKXhmqdYlz32a4HxTmC0wDgxy5rYmA5j2BmkZ2c+yKENFQfI5vWEcSt
O/gUEQhsYOzDAd51CuU8vkvmsYQTUXI2QydHwyoio8w1OAwWboGgl8AH4TRwmM6sAOkxu3EK0k1g
ub3NfHuTSDYdK1gbYmjkwmRV+q6dvQ/rQhVhIIedtCOFQ1tARBvVRHPWZEc9j3eQi1rDGo4c5g34
6WvtD0Gv1jDFvAunEj7UEl43bQobrRk7NiCBmWFYVrMuQcTGZAyZRcdB0XucVXdZw11cj2pXrj2w
bogD6MSBald6gy3+kLfuziUZiuo6fRWU7a7tiTTJPN9MDh/gsLsLe+7ggBDTU4hFX0Qz6u4JxucV
yVwE8uoDZOKfeQ+7QNHsRBV0kKjnb3g5CBD7xDs4O59BphEy/2UVRK7o71I41HoYcPYCiiMzdTen
EAxGIHLgFwEhralyPoOvkKXxTAvBbmVeUXbBZA3nlFY4eWfDCYvjUs/PyQDZyAeLna7PA9pqdlUB
FcmvxjFdI4dp3USOpUHIHcaHNvCOv6Kwov7fnIX+zxPzOGgOf4OjObDq9DtHnLfbvuCoAhljc775
F2XuC45uf2oA8JpycBtBVHuCo+QMDnlysMlBzKPgnQP6fsZR+FMDFEAWuAYEI7fbfopn/EnQ2/7U
ALj/4D7A6Wvw+LeQ5VMYrXvZDUNaVJdwcBKXcNpCBJeQa2x9AG3ZSWJylcE2Dqn0hplU9629cg5s
ukWSd/SUr8WYwYn+NgexBPx7f0h7CNwWhp/WN7xtcsE0UwGSOOx3qOy5P08XPI9XHJVwZhFEf1gH
s9NqCNCdRJ2e9RLz0/I4nhbJ4LRU2tOC2TJb7uxp7YTjyziPGw4s6bZZy9nuemxpHrcukBBnU4l0
wV2OVT3/D3tX2tO4krX/ytV895X3RXpnpLHjBEKgaaCbhi9WGrh2eV/KS/nXv89xmnTg0ol6GI0U
CWnmw0wTQ4Gr6pxnO5/qsGapW41h0Z0lYpTbM94ZOGIiKOztu4+iYlNU4Ar+9WZYsfyhSN8wchBF
vd0MQLDRvUH6DrR60ytuNwN4d6QKAPNGab1Roj0XFdRGWtAqbiqKqS993gzan+Dh8ebqKC2gn0df
+hsdpvlKpIK+AkLgCQNEeaKT5OXFZij0MK6FM1pnusrjGeRakEAJiKFimC/jRafHLfNbiKVKZ+C1
H9aBsij1zu59TrqqtM0eRqfMkyvHsqvuWgadlczAOZ0IiLKY1YzJwixZrfgBqwRuDlLtBoLs95Fj
lsGnSmuy2bBpayNtDG7lojc739DCvluoEitGl1XoGEcuWYCFeK/rcAybcnXX9zLag7AzVXneR9mY
L0YnnhUh6qerKtRNc2nDec1nIgVbPVflSr5OxOCMHojs2i0yePw4yPC8VYtmYUROIy8goktNt7dh
ODnNAzlDMge5/ILCaMUJynMG622viNYr+kpScCX3Ek/nSt6I3recCg5AQGZAKS+cEGLmRYQ72vT0
ST9W1Go1ngmSlX1svc3Ww5u6Z+u1b4laSIK13XekXEElj84VaPp002z3He4nVNF48cmHOjFHz/tu
MqcSY66g3ZVJebxzCb1D1KK9ruUhaoGM1LAh9zfJA0P7codVgmgjCKvKks6gCtO/tJNeQp+0ExpU
FFVS15w48eZrO6ks2KS4wMaMcOUgQkj4RaSMqt8ytZAf4SqFN0+HPPOqjnkECJ4LWcUebbpvZis7
QoHpXbIgQpvQeyXQ5ObccWouTkMC+JGdYwo/SBKhXAGOjNwy4+p9hg06nId1rdtnYuxKXaeYAdxz
saLAy/nxIv8AbXCk/vpFPn84Q/rI0xsMKcmwdl5mpDbhbaEUmCnj5WdnOgkdLXA46DRxYexUVCbg
GVJg2YBvKPFpp6Ii8T3ktfgQqvbJg/Ibl8gbSkc4XVTKp8GWwX/pZd95mZNCy2LDrtVVXUTyV53E
gglUg0lb9uYn4XRJipqKdIXmpDFE5AT0hmzSHhqTDlEgFCScqZM+sdQsaBXrSbco4AMm3SLpGWEs
zL6BU6qQkIGEFjWZt1WsnIbJeAKKw7Z8TYGT0M+sMm2viwlrl1URilUhHHgCE2heUHp1zHq07Bh5
CNqYoCGFSyrmGviOYCS0SXFGxNpEEUSPfsi1TpddOe+QjBCFVlp6pjRyL7ZHuT6rpCqVwQPrLb/W
mOmMYETkJD3pQpWXn1RHgiy7g3JOfKri4K7oRXJbTErJ1srYPJlcBn2ZlB0kDJOm8uNe2NwLKNf3
bKfirTwDQkq2WwmllQrWEwysQkFKOOG39wIETrCkW9hnCBWYXIzP9wJAHtgHISXQEZBkv6jH3qWK
AgWLvfIS8lcAIhmmpYGBwtX1CvJPEcOhFElfrPpx8LJWB6WodefyKJa9Yl7JLLsc0h5YZMxMEGl9
aQ7hIzIa5hp6mR6uwKZyWdnKqZuiufczaqvrABRWgE6boeMuqPXWOhzygxZfRVNbjv68MSppFnfN
IqbWXWHOfSr1psvBw1nU3tdSNhfo9xOTsg/Uh8HOYH4EIgBx/1oliIDnrPc6uQvdyOgbJD2pJw4Q
BVQ+lmuVMOW27Asn0MGU21sj1P/qK1R3AXAJuDArLwVSESvOPCToIuL5bQsswwCmETqs88QAYpLg
jpKADzEaS+QFZDNGoAgdDhHBJLWpCaQSQO1IEIpVRE8tgSqG3d8OBLOgb5rh3JBdkyCYOurmcR7C
78/00WPAaQYCbDKCbiQCcZShvtRy+S7RHQTEhfHl6IyjW7aKpxD8A5c/vnerZi7UoIoHHYo1awkw
khzk6EgEItlAk2SClQbuIFwlMEPUtACdFIKfAgKicrmLPY3AKaT9zHiPvISMgKuGICyVwCx4RRdl
lBVeCqzLJNArAPqlKulVEfLV2CBapXbkmzQM7hwZTLcM5KwnCC0nLA2YWj82yUwjmM2qmK+zHoIv
u3iKgcSpUcjdDr/rnEA6q5ZOICRMvLzBL5yAvJpVs0JEpme35WeTsL6eU4aCl9llJM1Gymphapsm
LtKJFGS4hDEFutgIPLJckTLZN2NjWPV12s/ZKEEIViQXRcuYGzDtqTISA4kL5aoJ43Omlsy1OApm
NQKkqQ1KNme9QPxYqMJNEiEbgmfMR5iCNuedIp9VTL4q7aFBTowlDdDXKQxQJMziYA6yxg9HVf+s
43kuFqC6sRYvoT33TYO3XoOt8qmH9mvRlWoF/DI15nYkfVX1MPe1Imq+KZUA3+w4mSssrV+YUXqf
Fqx1xzTVfaPi0Nd2EOPZNVsx8LyzMDftmaT218iCYF9iLR/xmudGUZ1EXZzYK+jpuXqaNaXV4Y9v
m2zey8W5jFAOF+lpXyQR/zVqySXkR7Efkg/ZCtn3jLUwAgflfQVjMOACuV3IiDOcwayWwb8cXUTK
0M6qqHCBRii6hNMglhB5BiwzzdLQrUyOP3m4MHMtvGDhAIS1vKuGaNYxY66beOeTYXQrUdYuVyGB
tjQxj1uIm9TUWDtOlIPTE19g+k49bnPkLwEa+bikNpcUSIBfX1Kf+FP9FoSGD+3cUjZUu3CnQCVE
9vmdW4pQA6T94WWg5oX8K8+3lPYn5EQ2dHI6UtQmaGDbvUxUHRg+5PT8PoRGnMbuJUWaOJCCYKUh
YsIV9rp7SZF40waiU8/SzowKqCYn4Rk8xD1UtVXYVHN1EqgpPYrG07qHyV3znWRQWz/hiRTOIyME
BgaFa13cx42DzeUGU9PMpwZaqzKnz111aq1BAEIudFLHRljdGlMwD1I+u+7aEixc17XcxhFKwGIs
58FGJp+aPdwtXq1JTMrnxmAkOJs+Xt3Nq7tXVvG5Xb/VquAz2zeXkiBgtd3xUG7rKxJbQF0uo/pC
WJ+Gt+r5zUURhWJHhbR6G335jHfp0NEBrsEPB1LYIRvV77Qqr/tuG/iyAmcn4igg6IFj82WrIkqn
gK0xts+GYkyXJuy7nUJWwnoy9WpAuZCdN5l9M1PA99s2Zebp5AYOppKdK11n++iPyTHsoLEwTvSp
+odSAt513HojK05YrtWooiB7KM6MHj2F7VqyQLtgm4PwWyc/Q2IKeDqQJnA8Rp2N+7obbX3eEKkn
4KtAEg84CwgpQF80XcLyiyzUzGJm5IMhnSc2K5dl1JjpFdIiiu8irHvH56lhZm6s1jWUYV2ZxFDr
1eIkhqb5IoPGo5rUHnFfVAqqF/jyLaPsZ6iKYNY3J+O+Cg131EPLF7glDM0fW2baMuRs+PVpf8WK
P/5d1+z7GpvklWCUPrndOMafhoawErzjChBhC7tju3GgJUV2CTYOFKBQIaNneN44FkkwcBw/uzXw
T88bB04OgAYAmKCfnvqZ39k4+E4vz3yya8DMpZgWLhegxsor2iSzkd0nN1G3Mrhej15d6OgP8jI+
U6XoPI8MyeVgShje/ljTzwFIGa4AG8hzzxxMMaaoWyXOFzprZm2epcsA5ZKUoW6KqIKyqJTqjcTV
qboSVGchQrOFdjS9N5nUL4YIBYkRW6CCqUJTkZ3pWyjaaqreYnh33Z7J+cLuw/STyAHSljb3uzxd
llT/hUVruhWSzSJEDY0GYF45C1Tt1EiqaG0FvfIdgtAeD6l5fKn37DrDN5i1vVhasH+cxtgQeppU
fl5EtqtFLXh0rUTmGm/gSjDMGVzl44JYR0uTrFlQqssAu96THCP2kaRUudpgnOAXlSDTOlF8oHNX
ZiRfFpF+IY83Waygoo/AgmaJc2aMjXND6qgZ+jUV2kYl9+oKmispDKJPYd6dQHAoeVoq3cFeucKR
espCXKYmQ8iNEWq5H1VtfJM73EP2GkIXQ5mjVszhUkuUhxFhYS4oImuWlHAwd4MezLTAAvfcZLqP
qLjA7XPnurZH1OMlhXGmg5tF2UwaLfms08e7tMuEX5v5tzgXF5ZViLuuqNisjCz1LlbNzsthWjmF
tGA40SVVOYvMupsXcW0hr7Rrl0OqZJ+ZURszPRhVCOZHNkuYcys57AIhNUn3OYDCAJiMmdrolYQj
EgkihSQCd5+1K6OvMrPwNCkaFkoYfKtgkGEp0r4/V5mNEzmH7DeHiq02biCvzH3hVGeOU3yWO6Od
lVn7SWMW8isj4VWGduYgjsErcMTDGvJg4dxFQBrMIUPKJV8JssFN28LLIDaC1r6+R8zeIzyG5wVS
bOdOZ36T9T5blCWDRUnu7w0uznq4X91clMugzh5SlluzIgkcN6j0bBn20V9IvKo8+Ppyr1WkeRnJ
kWdI9tdcch4NYZdgO4JrU6mg+ZWq7xrrv+lS+D2QkBVujyD5UziZVPgYXaVHch/4hMfEUG8CO/qM
UunOipE6y6DjgNyDeaW8LLDPxlG+6BPnW9X2gLsa46+ikOVw2cvtKh0VM54lYNTRLutRLmBmDPBD
jCFL0OtpoDRjE/xhZAVkJhQBz5FGUKd3ooX1EMpjNfyCCNRQ9xHIl9RLM04c1wjmOef2TBFhkiXo
tXM9hbUG1zF39QJJy1HQXdhd2CHPTzylcCShV24vM3Cl+cxozWz8KNU2yDIBur++d67X+R/Ldv0G
PUmf29461p9ItQDaBSP9Jlbo561DyDIFvOGAQrg4mRFe3Do6eAtNf07+fL51CHQGvy7r0BKCYIeI
6jfKNRAHr28dE9+BCjUNDCIgZlSau9CyFjWINW5zDfGeWSCt8er2rjm9lD0iEiVnxIs6Ti+tVoBK
WSYswMs8WIOF9MMK3vsqUcNlm9l/lfT+d9gIIMMvdDVbVvLSoX0iourWpJ2DA+5OwlZKhHyDBIjH
cgTChmSuyI0ScZ2wuPMc2onhGH+ve/GtHfl3WOSBLmDTQtlfupYaPsEK/BUweOSpdrhoSiP3Itrz
ETa/isg6pCmywEVBh2siLB/iuF4iD8NxnUg+4+l4z+uMeYmpZQsbB0yvJOY8D43zsCserQripCBv
Qc/AVU+nk6BzCkyTcCGEiWctDjEEPHsBnWomN85kKRVeLWwkd/QQ6QctuNbqMxuaM0gTct8W1k2P
wxKpHM6sshEBLeXWuZZqFHImzcmtdZLK39uyhIAIWVCWBw2wtmiUKu18C25HJEMVUCW1fXuKKQrm
HL9WVgB67GIx75I4KQAGamH0BcLJsp1Felkt8xCXc+aOUpTnqHKbyopOnDALMi8Hw1r5atn1fQmR
ftOPPlcG1l/rLJD4dSlMdfTj3ijUU56N+BWMEzJfyPUImN6pUz76MpRQLWwIZsAh/m+VOkPIdYuL
dQPzfxS0m4IWXdP+g+Wche1T+kZBi09ujxbtT3RZgCGQZQPNDrV724KWkHbUkhBGQF//oqA1/qRQ
HkS3TwjGlJrxfLQYU2dpkIBoA8P/1tFCQT+7IAYKWlCvhIcgUwA/oorzbfdoCYIiQAB4XqzG0qyb
75kAqLIKs6Zfi0nLbk+6dkES96yJzeoabx5J3/VJB49ZBJ22ljcCeW6nUMtjaog+k7iD9gtCCgvg
Yd8OCIlBGsB3pW7t9Cqmvk2fWrh0auckEFnhVSOnkscn6VpHKrZsErSFOonb8knopnESvQnI3wCD
LFmA/AyvwLEZuvYklAt5oOnXUFajzo7MonJJ2tQv4VuZ93HShY9mg7BOSJarxnKB1F6GQr8aQSo0
Ej8PEBbvhmbvqQTxRWm3wNGeemkpfwkIBgyEuk4IGESRO28JKmRlhnklBB8awBF74IkVTMjI5rxj
rJ9ZBDgiSXxRA4HMCIqkvKKBwEkYwYFdQrwK1JIRfNlr0nlLgCY8AhjSQiBnTXAnTDb3OQGgNpBQ
iC4qF4NjYl8GSorj96/MGb8gZBxh5XZ2rk6Iaj6hq2bXNTgfKgQdrKwJga01oaNY7gtov9Uk12cW
F1nmxziFbV4JyWUwXSp+mnTIJ2mQ61/OK5Z7Ce+dxMPkoBoBKbgVAkyOUaqbjxNkc4KAht57gjwW
3fqt8wOf254fIN10HRZKcNg/tBjb82NqiOGJgbqHUFBs7efSBB+CqxEaP3SoyCAn287P8wP/ArUF
shWB/fzmpJRJJviSqKN2HOoRgLEG5CSvkCQJxvVeB66/ymu2zEtwRU3RPwHgCb1yGniCCSkYfiKm
QSisissZchM1yx9DZZHaPMjnm5jRtlQskM3oDQ23jMdPbdfaJdJJRs9sY9+RMemggjHdYswmXiz8
LOlVtezIy64iOB8tKXncYUryQUeoLoB91U0i47SsMUUBNMglz8QnjmwDB6OVFmYPYVVbVysJfvze
Rs+ZD4PLkL2jkJE/I0v/UIJdWCgxwsSUCoolhITL+HeKBagpIKCgqICAQgMaLQGbVLBhLjtx5woq
7Q3U+IrTKij3hcG0dA5AGLNc3IKaAhZF0FZPzUJlWxEyrx32hQVDhm7CsdmdvOkx2NRw6MnQY2rF
aElrdSLrzYm4d4jDx3wk0Pn5RO2PE82vT5R7OtH/aCUgBegmWUAEgUAWWvKpnAolmcN8wqNZRMFJ
4ZShhCXSbJmWmRg0E05DZ1BVxTOEF9+S4MLTRjFX4/a6MhxPxsianTf/cvPC7I4W+fsthNk9EL6S
eANFuPYKVpFzZES1bd6tctNp5hlCny8LyrbAX+OrPiiY72Ej7lLARahz5+zj+NkcP9iMe48fvv5j
/vRG+YLPbY8f1ChQCJg4SqAjm7JYt8cPDhmUIcgj0jS8AbtA9qS5ASeGc2uThbx7/MjAuMEaAoxD
7ioEzr/RGdHchVfVi4p3gdTQqKCoinlZvcRhknDEatWrUGaK7KXfGFMgKfMys4f0phpGca+hrl4o
091VTvdYOt1pGIfkIaAH9xxo1QLZQdP950x3YafTrUj3ozbdlbGB7HdX4hpS+4pMhmPA1hrdNQDi
QTDR8IXJdXiFsbkB86nuQKif5KjnDPnJQM7PMUANquoiPM8AFCJIkyQFY1DR2UaNfj41/WUTFw9q
HKpLSSC4JBqFdTKIFDuPIlIgpflWUWgKqGJ0cshUSShcpS/ik9wCvGVFbsJ9SQKULZfpXYXIZCcZ
z3hvJSda2Z2mBZakOl+knn+y8465ncavVGmcZZ0NeKLNLyUnu7Yr9lUvoZioZaNciMxQvCDXMIZm
Oo0LnMuBpKvJucnJa1PmpZPPpVJd0CsC6RHNvappAlagYqbDqajHj0rhB4iBA2/PVi0eivotstTE
x3Z2KlRxULNhdhnUZ2TH3e5UxOjDifscbLY7O4qy8sEGAR/fWn+fCwVML0HcCOLLJkXd7waIUCGw
UyjQMjdmYCj0LHQuQF92+wwWIFshSaJ0hSEjToepTFFuDTf6JDnu85zJp1oFZHaBB0Gp7Eyq5XJS
MCtDrjfXhWMMSAfqVAP717dbQx1uykCn2T2IDTAxf0LvW2TZ5r2sXoTlOBaPUcuc7sxABKpZYxQR
4vSGpmqHZT+l7OMVH1EZyCb7alEMf60hkB8mZGTzJ1NOf0iR/bBNFR6fcvz7jmvI9EcWaRdfJNU0
2OTjJtrcROh6f/1636zfCvEy8Zmdd1sl2gVXBpnQKSV5+27jroHuEtn5cBliZiZe+59FMOpRXFwW
9G3WRi/6/G7jQwpoJsDYEH9iB/xetvL08u683MQKgUQlOw21+TAlvny5jQpqeQyoalY6HFyf4Q5r
fDltJc8xU+hSapCeLl5fLkGHr14ZaiCfIV5Dm9PUER/KokVB8p6YhD41knbmrVUacwmqAs8cG+bC
pnPeQiFUicJwIdx7Kkk8VEFFFJOcCFA0smo1JlYVQG0YeQcNNjajbS5NmjFl6TUGnZV9OtNpApXG
K+6FNaZSYdrYI6c5VTEGVkHw9bVPayjWsoB0Q9hXti6+Coy5alnyGS6DVYHxV4jFw3gUmohlJgIe
nLq97dHjQi+mIy1Mv1FTzOCpaKKWTbO1RieHuG2ILyCYPklp/hbCdlWvC6R2oTnVgxkZD2YR3VsY
2uX0Te7j8lkGila7LU32qjHiS6dZX4PV3agY/lVNU8BoHpiNwWAOBoTh1FnLGBjGYGjwQg3zavpm
PWCkWFvEpQce7pFplQNlVvkphXXUjTGIrODWyqHJZI6e+w3NKutpapkR3VVIcpkJ04KVOT0Fpum4
kGZcZqV10Q8h0IHBHrwwGS4TDEULMBxNcqwFxHP8BA7muV2WhWtgkFpBE9VSjFZD5YE5b1nUQIZX
3AihN6cRTWKLAhWRuzSdLbD1z7B6fhkrqLUw/REIAEa5ZYEJEA8tTy8ZkIyFI3g66QFRSwuD5sD1
jY5AX/mxoglxthMuKhrkqFPONk2RQ+aw7gUw48xizT43RKxjRJpxb8nSMB8N9YRhHF1Fc+kaAxPq
IEu5Fk0lz+xMXukyGjmaZlda9kUfhvEJcI7eVZm1QmZr4WcYggcGRr0sMBZPaBhDKelG66OHGeBm
LGxwPphlx0ZYO0NM1iOGFISl39HMvYym74nGWkU0j6+nyXwtzeizrGauR9ZNjeF9gWTZbtLXNv4J
ES1Dg9BHBcP+EqtLg8RNcrmVE/xbAzTZsm9aaFVtTzIwewUYDbuAsec2ICZNI04tInatJ57NIsYt
J+4tJBZOIz6ubJoBITng6PJc7TzMK1TvWmLwTOLyEGh8UYHcM3gIpQLovoB4PzVJZ3nMBtcEJVgR
Nxgy6zoktjAj3lAlBrElLjElVpHFmjXDRL7Y7U3tISTuUSUWMiA+ssYQq5AYSp24SrSIypmpQbYK
3e0pys0VRE93GjGcUtadBMR5okOr0IYNgNKJEQ1HBweMJNk3JZKNzhRiTlVwSeN4E2bqBYKGLqtB
vsqIacWgPRgWkAPIOLl9MzmGjrSDslaXl1oKNV2RIh66VcdFZRqzKkDz2hKzWwPTdwtie/USFBUD
AaxpiKfjoISxFbOZBpI476LLYcMbm8Qh68QmjxOx3E8kc7lhnD/uys1dicttz12JQnCdP7zVteFz
u/clCjcMm7F+xGTt3pfw1EEqQblxGyfe831JyDJ56n4UamS9eL4vdbR6+MB2Ju9vdW10J+/WgoQ5
y0i5w38QO4PrkkQWO04JqayBdMmUMFGmieamOJn4dZgmQIDaXtEqnyIf6llODrcyHQ3dExvnm6iy
9EyZDHGQ9gzdohxStbztMysS5zrlqcg1vmLYhKwYGqUdQuHrUAZLPcWxpJ2FaJZQdhBQNUHdOXDp
5ntBqOZo44QVeSru86l9rBELS6bxGkMjYZGjIb+BAlamF4aEGIs0YctgmgjcYaTCsnayDrOC4WjS
ZqKiBCWEJ6Yq6P5RAf2UG8JwLVzst6JGcwQZhHwryzDe+TquK8UNMmhePNEVOiwjCZ8bUmLIqxpd
nv+xcaaNY+0VIH3J2VvTxuhD210D0R5muAPSeJYK/dw1NJiXkhQNDXJPyp3bVpmT9gjgLBAQoCHw
2P3cNcBOYGw1Mb3DRG4igSe/gXXoeNCrXUOSKHDQCJqBDeN1Uiwg3bGGFgTBF9xUIJhA6m3lsSyp
rVVjJAIBsEN8pgmlROxrTHvJwuCd8Cs0SWY7q9siOE+NPLtllnKldgmCFmFTGO4RPcFGXKmGw68b
u4CDh6uhwf1Rj27i0QH9yLTIGEGZIogAZKV5E6fMzrAthGhyxQ2nkb4GaFr1VHD8OuZJQ8iiSbmx
0yjgiKYC1xoNCOY0K3jQIa4DSxPy+2LK2IgRDQ9wj6I3igiEklvWYF1yTwi4ciFMR1QH6kjMULQo
v2PoYCtH5gHGVuobUeHH/tjsD4Bjv75Yvq7Tp/yBrbEdXsnzLHxuu0UoMpmijn6KV7eNGKymMlpp
wLhITt4VZE82O0ouh6EUQOLu1BAKlAEfRxfCxp33WzvkFcYw3SsQYuN70EZBW/fyXlFrCYn9Ooqn
tC7lCGF+cTeTpnO1gDtCcZXpvA1q7XaczmCp1ozbXG1HxB1XXEXtVscZwnNp8nncYQZ6H+moqUzL
hWNvFdCodMck27Y0TVBXUoao7yjEVGa7HU+tIBq9tEiQes5tqbwrp3HsZU+j2fk0waCWbAN1XAbb
dVNDa3IDNx9yJTH2QAfU5iyCBL6aL7yKys/oDjAaOVetzoOBQri4BOdyaZTarIMjQjHdphbDmk/Q
x7G8/xRFjknkszVfYx420lE+t0+1uHqC9YQ3zycnBUk+Tv/Mnprf+YJfP2DnjQdZrP2sbabvdSPK
p81332wM+t//Wj9mLJ8xeIzZA1f/j37ynX+d/jdWsvv5H4v7+4//5s/1/H+eYDbxun6IxOYX8uMn
vVhnT//8h/tU5+uUpekbLgoadfbzB/rnP17+vDvnwL5vsHdC5/QHot/Ff/rwfUOK3v3wfWNT3v3w
Iv1rPTz/fndyb0n18e6HI9JdPD9n59nECL/32ftH9r376funbLz38XsCtN/76H05xu9+9oEEzvc+
f3+k27ufvjfo6L1P/3VU47ufvDeT5t1PPzR64t3f4Ne5Hu999IGkhXc//tfO8/c+ep9f8L3P3mPo
eu+jDxpf3v0NDswmfu/zDyio/xuP36uj/C98g30yq//C4/fJKN79eBSAb4U5EGb27oLgei+v/N4f
fQ+t9+5H70dB3/v4fVjRe599oM/e//i3moh/veg2fHrAy87o4Bdse6vLdY136o1HHP6K54bljUf8
eE9/FrPUnGyBiOm7iR9f86vG5kCfsfNNn59E323TzNG3+vF72/m617+iTev5n3zB35ZH+eX7lvey
rTqupe1CSG/85V5Onj2upe3aiN5a2ouW8riWhsZ07wv5oqE9rqWhL967tN12+rhWBnBz38peNfPH
tTYUL3vX9gpKOK7F7Ur53jhIdoGM41rYrojrjYW9gFGOa2UHCpLFaxDnqFZH4Wn7dtsrCOm41nag
IDl5CWAd19oOVCQ78NlxretAOfIqUPq41nagHvn71NrjWt6BomS1A1we18IOVCSvYdPjWtyBiuR8
B7Q9roUdqEheQMbHtbIDFckuYH1UC3uREvVGEfl3uPy4lnegHrl6DdYf1+oOVCSvqYLjWtyBsoQW
95KoOK7lHahMsLwXNMlxLe5AXYLFvSBpjmtxB2qT6xcU0XEt7UBl8oqgOq61HShOdumx41rYgdrk
5hU5d1SLeyEif6M+eUENHtfKDpQmr4nJI1ncT5JvQ+G98Te7eOr/OH8a2MNWKPnG2nYwsh0W8AWd
SFNFAKT9j8hECjY48Ce7KGoe/fHv7Akq1PVLPcBDASI4f8r54XUhLfvHW/+/WtmPX+Qv/2DYZPzp
8Y9rvuZPzet1tTknUXA42Tm2uOav/mbbX+L/aG0/f5m/XN3LBZXpOn/a/JUO/4iHvgI8PX3JQ/q0
rv/1/wAAAP//</cx:binary>
              </cx:geoCache>
            </cx:geography>
          </cx:layoutPr>
        </cx:series>
      </cx:plotAreaRegion>
    </cx:plotArea>
  </cx:chart>
  <cx:spPr>
    <a:ln>
      <a:noFill/>
    </a:ln>
  </cx:spPr>
  <cx:fmtOvrs>
    <cx:fmtOvr idx="2">
      <cx:spPr>
        <a:solidFill>
          <a:sysClr val="window" lastClr="FFFFFF"/>
        </a:solidFill>
        <a:ln>
          <a:solidFill>
            <a:sysClr val="windowText" lastClr="000000"/>
          </a:solidFill>
        </a:ln>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solidFill>
        <a:schemeClr val="dk1"/>
      </a:solidFill>
    </cs:spPr>
    <cs:defRPr sz="1000"/>
  </cs:chartArea>
  <cs:dataLabel>
    <cs:lnRef idx="0"/>
    <cs:fillRef idx="0"/>
    <cs:effectRef idx="0"/>
    <cs:fontRef idx="minor">
      <a:schemeClr val="lt1">
        <a:lumMod val="9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solidFill>
        <a:schemeClr val="phClr"/>
      </a:solidFill>
      <a:ln w="3175">
        <a:solidFill>
          <a:schemeClr val="dk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30000"/>
          </a:schemeClr>
        </a:solidFill>
        <a:round/>
      </a:ln>
    </cs:spPr>
  </cs:gridlineMajor>
  <cs:gridlineMinor>
    <cs:lnRef idx="0"/>
    <cs:fillRef idx="0"/>
    <cs:effectRef idx="0"/>
    <cs:fontRef idx="minor">
      <a:schemeClr val="lt1"/>
    </cs:fontRef>
    <cs:spPr>
      <a:ln>
        <a:solidFill>
          <a:schemeClr val="lt1">
            <a:lumMod val="95000"/>
            <a:alpha val="3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400"/>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67748-5BC0-4DAA-86BD-FDCF96C4C6E3}"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US"/>
        </a:p>
      </dgm:t>
    </dgm:pt>
    <dgm:pt modelId="{0B6078FF-1D4C-48F1-9372-7B6664553F3F}">
      <dgm:prSet phldrT="[Text]" custT="1"/>
      <dgm:spPr/>
      <dgm:t>
        <a:bodyPr/>
        <a:lstStyle/>
        <a:p>
          <a:r>
            <a:rPr lang="en-US" sz="2000" b="1"/>
            <a:t>HUD</a:t>
          </a:r>
        </a:p>
      </dgm:t>
    </dgm:pt>
    <dgm:pt modelId="{E12C81AE-2F27-469E-8C0B-603C79B92FC3}" type="parTrans" cxnId="{82760E3B-08CC-4A79-81A3-11E83115A90A}">
      <dgm:prSet/>
      <dgm:spPr/>
      <dgm:t>
        <a:bodyPr/>
        <a:lstStyle/>
        <a:p>
          <a:endParaRPr lang="en-US" sz="2400" b="1"/>
        </a:p>
      </dgm:t>
    </dgm:pt>
    <dgm:pt modelId="{00EF3EF8-CAA7-49E9-8E87-4E8B3CAF6BED}" type="sibTrans" cxnId="{82760E3B-08CC-4A79-81A3-11E83115A90A}">
      <dgm:prSet/>
      <dgm:spPr/>
      <dgm:t>
        <a:bodyPr/>
        <a:lstStyle/>
        <a:p>
          <a:endParaRPr lang="en-US" sz="2400" b="1"/>
        </a:p>
      </dgm:t>
    </dgm:pt>
    <dgm:pt modelId="{23B6AAF1-0E23-4EDC-9AFD-7C7F34431E7F}">
      <dgm:prSet phldrT="[Text]" custT="1"/>
      <dgm:spPr/>
      <dgm:t>
        <a:bodyPr/>
        <a:lstStyle/>
        <a:p>
          <a:r>
            <a:rPr lang="en-US" sz="1800" b="1"/>
            <a:t>Housing New Mexico’s - Home Improvement Program</a:t>
          </a:r>
        </a:p>
      </dgm:t>
    </dgm:pt>
    <dgm:pt modelId="{99FFBFE0-6DA2-4234-98C1-94B3EE297C1B}" type="parTrans" cxnId="{F2853BEC-D9DB-4DED-BFBA-6DD8E9C298EA}">
      <dgm:prSet/>
      <dgm:spPr/>
      <dgm:t>
        <a:bodyPr/>
        <a:lstStyle/>
        <a:p>
          <a:endParaRPr lang="en-US" sz="2400" b="1"/>
        </a:p>
      </dgm:t>
    </dgm:pt>
    <dgm:pt modelId="{77115798-B1E5-404B-954D-1BA39F08C924}" type="sibTrans" cxnId="{F2853BEC-D9DB-4DED-BFBA-6DD8E9C298EA}">
      <dgm:prSet/>
      <dgm:spPr/>
      <dgm:t>
        <a:bodyPr/>
        <a:lstStyle/>
        <a:p>
          <a:endParaRPr lang="en-US" sz="2400" b="1"/>
        </a:p>
      </dgm:t>
    </dgm:pt>
    <dgm:pt modelId="{76A58EB0-0F9A-4976-AFA7-2EC180AFF0F9}">
      <dgm:prSet phldrT="[Text]" custT="1"/>
      <dgm:spPr/>
      <dgm:t>
        <a:bodyPr/>
        <a:lstStyle/>
        <a:p>
          <a:r>
            <a:rPr lang="en-US" sz="2000" b="1"/>
            <a:t>Housing New Mexico (PJ)</a:t>
          </a:r>
        </a:p>
      </dgm:t>
    </dgm:pt>
    <dgm:pt modelId="{FB2A3BFB-4A68-4E75-B289-1DE517D05C1F}" type="parTrans" cxnId="{428809A2-EE70-40F3-8CAF-FFBCF2D9813F}">
      <dgm:prSet/>
      <dgm:spPr/>
      <dgm:t>
        <a:bodyPr/>
        <a:lstStyle/>
        <a:p>
          <a:endParaRPr lang="en-US" sz="2400" b="1"/>
        </a:p>
      </dgm:t>
    </dgm:pt>
    <dgm:pt modelId="{115A4D16-645D-4A9F-9BA5-9E00CBC1AAE2}" type="sibTrans" cxnId="{428809A2-EE70-40F3-8CAF-FFBCF2D9813F}">
      <dgm:prSet/>
      <dgm:spPr/>
      <dgm:t>
        <a:bodyPr/>
        <a:lstStyle/>
        <a:p>
          <a:endParaRPr lang="en-US" sz="2400" b="1"/>
        </a:p>
      </dgm:t>
    </dgm:pt>
    <dgm:pt modelId="{69DCC171-C5D3-4BA8-A97D-622D4D3F564A}">
      <dgm:prSet phldrT="[Text]" custT="1"/>
      <dgm:spPr/>
      <dgm:t>
        <a:bodyPr/>
        <a:lstStyle/>
        <a:p>
          <a:r>
            <a:rPr lang="en-US" sz="2000" b="1"/>
            <a:t>Homeowners</a:t>
          </a:r>
        </a:p>
      </dgm:t>
    </dgm:pt>
    <dgm:pt modelId="{8E24D084-24BA-4DF2-9A61-BF1C19A61B08}" type="parTrans" cxnId="{24EB1968-18C6-4E3D-8B22-87648E035C95}">
      <dgm:prSet/>
      <dgm:spPr/>
      <dgm:t>
        <a:bodyPr/>
        <a:lstStyle/>
        <a:p>
          <a:endParaRPr lang="en-US" sz="2400" b="1"/>
        </a:p>
      </dgm:t>
    </dgm:pt>
    <dgm:pt modelId="{22DCCDCE-9D9E-496F-8452-7A14A197D6A0}" type="sibTrans" cxnId="{24EB1968-18C6-4E3D-8B22-87648E035C95}">
      <dgm:prSet/>
      <dgm:spPr/>
      <dgm:t>
        <a:bodyPr/>
        <a:lstStyle/>
        <a:p>
          <a:endParaRPr lang="en-US" sz="2400" b="1"/>
        </a:p>
      </dgm:t>
    </dgm:pt>
    <dgm:pt modelId="{5C56D790-D2E7-4403-B1AA-74AC3736D1B8}">
      <dgm:prSet phldrT="[Text]" custT="1"/>
      <dgm:spPr/>
      <dgm:t>
        <a:bodyPr/>
        <a:lstStyle/>
        <a:p>
          <a:r>
            <a:rPr lang="en-US" sz="2000" b="1"/>
            <a:t>Subrecipients</a:t>
          </a:r>
        </a:p>
      </dgm:t>
    </dgm:pt>
    <dgm:pt modelId="{F4EBDF06-41A7-4932-985A-FDA774A17705}" type="parTrans" cxnId="{8D6826B5-7959-468D-94E3-FF8CB3018E2C}">
      <dgm:prSet/>
      <dgm:spPr/>
      <dgm:t>
        <a:bodyPr/>
        <a:lstStyle/>
        <a:p>
          <a:endParaRPr lang="en-US" sz="2400" b="1"/>
        </a:p>
      </dgm:t>
    </dgm:pt>
    <dgm:pt modelId="{6CFFBAE5-C797-4D8D-B126-2F727B897AC5}" type="sibTrans" cxnId="{8D6826B5-7959-468D-94E3-FF8CB3018E2C}">
      <dgm:prSet/>
      <dgm:spPr/>
      <dgm:t>
        <a:bodyPr/>
        <a:lstStyle/>
        <a:p>
          <a:endParaRPr lang="en-US" sz="2400" b="1"/>
        </a:p>
      </dgm:t>
    </dgm:pt>
    <dgm:pt modelId="{FA8F3FAA-B0AF-4B38-9600-FA9E135FD0D3}">
      <dgm:prSet phldrT="[Text]" custT="1"/>
      <dgm:spPr/>
      <dgm:t>
        <a:bodyPr/>
        <a:lstStyle/>
        <a:p>
          <a:r>
            <a:rPr lang="en-US" sz="2000" b="1"/>
            <a:t>Homeowners</a:t>
          </a:r>
        </a:p>
      </dgm:t>
    </dgm:pt>
    <dgm:pt modelId="{88A464D7-E721-4D3E-9379-BD2DF608C83A}" type="parTrans" cxnId="{7F721CAF-DB4F-4B23-A479-EA2DDB17647C}">
      <dgm:prSet/>
      <dgm:spPr/>
      <dgm:t>
        <a:bodyPr/>
        <a:lstStyle/>
        <a:p>
          <a:endParaRPr lang="en-US"/>
        </a:p>
      </dgm:t>
    </dgm:pt>
    <dgm:pt modelId="{BEF17A28-CF40-45F8-B30F-839007ED3799}" type="sibTrans" cxnId="{7F721CAF-DB4F-4B23-A479-EA2DDB17647C}">
      <dgm:prSet/>
      <dgm:spPr/>
      <dgm:t>
        <a:bodyPr/>
        <a:lstStyle/>
        <a:p>
          <a:endParaRPr lang="en-US"/>
        </a:p>
      </dgm:t>
    </dgm:pt>
    <dgm:pt modelId="{3E5B5B57-ADED-49F4-B9D2-BAA6BFFBC1FD}" type="pres">
      <dgm:prSet presAssocID="{32767748-5BC0-4DAA-86BD-FDCF96C4C6E3}" presName="hierChild1" presStyleCnt="0">
        <dgm:presLayoutVars>
          <dgm:orgChart val="1"/>
          <dgm:chPref val="1"/>
          <dgm:dir/>
          <dgm:animOne val="branch"/>
          <dgm:animLvl val="lvl"/>
          <dgm:resizeHandles/>
        </dgm:presLayoutVars>
      </dgm:prSet>
      <dgm:spPr/>
    </dgm:pt>
    <dgm:pt modelId="{3C5AC3BE-FE64-43BC-B5C1-F57201B14A80}" type="pres">
      <dgm:prSet presAssocID="{0B6078FF-1D4C-48F1-9372-7B6664553F3F}" presName="hierRoot1" presStyleCnt="0">
        <dgm:presLayoutVars>
          <dgm:hierBranch val="init"/>
        </dgm:presLayoutVars>
      </dgm:prSet>
      <dgm:spPr/>
    </dgm:pt>
    <dgm:pt modelId="{60793342-99DC-4AA3-8EC6-D53B853BC250}" type="pres">
      <dgm:prSet presAssocID="{0B6078FF-1D4C-48F1-9372-7B6664553F3F}" presName="rootComposite1" presStyleCnt="0"/>
      <dgm:spPr/>
    </dgm:pt>
    <dgm:pt modelId="{35ED3A37-7373-41B3-8945-4FB3775A8B58}" type="pres">
      <dgm:prSet presAssocID="{0B6078FF-1D4C-48F1-9372-7B6664553F3F}" presName="rootText1" presStyleLbl="node0" presStyleIdx="0" presStyleCnt="1" custLinFactNeighborX="-1563" custLinFactNeighborY="-4226">
        <dgm:presLayoutVars>
          <dgm:chPref val="3"/>
        </dgm:presLayoutVars>
      </dgm:prSet>
      <dgm:spPr/>
    </dgm:pt>
    <dgm:pt modelId="{E0C1E97A-7E0A-4CA3-969A-330301670F97}" type="pres">
      <dgm:prSet presAssocID="{0B6078FF-1D4C-48F1-9372-7B6664553F3F}" presName="rootConnector1" presStyleLbl="node1" presStyleIdx="0" presStyleCnt="0"/>
      <dgm:spPr/>
    </dgm:pt>
    <dgm:pt modelId="{D067698F-2451-4996-91D2-BDD3FE20E2A0}" type="pres">
      <dgm:prSet presAssocID="{0B6078FF-1D4C-48F1-9372-7B6664553F3F}" presName="hierChild2" presStyleCnt="0"/>
      <dgm:spPr/>
    </dgm:pt>
    <dgm:pt modelId="{6F1BF24B-E188-40BB-9BD3-5B3F90042FB7}" type="pres">
      <dgm:prSet presAssocID="{FB2A3BFB-4A68-4E75-B289-1DE517D05C1F}" presName="Name37" presStyleLbl="parChTrans1D2" presStyleIdx="0" presStyleCnt="1"/>
      <dgm:spPr/>
    </dgm:pt>
    <dgm:pt modelId="{552AF43A-C402-48DE-8EC3-C58E430493A1}" type="pres">
      <dgm:prSet presAssocID="{76A58EB0-0F9A-4976-AFA7-2EC180AFF0F9}" presName="hierRoot2" presStyleCnt="0">
        <dgm:presLayoutVars>
          <dgm:hierBranch val="init"/>
        </dgm:presLayoutVars>
      </dgm:prSet>
      <dgm:spPr/>
    </dgm:pt>
    <dgm:pt modelId="{3A78E4A6-E32E-4232-8088-A19FAC88A7CD}" type="pres">
      <dgm:prSet presAssocID="{76A58EB0-0F9A-4976-AFA7-2EC180AFF0F9}" presName="rootComposite" presStyleCnt="0"/>
      <dgm:spPr/>
    </dgm:pt>
    <dgm:pt modelId="{3F4A9301-D9E8-4B60-8AE7-171499FF9362}" type="pres">
      <dgm:prSet presAssocID="{76A58EB0-0F9A-4976-AFA7-2EC180AFF0F9}" presName="rootText" presStyleLbl="node2" presStyleIdx="0" presStyleCnt="1">
        <dgm:presLayoutVars>
          <dgm:chPref val="3"/>
        </dgm:presLayoutVars>
      </dgm:prSet>
      <dgm:spPr/>
    </dgm:pt>
    <dgm:pt modelId="{EF03F6AF-CB79-40BF-89FB-BDF22E8D1EBE}" type="pres">
      <dgm:prSet presAssocID="{76A58EB0-0F9A-4976-AFA7-2EC180AFF0F9}" presName="rootConnector" presStyleLbl="node2" presStyleIdx="0" presStyleCnt="1"/>
      <dgm:spPr/>
    </dgm:pt>
    <dgm:pt modelId="{7E574343-AA5E-4396-88C2-683D934BB061}" type="pres">
      <dgm:prSet presAssocID="{76A58EB0-0F9A-4976-AFA7-2EC180AFF0F9}" presName="hierChild4" presStyleCnt="0"/>
      <dgm:spPr/>
    </dgm:pt>
    <dgm:pt modelId="{04A28E43-C7D5-4369-9598-270B5C57FCAD}" type="pres">
      <dgm:prSet presAssocID="{99FFBFE0-6DA2-4234-98C1-94B3EE297C1B}" presName="Name37" presStyleLbl="parChTrans1D3" presStyleIdx="0" presStyleCnt="2"/>
      <dgm:spPr/>
    </dgm:pt>
    <dgm:pt modelId="{F4F42B3E-E411-4322-9EAE-E47F018A2AA8}" type="pres">
      <dgm:prSet presAssocID="{23B6AAF1-0E23-4EDC-9AFD-7C7F34431E7F}" presName="hierRoot2" presStyleCnt="0">
        <dgm:presLayoutVars>
          <dgm:hierBranch val="init"/>
        </dgm:presLayoutVars>
      </dgm:prSet>
      <dgm:spPr/>
    </dgm:pt>
    <dgm:pt modelId="{F94CE4CB-F91A-4343-A2BE-831426018E09}" type="pres">
      <dgm:prSet presAssocID="{23B6AAF1-0E23-4EDC-9AFD-7C7F34431E7F}" presName="rootComposite" presStyleCnt="0"/>
      <dgm:spPr/>
    </dgm:pt>
    <dgm:pt modelId="{C6BE1FAD-37C0-4174-A162-65208C3B2759}" type="pres">
      <dgm:prSet presAssocID="{23B6AAF1-0E23-4EDC-9AFD-7C7F34431E7F}" presName="rootText" presStyleLbl="node3" presStyleIdx="0" presStyleCnt="2">
        <dgm:presLayoutVars>
          <dgm:chPref val="3"/>
        </dgm:presLayoutVars>
      </dgm:prSet>
      <dgm:spPr/>
    </dgm:pt>
    <dgm:pt modelId="{D2D930A0-3552-4363-A11E-E2F8C5773C45}" type="pres">
      <dgm:prSet presAssocID="{23B6AAF1-0E23-4EDC-9AFD-7C7F34431E7F}" presName="rootConnector" presStyleLbl="node3" presStyleIdx="0" presStyleCnt="2"/>
      <dgm:spPr/>
    </dgm:pt>
    <dgm:pt modelId="{3C4C3F0A-EC61-44B1-A11F-47378856CC66}" type="pres">
      <dgm:prSet presAssocID="{23B6AAF1-0E23-4EDC-9AFD-7C7F34431E7F}" presName="hierChild4" presStyleCnt="0"/>
      <dgm:spPr/>
    </dgm:pt>
    <dgm:pt modelId="{D5224E28-A0EF-4763-85FF-8E5D2D4A02C2}" type="pres">
      <dgm:prSet presAssocID="{88A464D7-E721-4D3E-9379-BD2DF608C83A}" presName="Name37" presStyleLbl="parChTrans1D4" presStyleIdx="0" presStyleCnt="2"/>
      <dgm:spPr/>
    </dgm:pt>
    <dgm:pt modelId="{AD927021-EDBE-4B65-B70E-6992B3349837}" type="pres">
      <dgm:prSet presAssocID="{FA8F3FAA-B0AF-4B38-9600-FA9E135FD0D3}" presName="hierRoot2" presStyleCnt="0">
        <dgm:presLayoutVars>
          <dgm:hierBranch val="init"/>
        </dgm:presLayoutVars>
      </dgm:prSet>
      <dgm:spPr/>
    </dgm:pt>
    <dgm:pt modelId="{B43DDCDF-371E-45D5-8B78-5721A2E4289A}" type="pres">
      <dgm:prSet presAssocID="{FA8F3FAA-B0AF-4B38-9600-FA9E135FD0D3}" presName="rootComposite" presStyleCnt="0"/>
      <dgm:spPr/>
    </dgm:pt>
    <dgm:pt modelId="{D2E293B3-B314-4310-84B7-BB152A8498E4}" type="pres">
      <dgm:prSet presAssocID="{FA8F3FAA-B0AF-4B38-9600-FA9E135FD0D3}" presName="rootText" presStyleLbl="node4" presStyleIdx="0" presStyleCnt="2" custLinFactNeighborX="-5976" custLinFactNeighborY="-19409">
        <dgm:presLayoutVars>
          <dgm:chPref val="3"/>
        </dgm:presLayoutVars>
      </dgm:prSet>
      <dgm:spPr/>
    </dgm:pt>
    <dgm:pt modelId="{A9EBAD86-B4D7-44A6-B6DE-58951B64EA43}" type="pres">
      <dgm:prSet presAssocID="{FA8F3FAA-B0AF-4B38-9600-FA9E135FD0D3}" presName="rootConnector" presStyleLbl="node4" presStyleIdx="0" presStyleCnt="2"/>
      <dgm:spPr/>
    </dgm:pt>
    <dgm:pt modelId="{14A0841F-7B92-4A4D-9DAC-FC9E3B53C528}" type="pres">
      <dgm:prSet presAssocID="{FA8F3FAA-B0AF-4B38-9600-FA9E135FD0D3}" presName="hierChild4" presStyleCnt="0"/>
      <dgm:spPr/>
    </dgm:pt>
    <dgm:pt modelId="{B16CABA3-DD49-4BC5-81B6-0AACA2256490}" type="pres">
      <dgm:prSet presAssocID="{FA8F3FAA-B0AF-4B38-9600-FA9E135FD0D3}" presName="hierChild5" presStyleCnt="0"/>
      <dgm:spPr/>
    </dgm:pt>
    <dgm:pt modelId="{34869D42-9A08-49A6-B89E-CE52C558D149}" type="pres">
      <dgm:prSet presAssocID="{23B6AAF1-0E23-4EDC-9AFD-7C7F34431E7F}" presName="hierChild5" presStyleCnt="0"/>
      <dgm:spPr/>
    </dgm:pt>
    <dgm:pt modelId="{51A1022A-8542-445D-88C3-184A91CAC10A}" type="pres">
      <dgm:prSet presAssocID="{F4EBDF06-41A7-4932-985A-FDA774A17705}" presName="Name37" presStyleLbl="parChTrans1D3" presStyleIdx="1" presStyleCnt="2"/>
      <dgm:spPr/>
    </dgm:pt>
    <dgm:pt modelId="{D1350211-001C-493B-BF44-49FC7089A352}" type="pres">
      <dgm:prSet presAssocID="{5C56D790-D2E7-4403-B1AA-74AC3736D1B8}" presName="hierRoot2" presStyleCnt="0">
        <dgm:presLayoutVars>
          <dgm:hierBranch val="init"/>
        </dgm:presLayoutVars>
      </dgm:prSet>
      <dgm:spPr/>
    </dgm:pt>
    <dgm:pt modelId="{1A102589-3BDD-4AF2-B7D6-58DD02E34047}" type="pres">
      <dgm:prSet presAssocID="{5C56D790-D2E7-4403-B1AA-74AC3736D1B8}" presName="rootComposite" presStyleCnt="0"/>
      <dgm:spPr/>
    </dgm:pt>
    <dgm:pt modelId="{C9D9856D-EEC4-42BE-BB14-B926E5693FC4}" type="pres">
      <dgm:prSet presAssocID="{5C56D790-D2E7-4403-B1AA-74AC3736D1B8}" presName="rootText" presStyleLbl="node3" presStyleIdx="1" presStyleCnt="2">
        <dgm:presLayoutVars>
          <dgm:chPref val="3"/>
        </dgm:presLayoutVars>
      </dgm:prSet>
      <dgm:spPr/>
    </dgm:pt>
    <dgm:pt modelId="{E397F1E9-F7E7-4EEC-B4DF-B7EA2507CC96}" type="pres">
      <dgm:prSet presAssocID="{5C56D790-D2E7-4403-B1AA-74AC3736D1B8}" presName="rootConnector" presStyleLbl="node3" presStyleIdx="1" presStyleCnt="2"/>
      <dgm:spPr/>
    </dgm:pt>
    <dgm:pt modelId="{93175894-A80B-4C46-9DD2-07723D195F69}" type="pres">
      <dgm:prSet presAssocID="{5C56D790-D2E7-4403-B1AA-74AC3736D1B8}" presName="hierChild4" presStyleCnt="0"/>
      <dgm:spPr/>
    </dgm:pt>
    <dgm:pt modelId="{EA2D0A41-4869-4B65-B935-E294B0DDFE81}" type="pres">
      <dgm:prSet presAssocID="{8E24D084-24BA-4DF2-9A61-BF1C19A61B08}" presName="Name37" presStyleLbl="parChTrans1D4" presStyleIdx="1" presStyleCnt="2"/>
      <dgm:spPr/>
    </dgm:pt>
    <dgm:pt modelId="{F0F79517-B191-48DD-B737-FE0B614C5353}" type="pres">
      <dgm:prSet presAssocID="{69DCC171-C5D3-4BA8-A97D-622D4D3F564A}" presName="hierRoot2" presStyleCnt="0">
        <dgm:presLayoutVars>
          <dgm:hierBranch/>
        </dgm:presLayoutVars>
      </dgm:prSet>
      <dgm:spPr/>
    </dgm:pt>
    <dgm:pt modelId="{8822B54B-B0B9-4C1F-938C-CB3FE579909F}" type="pres">
      <dgm:prSet presAssocID="{69DCC171-C5D3-4BA8-A97D-622D4D3F564A}" presName="rootComposite" presStyleCnt="0"/>
      <dgm:spPr/>
    </dgm:pt>
    <dgm:pt modelId="{3ACA4F78-1FCF-4716-A7EF-54F23C330E0E}" type="pres">
      <dgm:prSet presAssocID="{69DCC171-C5D3-4BA8-A97D-622D4D3F564A}" presName="rootText" presStyleLbl="node4" presStyleIdx="1" presStyleCnt="2" custLinFactNeighborX="1494" custLinFactNeighborY="-20902">
        <dgm:presLayoutVars>
          <dgm:chPref val="3"/>
        </dgm:presLayoutVars>
      </dgm:prSet>
      <dgm:spPr/>
    </dgm:pt>
    <dgm:pt modelId="{5C87BB38-77B0-4755-A3AF-71FB4D990E6B}" type="pres">
      <dgm:prSet presAssocID="{69DCC171-C5D3-4BA8-A97D-622D4D3F564A}" presName="rootConnector" presStyleLbl="node4" presStyleIdx="1" presStyleCnt="2"/>
      <dgm:spPr/>
    </dgm:pt>
    <dgm:pt modelId="{A509155B-1BC0-4ACC-B2C3-62481F6AEDD4}" type="pres">
      <dgm:prSet presAssocID="{69DCC171-C5D3-4BA8-A97D-622D4D3F564A}" presName="hierChild4" presStyleCnt="0"/>
      <dgm:spPr/>
    </dgm:pt>
    <dgm:pt modelId="{FB65FF49-5B31-4337-9E22-B0C34ABC28E2}" type="pres">
      <dgm:prSet presAssocID="{69DCC171-C5D3-4BA8-A97D-622D4D3F564A}" presName="hierChild5" presStyleCnt="0"/>
      <dgm:spPr/>
    </dgm:pt>
    <dgm:pt modelId="{037EA2B0-1113-4E36-87A5-4B48EEBB1DCE}" type="pres">
      <dgm:prSet presAssocID="{5C56D790-D2E7-4403-B1AA-74AC3736D1B8}" presName="hierChild5" presStyleCnt="0"/>
      <dgm:spPr/>
    </dgm:pt>
    <dgm:pt modelId="{76E78E81-A12E-48F7-B92B-85BC015B4AB7}" type="pres">
      <dgm:prSet presAssocID="{76A58EB0-0F9A-4976-AFA7-2EC180AFF0F9}" presName="hierChild5" presStyleCnt="0"/>
      <dgm:spPr/>
    </dgm:pt>
    <dgm:pt modelId="{ECFE608B-957C-490E-A33E-9EC63E1DC47A}" type="pres">
      <dgm:prSet presAssocID="{0B6078FF-1D4C-48F1-9372-7B6664553F3F}" presName="hierChild3" presStyleCnt="0"/>
      <dgm:spPr/>
    </dgm:pt>
  </dgm:ptLst>
  <dgm:cxnLst>
    <dgm:cxn modelId="{CEE84221-30F7-4891-81C6-83072AB1395E}" type="presOf" srcId="{69DCC171-C5D3-4BA8-A97D-622D4D3F564A}" destId="{3ACA4F78-1FCF-4716-A7EF-54F23C330E0E}" srcOrd="0" destOrd="0" presId="urn:microsoft.com/office/officeart/2005/8/layout/orgChart1"/>
    <dgm:cxn modelId="{05D6B427-6DD1-43B7-94ED-4B9341DA3A1E}" type="presOf" srcId="{69DCC171-C5D3-4BA8-A97D-622D4D3F564A}" destId="{5C87BB38-77B0-4755-A3AF-71FB4D990E6B}" srcOrd="1" destOrd="0" presId="urn:microsoft.com/office/officeart/2005/8/layout/orgChart1"/>
    <dgm:cxn modelId="{82760E3B-08CC-4A79-81A3-11E83115A90A}" srcId="{32767748-5BC0-4DAA-86BD-FDCF96C4C6E3}" destId="{0B6078FF-1D4C-48F1-9372-7B6664553F3F}" srcOrd="0" destOrd="0" parTransId="{E12C81AE-2F27-469E-8C0B-603C79B92FC3}" sibTransId="{00EF3EF8-CAA7-49E9-8E87-4E8B3CAF6BED}"/>
    <dgm:cxn modelId="{BA6CC35F-219B-4631-8C91-1224AD66EED4}" type="presOf" srcId="{23B6AAF1-0E23-4EDC-9AFD-7C7F34431E7F}" destId="{C6BE1FAD-37C0-4174-A162-65208C3B2759}" srcOrd="0" destOrd="0" presId="urn:microsoft.com/office/officeart/2005/8/layout/orgChart1"/>
    <dgm:cxn modelId="{39ABC161-23A3-4281-8836-3398688084C2}" type="presOf" srcId="{23B6AAF1-0E23-4EDC-9AFD-7C7F34431E7F}" destId="{D2D930A0-3552-4363-A11E-E2F8C5773C45}" srcOrd="1" destOrd="0" presId="urn:microsoft.com/office/officeart/2005/8/layout/orgChart1"/>
    <dgm:cxn modelId="{24EB1968-18C6-4E3D-8B22-87648E035C95}" srcId="{5C56D790-D2E7-4403-B1AA-74AC3736D1B8}" destId="{69DCC171-C5D3-4BA8-A97D-622D4D3F564A}" srcOrd="0" destOrd="0" parTransId="{8E24D084-24BA-4DF2-9A61-BF1C19A61B08}" sibTransId="{22DCCDCE-9D9E-496F-8452-7A14A197D6A0}"/>
    <dgm:cxn modelId="{C540144C-D185-4297-8C59-69A06B292CF6}" type="presOf" srcId="{FA8F3FAA-B0AF-4B38-9600-FA9E135FD0D3}" destId="{A9EBAD86-B4D7-44A6-B6DE-58951B64EA43}" srcOrd="1" destOrd="0" presId="urn:microsoft.com/office/officeart/2005/8/layout/orgChart1"/>
    <dgm:cxn modelId="{336AFD51-5426-4F83-8AF2-B16DF5F88539}" type="presOf" srcId="{5C56D790-D2E7-4403-B1AA-74AC3736D1B8}" destId="{C9D9856D-EEC4-42BE-BB14-B926E5693FC4}" srcOrd="0" destOrd="0" presId="urn:microsoft.com/office/officeart/2005/8/layout/orgChart1"/>
    <dgm:cxn modelId="{42BE8F57-EEDD-41A4-8221-B91C215992E8}" type="presOf" srcId="{32767748-5BC0-4DAA-86BD-FDCF96C4C6E3}" destId="{3E5B5B57-ADED-49F4-B9D2-BAA6BFFBC1FD}" srcOrd="0" destOrd="0" presId="urn:microsoft.com/office/officeart/2005/8/layout/orgChart1"/>
    <dgm:cxn modelId="{AE0F2C78-2452-4B5F-82D0-1664FDFA3CF0}" type="presOf" srcId="{FA8F3FAA-B0AF-4B38-9600-FA9E135FD0D3}" destId="{D2E293B3-B314-4310-84B7-BB152A8498E4}" srcOrd="0" destOrd="0" presId="urn:microsoft.com/office/officeart/2005/8/layout/orgChart1"/>
    <dgm:cxn modelId="{760D687D-E375-49B3-9DC0-812EA7B2CF1C}" type="presOf" srcId="{8E24D084-24BA-4DF2-9A61-BF1C19A61B08}" destId="{EA2D0A41-4869-4B65-B935-E294B0DDFE81}" srcOrd="0" destOrd="0" presId="urn:microsoft.com/office/officeart/2005/8/layout/orgChart1"/>
    <dgm:cxn modelId="{9F8F9A99-C676-4426-B27D-BCAECC7610ED}" type="presOf" srcId="{5C56D790-D2E7-4403-B1AA-74AC3736D1B8}" destId="{E397F1E9-F7E7-4EEC-B4DF-B7EA2507CC96}" srcOrd="1" destOrd="0" presId="urn:microsoft.com/office/officeart/2005/8/layout/orgChart1"/>
    <dgm:cxn modelId="{6C56779D-8340-4BEF-9DED-9D70C3187D20}" type="presOf" srcId="{88A464D7-E721-4D3E-9379-BD2DF608C83A}" destId="{D5224E28-A0EF-4763-85FF-8E5D2D4A02C2}" srcOrd="0" destOrd="0" presId="urn:microsoft.com/office/officeart/2005/8/layout/orgChart1"/>
    <dgm:cxn modelId="{428809A2-EE70-40F3-8CAF-FFBCF2D9813F}" srcId="{0B6078FF-1D4C-48F1-9372-7B6664553F3F}" destId="{76A58EB0-0F9A-4976-AFA7-2EC180AFF0F9}" srcOrd="0" destOrd="0" parTransId="{FB2A3BFB-4A68-4E75-B289-1DE517D05C1F}" sibTransId="{115A4D16-645D-4A9F-9BA5-9E00CBC1AAE2}"/>
    <dgm:cxn modelId="{4DA828AC-CBC1-4C69-B364-457E59813ED8}" type="presOf" srcId="{76A58EB0-0F9A-4976-AFA7-2EC180AFF0F9}" destId="{EF03F6AF-CB79-40BF-89FB-BDF22E8D1EBE}" srcOrd="1" destOrd="0" presId="urn:microsoft.com/office/officeart/2005/8/layout/orgChart1"/>
    <dgm:cxn modelId="{7F721CAF-DB4F-4B23-A479-EA2DDB17647C}" srcId="{23B6AAF1-0E23-4EDC-9AFD-7C7F34431E7F}" destId="{FA8F3FAA-B0AF-4B38-9600-FA9E135FD0D3}" srcOrd="0" destOrd="0" parTransId="{88A464D7-E721-4D3E-9379-BD2DF608C83A}" sibTransId="{BEF17A28-CF40-45F8-B30F-839007ED3799}"/>
    <dgm:cxn modelId="{203BAFB1-B8A0-4E1C-A294-DCB3C08BDBD2}" type="presOf" srcId="{0B6078FF-1D4C-48F1-9372-7B6664553F3F}" destId="{35ED3A37-7373-41B3-8945-4FB3775A8B58}" srcOrd="0" destOrd="0" presId="urn:microsoft.com/office/officeart/2005/8/layout/orgChart1"/>
    <dgm:cxn modelId="{8D6826B5-7959-468D-94E3-FF8CB3018E2C}" srcId="{76A58EB0-0F9A-4976-AFA7-2EC180AFF0F9}" destId="{5C56D790-D2E7-4403-B1AA-74AC3736D1B8}" srcOrd="1" destOrd="0" parTransId="{F4EBDF06-41A7-4932-985A-FDA774A17705}" sibTransId="{6CFFBAE5-C797-4D8D-B126-2F727B897AC5}"/>
    <dgm:cxn modelId="{EFF44DC2-DC9E-4F9A-9B1A-C8B23BC10C8E}" type="presOf" srcId="{F4EBDF06-41A7-4932-985A-FDA774A17705}" destId="{51A1022A-8542-445D-88C3-184A91CAC10A}" srcOrd="0" destOrd="0" presId="urn:microsoft.com/office/officeart/2005/8/layout/orgChart1"/>
    <dgm:cxn modelId="{68EDF9C3-CB69-4C40-87FC-60E93E89C128}" type="presOf" srcId="{99FFBFE0-6DA2-4234-98C1-94B3EE297C1B}" destId="{04A28E43-C7D5-4369-9598-270B5C57FCAD}" srcOrd="0" destOrd="0" presId="urn:microsoft.com/office/officeart/2005/8/layout/orgChart1"/>
    <dgm:cxn modelId="{9A86E6C4-9455-41E0-A04F-8A0125EB6718}" type="presOf" srcId="{76A58EB0-0F9A-4976-AFA7-2EC180AFF0F9}" destId="{3F4A9301-D9E8-4B60-8AE7-171499FF9362}" srcOrd="0" destOrd="0" presId="urn:microsoft.com/office/officeart/2005/8/layout/orgChart1"/>
    <dgm:cxn modelId="{600E80D2-E5EA-475B-8157-38E8C1761613}" type="presOf" srcId="{FB2A3BFB-4A68-4E75-B289-1DE517D05C1F}" destId="{6F1BF24B-E188-40BB-9BD3-5B3F90042FB7}" srcOrd="0" destOrd="0" presId="urn:microsoft.com/office/officeart/2005/8/layout/orgChart1"/>
    <dgm:cxn modelId="{B4A033D3-1D58-4EFB-B695-0C718294B912}" type="presOf" srcId="{0B6078FF-1D4C-48F1-9372-7B6664553F3F}" destId="{E0C1E97A-7E0A-4CA3-969A-330301670F97}" srcOrd="1" destOrd="0" presId="urn:microsoft.com/office/officeart/2005/8/layout/orgChart1"/>
    <dgm:cxn modelId="{F2853BEC-D9DB-4DED-BFBA-6DD8E9C298EA}" srcId="{76A58EB0-0F9A-4976-AFA7-2EC180AFF0F9}" destId="{23B6AAF1-0E23-4EDC-9AFD-7C7F34431E7F}" srcOrd="0" destOrd="0" parTransId="{99FFBFE0-6DA2-4234-98C1-94B3EE297C1B}" sibTransId="{77115798-B1E5-404B-954D-1BA39F08C924}"/>
    <dgm:cxn modelId="{E9B866A6-58DE-4932-82DC-600D62CFB6B9}" type="presParOf" srcId="{3E5B5B57-ADED-49F4-B9D2-BAA6BFFBC1FD}" destId="{3C5AC3BE-FE64-43BC-B5C1-F57201B14A80}" srcOrd="0" destOrd="0" presId="urn:microsoft.com/office/officeart/2005/8/layout/orgChart1"/>
    <dgm:cxn modelId="{69ECF592-26EC-479B-AB4E-063D2A749664}" type="presParOf" srcId="{3C5AC3BE-FE64-43BC-B5C1-F57201B14A80}" destId="{60793342-99DC-4AA3-8EC6-D53B853BC250}" srcOrd="0" destOrd="0" presId="urn:microsoft.com/office/officeart/2005/8/layout/orgChart1"/>
    <dgm:cxn modelId="{2FC6DF40-18C9-493C-916D-E786C5A97FEB}" type="presParOf" srcId="{60793342-99DC-4AA3-8EC6-D53B853BC250}" destId="{35ED3A37-7373-41B3-8945-4FB3775A8B58}" srcOrd="0" destOrd="0" presId="urn:microsoft.com/office/officeart/2005/8/layout/orgChart1"/>
    <dgm:cxn modelId="{9BE425E2-B245-4C36-9FBD-78BD0D0E65CC}" type="presParOf" srcId="{60793342-99DC-4AA3-8EC6-D53B853BC250}" destId="{E0C1E97A-7E0A-4CA3-969A-330301670F97}" srcOrd="1" destOrd="0" presId="urn:microsoft.com/office/officeart/2005/8/layout/orgChart1"/>
    <dgm:cxn modelId="{F467F831-9D44-48E1-B7D0-666C694A981E}" type="presParOf" srcId="{3C5AC3BE-FE64-43BC-B5C1-F57201B14A80}" destId="{D067698F-2451-4996-91D2-BDD3FE20E2A0}" srcOrd="1" destOrd="0" presId="urn:microsoft.com/office/officeart/2005/8/layout/orgChart1"/>
    <dgm:cxn modelId="{FA8762AC-B0C9-45D6-81D1-FA4CD550B285}" type="presParOf" srcId="{D067698F-2451-4996-91D2-BDD3FE20E2A0}" destId="{6F1BF24B-E188-40BB-9BD3-5B3F90042FB7}" srcOrd="0" destOrd="0" presId="urn:microsoft.com/office/officeart/2005/8/layout/orgChart1"/>
    <dgm:cxn modelId="{A622D505-ADF8-4145-B6E0-B3C13C4DD8E0}" type="presParOf" srcId="{D067698F-2451-4996-91D2-BDD3FE20E2A0}" destId="{552AF43A-C402-48DE-8EC3-C58E430493A1}" srcOrd="1" destOrd="0" presId="urn:microsoft.com/office/officeart/2005/8/layout/orgChart1"/>
    <dgm:cxn modelId="{35AA81FE-59A2-41F9-B79D-98DFE1A10773}" type="presParOf" srcId="{552AF43A-C402-48DE-8EC3-C58E430493A1}" destId="{3A78E4A6-E32E-4232-8088-A19FAC88A7CD}" srcOrd="0" destOrd="0" presId="urn:microsoft.com/office/officeart/2005/8/layout/orgChart1"/>
    <dgm:cxn modelId="{8C74C46E-81B8-48AD-BFCC-6E72BBC020D9}" type="presParOf" srcId="{3A78E4A6-E32E-4232-8088-A19FAC88A7CD}" destId="{3F4A9301-D9E8-4B60-8AE7-171499FF9362}" srcOrd="0" destOrd="0" presId="urn:microsoft.com/office/officeart/2005/8/layout/orgChart1"/>
    <dgm:cxn modelId="{F93AF4D3-4B15-43D1-A900-1404C7149D86}" type="presParOf" srcId="{3A78E4A6-E32E-4232-8088-A19FAC88A7CD}" destId="{EF03F6AF-CB79-40BF-89FB-BDF22E8D1EBE}" srcOrd="1" destOrd="0" presId="urn:microsoft.com/office/officeart/2005/8/layout/orgChart1"/>
    <dgm:cxn modelId="{37D0638A-DD50-4B4E-9CFE-75ADC3577F45}" type="presParOf" srcId="{552AF43A-C402-48DE-8EC3-C58E430493A1}" destId="{7E574343-AA5E-4396-88C2-683D934BB061}" srcOrd="1" destOrd="0" presId="urn:microsoft.com/office/officeart/2005/8/layout/orgChart1"/>
    <dgm:cxn modelId="{0AAEAFA0-DBC7-4C50-BE6B-83BF84F8A8A1}" type="presParOf" srcId="{7E574343-AA5E-4396-88C2-683D934BB061}" destId="{04A28E43-C7D5-4369-9598-270B5C57FCAD}" srcOrd="0" destOrd="0" presId="urn:microsoft.com/office/officeart/2005/8/layout/orgChart1"/>
    <dgm:cxn modelId="{5802AD0C-9705-43CB-9A92-495858C931E5}" type="presParOf" srcId="{7E574343-AA5E-4396-88C2-683D934BB061}" destId="{F4F42B3E-E411-4322-9EAE-E47F018A2AA8}" srcOrd="1" destOrd="0" presId="urn:microsoft.com/office/officeart/2005/8/layout/orgChart1"/>
    <dgm:cxn modelId="{15C18C9C-DA34-4C5E-B10C-30DAC0A68CE2}" type="presParOf" srcId="{F4F42B3E-E411-4322-9EAE-E47F018A2AA8}" destId="{F94CE4CB-F91A-4343-A2BE-831426018E09}" srcOrd="0" destOrd="0" presId="urn:microsoft.com/office/officeart/2005/8/layout/orgChart1"/>
    <dgm:cxn modelId="{C2EC1B19-66DD-451C-979E-B773A524D503}" type="presParOf" srcId="{F94CE4CB-F91A-4343-A2BE-831426018E09}" destId="{C6BE1FAD-37C0-4174-A162-65208C3B2759}" srcOrd="0" destOrd="0" presId="urn:microsoft.com/office/officeart/2005/8/layout/orgChart1"/>
    <dgm:cxn modelId="{C328C906-F608-4DFE-8299-08EAEEC83B6C}" type="presParOf" srcId="{F94CE4CB-F91A-4343-A2BE-831426018E09}" destId="{D2D930A0-3552-4363-A11E-E2F8C5773C45}" srcOrd="1" destOrd="0" presId="urn:microsoft.com/office/officeart/2005/8/layout/orgChart1"/>
    <dgm:cxn modelId="{9FAFC303-D312-4E6B-8CA2-3CF7EB333AF9}" type="presParOf" srcId="{F4F42B3E-E411-4322-9EAE-E47F018A2AA8}" destId="{3C4C3F0A-EC61-44B1-A11F-47378856CC66}" srcOrd="1" destOrd="0" presId="urn:microsoft.com/office/officeart/2005/8/layout/orgChart1"/>
    <dgm:cxn modelId="{6477D090-5BEB-40BF-9B35-F2A334DD9F01}" type="presParOf" srcId="{3C4C3F0A-EC61-44B1-A11F-47378856CC66}" destId="{D5224E28-A0EF-4763-85FF-8E5D2D4A02C2}" srcOrd="0" destOrd="0" presId="urn:microsoft.com/office/officeart/2005/8/layout/orgChart1"/>
    <dgm:cxn modelId="{A79A2636-8B4E-4887-8928-294C0DD81316}" type="presParOf" srcId="{3C4C3F0A-EC61-44B1-A11F-47378856CC66}" destId="{AD927021-EDBE-4B65-B70E-6992B3349837}" srcOrd="1" destOrd="0" presId="urn:microsoft.com/office/officeart/2005/8/layout/orgChart1"/>
    <dgm:cxn modelId="{0049D1C5-3388-44FC-B098-B72F7E3B40E3}" type="presParOf" srcId="{AD927021-EDBE-4B65-B70E-6992B3349837}" destId="{B43DDCDF-371E-45D5-8B78-5721A2E4289A}" srcOrd="0" destOrd="0" presId="urn:microsoft.com/office/officeart/2005/8/layout/orgChart1"/>
    <dgm:cxn modelId="{EB4C8414-93CA-4516-B49F-BB976E2A6B95}" type="presParOf" srcId="{B43DDCDF-371E-45D5-8B78-5721A2E4289A}" destId="{D2E293B3-B314-4310-84B7-BB152A8498E4}" srcOrd="0" destOrd="0" presId="urn:microsoft.com/office/officeart/2005/8/layout/orgChart1"/>
    <dgm:cxn modelId="{23F5F216-B994-4409-B1A8-728B69FD95C6}" type="presParOf" srcId="{B43DDCDF-371E-45D5-8B78-5721A2E4289A}" destId="{A9EBAD86-B4D7-44A6-B6DE-58951B64EA43}" srcOrd="1" destOrd="0" presId="urn:microsoft.com/office/officeart/2005/8/layout/orgChart1"/>
    <dgm:cxn modelId="{6AE54A87-2CC4-45A1-938B-ECB943346084}" type="presParOf" srcId="{AD927021-EDBE-4B65-B70E-6992B3349837}" destId="{14A0841F-7B92-4A4D-9DAC-FC9E3B53C528}" srcOrd="1" destOrd="0" presId="urn:microsoft.com/office/officeart/2005/8/layout/orgChart1"/>
    <dgm:cxn modelId="{0F18658B-29A9-4014-9165-E8460304B523}" type="presParOf" srcId="{AD927021-EDBE-4B65-B70E-6992B3349837}" destId="{B16CABA3-DD49-4BC5-81B6-0AACA2256490}" srcOrd="2" destOrd="0" presId="urn:microsoft.com/office/officeart/2005/8/layout/orgChart1"/>
    <dgm:cxn modelId="{0515CDE3-D55E-4546-BC57-28888BC5099C}" type="presParOf" srcId="{F4F42B3E-E411-4322-9EAE-E47F018A2AA8}" destId="{34869D42-9A08-49A6-B89E-CE52C558D149}" srcOrd="2" destOrd="0" presId="urn:microsoft.com/office/officeart/2005/8/layout/orgChart1"/>
    <dgm:cxn modelId="{0C697FC5-802A-4F36-8A35-B2521D7BCC59}" type="presParOf" srcId="{7E574343-AA5E-4396-88C2-683D934BB061}" destId="{51A1022A-8542-445D-88C3-184A91CAC10A}" srcOrd="2" destOrd="0" presId="urn:microsoft.com/office/officeart/2005/8/layout/orgChart1"/>
    <dgm:cxn modelId="{CC6B7A47-74CF-4F20-8D10-3C599B944F39}" type="presParOf" srcId="{7E574343-AA5E-4396-88C2-683D934BB061}" destId="{D1350211-001C-493B-BF44-49FC7089A352}" srcOrd="3" destOrd="0" presId="urn:microsoft.com/office/officeart/2005/8/layout/orgChart1"/>
    <dgm:cxn modelId="{3842E2A8-723A-465B-A750-EAC1E42A3AF2}" type="presParOf" srcId="{D1350211-001C-493B-BF44-49FC7089A352}" destId="{1A102589-3BDD-4AF2-B7D6-58DD02E34047}" srcOrd="0" destOrd="0" presId="urn:microsoft.com/office/officeart/2005/8/layout/orgChart1"/>
    <dgm:cxn modelId="{42635FAE-E04E-4F52-9530-1BAB36019AA8}" type="presParOf" srcId="{1A102589-3BDD-4AF2-B7D6-58DD02E34047}" destId="{C9D9856D-EEC4-42BE-BB14-B926E5693FC4}" srcOrd="0" destOrd="0" presId="urn:microsoft.com/office/officeart/2005/8/layout/orgChart1"/>
    <dgm:cxn modelId="{DB3FEF61-6807-4079-9650-C5DC0DCC6E7A}" type="presParOf" srcId="{1A102589-3BDD-4AF2-B7D6-58DD02E34047}" destId="{E397F1E9-F7E7-4EEC-B4DF-B7EA2507CC96}" srcOrd="1" destOrd="0" presId="urn:microsoft.com/office/officeart/2005/8/layout/orgChart1"/>
    <dgm:cxn modelId="{05D01B89-7BEB-497C-B354-0EB284940CC2}" type="presParOf" srcId="{D1350211-001C-493B-BF44-49FC7089A352}" destId="{93175894-A80B-4C46-9DD2-07723D195F69}" srcOrd="1" destOrd="0" presId="urn:microsoft.com/office/officeart/2005/8/layout/orgChart1"/>
    <dgm:cxn modelId="{389BF760-10F7-4111-8F58-94A36DD4A48A}" type="presParOf" srcId="{93175894-A80B-4C46-9DD2-07723D195F69}" destId="{EA2D0A41-4869-4B65-B935-E294B0DDFE81}" srcOrd="0" destOrd="0" presId="urn:microsoft.com/office/officeart/2005/8/layout/orgChart1"/>
    <dgm:cxn modelId="{7510EFA7-D25A-4414-9F92-7FB06CF5BF35}" type="presParOf" srcId="{93175894-A80B-4C46-9DD2-07723D195F69}" destId="{F0F79517-B191-48DD-B737-FE0B614C5353}" srcOrd="1" destOrd="0" presId="urn:microsoft.com/office/officeart/2005/8/layout/orgChart1"/>
    <dgm:cxn modelId="{98D31EB3-2624-4788-8535-986DD1865390}" type="presParOf" srcId="{F0F79517-B191-48DD-B737-FE0B614C5353}" destId="{8822B54B-B0B9-4C1F-938C-CB3FE579909F}" srcOrd="0" destOrd="0" presId="urn:microsoft.com/office/officeart/2005/8/layout/orgChart1"/>
    <dgm:cxn modelId="{AC970ED6-4FEB-4A5C-A0F8-1811D8ABBA28}" type="presParOf" srcId="{8822B54B-B0B9-4C1F-938C-CB3FE579909F}" destId="{3ACA4F78-1FCF-4716-A7EF-54F23C330E0E}" srcOrd="0" destOrd="0" presId="urn:microsoft.com/office/officeart/2005/8/layout/orgChart1"/>
    <dgm:cxn modelId="{41EDD268-FFF5-4122-A9F7-4C979A1E5C81}" type="presParOf" srcId="{8822B54B-B0B9-4C1F-938C-CB3FE579909F}" destId="{5C87BB38-77B0-4755-A3AF-71FB4D990E6B}" srcOrd="1" destOrd="0" presId="urn:microsoft.com/office/officeart/2005/8/layout/orgChart1"/>
    <dgm:cxn modelId="{37293C7E-5E95-4F1D-8E6F-AB1A0573E4DA}" type="presParOf" srcId="{F0F79517-B191-48DD-B737-FE0B614C5353}" destId="{A509155B-1BC0-4ACC-B2C3-62481F6AEDD4}" srcOrd="1" destOrd="0" presId="urn:microsoft.com/office/officeart/2005/8/layout/orgChart1"/>
    <dgm:cxn modelId="{2CAB887B-29BA-4B65-87FD-AE69F8E72AAB}" type="presParOf" srcId="{F0F79517-B191-48DD-B737-FE0B614C5353}" destId="{FB65FF49-5B31-4337-9E22-B0C34ABC28E2}" srcOrd="2" destOrd="0" presId="urn:microsoft.com/office/officeart/2005/8/layout/orgChart1"/>
    <dgm:cxn modelId="{830AC3EA-2274-4E02-BFD4-8BB42CC77BC1}" type="presParOf" srcId="{D1350211-001C-493B-BF44-49FC7089A352}" destId="{037EA2B0-1113-4E36-87A5-4B48EEBB1DCE}" srcOrd="2" destOrd="0" presId="urn:microsoft.com/office/officeart/2005/8/layout/orgChart1"/>
    <dgm:cxn modelId="{2288B0CC-55D9-4069-9F8E-6899715242A3}" type="presParOf" srcId="{552AF43A-C402-48DE-8EC3-C58E430493A1}" destId="{76E78E81-A12E-48F7-B92B-85BC015B4AB7}" srcOrd="2" destOrd="0" presId="urn:microsoft.com/office/officeart/2005/8/layout/orgChart1"/>
    <dgm:cxn modelId="{48E081CA-5D70-4CFC-8CE6-A11F76A88AF9}" type="presParOf" srcId="{3C5AC3BE-FE64-43BC-B5C1-F57201B14A80}" destId="{ECFE608B-957C-490E-A33E-9EC63E1DC47A}"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9A04E7-9A15-49E2-B9D2-628323C757BD}"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927C5C70-8169-4879-8D5F-A587B960672C}">
      <dgm:prSet phldrT="[Text]"/>
      <dgm:spPr/>
      <dgm:t>
        <a:bodyPr/>
        <a:lstStyle/>
        <a:p>
          <a:r>
            <a:rPr lang="en-US"/>
            <a:t>1. Intake</a:t>
          </a:r>
        </a:p>
      </dgm:t>
    </dgm:pt>
    <dgm:pt modelId="{086FE4BC-FC93-4750-99C2-AB0490C03BD1}" type="parTrans" cxnId="{0AB567EB-99A0-46BD-97F1-E70FC471B24B}">
      <dgm:prSet/>
      <dgm:spPr/>
      <dgm:t>
        <a:bodyPr/>
        <a:lstStyle/>
        <a:p>
          <a:endParaRPr lang="en-US"/>
        </a:p>
      </dgm:t>
    </dgm:pt>
    <dgm:pt modelId="{D4A93982-FE76-4828-865C-AF74B2E729E7}" type="sibTrans" cxnId="{0AB567EB-99A0-46BD-97F1-E70FC471B24B}">
      <dgm:prSet/>
      <dgm:spPr/>
      <dgm:t>
        <a:bodyPr/>
        <a:lstStyle/>
        <a:p>
          <a:endParaRPr lang="en-US"/>
        </a:p>
      </dgm:t>
    </dgm:pt>
    <dgm:pt modelId="{D8F172CF-A6E8-41AC-8A4E-07A77370E88D}">
      <dgm:prSet phldrT="[Text]"/>
      <dgm:spPr/>
      <dgm:t>
        <a:bodyPr/>
        <a:lstStyle/>
        <a:p>
          <a:r>
            <a:rPr lang="en-US"/>
            <a:t>Affirmative marketing</a:t>
          </a:r>
        </a:p>
      </dgm:t>
    </dgm:pt>
    <dgm:pt modelId="{2BA9D8C5-7786-44D2-BE4B-F2E871441BD3}" type="parTrans" cxnId="{7A0DECC4-4842-4A7E-925F-C1A1969DCF21}">
      <dgm:prSet/>
      <dgm:spPr/>
      <dgm:t>
        <a:bodyPr/>
        <a:lstStyle/>
        <a:p>
          <a:endParaRPr lang="en-US"/>
        </a:p>
      </dgm:t>
    </dgm:pt>
    <dgm:pt modelId="{78AFEDD2-A0EE-4124-B006-360CBB64B6B9}" type="sibTrans" cxnId="{7A0DECC4-4842-4A7E-925F-C1A1969DCF21}">
      <dgm:prSet/>
      <dgm:spPr/>
      <dgm:t>
        <a:bodyPr/>
        <a:lstStyle/>
        <a:p>
          <a:endParaRPr lang="en-US"/>
        </a:p>
      </dgm:t>
    </dgm:pt>
    <dgm:pt modelId="{168DC0F1-4CEE-4F57-94AC-C1AF5A8E12E7}">
      <dgm:prSet phldrT="[Text]"/>
      <dgm:spPr/>
      <dgm:t>
        <a:bodyPr/>
        <a:lstStyle/>
        <a:p>
          <a:r>
            <a:rPr lang="en-US"/>
            <a:t>Income eligibility</a:t>
          </a:r>
        </a:p>
      </dgm:t>
    </dgm:pt>
    <dgm:pt modelId="{84049AB0-417B-48A1-B826-84DFDED3BC93}" type="parTrans" cxnId="{21505B59-C797-4266-95A8-73669959CB95}">
      <dgm:prSet/>
      <dgm:spPr/>
      <dgm:t>
        <a:bodyPr/>
        <a:lstStyle/>
        <a:p>
          <a:endParaRPr lang="en-US"/>
        </a:p>
      </dgm:t>
    </dgm:pt>
    <dgm:pt modelId="{CE33256A-9FAE-4A76-BA07-96EEEAA1C54E}" type="sibTrans" cxnId="{21505B59-C797-4266-95A8-73669959CB95}">
      <dgm:prSet/>
      <dgm:spPr/>
      <dgm:t>
        <a:bodyPr/>
        <a:lstStyle/>
        <a:p>
          <a:endParaRPr lang="en-US"/>
        </a:p>
      </dgm:t>
    </dgm:pt>
    <dgm:pt modelId="{31A81506-9618-4834-929C-37C6D8DDC855}">
      <dgm:prSet phldrT="[Text]"/>
      <dgm:spPr/>
      <dgm:t>
        <a:bodyPr/>
        <a:lstStyle/>
        <a:p>
          <a:r>
            <a:rPr lang="en-US"/>
            <a:t>3. Procurement</a:t>
          </a:r>
        </a:p>
      </dgm:t>
    </dgm:pt>
    <dgm:pt modelId="{F81A5C6F-9A20-48FC-81AE-574F18A09DA9}" type="parTrans" cxnId="{7374D8A8-0CE2-4710-AE34-C42A6E91F5B4}">
      <dgm:prSet/>
      <dgm:spPr/>
      <dgm:t>
        <a:bodyPr/>
        <a:lstStyle/>
        <a:p>
          <a:endParaRPr lang="en-US"/>
        </a:p>
      </dgm:t>
    </dgm:pt>
    <dgm:pt modelId="{72B59B8D-46AC-4E4D-BB10-9DB1A418045E}" type="sibTrans" cxnId="{7374D8A8-0CE2-4710-AE34-C42A6E91F5B4}">
      <dgm:prSet/>
      <dgm:spPr/>
      <dgm:t>
        <a:bodyPr/>
        <a:lstStyle/>
        <a:p>
          <a:endParaRPr lang="en-US"/>
        </a:p>
      </dgm:t>
    </dgm:pt>
    <dgm:pt modelId="{499BCC04-B959-4355-9920-C204FF66AF39}">
      <dgm:prSet phldrT="[Text]"/>
      <dgm:spPr/>
      <dgm:t>
        <a:bodyPr/>
        <a:lstStyle/>
        <a:p>
          <a:r>
            <a:rPr lang="en-US"/>
            <a:t>Integrated scope of work</a:t>
          </a:r>
        </a:p>
      </dgm:t>
    </dgm:pt>
    <dgm:pt modelId="{35CF3180-E8FC-4BFC-93E6-B36431EB936E}" type="parTrans" cxnId="{753A03DB-BBC7-490F-AE1F-478EC837093D}">
      <dgm:prSet/>
      <dgm:spPr/>
      <dgm:t>
        <a:bodyPr/>
        <a:lstStyle/>
        <a:p>
          <a:endParaRPr lang="en-US"/>
        </a:p>
      </dgm:t>
    </dgm:pt>
    <dgm:pt modelId="{940BB83C-B67B-41DE-BB94-AAC68F9FFC6E}" type="sibTrans" cxnId="{753A03DB-BBC7-490F-AE1F-478EC837093D}">
      <dgm:prSet/>
      <dgm:spPr/>
      <dgm:t>
        <a:bodyPr/>
        <a:lstStyle/>
        <a:p>
          <a:endParaRPr lang="en-US"/>
        </a:p>
      </dgm:t>
    </dgm:pt>
    <dgm:pt modelId="{000116AE-F3FA-4D00-A77E-BDF90260268C}">
      <dgm:prSet phldrT="[Text]"/>
      <dgm:spPr/>
      <dgm:t>
        <a:bodyPr/>
        <a:lstStyle/>
        <a:p>
          <a:r>
            <a:rPr lang="en-US"/>
            <a:t>4. Project Approval</a:t>
          </a:r>
        </a:p>
      </dgm:t>
    </dgm:pt>
    <dgm:pt modelId="{B18B2209-49A0-4C6C-94C2-458FCD1C45EE}" type="parTrans" cxnId="{BC415F3C-24DD-45FA-834E-322B865FD74E}">
      <dgm:prSet/>
      <dgm:spPr/>
      <dgm:t>
        <a:bodyPr/>
        <a:lstStyle/>
        <a:p>
          <a:endParaRPr lang="en-US"/>
        </a:p>
      </dgm:t>
    </dgm:pt>
    <dgm:pt modelId="{68AB71BD-9167-4AFE-AB15-B98B822B207B}" type="sibTrans" cxnId="{BC415F3C-24DD-45FA-834E-322B865FD74E}">
      <dgm:prSet/>
      <dgm:spPr/>
      <dgm:t>
        <a:bodyPr/>
        <a:lstStyle/>
        <a:p>
          <a:endParaRPr lang="en-US"/>
        </a:p>
      </dgm:t>
    </dgm:pt>
    <dgm:pt modelId="{3C5FEF32-B8B3-49B2-AE0C-74622E86911E}">
      <dgm:prSet phldrT="[Text]"/>
      <dgm:spPr/>
      <dgm:t>
        <a:bodyPr/>
        <a:lstStyle/>
        <a:p>
          <a:r>
            <a:rPr lang="en-US"/>
            <a:t>5. Construction</a:t>
          </a:r>
        </a:p>
      </dgm:t>
    </dgm:pt>
    <dgm:pt modelId="{5223A7FC-7BFC-4E7E-8011-9D43564E34A6}" type="parTrans" cxnId="{4AF0A1AF-0BCE-45BB-9AD1-9EEA6727BE5B}">
      <dgm:prSet/>
      <dgm:spPr/>
      <dgm:t>
        <a:bodyPr/>
        <a:lstStyle/>
        <a:p>
          <a:endParaRPr lang="en-US"/>
        </a:p>
      </dgm:t>
    </dgm:pt>
    <dgm:pt modelId="{B0EF6E3B-8B4E-4A89-8BF3-94735865D6A6}" type="sibTrans" cxnId="{4AF0A1AF-0BCE-45BB-9AD1-9EEA6727BE5B}">
      <dgm:prSet/>
      <dgm:spPr/>
      <dgm:t>
        <a:bodyPr/>
        <a:lstStyle/>
        <a:p>
          <a:endParaRPr lang="en-US"/>
        </a:p>
      </dgm:t>
    </dgm:pt>
    <dgm:pt modelId="{32C39104-D541-4B80-8A47-02FD961A17EE}">
      <dgm:prSet phldrT="[Text]"/>
      <dgm:spPr/>
      <dgm:t>
        <a:bodyPr/>
        <a:lstStyle/>
        <a:p>
          <a:r>
            <a:rPr lang="en-US"/>
            <a:t>6. Completion</a:t>
          </a:r>
        </a:p>
      </dgm:t>
    </dgm:pt>
    <dgm:pt modelId="{CB6421C7-4A8B-4C61-B1ED-E7CBC6906D67}" type="parTrans" cxnId="{B811F810-5687-4623-9210-2B44B6CFA5C4}">
      <dgm:prSet/>
      <dgm:spPr/>
      <dgm:t>
        <a:bodyPr/>
        <a:lstStyle/>
        <a:p>
          <a:endParaRPr lang="en-US"/>
        </a:p>
      </dgm:t>
    </dgm:pt>
    <dgm:pt modelId="{27DDC6E0-19D5-4651-BAE5-EABB61CF60CA}" type="sibTrans" cxnId="{B811F810-5687-4623-9210-2B44B6CFA5C4}">
      <dgm:prSet/>
      <dgm:spPr/>
      <dgm:t>
        <a:bodyPr/>
        <a:lstStyle/>
        <a:p>
          <a:endParaRPr lang="en-US"/>
        </a:p>
      </dgm:t>
    </dgm:pt>
    <dgm:pt modelId="{9A736BF9-C9CD-488A-AF7F-7DA1203FC608}">
      <dgm:prSet phldrT="[Text]"/>
      <dgm:spPr/>
      <dgm:t>
        <a:bodyPr/>
        <a:lstStyle/>
        <a:p>
          <a:r>
            <a:rPr lang="en-US"/>
            <a:t>Final inspection</a:t>
          </a:r>
        </a:p>
      </dgm:t>
    </dgm:pt>
    <dgm:pt modelId="{6C351A23-737B-4FDC-8847-61EF87FEF824}" type="parTrans" cxnId="{E4948B15-ADCD-4DBB-97D4-89547FE64204}">
      <dgm:prSet/>
      <dgm:spPr/>
      <dgm:t>
        <a:bodyPr/>
        <a:lstStyle/>
        <a:p>
          <a:endParaRPr lang="en-US"/>
        </a:p>
      </dgm:t>
    </dgm:pt>
    <dgm:pt modelId="{7F3D7286-B20B-4F82-B449-6B34CC83E79D}" type="sibTrans" cxnId="{E4948B15-ADCD-4DBB-97D4-89547FE64204}">
      <dgm:prSet/>
      <dgm:spPr/>
      <dgm:t>
        <a:bodyPr/>
        <a:lstStyle/>
        <a:p>
          <a:endParaRPr lang="en-US"/>
        </a:p>
      </dgm:t>
    </dgm:pt>
    <dgm:pt modelId="{2CF02C24-7D38-4848-86F1-26A6E4B96C8E}">
      <dgm:prSet phldrT="[Text]"/>
      <dgm:spPr/>
      <dgm:t>
        <a:bodyPr/>
        <a:lstStyle/>
        <a:p>
          <a:r>
            <a:rPr lang="en-US"/>
            <a:t>Property ownership</a:t>
          </a:r>
        </a:p>
      </dgm:t>
    </dgm:pt>
    <dgm:pt modelId="{51D1088F-8A99-437D-9E51-0ABC91C9F27A}" type="parTrans" cxnId="{3E00EB0A-AF9B-4B4B-A506-A12103440560}">
      <dgm:prSet/>
      <dgm:spPr/>
      <dgm:t>
        <a:bodyPr/>
        <a:lstStyle/>
        <a:p>
          <a:endParaRPr lang="en-US"/>
        </a:p>
      </dgm:t>
    </dgm:pt>
    <dgm:pt modelId="{6FC96C97-863D-4A7F-B763-24B2CE406DE7}" type="sibTrans" cxnId="{3E00EB0A-AF9B-4B4B-A506-A12103440560}">
      <dgm:prSet/>
      <dgm:spPr/>
      <dgm:t>
        <a:bodyPr/>
        <a:lstStyle/>
        <a:p>
          <a:endParaRPr lang="en-US"/>
        </a:p>
      </dgm:t>
    </dgm:pt>
    <dgm:pt modelId="{AB82CD6F-4B3B-4158-8245-E7E5BBDF5EBB}">
      <dgm:prSet phldrT="[Text]"/>
      <dgm:spPr/>
      <dgm:t>
        <a:bodyPr/>
        <a:lstStyle/>
        <a:p>
          <a:r>
            <a:rPr lang="en-US"/>
            <a:t>Relocation</a:t>
          </a:r>
        </a:p>
      </dgm:t>
    </dgm:pt>
    <dgm:pt modelId="{4FC68BA3-9D26-4759-9DF6-C8C3B0DA9C85}" type="parTrans" cxnId="{A9BA1D46-B50D-41AC-9168-14E1E4CFD631}">
      <dgm:prSet/>
      <dgm:spPr/>
      <dgm:t>
        <a:bodyPr/>
        <a:lstStyle/>
        <a:p>
          <a:endParaRPr lang="en-US"/>
        </a:p>
      </dgm:t>
    </dgm:pt>
    <dgm:pt modelId="{DECCD042-6D03-41EA-BD84-6A187B92CCCA}" type="sibTrans" cxnId="{A9BA1D46-B50D-41AC-9168-14E1E4CFD631}">
      <dgm:prSet/>
      <dgm:spPr/>
      <dgm:t>
        <a:bodyPr/>
        <a:lstStyle/>
        <a:p>
          <a:endParaRPr lang="en-US"/>
        </a:p>
      </dgm:t>
    </dgm:pt>
    <dgm:pt modelId="{1C16D886-E6DA-4001-8A9D-1848F4168B59}">
      <dgm:prSet phldrT="[Text]"/>
      <dgm:spPr/>
      <dgm:t>
        <a:bodyPr/>
        <a:lstStyle/>
        <a:p>
          <a:r>
            <a:rPr lang="en-US"/>
            <a:t>Waitlist/Priorities</a:t>
          </a:r>
        </a:p>
      </dgm:t>
    </dgm:pt>
    <dgm:pt modelId="{604A9E76-7BDB-41A4-B59D-C6C077F4AAC1}" type="parTrans" cxnId="{C0C42A43-C80A-4E7A-916E-F63A2DF5D6FB}">
      <dgm:prSet/>
      <dgm:spPr/>
      <dgm:t>
        <a:bodyPr/>
        <a:lstStyle/>
        <a:p>
          <a:endParaRPr lang="en-US"/>
        </a:p>
      </dgm:t>
    </dgm:pt>
    <dgm:pt modelId="{411E3E7C-B437-4B28-940A-E025C9D41E61}" type="sibTrans" cxnId="{C0C42A43-C80A-4E7A-916E-F63A2DF5D6FB}">
      <dgm:prSet/>
      <dgm:spPr/>
      <dgm:t>
        <a:bodyPr/>
        <a:lstStyle/>
        <a:p>
          <a:endParaRPr lang="en-US"/>
        </a:p>
      </dgm:t>
    </dgm:pt>
    <dgm:pt modelId="{97F3570E-2D25-44D8-864B-CA09C2431804}">
      <dgm:prSet phldrT="[Text]"/>
      <dgm:spPr/>
      <dgm:t>
        <a:bodyPr/>
        <a:lstStyle/>
        <a:p>
          <a:r>
            <a:rPr lang="en-US"/>
            <a:t>Final draw</a:t>
          </a:r>
        </a:p>
      </dgm:t>
    </dgm:pt>
    <dgm:pt modelId="{F35583FD-0075-4EBE-951D-CB7D973A4D83}" type="parTrans" cxnId="{3DD3D386-592D-4628-BFA8-630826D62565}">
      <dgm:prSet/>
      <dgm:spPr/>
      <dgm:t>
        <a:bodyPr/>
        <a:lstStyle/>
        <a:p>
          <a:endParaRPr lang="en-US"/>
        </a:p>
      </dgm:t>
    </dgm:pt>
    <dgm:pt modelId="{86AC8D23-7E66-4575-A9AF-B526FEEC1005}" type="sibTrans" cxnId="{3DD3D386-592D-4628-BFA8-630826D62565}">
      <dgm:prSet/>
      <dgm:spPr/>
      <dgm:t>
        <a:bodyPr/>
        <a:lstStyle/>
        <a:p>
          <a:endParaRPr lang="en-US"/>
        </a:p>
      </dgm:t>
    </dgm:pt>
    <dgm:pt modelId="{7B0437BF-8BAE-490A-8999-D8DC43BCE33A}">
      <dgm:prSet phldrT="[Text]"/>
      <dgm:spPr/>
      <dgm:t>
        <a:bodyPr/>
        <a:lstStyle/>
        <a:p>
          <a:r>
            <a:rPr lang="en-US"/>
            <a:t>After-rehab value </a:t>
          </a:r>
        </a:p>
      </dgm:t>
    </dgm:pt>
    <dgm:pt modelId="{457B60C7-C2F4-42B3-A8EC-051AA75FFFE5}" type="parTrans" cxnId="{D3BF242E-123A-4085-8D13-7E3D125F9224}">
      <dgm:prSet/>
      <dgm:spPr/>
      <dgm:t>
        <a:bodyPr/>
        <a:lstStyle/>
        <a:p>
          <a:endParaRPr lang="en-US"/>
        </a:p>
      </dgm:t>
    </dgm:pt>
    <dgm:pt modelId="{A7620838-B092-4002-90B2-6A978C2BD970}" type="sibTrans" cxnId="{D3BF242E-123A-4085-8D13-7E3D125F9224}">
      <dgm:prSet/>
      <dgm:spPr/>
      <dgm:t>
        <a:bodyPr/>
        <a:lstStyle/>
        <a:p>
          <a:endParaRPr lang="en-US"/>
        </a:p>
      </dgm:t>
    </dgm:pt>
    <dgm:pt modelId="{7E1D831E-5B3B-425A-BAEB-0D36C0B9580A}">
      <dgm:prSet phldrT="[Text]"/>
      <dgm:spPr/>
      <dgm:t>
        <a:bodyPr/>
        <a:lstStyle/>
        <a:p>
          <a:r>
            <a:rPr lang="en-US"/>
            <a:t>Project Acceptance Notice</a:t>
          </a:r>
        </a:p>
      </dgm:t>
    </dgm:pt>
    <dgm:pt modelId="{1E9AD462-061D-4FBE-9A14-D1314FE605C3}" type="parTrans" cxnId="{48D0CF18-743A-42F2-A718-ACB5FF5C548E}">
      <dgm:prSet/>
      <dgm:spPr/>
      <dgm:t>
        <a:bodyPr/>
        <a:lstStyle/>
        <a:p>
          <a:endParaRPr lang="en-US"/>
        </a:p>
      </dgm:t>
    </dgm:pt>
    <dgm:pt modelId="{714DC123-ADE5-47DB-A93C-0395536DBE56}" type="sibTrans" cxnId="{48D0CF18-743A-42F2-A718-ACB5FF5C548E}">
      <dgm:prSet/>
      <dgm:spPr/>
      <dgm:t>
        <a:bodyPr/>
        <a:lstStyle/>
        <a:p>
          <a:endParaRPr lang="en-US"/>
        </a:p>
      </dgm:t>
    </dgm:pt>
    <dgm:pt modelId="{78E52884-1F84-44D2-BD41-6FF210589593}">
      <dgm:prSet phldrT="[Text]"/>
      <dgm:spPr/>
      <dgm:t>
        <a:bodyPr/>
        <a:lstStyle/>
        <a:p>
          <a:r>
            <a:rPr lang="en-US"/>
            <a:t>RCA recording</a:t>
          </a:r>
        </a:p>
      </dgm:t>
    </dgm:pt>
    <dgm:pt modelId="{1771E919-5B27-46F8-BC07-A413392BEB9B}" type="parTrans" cxnId="{8CFD70A9-9E83-4F3F-BAE3-56AADA6DE2C5}">
      <dgm:prSet/>
      <dgm:spPr/>
      <dgm:t>
        <a:bodyPr/>
        <a:lstStyle/>
        <a:p>
          <a:endParaRPr lang="en-US"/>
        </a:p>
      </dgm:t>
    </dgm:pt>
    <dgm:pt modelId="{4EDD79E7-238E-49C6-9077-92ADA86F269C}" type="sibTrans" cxnId="{8CFD70A9-9E83-4F3F-BAE3-56AADA6DE2C5}">
      <dgm:prSet/>
      <dgm:spPr/>
      <dgm:t>
        <a:bodyPr/>
        <a:lstStyle/>
        <a:p>
          <a:endParaRPr lang="en-US"/>
        </a:p>
      </dgm:t>
    </dgm:pt>
    <dgm:pt modelId="{1582E59F-E57D-4583-9364-BFF6494F6DEC}">
      <dgm:prSet phldrT="[Text]"/>
      <dgm:spPr/>
      <dgm:t>
        <a:bodyPr/>
        <a:lstStyle/>
        <a:p>
          <a:r>
            <a:rPr lang="en-US"/>
            <a:t>Tier II ER (incl. LBP &amp; Radon)</a:t>
          </a:r>
        </a:p>
      </dgm:t>
    </dgm:pt>
    <dgm:pt modelId="{32010771-8587-4CA3-A406-6F56531F2B82}" type="parTrans" cxnId="{D565915B-BC19-46BF-BB47-E95067753436}">
      <dgm:prSet/>
      <dgm:spPr/>
      <dgm:t>
        <a:bodyPr/>
        <a:lstStyle/>
        <a:p>
          <a:endParaRPr lang="en-US"/>
        </a:p>
      </dgm:t>
    </dgm:pt>
    <dgm:pt modelId="{DDD3BF3A-0103-4C9F-83B7-D019AEFE3777}" type="sibTrans" cxnId="{D565915B-BC19-46BF-BB47-E95067753436}">
      <dgm:prSet/>
      <dgm:spPr/>
      <dgm:t>
        <a:bodyPr/>
        <a:lstStyle/>
        <a:p>
          <a:endParaRPr lang="en-US"/>
        </a:p>
      </dgm:t>
    </dgm:pt>
    <dgm:pt modelId="{C38270CA-5ED7-47F0-9F6B-608C70350DB7}">
      <dgm:prSet phldrT="[Text]"/>
      <dgm:spPr/>
      <dgm:t>
        <a:bodyPr/>
        <a:lstStyle/>
        <a:p>
          <a:r>
            <a:rPr lang="en-US"/>
            <a:t>Contractor procurement</a:t>
          </a:r>
        </a:p>
      </dgm:t>
    </dgm:pt>
    <dgm:pt modelId="{231A851C-8339-4B62-A3F1-E5D540E358D0}" type="parTrans" cxnId="{030FC657-1AE1-413C-A96B-49CB46B67B7F}">
      <dgm:prSet/>
      <dgm:spPr/>
      <dgm:t>
        <a:bodyPr/>
        <a:lstStyle/>
        <a:p>
          <a:endParaRPr lang="en-US"/>
        </a:p>
      </dgm:t>
    </dgm:pt>
    <dgm:pt modelId="{D770E76E-6EBE-4379-A75B-4D6204BD9B7F}" type="sibTrans" cxnId="{030FC657-1AE1-413C-A96B-49CB46B67B7F}">
      <dgm:prSet/>
      <dgm:spPr/>
      <dgm:t>
        <a:bodyPr/>
        <a:lstStyle/>
        <a:p>
          <a:endParaRPr lang="en-US"/>
        </a:p>
      </dgm:t>
    </dgm:pt>
    <dgm:pt modelId="{735D89E7-A24F-411F-A7B2-40A42CBFD2E7}">
      <dgm:prSet phldrT="[Text]"/>
      <dgm:spPr/>
      <dgm:t>
        <a:bodyPr/>
        <a:lstStyle/>
        <a:p>
          <a:r>
            <a:rPr lang="en-US"/>
            <a:t>Reservation Request</a:t>
          </a:r>
        </a:p>
      </dgm:t>
    </dgm:pt>
    <dgm:pt modelId="{E32C15F6-F09A-4356-87E0-6E1C35F43C23}" type="parTrans" cxnId="{786CAEA9-E10F-40AC-8355-58B3CFD6022F}">
      <dgm:prSet/>
      <dgm:spPr/>
      <dgm:t>
        <a:bodyPr/>
        <a:lstStyle/>
        <a:p>
          <a:endParaRPr lang="en-US"/>
        </a:p>
      </dgm:t>
    </dgm:pt>
    <dgm:pt modelId="{25015934-3162-4144-AD8F-E0BDA6F3CE13}" type="sibTrans" cxnId="{786CAEA9-E10F-40AC-8355-58B3CFD6022F}">
      <dgm:prSet/>
      <dgm:spPr/>
      <dgm:t>
        <a:bodyPr/>
        <a:lstStyle/>
        <a:p>
          <a:endParaRPr lang="en-US"/>
        </a:p>
      </dgm:t>
    </dgm:pt>
    <dgm:pt modelId="{C2741206-9CF4-47E7-ABA6-FD63793380B4}">
      <dgm:prSet phldrT="[Text]"/>
      <dgm:spPr/>
      <dgm:t>
        <a:bodyPr/>
        <a:lstStyle/>
        <a:p>
          <a:r>
            <a:rPr lang="en-US"/>
            <a:t>Construction supervision</a:t>
          </a:r>
        </a:p>
      </dgm:t>
    </dgm:pt>
    <dgm:pt modelId="{4FAC021E-8E00-47B6-AB1D-23EB31CEB520}" type="parTrans" cxnId="{DE5B4E05-52F4-4993-968D-A4828E58BAE8}">
      <dgm:prSet/>
      <dgm:spPr/>
      <dgm:t>
        <a:bodyPr/>
        <a:lstStyle/>
        <a:p>
          <a:endParaRPr lang="en-US"/>
        </a:p>
      </dgm:t>
    </dgm:pt>
    <dgm:pt modelId="{43ADAE08-F386-42A7-9CA8-257406C98DCD}" type="sibTrans" cxnId="{DE5B4E05-52F4-4993-968D-A4828E58BAE8}">
      <dgm:prSet/>
      <dgm:spPr/>
      <dgm:t>
        <a:bodyPr/>
        <a:lstStyle/>
        <a:p>
          <a:endParaRPr lang="en-US"/>
        </a:p>
      </dgm:t>
    </dgm:pt>
    <dgm:pt modelId="{B79A56AC-F738-4446-885F-AF3F387A012E}">
      <dgm:prSet phldrT="[Text]"/>
      <dgm:spPr/>
      <dgm:t>
        <a:bodyPr/>
        <a:lstStyle/>
        <a:p>
          <a:r>
            <a:rPr lang="en-US"/>
            <a:t>LBP hazards/ clearance</a:t>
          </a:r>
        </a:p>
      </dgm:t>
    </dgm:pt>
    <dgm:pt modelId="{FDEEA48C-F41A-4006-8CE4-2443FA95D86C}" type="parTrans" cxnId="{9C135F02-AAF1-4C39-BF07-07E8ABB94765}">
      <dgm:prSet/>
      <dgm:spPr/>
      <dgm:t>
        <a:bodyPr/>
        <a:lstStyle/>
        <a:p>
          <a:endParaRPr lang="en-US"/>
        </a:p>
      </dgm:t>
    </dgm:pt>
    <dgm:pt modelId="{E2EBBAB4-515F-4305-A188-728584C3E60B}" type="sibTrans" cxnId="{9C135F02-AAF1-4C39-BF07-07E8ABB94765}">
      <dgm:prSet/>
      <dgm:spPr/>
      <dgm:t>
        <a:bodyPr/>
        <a:lstStyle/>
        <a:p>
          <a:endParaRPr lang="en-US"/>
        </a:p>
      </dgm:t>
    </dgm:pt>
    <dgm:pt modelId="{A5E50FB4-3E3E-458C-BC1F-69CEB0419CE8}">
      <dgm:prSet phldrT="[Text]"/>
      <dgm:spPr/>
      <dgm:t>
        <a:bodyPr/>
        <a:lstStyle/>
        <a:p>
          <a:r>
            <a:rPr lang="en-US"/>
            <a:t>Completion report &amp; docs</a:t>
          </a:r>
        </a:p>
      </dgm:t>
    </dgm:pt>
    <dgm:pt modelId="{3D60778F-4B90-4B62-868D-CA6CF641D014}" type="parTrans" cxnId="{79D76FDA-D9D8-4BE8-B4E8-BA3A8FED967D}">
      <dgm:prSet/>
      <dgm:spPr/>
      <dgm:t>
        <a:bodyPr/>
        <a:lstStyle/>
        <a:p>
          <a:endParaRPr lang="en-US"/>
        </a:p>
      </dgm:t>
    </dgm:pt>
    <dgm:pt modelId="{DEC9F414-371F-4A3B-B3D3-68941BCB4C5B}" type="sibTrans" cxnId="{79D76FDA-D9D8-4BE8-B4E8-BA3A8FED967D}">
      <dgm:prSet/>
      <dgm:spPr/>
      <dgm:t>
        <a:bodyPr/>
        <a:lstStyle/>
        <a:p>
          <a:endParaRPr lang="en-US"/>
        </a:p>
      </dgm:t>
    </dgm:pt>
    <dgm:pt modelId="{E85CD499-E46E-4A29-872D-E6959065496A}">
      <dgm:prSet phldrT="[Text]"/>
      <dgm:spPr/>
      <dgm:t>
        <a:bodyPr/>
        <a:lstStyle/>
        <a:p>
          <a:r>
            <a:rPr lang="en-US"/>
            <a:t>Project Eligibility  Approval  Request </a:t>
          </a:r>
        </a:p>
      </dgm:t>
    </dgm:pt>
    <dgm:pt modelId="{67FFF088-70F9-4E16-9A1D-E140250FCCFC}" type="parTrans" cxnId="{7F8B6BE9-8B7C-4F25-8BFC-526B8DAD1EC3}">
      <dgm:prSet/>
      <dgm:spPr/>
      <dgm:t>
        <a:bodyPr/>
        <a:lstStyle/>
        <a:p>
          <a:endParaRPr lang="en-US"/>
        </a:p>
      </dgm:t>
    </dgm:pt>
    <dgm:pt modelId="{D8F77B9D-7794-4055-BEA3-5F9694646799}" type="sibTrans" cxnId="{7F8B6BE9-8B7C-4F25-8BFC-526B8DAD1EC3}">
      <dgm:prSet/>
      <dgm:spPr/>
      <dgm:t>
        <a:bodyPr/>
        <a:lstStyle/>
        <a:p>
          <a:endParaRPr lang="en-US"/>
        </a:p>
      </dgm:t>
    </dgm:pt>
    <dgm:pt modelId="{8A0918E2-21D6-42A9-9D00-5A7F88B23165}">
      <dgm:prSet phldrT="[Text]"/>
      <dgm:spPr/>
      <dgm:t>
        <a:bodyPr/>
        <a:lstStyle/>
        <a:p>
          <a:r>
            <a:rPr lang="en-US"/>
            <a:t>IDIS Setup</a:t>
          </a:r>
        </a:p>
      </dgm:t>
    </dgm:pt>
    <dgm:pt modelId="{3FFCF714-94B5-4EF1-AB47-6453E988A462}" type="parTrans" cxnId="{37DDD187-97DD-4608-A7E1-220BA735E38E}">
      <dgm:prSet/>
      <dgm:spPr/>
      <dgm:t>
        <a:bodyPr/>
        <a:lstStyle/>
        <a:p>
          <a:endParaRPr lang="en-US"/>
        </a:p>
      </dgm:t>
    </dgm:pt>
    <dgm:pt modelId="{26B69B3C-9317-4C3A-B462-1A205C780F13}" type="sibTrans" cxnId="{37DDD187-97DD-4608-A7E1-220BA735E38E}">
      <dgm:prSet/>
      <dgm:spPr/>
      <dgm:t>
        <a:bodyPr/>
        <a:lstStyle/>
        <a:p>
          <a:endParaRPr lang="en-US"/>
        </a:p>
      </dgm:t>
    </dgm:pt>
    <dgm:pt modelId="{8368F764-6E2E-4C1C-8C26-267AF3CA8656}">
      <dgm:prSet phldrT="[Text]"/>
      <dgm:spPr/>
      <dgm:t>
        <a:bodyPr/>
        <a:lstStyle/>
        <a:p>
          <a:r>
            <a:rPr lang="en-US"/>
            <a:t>Restrictive Covenant (RCA)</a:t>
          </a:r>
        </a:p>
      </dgm:t>
    </dgm:pt>
    <dgm:pt modelId="{DEED0B26-FC6C-4786-B8F9-1F4ECD754D2C}" type="parTrans" cxnId="{E180D476-F5CD-4347-A11C-D6C03422074B}">
      <dgm:prSet/>
      <dgm:spPr/>
      <dgm:t>
        <a:bodyPr/>
        <a:lstStyle/>
        <a:p>
          <a:endParaRPr lang="en-US"/>
        </a:p>
      </dgm:t>
    </dgm:pt>
    <dgm:pt modelId="{7064E71E-CC56-4B5D-AAB1-B02075781F46}" type="sibTrans" cxnId="{E180D476-F5CD-4347-A11C-D6C03422074B}">
      <dgm:prSet/>
      <dgm:spPr/>
      <dgm:t>
        <a:bodyPr/>
        <a:lstStyle/>
        <a:p>
          <a:endParaRPr lang="en-US"/>
        </a:p>
      </dgm:t>
    </dgm:pt>
    <dgm:pt modelId="{676DD388-E12B-480B-9F9A-DAD2A5B54E59}">
      <dgm:prSet phldrT="[Text]"/>
      <dgm:spPr/>
      <dgm:t>
        <a:bodyPr/>
        <a:lstStyle/>
        <a:p>
          <a:r>
            <a:rPr lang="en-US"/>
            <a:t>Application</a:t>
          </a:r>
        </a:p>
      </dgm:t>
    </dgm:pt>
    <dgm:pt modelId="{605F9B84-B1FF-4CC3-9DC5-113FF65251A2}" type="parTrans" cxnId="{18B17C4A-0B94-4494-ADDE-7F5C8B03247D}">
      <dgm:prSet/>
      <dgm:spPr/>
      <dgm:t>
        <a:bodyPr/>
        <a:lstStyle/>
        <a:p>
          <a:endParaRPr lang="en-US"/>
        </a:p>
      </dgm:t>
    </dgm:pt>
    <dgm:pt modelId="{BC05A16B-9DB6-4F14-93B4-ACFDC62C8027}" type="sibTrans" cxnId="{18B17C4A-0B94-4494-ADDE-7F5C8B03247D}">
      <dgm:prSet/>
      <dgm:spPr/>
      <dgm:t>
        <a:bodyPr/>
        <a:lstStyle/>
        <a:p>
          <a:endParaRPr lang="en-US"/>
        </a:p>
      </dgm:t>
    </dgm:pt>
    <dgm:pt modelId="{F25E0F46-04D5-4DDC-8479-5B3B3EF2A08F}">
      <dgm:prSet phldrT="[Text]"/>
      <dgm:spPr/>
      <dgm:t>
        <a:bodyPr/>
        <a:lstStyle/>
        <a:p>
          <a:r>
            <a:rPr lang="en-US"/>
            <a:t>2. Eligibility &amp; Approval Request</a:t>
          </a:r>
        </a:p>
      </dgm:t>
    </dgm:pt>
    <dgm:pt modelId="{A020BD23-9BD3-4D9D-A0CB-B93404D9D636}" type="sibTrans" cxnId="{BD7ACD1C-7FF3-49BE-BB39-9FEAF5EC6E37}">
      <dgm:prSet/>
      <dgm:spPr/>
      <dgm:t>
        <a:bodyPr/>
        <a:lstStyle/>
        <a:p>
          <a:endParaRPr lang="en-US"/>
        </a:p>
      </dgm:t>
    </dgm:pt>
    <dgm:pt modelId="{E9E73D1D-2F03-4923-BB27-165B5CF63474}" type="parTrans" cxnId="{BD7ACD1C-7FF3-49BE-BB39-9FEAF5EC6E37}">
      <dgm:prSet/>
      <dgm:spPr/>
      <dgm:t>
        <a:bodyPr/>
        <a:lstStyle/>
        <a:p>
          <a:endParaRPr lang="en-US"/>
        </a:p>
      </dgm:t>
    </dgm:pt>
    <dgm:pt modelId="{21A5A031-CFAC-4A7F-9E0F-04FE00E0436C}">
      <dgm:prSet phldrT="[Text]"/>
      <dgm:spPr/>
      <dgm:t>
        <a:bodyPr/>
        <a:lstStyle/>
        <a:p>
          <a:r>
            <a:rPr lang="en-US"/>
            <a:t>Cost estimate</a:t>
          </a:r>
        </a:p>
      </dgm:t>
    </dgm:pt>
    <dgm:pt modelId="{C9B87249-4E95-42B1-B578-6BC96E264EEE}" type="parTrans" cxnId="{598C39A8-6F94-4B29-AC55-1FDE2180FEA4}">
      <dgm:prSet/>
      <dgm:spPr/>
      <dgm:t>
        <a:bodyPr/>
        <a:lstStyle/>
        <a:p>
          <a:endParaRPr lang="en-US"/>
        </a:p>
      </dgm:t>
    </dgm:pt>
    <dgm:pt modelId="{46516CE3-D044-4E2B-83E2-A172D12FC80E}" type="sibTrans" cxnId="{598C39A8-6F94-4B29-AC55-1FDE2180FEA4}">
      <dgm:prSet/>
      <dgm:spPr/>
      <dgm:t>
        <a:bodyPr/>
        <a:lstStyle/>
        <a:p>
          <a:endParaRPr lang="en-US"/>
        </a:p>
      </dgm:t>
    </dgm:pt>
    <dgm:pt modelId="{0F00AD71-48EF-44FE-A27C-35AD7F81E6CC}">
      <dgm:prSet phldrT="[Text]"/>
      <dgm:spPr/>
      <dgm:t>
        <a:bodyPr/>
        <a:lstStyle/>
        <a:p>
          <a:r>
            <a:rPr lang="en-US"/>
            <a:t>Contract execution</a:t>
          </a:r>
        </a:p>
      </dgm:t>
    </dgm:pt>
    <dgm:pt modelId="{2EB6FD39-11A1-4C8A-94CE-D705E392B2BF}" type="parTrans" cxnId="{7A5F0D5B-BBC7-4BD2-9A09-ED8CEE535F2F}">
      <dgm:prSet/>
      <dgm:spPr/>
      <dgm:t>
        <a:bodyPr/>
        <a:lstStyle/>
        <a:p>
          <a:endParaRPr lang="en-US"/>
        </a:p>
      </dgm:t>
    </dgm:pt>
    <dgm:pt modelId="{00F32C33-86BB-4281-9581-97AC1E392446}" type="sibTrans" cxnId="{7A5F0D5B-BBC7-4BD2-9A09-ED8CEE535F2F}">
      <dgm:prSet/>
      <dgm:spPr/>
      <dgm:t>
        <a:bodyPr/>
        <a:lstStyle/>
        <a:p>
          <a:endParaRPr lang="en-US"/>
        </a:p>
      </dgm:t>
    </dgm:pt>
    <dgm:pt modelId="{4B9E400C-6055-434D-BD63-DB2EDF5AC60B}">
      <dgm:prSet phldrT="[Text]"/>
      <dgm:spPr/>
      <dgm:t>
        <a:bodyPr/>
        <a:lstStyle/>
        <a:p>
          <a:r>
            <a:rPr lang="en-US"/>
            <a:t>Kickoff/Proceed Order</a:t>
          </a:r>
        </a:p>
      </dgm:t>
    </dgm:pt>
    <dgm:pt modelId="{FB091E6A-52C4-4C2B-B3B5-C53C25A24A50}" type="parTrans" cxnId="{CD07C7FB-6930-46D1-8B06-AFAE54AF413E}">
      <dgm:prSet/>
      <dgm:spPr/>
      <dgm:t>
        <a:bodyPr/>
        <a:lstStyle/>
        <a:p>
          <a:endParaRPr lang="en-US"/>
        </a:p>
      </dgm:t>
    </dgm:pt>
    <dgm:pt modelId="{5ABC9FD2-0EE8-45FC-8F76-B62A60B83AA7}" type="sibTrans" cxnId="{CD07C7FB-6930-46D1-8B06-AFAE54AF413E}">
      <dgm:prSet/>
      <dgm:spPr/>
      <dgm:t>
        <a:bodyPr/>
        <a:lstStyle/>
        <a:p>
          <a:endParaRPr lang="en-US"/>
        </a:p>
      </dgm:t>
    </dgm:pt>
    <dgm:pt modelId="{76245173-2A7E-46E6-B9D3-4E82219B54A8}">
      <dgm:prSet phldrT="[Text]"/>
      <dgm:spPr/>
      <dgm:t>
        <a:bodyPr/>
        <a:lstStyle/>
        <a:p>
          <a:r>
            <a:rPr lang="en-US"/>
            <a:t>Draw requests &amp; payment</a:t>
          </a:r>
        </a:p>
      </dgm:t>
    </dgm:pt>
    <dgm:pt modelId="{BFC88647-78F9-4471-8969-8D901D2299C2}" type="parTrans" cxnId="{DE7058F6-93F1-4389-BCFA-711FD518C70B}">
      <dgm:prSet/>
      <dgm:spPr/>
      <dgm:t>
        <a:bodyPr/>
        <a:lstStyle/>
        <a:p>
          <a:endParaRPr lang="en-US"/>
        </a:p>
      </dgm:t>
    </dgm:pt>
    <dgm:pt modelId="{799A0590-80D2-4235-BA1D-059F9411F5F7}" type="sibTrans" cxnId="{DE7058F6-93F1-4389-BCFA-711FD518C70B}">
      <dgm:prSet/>
      <dgm:spPr/>
      <dgm:t>
        <a:bodyPr/>
        <a:lstStyle/>
        <a:p>
          <a:endParaRPr lang="en-US"/>
        </a:p>
      </dgm:t>
    </dgm:pt>
    <dgm:pt modelId="{A8DC260A-47E3-4F5D-9E64-8EF86721DE77}">
      <dgm:prSet phldrT="[Text]"/>
      <dgm:spPr/>
      <dgm:t>
        <a:bodyPr/>
        <a:lstStyle/>
        <a:p>
          <a:r>
            <a:rPr lang="en-US"/>
            <a:t>LBP clearance</a:t>
          </a:r>
        </a:p>
      </dgm:t>
    </dgm:pt>
    <dgm:pt modelId="{49828E87-9840-4E48-9C28-29371A20E6A7}" type="parTrans" cxnId="{8BCD55F1-3E83-422F-8182-7805BC00AB75}">
      <dgm:prSet/>
      <dgm:spPr/>
      <dgm:t>
        <a:bodyPr/>
        <a:lstStyle/>
        <a:p>
          <a:endParaRPr lang="en-US"/>
        </a:p>
      </dgm:t>
    </dgm:pt>
    <dgm:pt modelId="{7E862F98-CFD8-4EF3-9427-FD306D6D518D}" type="sibTrans" cxnId="{8BCD55F1-3E83-422F-8182-7805BC00AB75}">
      <dgm:prSet/>
      <dgm:spPr/>
      <dgm:t>
        <a:bodyPr/>
        <a:lstStyle/>
        <a:p>
          <a:endParaRPr lang="en-US"/>
        </a:p>
      </dgm:t>
    </dgm:pt>
    <dgm:pt modelId="{0D52E306-CE72-42CB-81CB-24170DA5CF46}">
      <dgm:prSet phldrT="[Text]"/>
      <dgm:spPr/>
      <dgm:t>
        <a:bodyPr/>
        <a:lstStyle/>
        <a:p>
          <a:r>
            <a:rPr lang="en-US"/>
            <a:t>Change orders</a:t>
          </a:r>
        </a:p>
      </dgm:t>
    </dgm:pt>
    <dgm:pt modelId="{6686DE7E-F6C4-40FD-BFEC-A8E2ED44770A}" type="parTrans" cxnId="{213C5B25-71CE-469A-AAF5-F87CA69CB33C}">
      <dgm:prSet/>
      <dgm:spPr/>
      <dgm:t>
        <a:bodyPr/>
        <a:lstStyle/>
        <a:p>
          <a:endParaRPr lang="en-US"/>
        </a:p>
      </dgm:t>
    </dgm:pt>
    <dgm:pt modelId="{DD511011-8066-483D-A039-7E92EE6718F6}" type="sibTrans" cxnId="{213C5B25-71CE-469A-AAF5-F87CA69CB33C}">
      <dgm:prSet/>
      <dgm:spPr/>
      <dgm:t>
        <a:bodyPr/>
        <a:lstStyle/>
        <a:p>
          <a:endParaRPr lang="en-US"/>
        </a:p>
      </dgm:t>
    </dgm:pt>
    <dgm:pt modelId="{99EB9ECE-94E9-42F4-98EB-53B26E57B283}">
      <dgm:prSet phldrT="[Text]"/>
      <dgm:spPr/>
      <dgm:t>
        <a:bodyPr/>
        <a:lstStyle/>
        <a:p>
          <a:r>
            <a:rPr lang="en-US"/>
            <a:t>Underwriting</a:t>
          </a:r>
        </a:p>
      </dgm:t>
    </dgm:pt>
    <dgm:pt modelId="{491F4172-C41F-4B93-908B-5EDF433405DB}" type="parTrans" cxnId="{A7932C21-7512-44F1-AD74-A62A788AE1B2}">
      <dgm:prSet/>
      <dgm:spPr/>
      <dgm:t>
        <a:bodyPr/>
        <a:lstStyle/>
        <a:p>
          <a:endParaRPr lang="en-US"/>
        </a:p>
      </dgm:t>
    </dgm:pt>
    <dgm:pt modelId="{75DC7A45-851E-4A37-BF70-B2213AF23714}" type="sibTrans" cxnId="{A7932C21-7512-44F1-AD74-A62A788AE1B2}">
      <dgm:prSet/>
      <dgm:spPr/>
      <dgm:t>
        <a:bodyPr/>
        <a:lstStyle/>
        <a:p>
          <a:endParaRPr lang="en-US"/>
        </a:p>
      </dgm:t>
    </dgm:pt>
    <dgm:pt modelId="{B334E72B-3CE7-464E-865E-348DDBB64FFE}" type="pres">
      <dgm:prSet presAssocID="{5D9A04E7-9A15-49E2-B9D2-628323C757BD}" presName="linearFlow" presStyleCnt="0">
        <dgm:presLayoutVars>
          <dgm:dir/>
          <dgm:animLvl val="lvl"/>
          <dgm:resizeHandles val="exact"/>
        </dgm:presLayoutVars>
      </dgm:prSet>
      <dgm:spPr/>
    </dgm:pt>
    <dgm:pt modelId="{4CE7A8C7-87A8-46FD-9F04-7E7593A182EC}" type="pres">
      <dgm:prSet presAssocID="{927C5C70-8169-4879-8D5F-A587B960672C}" presName="composite" presStyleCnt="0"/>
      <dgm:spPr/>
    </dgm:pt>
    <dgm:pt modelId="{4EEB8C20-2D39-4A40-BAE7-C7F95BAEA5AA}" type="pres">
      <dgm:prSet presAssocID="{927C5C70-8169-4879-8D5F-A587B960672C}" presName="parTx" presStyleLbl="node1" presStyleIdx="0" presStyleCnt="6">
        <dgm:presLayoutVars>
          <dgm:chMax val="0"/>
          <dgm:chPref val="0"/>
          <dgm:bulletEnabled val="1"/>
        </dgm:presLayoutVars>
      </dgm:prSet>
      <dgm:spPr/>
    </dgm:pt>
    <dgm:pt modelId="{2D6875F0-ACB7-4945-8220-F97ECFE1D8B0}" type="pres">
      <dgm:prSet presAssocID="{927C5C70-8169-4879-8D5F-A587B960672C}" presName="parSh" presStyleLbl="node1" presStyleIdx="0" presStyleCnt="6"/>
      <dgm:spPr/>
    </dgm:pt>
    <dgm:pt modelId="{EDBEC60B-5FD7-4D63-934A-DDA0815885EA}" type="pres">
      <dgm:prSet presAssocID="{927C5C70-8169-4879-8D5F-A587B960672C}" presName="desTx" presStyleLbl="fgAcc1" presStyleIdx="0" presStyleCnt="6">
        <dgm:presLayoutVars>
          <dgm:bulletEnabled val="1"/>
        </dgm:presLayoutVars>
      </dgm:prSet>
      <dgm:spPr/>
    </dgm:pt>
    <dgm:pt modelId="{2338AC7A-E959-4B66-A2B3-1D79A41FD8CD}" type="pres">
      <dgm:prSet presAssocID="{D4A93982-FE76-4828-865C-AF74B2E729E7}" presName="sibTrans" presStyleLbl="sibTrans2D1" presStyleIdx="0" presStyleCnt="5"/>
      <dgm:spPr/>
    </dgm:pt>
    <dgm:pt modelId="{635B62CE-2B22-49D9-A602-E6787E575244}" type="pres">
      <dgm:prSet presAssocID="{D4A93982-FE76-4828-865C-AF74B2E729E7}" presName="connTx" presStyleLbl="sibTrans2D1" presStyleIdx="0" presStyleCnt="5"/>
      <dgm:spPr/>
    </dgm:pt>
    <dgm:pt modelId="{45EE5B59-47D4-450D-A1DB-A495E2C9AC1F}" type="pres">
      <dgm:prSet presAssocID="{F25E0F46-04D5-4DDC-8479-5B3B3EF2A08F}" presName="composite" presStyleCnt="0"/>
      <dgm:spPr/>
    </dgm:pt>
    <dgm:pt modelId="{34935811-7547-417D-AB55-E41ACA411799}" type="pres">
      <dgm:prSet presAssocID="{F25E0F46-04D5-4DDC-8479-5B3B3EF2A08F}" presName="parTx" presStyleLbl="node1" presStyleIdx="0" presStyleCnt="6">
        <dgm:presLayoutVars>
          <dgm:chMax val="0"/>
          <dgm:chPref val="0"/>
          <dgm:bulletEnabled val="1"/>
        </dgm:presLayoutVars>
      </dgm:prSet>
      <dgm:spPr/>
    </dgm:pt>
    <dgm:pt modelId="{03E88AA2-1B7F-4640-BF69-D7368E491EF4}" type="pres">
      <dgm:prSet presAssocID="{F25E0F46-04D5-4DDC-8479-5B3B3EF2A08F}" presName="parSh" presStyleLbl="node1" presStyleIdx="1" presStyleCnt="6"/>
      <dgm:spPr/>
    </dgm:pt>
    <dgm:pt modelId="{2A700F1B-728F-4432-A374-5BAD1C828745}" type="pres">
      <dgm:prSet presAssocID="{F25E0F46-04D5-4DDC-8479-5B3B3EF2A08F}" presName="desTx" presStyleLbl="fgAcc1" presStyleIdx="1" presStyleCnt="6">
        <dgm:presLayoutVars>
          <dgm:bulletEnabled val="1"/>
        </dgm:presLayoutVars>
      </dgm:prSet>
      <dgm:spPr/>
    </dgm:pt>
    <dgm:pt modelId="{EF95C47E-F556-467C-82AB-21AE85B7AECB}" type="pres">
      <dgm:prSet presAssocID="{A020BD23-9BD3-4D9D-A0CB-B93404D9D636}" presName="sibTrans" presStyleLbl="sibTrans2D1" presStyleIdx="1" presStyleCnt="5"/>
      <dgm:spPr/>
    </dgm:pt>
    <dgm:pt modelId="{FEAE3D54-D6C8-4C37-953E-420082100EE2}" type="pres">
      <dgm:prSet presAssocID="{A020BD23-9BD3-4D9D-A0CB-B93404D9D636}" presName="connTx" presStyleLbl="sibTrans2D1" presStyleIdx="1" presStyleCnt="5"/>
      <dgm:spPr/>
    </dgm:pt>
    <dgm:pt modelId="{F2EED572-5C9A-4AAE-B561-D12B7AE0A576}" type="pres">
      <dgm:prSet presAssocID="{31A81506-9618-4834-929C-37C6D8DDC855}" presName="composite" presStyleCnt="0"/>
      <dgm:spPr/>
    </dgm:pt>
    <dgm:pt modelId="{E2EA3BA7-D93D-4E6A-9B78-22EC1A8455B7}" type="pres">
      <dgm:prSet presAssocID="{31A81506-9618-4834-929C-37C6D8DDC855}" presName="parTx" presStyleLbl="node1" presStyleIdx="1" presStyleCnt="6">
        <dgm:presLayoutVars>
          <dgm:chMax val="0"/>
          <dgm:chPref val="0"/>
          <dgm:bulletEnabled val="1"/>
        </dgm:presLayoutVars>
      </dgm:prSet>
      <dgm:spPr/>
    </dgm:pt>
    <dgm:pt modelId="{552C63C6-494C-46B5-971A-ADFC80EB698E}" type="pres">
      <dgm:prSet presAssocID="{31A81506-9618-4834-929C-37C6D8DDC855}" presName="parSh" presStyleLbl="node1" presStyleIdx="2" presStyleCnt="6"/>
      <dgm:spPr/>
    </dgm:pt>
    <dgm:pt modelId="{CA0C6339-5279-4691-B204-29EEED4DD3D3}" type="pres">
      <dgm:prSet presAssocID="{31A81506-9618-4834-929C-37C6D8DDC855}" presName="desTx" presStyleLbl="fgAcc1" presStyleIdx="2" presStyleCnt="6">
        <dgm:presLayoutVars>
          <dgm:bulletEnabled val="1"/>
        </dgm:presLayoutVars>
      </dgm:prSet>
      <dgm:spPr/>
    </dgm:pt>
    <dgm:pt modelId="{4449005F-B16B-427C-AE26-A71C826D6B5A}" type="pres">
      <dgm:prSet presAssocID="{72B59B8D-46AC-4E4D-BB10-9DB1A418045E}" presName="sibTrans" presStyleLbl="sibTrans2D1" presStyleIdx="2" presStyleCnt="5"/>
      <dgm:spPr/>
    </dgm:pt>
    <dgm:pt modelId="{7480E91E-5CFC-49F7-928B-275181F98C32}" type="pres">
      <dgm:prSet presAssocID="{72B59B8D-46AC-4E4D-BB10-9DB1A418045E}" presName="connTx" presStyleLbl="sibTrans2D1" presStyleIdx="2" presStyleCnt="5"/>
      <dgm:spPr/>
    </dgm:pt>
    <dgm:pt modelId="{10CC339E-F37E-4EDD-BCFE-ED864D6C12F1}" type="pres">
      <dgm:prSet presAssocID="{000116AE-F3FA-4D00-A77E-BDF90260268C}" presName="composite" presStyleCnt="0"/>
      <dgm:spPr/>
    </dgm:pt>
    <dgm:pt modelId="{F4D9D64A-EEC0-4C3E-81C1-7384C8D4FCA1}" type="pres">
      <dgm:prSet presAssocID="{000116AE-F3FA-4D00-A77E-BDF90260268C}" presName="parTx" presStyleLbl="node1" presStyleIdx="2" presStyleCnt="6">
        <dgm:presLayoutVars>
          <dgm:chMax val="0"/>
          <dgm:chPref val="0"/>
          <dgm:bulletEnabled val="1"/>
        </dgm:presLayoutVars>
      </dgm:prSet>
      <dgm:spPr/>
    </dgm:pt>
    <dgm:pt modelId="{EA21A8D1-CEFB-4ADF-868E-DAF4854C924E}" type="pres">
      <dgm:prSet presAssocID="{000116AE-F3FA-4D00-A77E-BDF90260268C}" presName="parSh" presStyleLbl="node1" presStyleIdx="3" presStyleCnt="6"/>
      <dgm:spPr/>
    </dgm:pt>
    <dgm:pt modelId="{2C75CDAF-9209-4A29-8601-394F4EA2BA94}" type="pres">
      <dgm:prSet presAssocID="{000116AE-F3FA-4D00-A77E-BDF90260268C}" presName="desTx" presStyleLbl="fgAcc1" presStyleIdx="3" presStyleCnt="6">
        <dgm:presLayoutVars>
          <dgm:bulletEnabled val="1"/>
        </dgm:presLayoutVars>
      </dgm:prSet>
      <dgm:spPr/>
    </dgm:pt>
    <dgm:pt modelId="{7D6A2092-737B-465D-BF4A-FE2E74374D1F}" type="pres">
      <dgm:prSet presAssocID="{68AB71BD-9167-4AFE-AB15-B98B822B207B}" presName="sibTrans" presStyleLbl="sibTrans2D1" presStyleIdx="3" presStyleCnt="5"/>
      <dgm:spPr/>
    </dgm:pt>
    <dgm:pt modelId="{4783946C-2759-4D44-AAF1-0DEDF7AE4E6A}" type="pres">
      <dgm:prSet presAssocID="{68AB71BD-9167-4AFE-AB15-B98B822B207B}" presName="connTx" presStyleLbl="sibTrans2D1" presStyleIdx="3" presStyleCnt="5"/>
      <dgm:spPr/>
    </dgm:pt>
    <dgm:pt modelId="{AE186CB9-0863-4694-9D94-730BC201FF82}" type="pres">
      <dgm:prSet presAssocID="{3C5FEF32-B8B3-49B2-AE0C-74622E86911E}" presName="composite" presStyleCnt="0"/>
      <dgm:spPr/>
    </dgm:pt>
    <dgm:pt modelId="{6B84E72F-F752-47D7-8CEC-EC89A241C1E3}" type="pres">
      <dgm:prSet presAssocID="{3C5FEF32-B8B3-49B2-AE0C-74622E86911E}" presName="parTx" presStyleLbl="node1" presStyleIdx="3" presStyleCnt="6">
        <dgm:presLayoutVars>
          <dgm:chMax val="0"/>
          <dgm:chPref val="0"/>
          <dgm:bulletEnabled val="1"/>
        </dgm:presLayoutVars>
      </dgm:prSet>
      <dgm:spPr/>
    </dgm:pt>
    <dgm:pt modelId="{B472E5BA-8C18-4B01-8B07-5C20976CB14C}" type="pres">
      <dgm:prSet presAssocID="{3C5FEF32-B8B3-49B2-AE0C-74622E86911E}" presName="parSh" presStyleLbl="node1" presStyleIdx="4" presStyleCnt="6" custScaleX="112920"/>
      <dgm:spPr/>
    </dgm:pt>
    <dgm:pt modelId="{EB33835C-A4BD-4237-991B-15061B4A1AEA}" type="pres">
      <dgm:prSet presAssocID="{3C5FEF32-B8B3-49B2-AE0C-74622E86911E}" presName="desTx" presStyleLbl="fgAcc1" presStyleIdx="4" presStyleCnt="6">
        <dgm:presLayoutVars>
          <dgm:bulletEnabled val="1"/>
        </dgm:presLayoutVars>
      </dgm:prSet>
      <dgm:spPr/>
    </dgm:pt>
    <dgm:pt modelId="{AF06FCBB-2D7A-4017-9803-F4501AF3DCFF}" type="pres">
      <dgm:prSet presAssocID="{B0EF6E3B-8B4E-4A89-8BF3-94735865D6A6}" presName="sibTrans" presStyleLbl="sibTrans2D1" presStyleIdx="4" presStyleCnt="5"/>
      <dgm:spPr/>
    </dgm:pt>
    <dgm:pt modelId="{5D2167D4-F19A-49E1-A5FF-919A7AC41B4A}" type="pres">
      <dgm:prSet presAssocID="{B0EF6E3B-8B4E-4A89-8BF3-94735865D6A6}" presName="connTx" presStyleLbl="sibTrans2D1" presStyleIdx="4" presStyleCnt="5"/>
      <dgm:spPr/>
    </dgm:pt>
    <dgm:pt modelId="{3EBB6F3B-9A61-4E73-B15F-E59DF8D68F0C}" type="pres">
      <dgm:prSet presAssocID="{32C39104-D541-4B80-8A47-02FD961A17EE}" presName="composite" presStyleCnt="0"/>
      <dgm:spPr/>
    </dgm:pt>
    <dgm:pt modelId="{0CB1B189-48F3-4D0C-9B1B-548FBE887C59}" type="pres">
      <dgm:prSet presAssocID="{32C39104-D541-4B80-8A47-02FD961A17EE}" presName="parTx" presStyleLbl="node1" presStyleIdx="4" presStyleCnt="6">
        <dgm:presLayoutVars>
          <dgm:chMax val="0"/>
          <dgm:chPref val="0"/>
          <dgm:bulletEnabled val="1"/>
        </dgm:presLayoutVars>
      </dgm:prSet>
      <dgm:spPr/>
    </dgm:pt>
    <dgm:pt modelId="{62A8367F-7F32-43A4-B8E3-F4803C977091}" type="pres">
      <dgm:prSet presAssocID="{32C39104-D541-4B80-8A47-02FD961A17EE}" presName="parSh" presStyleLbl="node1" presStyleIdx="5" presStyleCnt="6"/>
      <dgm:spPr/>
    </dgm:pt>
    <dgm:pt modelId="{D0BAAFEF-7EBC-4E26-918A-C6A0BA57A295}" type="pres">
      <dgm:prSet presAssocID="{32C39104-D541-4B80-8A47-02FD961A17EE}" presName="desTx" presStyleLbl="fgAcc1" presStyleIdx="5" presStyleCnt="6">
        <dgm:presLayoutVars>
          <dgm:bulletEnabled val="1"/>
        </dgm:presLayoutVars>
      </dgm:prSet>
      <dgm:spPr/>
    </dgm:pt>
  </dgm:ptLst>
  <dgm:cxnLst>
    <dgm:cxn modelId="{B3316100-97C6-4BA6-B3FA-A8D6C8B51FA2}" type="presOf" srcId="{B79A56AC-F738-4446-885F-AF3F387A012E}" destId="{EB33835C-A4BD-4237-991B-15061B4A1AEA}" srcOrd="0" destOrd="3" presId="urn:microsoft.com/office/officeart/2005/8/layout/process3"/>
    <dgm:cxn modelId="{9C135F02-AAF1-4C39-BF07-07E8ABB94765}" srcId="{3C5FEF32-B8B3-49B2-AE0C-74622E86911E}" destId="{B79A56AC-F738-4446-885F-AF3F387A012E}" srcOrd="3" destOrd="0" parTransId="{FDEEA48C-F41A-4006-8CE4-2443FA95D86C}" sibTransId="{E2EBBAB4-515F-4305-A188-728584C3E60B}"/>
    <dgm:cxn modelId="{DE5B4E05-52F4-4993-968D-A4828E58BAE8}" srcId="{3C5FEF32-B8B3-49B2-AE0C-74622E86911E}" destId="{C2741206-9CF4-47E7-ABA6-FD63793380B4}" srcOrd="2" destOrd="0" parTransId="{4FAC021E-8E00-47B6-AB1D-23EB31CEB520}" sibTransId="{43ADAE08-F386-42A7-9CA8-257406C98DCD}"/>
    <dgm:cxn modelId="{3E00EB0A-AF9B-4B4B-A506-A12103440560}" srcId="{F25E0F46-04D5-4DDC-8479-5B3B3EF2A08F}" destId="{2CF02C24-7D38-4848-86F1-26A6E4B96C8E}" srcOrd="1" destOrd="0" parTransId="{51D1088F-8A99-437D-9E51-0ABC91C9F27A}" sibTransId="{6FC96C97-863D-4A7F-B763-24B2CE406DE7}"/>
    <dgm:cxn modelId="{CDD15B0D-62EF-42BF-AC7A-A1F79FF56309}" type="presOf" srcId="{C38270CA-5ED7-47F0-9F6B-608C70350DB7}" destId="{CA0C6339-5279-4691-B204-29EEED4DD3D3}" srcOrd="0" destOrd="2" presId="urn:microsoft.com/office/officeart/2005/8/layout/process3"/>
    <dgm:cxn modelId="{B0741E0E-7BFF-4ABE-A6DF-25EBCC5C0891}" type="presOf" srcId="{97F3570E-2D25-44D8-864B-CA09C2431804}" destId="{D0BAAFEF-7EBC-4E26-918A-C6A0BA57A295}" srcOrd="0" destOrd="4" presId="urn:microsoft.com/office/officeart/2005/8/layout/process3"/>
    <dgm:cxn modelId="{B811F810-5687-4623-9210-2B44B6CFA5C4}" srcId="{5D9A04E7-9A15-49E2-B9D2-628323C757BD}" destId="{32C39104-D541-4B80-8A47-02FD961A17EE}" srcOrd="5" destOrd="0" parTransId="{CB6421C7-4A8B-4C61-B1ED-E7CBC6906D67}" sibTransId="{27DDC6E0-19D5-4651-BAE5-EABB61CF60CA}"/>
    <dgm:cxn modelId="{8D998914-6306-4C56-88E1-B273981B6984}" type="presOf" srcId="{4B9E400C-6055-434D-BD63-DB2EDF5AC60B}" destId="{EB33835C-A4BD-4237-991B-15061B4A1AEA}" srcOrd="0" destOrd="1" presId="urn:microsoft.com/office/officeart/2005/8/layout/process3"/>
    <dgm:cxn modelId="{E4948B15-ADCD-4DBB-97D4-89547FE64204}" srcId="{32C39104-D541-4B80-8A47-02FD961A17EE}" destId="{9A736BF9-C9CD-488A-AF7F-7DA1203FC608}" srcOrd="0" destOrd="0" parTransId="{6C351A23-737B-4FDC-8847-61EF87FEF824}" sibTransId="{7F3D7286-B20B-4F82-B449-6B34CC83E79D}"/>
    <dgm:cxn modelId="{48D0CF18-743A-42F2-A718-ACB5FF5C548E}" srcId="{000116AE-F3FA-4D00-A77E-BDF90260268C}" destId="{7E1D831E-5B3B-425A-BAEB-0D36C0B9580A}" srcOrd="1" destOrd="0" parTransId="{1E9AD462-061D-4FBE-9A14-D1314FE605C3}" sibTransId="{714DC123-ADE5-47DB-A93C-0395536DBE56}"/>
    <dgm:cxn modelId="{D0E79F1B-AAF3-49E9-B216-7CC399A28CF5}" type="presOf" srcId="{D4A93982-FE76-4828-865C-AF74B2E729E7}" destId="{2338AC7A-E959-4B66-A2B3-1D79A41FD8CD}" srcOrd="0" destOrd="0" presId="urn:microsoft.com/office/officeart/2005/8/layout/process3"/>
    <dgm:cxn modelId="{BD7ACD1C-7FF3-49BE-BB39-9FEAF5EC6E37}" srcId="{5D9A04E7-9A15-49E2-B9D2-628323C757BD}" destId="{F25E0F46-04D5-4DDC-8479-5B3B3EF2A08F}" srcOrd="1" destOrd="0" parTransId="{E9E73D1D-2F03-4923-BB27-165B5CF63474}" sibTransId="{A020BD23-9BD3-4D9D-A0CB-B93404D9D636}"/>
    <dgm:cxn modelId="{D246451F-3DCD-41C3-8C68-72F6D2A7F654}" type="presOf" srcId="{99EB9ECE-94E9-42F4-98EB-53B26E57B283}" destId="{CA0C6339-5279-4691-B204-29EEED4DD3D3}" srcOrd="0" destOrd="3" presId="urn:microsoft.com/office/officeart/2005/8/layout/process3"/>
    <dgm:cxn modelId="{A7932C21-7512-44F1-AD74-A62A788AE1B2}" srcId="{31A81506-9618-4834-929C-37C6D8DDC855}" destId="{99EB9ECE-94E9-42F4-98EB-53B26E57B283}" srcOrd="3" destOrd="0" parTransId="{491F4172-C41F-4B93-908B-5EDF433405DB}" sibTransId="{75DC7A45-851E-4A37-BF70-B2213AF23714}"/>
    <dgm:cxn modelId="{691B6321-7526-46F1-80E5-BA4183F2ED22}" type="presOf" srcId="{68AB71BD-9167-4AFE-AB15-B98B822B207B}" destId="{4783946C-2759-4D44-AAF1-0DEDF7AE4E6A}" srcOrd="1" destOrd="0" presId="urn:microsoft.com/office/officeart/2005/8/layout/process3"/>
    <dgm:cxn modelId="{213C5B25-71CE-469A-AAF5-F87CA69CB33C}" srcId="{3C5FEF32-B8B3-49B2-AE0C-74622E86911E}" destId="{0D52E306-CE72-42CB-81CB-24170DA5CF46}" srcOrd="5" destOrd="0" parTransId="{6686DE7E-F6C4-40FD-BFEC-A8E2ED44770A}" sibTransId="{DD511011-8066-483D-A039-7E92EE6718F6}"/>
    <dgm:cxn modelId="{A83D552B-1A2F-4D8C-9EEC-4F340A488EFF}" type="presOf" srcId="{72B59B8D-46AC-4E4D-BB10-9DB1A418045E}" destId="{4449005F-B16B-427C-AE26-A71C826D6B5A}" srcOrd="0" destOrd="0" presId="urn:microsoft.com/office/officeart/2005/8/layout/process3"/>
    <dgm:cxn modelId="{144A242D-971C-4EB0-BB0F-AD859AA5BDA9}" type="presOf" srcId="{76245173-2A7E-46E6-B9D3-4E82219B54A8}" destId="{EB33835C-A4BD-4237-991B-15061B4A1AEA}" srcOrd="0" destOrd="4" presId="urn:microsoft.com/office/officeart/2005/8/layout/process3"/>
    <dgm:cxn modelId="{D3BF242E-123A-4085-8D13-7E3D125F9224}" srcId="{F25E0F46-04D5-4DDC-8479-5B3B3EF2A08F}" destId="{7B0437BF-8BAE-490A-8999-D8DC43BCE33A}" srcOrd="2" destOrd="0" parTransId="{457B60C7-C2F4-42B3-A8EC-051AA75FFFE5}" sibTransId="{A7620838-B092-4002-90B2-6A978C2BD970}"/>
    <dgm:cxn modelId="{F5DCFC2F-E395-40CC-8DC0-21AA1F90746A}" type="presOf" srcId="{3C5FEF32-B8B3-49B2-AE0C-74622E86911E}" destId="{6B84E72F-F752-47D7-8CEC-EC89A241C1E3}" srcOrd="0" destOrd="0" presId="urn:microsoft.com/office/officeart/2005/8/layout/process3"/>
    <dgm:cxn modelId="{F69CEF33-7AE8-467B-8D58-FAFC65F6BAF3}" type="presOf" srcId="{68AB71BD-9167-4AFE-AB15-B98B822B207B}" destId="{7D6A2092-737B-465D-BF4A-FE2E74374D1F}" srcOrd="0" destOrd="0" presId="urn:microsoft.com/office/officeart/2005/8/layout/process3"/>
    <dgm:cxn modelId="{D7648D34-DEB1-4A04-8030-BA2DCB268BB5}" type="presOf" srcId="{C2741206-9CF4-47E7-ABA6-FD63793380B4}" destId="{EB33835C-A4BD-4237-991B-15061B4A1AEA}" srcOrd="0" destOrd="2" presId="urn:microsoft.com/office/officeart/2005/8/layout/process3"/>
    <dgm:cxn modelId="{50C52537-F418-4D82-9162-C96CA4189EA2}" type="presOf" srcId="{7E1D831E-5B3B-425A-BAEB-0D36C0B9580A}" destId="{2C75CDAF-9209-4A29-8601-394F4EA2BA94}" srcOrd="0" destOrd="1" presId="urn:microsoft.com/office/officeart/2005/8/layout/process3"/>
    <dgm:cxn modelId="{BCD62838-D988-4389-B651-8A8B1B220ED8}" type="presOf" srcId="{8A0918E2-21D6-42A9-9D00-5A7F88B23165}" destId="{2C75CDAF-9209-4A29-8601-394F4EA2BA94}" srcOrd="0" destOrd="2" presId="urn:microsoft.com/office/officeart/2005/8/layout/process3"/>
    <dgm:cxn modelId="{A7EA983A-D737-4B44-A76F-81C0D1E15F8E}" type="presOf" srcId="{1C16D886-E6DA-4001-8A9D-1848F4168B59}" destId="{EDBEC60B-5FD7-4D63-934A-DDA0815885EA}" srcOrd="0" destOrd="2" presId="urn:microsoft.com/office/officeart/2005/8/layout/process3"/>
    <dgm:cxn modelId="{BC415F3C-24DD-45FA-834E-322B865FD74E}" srcId="{5D9A04E7-9A15-49E2-B9D2-628323C757BD}" destId="{000116AE-F3FA-4D00-A77E-BDF90260268C}" srcOrd="3" destOrd="0" parTransId="{B18B2209-49A0-4C6C-94C2-458FCD1C45EE}" sibTransId="{68AB71BD-9167-4AFE-AB15-B98B822B207B}"/>
    <dgm:cxn modelId="{F1DF703D-7D14-41F8-BB8F-AAF3620C0827}" type="presOf" srcId="{3C5FEF32-B8B3-49B2-AE0C-74622E86911E}" destId="{B472E5BA-8C18-4B01-8B07-5C20976CB14C}" srcOrd="1" destOrd="0" presId="urn:microsoft.com/office/officeart/2005/8/layout/process3"/>
    <dgm:cxn modelId="{7A5F0D5B-BBC7-4BD2-9A09-ED8CEE535F2F}" srcId="{000116AE-F3FA-4D00-A77E-BDF90260268C}" destId="{0F00AD71-48EF-44FE-A27C-35AD7F81E6CC}" srcOrd="4" destOrd="0" parTransId="{2EB6FD39-11A1-4C8A-94CE-D705E392B2BF}" sibTransId="{00F32C33-86BB-4281-9581-97AC1E392446}"/>
    <dgm:cxn modelId="{D565915B-BC19-46BF-BB47-E95067753436}" srcId="{F25E0F46-04D5-4DDC-8479-5B3B3EF2A08F}" destId="{1582E59F-E57D-4583-9364-BFF6494F6DEC}" srcOrd="3" destOrd="0" parTransId="{32010771-8587-4CA3-A406-6F56531F2B82}" sibTransId="{DDD3BF3A-0103-4C9F-83B7-D019AEFE3777}"/>
    <dgm:cxn modelId="{30C5CA41-A672-4CD1-868D-3058BB84627E}" type="presOf" srcId="{A020BD23-9BD3-4D9D-A0CB-B93404D9D636}" destId="{FEAE3D54-D6C8-4C37-953E-420082100EE2}" srcOrd="1" destOrd="0" presId="urn:microsoft.com/office/officeart/2005/8/layout/process3"/>
    <dgm:cxn modelId="{C0C42A43-C80A-4E7A-916E-F63A2DF5D6FB}" srcId="{927C5C70-8169-4879-8D5F-A587B960672C}" destId="{1C16D886-E6DA-4001-8A9D-1848F4168B59}" srcOrd="2" destOrd="0" parTransId="{604A9E76-7BDB-41A4-B59D-C6C077F4AAC1}" sibTransId="{411E3E7C-B437-4B28-940A-E025C9D41E61}"/>
    <dgm:cxn modelId="{24B47264-A294-48D7-8A4A-41A504741D34}" type="presOf" srcId="{D4A93982-FE76-4828-865C-AF74B2E729E7}" destId="{635B62CE-2B22-49D9-A602-E6787E575244}" srcOrd="1" destOrd="0" presId="urn:microsoft.com/office/officeart/2005/8/layout/process3"/>
    <dgm:cxn modelId="{63FD1145-312A-4C19-ACAF-C16E34E8223D}" type="presOf" srcId="{9A736BF9-C9CD-488A-AF7F-7DA1203FC608}" destId="{D0BAAFEF-7EBC-4E26-918A-C6A0BA57A295}" srcOrd="0" destOrd="0" presId="urn:microsoft.com/office/officeart/2005/8/layout/process3"/>
    <dgm:cxn modelId="{A9BA1D46-B50D-41AC-9168-14E1E4CFD631}" srcId="{3C5FEF32-B8B3-49B2-AE0C-74622E86911E}" destId="{AB82CD6F-4B3B-4158-8245-E7E5BBDF5EBB}" srcOrd="0" destOrd="0" parTransId="{4FC68BA3-9D26-4759-9DF6-C8C3B0DA9C85}" sibTransId="{DECCD042-6D03-41EA-BD84-6A187B92CCCA}"/>
    <dgm:cxn modelId="{A98DBE47-254B-4F40-BDBB-F47F446DC8CB}" type="presOf" srcId="{7B0437BF-8BAE-490A-8999-D8DC43BCE33A}" destId="{2A700F1B-728F-4432-A374-5BAD1C828745}" srcOrd="0" destOrd="2" presId="urn:microsoft.com/office/officeart/2005/8/layout/process3"/>
    <dgm:cxn modelId="{18B17C4A-0B94-4494-ADDE-7F5C8B03247D}" srcId="{927C5C70-8169-4879-8D5F-A587B960672C}" destId="{676DD388-E12B-480B-9F9A-DAD2A5B54E59}" srcOrd="1" destOrd="0" parTransId="{605F9B84-B1FF-4CC3-9DC5-113FF65251A2}" sibTransId="{BC05A16B-9DB6-4F14-93B4-ACFDC62C8027}"/>
    <dgm:cxn modelId="{18333E6C-2305-49BE-9FC3-D3345E3A6996}" type="presOf" srcId="{31A81506-9618-4834-929C-37C6D8DDC855}" destId="{552C63C6-494C-46B5-971A-ADFC80EB698E}" srcOrd="1" destOrd="0" presId="urn:microsoft.com/office/officeart/2005/8/layout/process3"/>
    <dgm:cxn modelId="{379C4A4D-E2FE-4221-A329-AC2EAEA0BA06}" type="presOf" srcId="{AB82CD6F-4B3B-4158-8245-E7E5BBDF5EBB}" destId="{EB33835C-A4BD-4237-991B-15061B4A1AEA}" srcOrd="0" destOrd="0" presId="urn:microsoft.com/office/officeart/2005/8/layout/process3"/>
    <dgm:cxn modelId="{4F9D7872-E645-454A-86A1-16C159E9FB14}" type="presOf" srcId="{000116AE-F3FA-4D00-A77E-BDF90260268C}" destId="{EA21A8D1-CEFB-4ADF-868E-DAF4854C924E}" srcOrd="1" destOrd="0" presId="urn:microsoft.com/office/officeart/2005/8/layout/process3"/>
    <dgm:cxn modelId="{B92CD573-42C7-4FF4-A154-D3AA6587FC0B}" type="presOf" srcId="{F25E0F46-04D5-4DDC-8479-5B3B3EF2A08F}" destId="{34935811-7547-417D-AB55-E41ACA411799}" srcOrd="0" destOrd="0" presId="urn:microsoft.com/office/officeart/2005/8/layout/process3"/>
    <dgm:cxn modelId="{712EB575-BEF6-4D5B-B0BE-411EE7C5F32C}" type="presOf" srcId="{168DC0F1-4CEE-4F57-94AC-C1AF5A8E12E7}" destId="{2A700F1B-728F-4432-A374-5BAD1C828745}" srcOrd="0" destOrd="0" presId="urn:microsoft.com/office/officeart/2005/8/layout/process3"/>
    <dgm:cxn modelId="{E180D476-F5CD-4347-A11C-D6C03422074B}" srcId="{000116AE-F3FA-4D00-A77E-BDF90260268C}" destId="{8368F764-6E2E-4C1C-8C26-267AF3CA8656}" srcOrd="3" destOrd="0" parTransId="{DEED0B26-FC6C-4786-B8F9-1F4ECD754D2C}" sibTransId="{7064E71E-CC56-4B5D-AAB1-B02075781F46}"/>
    <dgm:cxn modelId="{939CFA76-6052-4001-8BAB-A10186E20A45}" type="presOf" srcId="{F25E0F46-04D5-4DDC-8479-5B3B3EF2A08F}" destId="{03E88AA2-1B7F-4640-BF69-D7368E491EF4}" srcOrd="1" destOrd="0" presId="urn:microsoft.com/office/officeart/2005/8/layout/process3"/>
    <dgm:cxn modelId="{51C34857-D2F4-4D17-90DE-EB5B6150FBFB}" type="presOf" srcId="{D8F172CF-A6E8-41AC-8A4E-07A77370E88D}" destId="{EDBEC60B-5FD7-4D63-934A-DDA0815885EA}" srcOrd="0" destOrd="0" presId="urn:microsoft.com/office/officeart/2005/8/layout/process3"/>
    <dgm:cxn modelId="{030FC657-1AE1-413C-A96B-49CB46B67B7F}" srcId="{31A81506-9618-4834-929C-37C6D8DDC855}" destId="{C38270CA-5ED7-47F0-9F6B-608C70350DB7}" srcOrd="2" destOrd="0" parTransId="{231A851C-8339-4B62-A3F1-E5D540E358D0}" sibTransId="{D770E76E-6EBE-4379-A75B-4D6204BD9B7F}"/>
    <dgm:cxn modelId="{D2FA3659-1E5E-4C8A-9578-FC001D9A5B1E}" type="presOf" srcId="{B0EF6E3B-8B4E-4A89-8BF3-94735865D6A6}" destId="{AF06FCBB-2D7A-4017-9803-F4501AF3DCFF}" srcOrd="0" destOrd="0" presId="urn:microsoft.com/office/officeart/2005/8/layout/process3"/>
    <dgm:cxn modelId="{21505B59-C797-4266-95A8-73669959CB95}" srcId="{F25E0F46-04D5-4DDC-8479-5B3B3EF2A08F}" destId="{168DC0F1-4CEE-4F57-94AC-C1AF5A8E12E7}" srcOrd="0" destOrd="0" parTransId="{84049AB0-417B-48A1-B826-84DFDED3BC93}" sibTransId="{CE33256A-9FAE-4A76-BA07-96EEEAA1C54E}"/>
    <dgm:cxn modelId="{C60DFB59-1E01-47D5-9CCC-5F2ABB54A35A}" type="presOf" srcId="{A020BD23-9BD3-4D9D-A0CB-B93404D9D636}" destId="{EF95C47E-F556-467C-82AB-21AE85B7AECB}" srcOrd="0" destOrd="0" presId="urn:microsoft.com/office/officeart/2005/8/layout/process3"/>
    <dgm:cxn modelId="{FF96F27C-B64F-4F1B-93D7-4E29B9408F41}" type="presOf" srcId="{72B59B8D-46AC-4E4D-BB10-9DB1A418045E}" destId="{7480E91E-5CFC-49F7-928B-275181F98C32}" srcOrd="1" destOrd="0" presId="urn:microsoft.com/office/officeart/2005/8/layout/process3"/>
    <dgm:cxn modelId="{3DD3D386-592D-4628-BFA8-630826D62565}" srcId="{32C39104-D541-4B80-8A47-02FD961A17EE}" destId="{97F3570E-2D25-44D8-864B-CA09C2431804}" srcOrd="4" destOrd="0" parTransId="{F35583FD-0075-4EBE-951D-CB7D973A4D83}" sibTransId="{86AC8D23-7E66-4575-A9AF-B526FEEC1005}"/>
    <dgm:cxn modelId="{37DDD187-97DD-4608-A7E1-220BA735E38E}" srcId="{000116AE-F3FA-4D00-A77E-BDF90260268C}" destId="{8A0918E2-21D6-42A9-9D00-5A7F88B23165}" srcOrd="2" destOrd="0" parTransId="{3FFCF714-94B5-4EF1-AB47-6453E988A462}" sibTransId="{26B69B3C-9317-4C3A-B462-1A205C780F13}"/>
    <dgm:cxn modelId="{A6BC4F8C-49F4-4A28-B353-77F81A4EE12D}" type="presOf" srcId="{8368F764-6E2E-4C1C-8C26-267AF3CA8656}" destId="{2C75CDAF-9209-4A29-8601-394F4EA2BA94}" srcOrd="0" destOrd="3" presId="urn:microsoft.com/office/officeart/2005/8/layout/process3"/>
    <dgm:cxn modelId="{FFFC1C8F-7413-4E45-A81C-301DC4BED5A2}" type="presOf" srcId="{2CF02C24-7D38-4848-86F1-26A6E4B96C8E}" destId="{2A700F1B-728F-4432-A374-5BAD1C828745}" srcOrd="0" destOrd="1" presId="urn:microsoft.com/office/officeart/2005/8/layout/process3"/>
    <dgm:cxn modelId="{2A19369D-E323-4594-ACA9-C4D4AB008F86}" type="presOf" srcId="{1582E59F-E57D-4583-9364-BFF6494F6DEC}" destId="{2A700F1B-728F-4432-A374-5BAD1C828745}" srcOrd="0" destOrd="3" presId="urn:microsoft.com/office/officeart/2005/8/layout/process3"/>
    <dgm:cxn modelId="{D3469DA1-67B8-4698-8F5F-FA4558DCECCB}" type="presOf" srcId="{499BCC04-B959-4355-9920-C204FF66AF39}" destId="{CA0C6339-5279-4691-B204-29EEED4DD3D3}" srcOrd="0" destOrd="0" presId="urn:microsoft.com/office/officeart/2005/8/layout/process3"/>
    <dgm:cxn modelId="{598C39A8-6F94-4B29-AC55-1FDE2180FEA4}" srcId="{31A81506-9618-4834-929C-37C6D8DDC855}" destId="{21A5A031-CFAC-4A7F-9E0F-04FE00E0436C}" srcOrd="1" destOrd="0" parTransId="{C9B87249-4E95-42B1-B578-6BC96E264EEE}" sibTransId="{46516CE3-D044-4E2B-83E2-A172D12FC80E}"/>
    <dgm:cxn modelId="{F8BBBDA8-A3D0-44FE-96E3-70AF12EAEC3D}" type="presOf" srcId="{E85CD499-E46E-4A29-872D-E6959065496A}" destId="{2A700F1B-728F-4432-A374-5BAD1C828745}" srcOrd="0" destOrd="4" presId="urn:microsoft.com/office/officeart/2005/8/layout/process3"/>
    <dgm:cxn modelId="{7374D8A8-0CE2-4710-AE34-C42A6E91F5B4}" srcId="{5D9A04E7-9A15-49E2-B9D2-628323C757BD}" destId="{31A81506-9618-4834-929C-37C6D8DDC855}" srcOrd="2" destOrd="0" parTransId="{F81A5C6F-9A20-48FC-81AE-574F18A09DA9}" sibTransId="{72B59B8D-46AC-4E4D-BB10-9DB1A418045E}"/>
    <dgm:cxn modelId="{8CFD70A9-9E83-4F3F-BAE3-56AADA6DE2C5}" srcId="{32C39104-D541-4B80-8A47-02FD961A17EE}" destId="{78E52884-1F84-44D2-BD41-6FF210589593}" srcOrd="2" destOrd="0" parTransId="{1771E919-5B27-46F8-BC07-A413392BEB9B}" sibTransId="{4EDD79E7-238E-49C6-9077-92ADA86F269C}"/>
    <dgm:cxn modelId="{786CAEA9-E10F-40AC-8355-58B3CFD6022F}" srcId="{000116AE-F3FA-4D00-A77E-BDF90260268C}" destId="{735D89E7-A24F-411F-A7B2-40A42CBFD2E7}" srcOrd="0" destOrd="0" parTransId="{E32C15F6-F09A-4356-87E0-6E1C35F43C23}" sibTransId="{25015934-3162-4144-AD8F-E0BDA6F3CE13}"/>
    <dgm:cxn modelId="{2B9157AC-F799-45EB-A6DF-DF6D2844A6E6}" type="presOf" srcId="{927C5C70-8169-4879-8D5F-A587B960672C}" destId="{2D6875F0-ACB7-4945-8220-F97ECFE1D8B0}" srcOrd="1" destOrd="0" presId="urn:microsoft.com/office/officeart/2005/8/layout/process3"/>
    <dgm:cxn modelId="{C5D759AC-42F7-4E9F-8C06-BB1FC829DA1E}" type="presOf" srcId="{0D52E306-CE72-42CB-81CB-24170DA5CF46}" destId="{EB33835C-A4BD-4237-991B-15061B4A1AEA}" srcOrd="0" destOrd="5" presId="urn:microsoft.com/office/officeart/2005/8/layout/process3"/>
    <dgm:cxn modelId="{4AF0A1AF-0BCE-45BB-9AD1-9EEA6727BE5B}" srcId="{5D9A04E7-9A15-49E2-B9D2-628323C757BD}" destId="{3C5FEF32-B8B3-49B2-AE0C-74622E86911E}" srcOrd="4" destOrd="0" parTransId="{5223A7FC-7BFC-4E7E-8011-9D43564E34A6}" sibTransId="{B0EF6E3B-8B4E-4A89-8BF3-94735865D6A6}"/>
    <dgm:cxn modelId="{95C189B5-E5B1-4133-9B4A-C069B01B4985}" type="presOf" srcId="{31A81506-9618-4834-929C-37C6D8DDC855}" destId="{E2EA3BA7-D93D-4E6A-9B78-22EC1A8455B7}" srcOrd="0" destOrd="0" presId="urn:microsoft.com/office/officeart/2005/8/layout/process3"/>
    <dgm:cxn modelId="{27C628BA-E720-414F-A456-E47505ABD874}" type="presOf" srcId="{735D89E7-A24F-411F-A7B2-40A42CBFD2E7}" destId="{2C75CDAF-9209-4A29-8601-394F4EA2BA94}" srcOrd="0" destOrd="0" presId="urn:microsoft.com/office/officeart/2005/8/layout/process3"/>
    <dgm:cxn modelId="{128EC3C0-15A4-4B38-A437-FA7270CA2B79}" type="presOf" srcId="{A8DC260A-47E3-4F5D-9E64-8EF86721DE77}" destId="{D0BAAFEF-7EBC-4E26-918A-C6A0BA57A295}" srcOrd="0" destOrd="1" presId="urn:microsoft.com/office/officeart/2005/8/layout/process3"/>
    <dgm:cxn modelId="{BC9B75C1-80E8-427B-8EF9-89E51762D6D0}" type="presOf" srcId="{676DD388-E12B-480B-9F9A-DAD2A5B54E59}" destId="{EDBEC60B-5FD7-4D63-934A-DDA0815885EA}" srcOrd="0" destOrd="1" presId="urn:microsoft.com/office/officeart/2005/8/layout/process3"/>
    <dgm:cxn modelId="{7A0DECC4-4842-4A7E-925F-C1A1969DCF21}" srcId="{927C5C70-8169-4879-8D5F-A587B960672C}" destId="{D8F172CF-A6E8-41AC-8A4E-07A77370E88D}" srcOrd="0" destOrd="0" parTransId="{2BA9D8C5-7786-44D2-BE4B-F2E871441BD3}" sibTransId="{78AFEDD2-A0EE-4124-B006-360CBB64B6B9}"/>
    <dgm:cxn modelId="{80C3F5C4-2519-409E-B730-D53CD2D7E5E2}" type="presOf" srcId="{5D9A04E7-9A15-49E2-B9D2-628323C757BD}" destId="{B334E72B-3CE7-464E-865E-348DDBB64FFE}" srcOrd="0" destOrd="0" presId="urn:microsoft.com/office/officeart/2005/8/layout/process3"/>
    <dgm:cxn modelId="{BDB980CD-D5A4-499B-874C-3F0C5D2367F5}" type="presOf" srcId="{32C39104-D541-4B80-8A47-02FD961A17EE}" destId="{0CB1B189-48F3-4D0C-9B1B-548FBE887C59}" srcOrd="0" destOrd="0" presId="urn:microsoft.com/office/officeart/2005/8/layout/process3"/>
    <dgm:cxn modelId="{8815E3CE-4A72-437A-8D8E-DF0EFA79EF02}" type="presOf" srcId="{32C39104-D541-4B80-8A47-02FD961A17EE}" destId="{62A8367F-7F32-43A4-B8E3-F4803C977091}" srcOrd="1" destOrd="0" presId="urn:microsoft.com/office/officeart/2005/8/layout/process3"/>
    <dgm:cxn modelId="{8FE5E1D2-DB19-42CF-A2BF-20923729D108}" type="presOf" srcId="{000116AE-F3FA-4D00-A77E-BDF90260268C}" destId="{F4D9D64A-EEC0-4C3E-81C1-7384C8D4FCA1}" srcOrd="0" destOrd="0" presId="urn:microsoft.com/office/officeart/2005/8/layout/process3"/>
    <dgm:cxn modelId="{79D76FDA-D9D8-4BE8-B4E8-BA3A8FED967D}" srcId="{32C39104-D541-4B80-8A47-02FD961A17EE}" destId="{A5E50FB4-3E3E-458C-BC1F-69CEB0419CE8}" srcOrd="3" destOrd="0" parTransId="{3D60778F-4B90-4B62-868D-CA6CF641D014}" sibTransId="{DEC9F414-371F-4A3B-B3D3-68941BCB4C5B}"/>
    <dgm:cxn modelId="{753A03DB-BBC7-490F-AE1F-478EC837093D}" srcId="{31A81506-9618-4834-929C-37C6D8DDC855}" destId="{499BCC04-B959-4355-9920-C204FF66AF39}" srcOrd="0" destOrd="0" parTransId="{35CF3180-E8FC-4BFC-93E6-B36431EB936E}" sibTransId="{940BB83C-B67B-41DE-BB94-AAC68F9FFC6E}"/>
    <dgm:cxn modelId="{C4BB95DC-1C46-4231-877D-1A249EFD2710}" type="presOf" srcId="{B0EF6E3B-8B4E-4A89-8BF3-94735865D6A6}" destId="{5D2167D4-F19A-49E1-A5FF-919A7AC41B4A}" srcOrd="1" destOrd="0" presId="urn:microsoft.com/office/officeart/2005/8/layout/process3"/>
    <dgm:cxn modelId="{ECB36AE2-B0DC-4F0C-970F-39F104536848}" type="presOf" srcId="{21A5A031-CFAC-4A7F-9E0F-04FE00E0436C}" destId="{CA0C6339-5279-4691-B204-29EEED4DD3D3}" srcOrd="0" destOrd="1" presId="urn:microsoft.com/office/officeart/2005/8/layout/process3"/>
    <dgm:cxn modelId="{0EEB91E5-EF90-4525-B58E-9E51829C77D2}" type="presOf" srcId="{A5E50FB4-3E3E-458C-BC1F-69CEB0419CE8}" destId="{D0BAAFEF-7EBC-4E26-918A-C6A0BA57A295}" srcOrd="0" destOrd="3" presId="urn:microsoft.com/office/officeart/2005/8/layout/process3"/>
    <dgm:cxn modelId="{AF32AFE7-956C-4DC4-BA7F-35BE7F34255F}" type="presOf" srcId="{78E52884-1F84-44D2-BD41-6FF210589593}" destId="{D0BAAFEF-7EBC-4E26-918A-C6A0BA57A295}" srcOrd="0" destOrd="2" presId="urn:microsoft.com/office/officeart/2005/8/layout/process3"/>
    <dgm:cxn modelId="{7F8B6BE9-8B7C-4F25-8BFC-526B8DAD1EC3}" srcId="{F25E0F46-04D5-4DDC-8479-5B3B3EF2A08F}" destId="{E85CD499-E46E-4A29-872D-E6959065496A}" srcOrd="4" destOrd="0" parTransId="{67FFF088-70F9-4E16-9A1D-E140250FCCFC}" sibTransId="{D8F77B9D-7794-4055-BEA3-5F9694646799}"/>
    <dgm:cxn modelId="{0AB567EB-99A0-46BD-97F1-E70FC471B24B}" srcId="{5D9A04E7-9A15-49E2-B9D2-628323C757BD}" destId="{927C5C70-8169-4879-8D5F-A587B960672C}" srcOrd="0" destOrd="0" parTransId="{086FE4BC-FC93-4750-99C2-AB0490C03BD1}" sibTransId="{D4A93982-FE76-4828-865C-AF74B2E729E7}"/>
    <dgm:cxn modelId="{8BCD55F1-3E83-422F-8182-7805BC00AB75}" srcId="{32C39104-D541-4B80-8A47-02FD961A17EE}" destId="{A8DC260A-47E3-4F5D-9E64-8EF86721DE77}" srcOrd="1" destOrd="0" parTransId="{49828E87-9840-4E48-9C28-29371A20E6A7}" sibTransId="{7E862F98-CFD8-4EF3-9427-FD306D6D518D}"/>
    <dgm:cxn modelId="{727F56F1-A503-432E-B3AD-A0CF22F4DD63}" type="presOf" srcId="{0F00AD71-48EF-44FE-A27C-35AD7F81E6CC}" destId="{2C75CDAF-9209-4A29-8601-394F4EA2BA94}" srcOrd="0" destOrd="4" presId="urn:microsoft.com/office/officeart/2005/8/layout/process3"/>
    <dgm:cxn modelId="{DE7058F6-93F1-4389-BCFA-711FD518C70B}" srcId="{3C5FEF32-B8B3-49B2-AE0C-74622E86911E}" destId="{76245173-2A7E-46E6-B9D3-4E82219B54A8}" srcOrd="4" destOrd="0" parTransId="{BFC88647-78F9-4471-8969-8D901D2299C2}" sibTransId="{799A0590-80D2-4235-BA1D-059F9411F5F7}"/>
    <dgm:cxn modelId="{D30B5DF7-9488-40B5-8592-BEB0723513E4}" type="presOf" srcId="{927C5C70-8169-4879-8D5F-A587B960672C}" destId="{4EEB8C20-2D39-4A40-BAE7-C7F95BAEA5AA}" srcOrd="0" destOrd="0" presId="urn:microsoft.com/office/officeart/2005/8/layout/process3"/>
    <dgm:cxn modelId="{CD07C7FB-6930-46D1-8B06-AFAE54AF413E}" srcId="{3C5FEF32-B8B3-49B2-AE0C-74622E86911E}" destId="{4B9E400C-6055-434D-BD63-DB2EDF5AC60B}" srcOrd="1" destOrd="0" parTransId="{FB091E6A-52C4-4C2B-B3B5-C53C25A24A50}" sibTransId="{5ABC9FD2-0EE8-45FC-8F76-B62A60B83AA7}"/>
    <dgm:cxn modelId="{9C053028-30F3-48F4-8CE4-80802915E8AB}" type="presParOf" srcId="{B334E72B-3CE7-464E-865E-348DDBB64FFE}" destId="{4CE7A8C7-87A8-46FD-9F04-7E7593A182EC}" srcOrd="0" destOrd="0" presId="urn:microsoft.com/office/officeart/2005/8/layout/process3"/>
    <dgm:cxn modelId="{0F3669D2-DE7D-4D5A-9E18-BDC6C910E59F}" type="presParOf" srcId="{4CE7A8C7-87A8-46FD-9F04-7E7593A182EC}" destId="{4EEB8C20-2D39-4A40-BAE7-C7F95BAEA5AA}" srcOrd="0" destOrd="0" presId="urn:microsoft.com/office/officeart/2005/8/layout/process3"/>
    <dgm:cxn modelId="{A1DED61A-C715-48F0-A1B2-62B6BCE24716}" type="presParOf" srcId="{4CE7A8C7-87A8-46FD-9F04-7E7593A182EC}" destId="{2D6875F0-ACB7-4945-8220-F97ECFE1D8B0}" srcOrd="1" destOrd="0" presId="urn:microsoft.com/office/officeart/2005/8/layout/process3"/>
    <dgm:cxn modelId="{4D96EC3F-5F0E-48F5-914B-747C82A35B2D}" type="presParOf" srcId="{4CE7A8C7-87A8-46FD-9F04-7E7593A182EC}" destId="{EDBEC60B-5FD7-4D63-934A-DDA0815885EA}" srcOrd="2" destOrd="0" presId="urn:microsoft.com/office/officeart/2005/8/layout/process3"/>
    <dgm:cxn modelId="{6993B2C5-BCE3-4F97-8361-FDB2A16E62B7}" type="presParOf" srcId="{B334E72B-3CE7-464E-865E-348DDBB64FFE}" destId="{2338AC7A-E959-4B66-A2B3-1D79A41FD8CD}" srcOrd="1" destOrd="0" presId="urn:microsoft.com/office/officeart/2005/8/layout/process3"/>
    <dgm:cxn modelId="{C74843EE-BFC6-4752-85E1-46E375D99627}" type="presParOf" srcId="{2338AC7A-E959-4B66-A2B3-1D79A41FD8CD}" destId="{635B62CE-2B22-49D9-A602-E6787E575244}" srcOrd="0" destOrd="0" presId="urn:microsoft.com/office/officeart/2005/8/layout/process3"/>
    <dgm:cxn modelId="{4F38DF36-D454-4BAF-9FEC-03D850B5E780}" type="presParOf" srcId="{B334E72B-3CE7-464E-865E-348DDBB64FFE}" destId="{45EE5B59-47D4-450D-A1DB-A495E2C9AC1F}" srcOrd="2" destOrd="0" presId="urn:microsoft.com/office/officeart/2005/8/layout/process3"/>
    <dgm:cxn modelId="{1BE5D1BB-EEF8-4061-A9AE-353F9A040AD0}" type="presParOf" srcId="{45EE5B59-47D4-450D-A1DB-A495E2C9AC1F}" destId="{34935811-7547-417D-AB55-E41ACA411799}" srcOrd="0" destOrd="0" presId="urn:microsoft.com/office/officeart/2005/8/layout/process3"/>
    <dgm:cxn modelId="{D8689BE9-4AB2-4562-998E-9C9C88FE559C}" type="presParOf" srcId="{45EE5B59-47D4-450D-A1DB-A495E2C9AC1F}" destId="{03E88AA2-1B7F-4640-BF69-D7368E491EF4}" srcOrd="1" destOrd="0" presId="urn:microsoft.com/office/officeart/2005/8/layout/process3"/>
    <dgm:cxn modelId="{8B28B865-4592-4F39-8B3F-BF8C62A46FCC}" type="presParOf" srcId="{45EE5B59-47D4-450D-A1DB-A495E2C9AC1F}" destId="{2A700F1B-728F-4432-A374-5BAD1C828745}" srcOrd="2" destOrd="0" presId="urn:microsoft.com/office/officeart/2005/8/layout/process3"/>
    <dgm:cxn modelId="{3D59B5D7-BF0F-4EA6-964B-E058C9D3E075}" type="presParOf" srcId="{B334E72B-3CE7-464E-865E-348DDBB64FFE}" destId="{EF95C47E-F556-467C-82AB-21AE85B7AECB}" srcOrd="3" destOrd="0" presId="urn:microsoft.com/office/officeart/2005/8/layout/process3"/>
    <dgm:cxn modelId="{B1906D7A-991C-4C63-85D5-647A3B0685FC}" type="presParOf" srcId="{EF95C47E-F556-467C-82AB-21AE85B7AECB}" destId="{FEAE3D54-D6C8-4C37-953E-420082100EE2}" srcOrd="0" destOrd="0" presId="urn:microsoft.com/office/officeart/2005/8/layout/process3"/>
    <dgm:cxn modelId="{3AAA3258-70E3-4D24-8A1A-C73FD107E2FA}" type="presParOf" srcId="{B334E72B-3CE7-464E-865E-348DDBB64FFE}" destId="{F2EED572-5C9A-4AAE-B561-D12B7AE0A576}" srcOrd="4" destOrd="0" presId="urn:microsoft.com/office/officeart/2005/8/layout/process3"/>
    <dgm:cxn modelId="{D5F2516A-339A-4415-A0B9-B82294D68847}" type="presParOf" srcId="{F2EED572-5C9A-4AAE-B561-D12B7AE0A576}" destId="{E2EA3BA7-D93D-4E6A-9B78-22EC1A8455B7}" srcOrd="0" destOrd="0" presId="urn:microsoft.com/office/officeart/2005/8/layout/process3"/>
    <dgm:cxn modelId="{521E836F-36A7-48CB-98D6-89F1FD71B59A}" type="presParOf" srcId="{F2EED572-5C9A-4AAE-B561-D12B7AE0A576}" destId="{552C63C6-494C-46B5-971A-ADFC80EB698E}" srcOrd="1" destOrd="0" presId="urn:microsoft.com/office/officeart/2005/8/layout/process3"/>
    <dgm:cxn modelId="{76ED3700-E517-4BD8-B842-F9B67D801C23}" type="presParOf" srcId="{F2EED572-5C9A-4AAE-B561-D12B7AE0A576}" destId="{CA0C6339-5279-4691-B204-29EEED4DD3D3}" srcOrd="2" destOrd="0" presId="urn:microsoft.com/office/officeart/2005/8/layout/process3"/>
    <dgm:cxn modelId="{F9AD8AC8-7D39-4477-9D86-2530CC047B1B}" type="presParOf" srcId="{B334E72B-3CE7-464E-865E-348DDBB64FFE}" destId="{4449005F-B16B-427C-AE26-A71C826D6B5A}" srcOrd="5" destOrd="0" presId="urn:microsoft.com/office/officeart/2005/8/layout/process3"/>
    <dgm:cxn modelId="{C1AA4F86-3BB7-4364-9A5D-0F05B49F2242}" type="presParOf" srcId="{4449005F-B16B-427C-AE26-A71C826D6B5A}" destId="{7480E91E-5CFC-49F7-928B-275181F98C32}" srcOrd="0" destOrd="0" presId="urn:microsoft.com/office/officeart/2005/8/layout/process3"/>
    <dgm:cxn modelId="{071D3841-6B5C-43B8-AF50-81D27629FD52}" type="presParOf" srcId="{B334E72B-3CE7-464E-865E-348DDBB64FFE}" destId="{10CC339E-F37E-4EDD-BCFE-ED864D6C12F1}" srcOrd="6" destOrd="0" presId="urn:microsoft.com/office/officeart/2005/8/layout/process3"/>
    <dgm:cxn modelId="{D4F7B5A3-ACB1-483A-9B68-8D5CE9C2EBB0}" type="presParOf" srcId="{10CC339E-F37E-4EDD-BCFE-ED864D6C12F1}" destId="{F4D9D64A-EEC0-4C3E-81C1-7384C8D4FCA1}" srcOrd="0" destOrd="0" presId="urn:microsoft.com/office/officeart/2005/8/layout/process3"/>
    <dgm:cxn modelId="{E35D44D7-908A-4E33-BC4C-22EFDD680D77}" type="presParOf" srcId="{10CC339E-F37E-4EDD-BCFE-ED864D6C12F1}" destId="{EA21A8D1-CEFB-4ADF-868E-DAF4854C924E}" srcOrd="1" destOrd="0" presId="urn:microsoft.com/office/officeart/2005/8/layout/process3"/>
    <dgm:cxn modelId="{58EFDC4D-ECFA-4909-9055-CD71D431FE2B}" type="presParOf" srcId="{10CC339E-F37E-4EDD-BCFE-ED864D6C12F1}" destId="{2C75CDAF-9209-4A29-8601-394F4EA2BA94}" srcOrd="2" destOrd="0" presId="urn:microsoft.com/office/officeart/2005/8/layout/process3"/>
    <dgm:cxn modelId="{7C7473A3-2359-4768-8709-377D48139678}" type="presParOf" srcId="{B334E72B-3CE7-464E-865E-348DDBB64FFE}" destId="{7D6A2092-737B-465D-BF4A-FE2E74374D1F}" srcOrd="7" destOrd="0" presId="urn:microsoft.com/office/officeart/2005/8/layout/process3"/>
    <dgm:cxn modelId="{A511B8F2-87CE-41C2-BD5F-20513F51AA9E}" type="presParOf" srcId="{7D6A2092-737B-465D-BF4A-FE2E74374D1F}" destId="{4783946C-2759-4D44-AAF1-0DEDF7AE4E6A}" srcOrd="0" destOrd="0" presId="urn:microsoft.com/office/officeart/2005/8/layout/process3"/>
    <dgm:cxn modelId="{5E97B2B8-5C11-4198-A4BB-041F52B0087C}" type="presParOf" srcId="{B334E72B-3CE7-464E-865E-348DDBB64FFE}" destId="{AE186CB9-0863-4694-9D94-730BC201FF82}" srcOrd="8" destOrd="0" presId="urn:microsoft.com/office/officeart/2005/8/layout/process3"/>
    <dgm:cxn modelId="{5057FA47-CB6A-4B2E-9994-A70C0D4418DF}" type="presParOf" srcId="{AE186CB9-0863-4694-9D94-730BC201FF82}" destId="{6B84E72F-F752-47D7-8CEC-EC89A241C1E3}" srcOrd="0" destOrd="0" presId="urn:microsoft.com/office/officeart/2005/8/layout/process3"/>
    <dgm:cxn modelId="{0DFE1602-311F-44BB-9F20-0BCF16E6FF83}" type="presParOf" srcId="{AE186CB9-0863-4694-9D94-730BC201FF82}" destId="{B472E5BA-8C18-4B01-8B07-5C20976CB14C}" srcOrd="1" destOrd="0" presId="urn:microsoft.com/office/officeart/2005/8/layout/process3"/>
    <dgm:cxn modelId="{1F8CBDA2-90AB-4C11-90E7-FA6E468A3E54}" type="presParOf" srcId="{AE186CB9-0863-4694-9D94-730BC201FF82}" destId="{EB33835C-A4BD-4237-991B-15061B4A1AEA}" srcOrd="2" destOrd="0" presId="urn:microsoft.com/office/officeart/2005/8/layout/process3"/>
    <dgm:cxn modelId="{36332157-B783-489A-A053-0D84AC327A50}" type="presParOf" srcId="{B334E72B-3CE7-464E-865E-348DDBB64FFE}" destId="{AF06FCBB-2D7A-4017-9803-F4501AF3DCFF}" srcOrd="9" destOrd="0" presId="urn:microsoft.com/office/officeart/2005/8/layout/process3"/>
    <dgm:cxn modelId="{A5D318BF-5482-40FA-B7B8-459E5E0BBF15}" type="presParOf" srcId="{AF06FCBB-2D7A-4017-9803-F4501AF3DCFF}" destId="{5D2167D4-F19A-49E1-A5FF-919A7AC41B4A}" srcOrd="0" destOrd="0" presId="urn:microsoft.com/office/officeart/2005/8/layout/process3"/>
    <dgm:cxn modelId="{9A72357D-149C-4824-92CD-406D121DB642}" type="presParOf" srcId="{B334E72B-3CE7-464E-865E-348DDBB64FFE}" destId="{3EBB6F3B-9A61-4E73-B15F-E59DF8D68F0C}" srcOrd="10" destOrd="0" presId="urn:microsoft.com/office/officeart/2005/8/layout/process3"/>
    <dgm:cxn modelId="{FB83BDB4-6C33-4C6B-B29D-09DD8479BA3B}" type="presParOf" srcId="{3EBB6F3B-9A61-4E73-B15F-E59DF8D68F0C}" destId="{0CB1B189-48F3-4D0C-9B1B-548FBE887C59}" srcOrd="0" destOrd="0" presId="urn:microsoft.com/office/officeart/2005/8/layout/process3"/>
    <dgm:cxn modelId="{2D7B050A-BCFB-4B67-BAA8-49D528CF4F4D}" type="presParOf" srcId="{3EBB6F3B-9A61-4E73-B15F-E59DF8D68F0C}" destId="{62A8367F-7F32-43A4-B8E3-F4803C977091}" srcOrd="1" destOrd="0" presId="urn:microsoft.com/office/officeart/2005/8/layout/process3"/>
    <dgm:cxn modelId="{74D055BE-1AC8-40DF-8FAC-1354012D1D86}" type="presParOf" srcId="{3EBB6F3B-9A61-4E73-B15F-E59DF8D68F0C}" destId="{D0BAAFEF-7EBC-4E26-918A-C6A0BA57A29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61FFB6-C399-4BEC-8EFD-D28843D47D59}" type="doc">
      <dgm:prSet loTypeId="urn:microsoft.com/office/officeart/2008/layout/IncreasingCircleProcess" loCatId="process" qsTypeId="urn:microsoft.com/office/officeart/2005/8/quickstyle/simple5" qsCatId="simple" csTypeId="urn:microsoft.com/office/officeart/2005/8/colors/colorful4" csCatId="colorful" phldr="1"/>
      <dgm:spPr/>
      <dgm:t>
        <a:bodyPr/>
        <a:lstStyle/>
        <a:p>
          <a:endParaRPr lang="en-US"/>
        </a:p>
      </dgm:t>
    </dgm:pt>
    <dgm:pt modelId="{91827759-D7CA-45BA-8047-4BDF7E7A9753}">
      <dgm:prSet phldrT="[Text]" custT="1"/>
      <dgm:spPr/>
      <dgm:t>
        <a:bodyPr/>
        <a:lstStyle/>
        <a:p>
          <a:r>
            <a:rPr lang="en-US" sz="1050" b="0" dirty="0"/>
            <a:t>Request PAN </a:t>
          </a:r>
        </a:p>
        <a:p>
          <a:r>
            <a:rPr lang="en-US" sz="1050" b="0" dirty="0"/>
            <a:t>3-Party contract</a:t>
          </a:r>
        </a:p>
        <a:p>
          <a:r>
            <a:rPr lang="en-US" sz="1050" b="0" dirty="0"/>
            <a:t>IDIS Setup</a:t>
          </a:r>
        </a:p>
        <a:p>
          <a:r>
            <a:rPr lang="en-US" sz="1050" b="0" dirty="0"/>
            <a:t>RCA </a:t>
          </a:r>
        </a:p>
      </dgm:t>
    </dgm:pt>
    <dgm:pt modelId="{2EF55C97-AD5E-444B-BAE7-6A450BDDA29C}" type="sibTrans" cxnId="{B16FA692-BD91-4F13-93E0-8D8381E76AC0}">
      <dgm:prSet/>
      <dgm:spPr/>
      <dgm:t>
        <a:bodyPr/>
        <a:lstStyle/>
        <a:p>
          <a:endParaRPr lang="en-US" sz="3600" b="1"/>
        </a:p>
      </dgm:t>
    </dgm:pt>
    <dgm:pt modelId="{328E8039-31D4-4625-B989-1BD204E0F318}" type="parTrans" cxnId="{B16FA692-BD91-4F13-93E0-8D8381E76AC0}">
      <dgm:prSet/>
      <dgm:spPr/>
      <dgm:t>
        <a:bodyPr/>
        <a:lstStyle/>
        <a:p>
          <a:endParaRPr lang="en-US" sz="3600" b="1"/>
        </a:p>
      </dgm:t>
    </dgm:pt>
    <dgm:pt modelId="{D6E9276D-F705-4E10-9A78-262321D2401E}">
      <dgm:prSet phldrT="[Text]" custT="1"/>
      <dgm:spPr/>
      <dgm:t>
        <a:bodyPr/>
        <a:lstStyle/>
        <a:p>
          <a:r>
            <a:rPr lang="en-US" sz="1050" b="1"/>
            <a:t>Disbursement</a:t>
          </a:r>
        </a:p>
      </dgm:t>
    </dgm:pt>
    <dgm:pt modelId="{AF7511C8-CB77-46E5-A2FD-486951F3225A}" type="sibTrans" cxnId="{8BF18FF4-2D70-47DF-9CC2-8E932CE1524C}">
      <dgm:prSet/>
      <dgm:spPr/>
      <dgm:t>
        <a:bodyPr/>
        <a:lstStyle/>
        <a:p>
          <a:endParaRPr lang="en-US" sz="3600" b="1"/>
        </a:p>
      </dgm:t>
    </dgm:pt>
    <dgm:pt modelId="{973CAAF2-F80D-45ED-BC97-C52FBA9D716C}" type="parTrans" cxnId="{8BF18FF4-2D70-47DF-9CC2-8E932CE1524C}">
      <dgm:prSet/>
      <dgm:spPr/>
      <dgm:t>
        <a:bodyPr/>
        <a:lstStyle/>
        <a:p>
          <a:endParaRPr lang="en-US" sz="3600" b="1"/>
        </a:p>
      </dgm:t>
    </dgm:pt>
    <dgm:pt modelId="{138AF95D-9341-471B-9679-B3877BE36462}">
      <dgm:prSet phldrT="[Text]" custT="1"/>
      <dgm:spPr/>
      <dgm:t>
        <a:bodyPr/>
        <a:lstStyle/>
        <a:p>
          <a:r>
            <a:rPr lang="en-US" sz="1050" b="1"/>
            <a:t>Completion/ Closeout</a:t>
          </a:r>
        </a:p>
      </dgm:t>
    </dgm:pt>
    <dgm:pt modelId="{F4405ACA-32A7-4FA7-8B2D-9A3B8FD041A7}" type="parTrans" cxnId="{E1BBD80C-13CC-44E0-BEA5-8D7C08296E57}">
      <dgm:prSet/>
      <dgm:spPr/>
      <dgm:t>
        <a:bodyPr/>
        <a:lstStyle/>
        <a:p>
          <a:endParaRPr lang="en-US" sz="3600" b="1"/>
        </a:p>
      </dgm:t>
    </dgm:pt>
    <dgm:pt modelId="{AE438744-CF5D-4B30-B1B8-AFFA98336F28}" type="sibTrans" cxnId="{E1BBD80C-13CC-44E0-BEA5-8D7C08296E57}">
      <dgm:prSet/>
      <dgm:spPr/>
      <dgm:t>
        <a:bodyPr/>
        <a:lstStyle/>
        <a:p>
          <a:endParaRPr lang="en-US" sz="3600" b="1"/>
        </a:p>
      </dgm:t>
    </dgm:pt>
    <dgm:pt modelId="{5E36B322-F1A0-4594-822B-3C33F8DD219B}">
      <dgm:prSet phldrT="[Text]" custT="1"/>
      <dgm:spPr/>
      <dgm:t>
        <a:bodyPr/>
        <a:lstStyle/>
        <a:p>
          <a:r>
            <a:rPr lang="en-US" sz="1050" b="0"/>
            <a:t>Monitoring</a:t>
          </a:r>
        </a:p>
        <a:p>
          <a:r>
            <a:rPr lang="en-US" sz="1050" b="0"/>
            <a:t>Completion Report &amp; Documentation</a:t>
          </a:r>
        </a:p>
      </dgm:t>
    </dgm:pt>
    <dgm:pt modelId="{8C730FD0-D02E-4838-862C-9F568A59299A}" type="parTrans" cxnId="{EDBF46F7-376F-433E-9F18-EB22F9B80848}">
      <dgm:prSet/>
      <dgm:spPr/>
      <dgm:t>
        <a:bodyPr/>
        <a:lstStyle/>
        <a:p>
          <a:endParaRPr lang="en-US" sz="3600" b="1"/>
        </a:p>
      </dgm:t>
    </dgm:pt>
    <dgm:pt modelId="{1FE14DF6-0078-4834-A818-647DF813B183}" type="sibTrans" cxnId="{EDBF46F7-376F-433E-9F18-EB22F9B80848}">
      <dgm:prSet/>
      <dgm:spPr/>
      <dgm:t>
        <a:bodyPr/>
        <a:lstStyle/>
        <a:p>
          <a:endParaRPr lang="en-US" sz="3600" b="1"/>
        </a:p>
      </dgm:t>
    </dgm:pt>
    <dgm:pt modelId="{1A02DFE3-656A-4A8F-AB3B-4202D90CAE4B}">
      <dgm:prSet phldrT="[Text]" custT="1"/>
      <dgm:spPr/>
      <dgm:t>
        <a:bodyPr/>
        <a:lstStyle/>
        <a:p>
          <a:r>
            <a:rPr lang="en-US" sz="1050" b="0"/>
            <a:t>Draw reviews</a:t>
          </a:r>
        </a:p>
        <a:p>
          <a:r>
            <a:rPr lang="en-US" sz="1050" b="0"/>
            <a:t>Monitoring inspections</a:t>
          </a:r>
        </a:p>
      </dgm:t>
    </dgm:pt>
    <dgm:pt modelId="{6FAE1B28-BE35-4EB9-9100-DF4433B942B2}" type="parTrans" cxnId="{199713B0-7CD0-4F07-8CCF-BF27CC1194A4}">
      <dgm:prSet/>
      <dgm:spPr/>
      <dgm:t>
        <a:bodyPr/>
        <a:lstStyle/>
        <a:p>
          <a:endParaRPr lang="en-US" sz="3200"/>
        </a:p>
      </dgm:t>
    </dgm:pt>
    <dgm:pt modelId="{DC3E23FA-F316-4274-959C-85F5E1843C8C}" type="sibTrans" cxnId="{199713B0-7CD0-4F07-8CCF-BF27CC1194A4}">
      <dgm:prSet/>
      <dgm:spPr/>
      <dgm:t>
        <a:bodyPr/>
        <a:lstStyle/>
        <a:p>
          <a:endParaRPr lang="en-US" sz="3200"/>
        </a:p>
      </dgm:t>
    </dgm:pt>
    <dgm:pt modelId="{8AA39653-D3A4-4125-85D8-9FCDB295529E}">
      <dgm:prSet phldrT="[Text]" custT="1"/>
      <dgm:spPr/>
      <dgm:t>
        <a:bodyPr/>
        <a:lstStyle/>
        <a:p>
          <a:endParaRPr lang="en-US" sz="1050" b="0"/>
        </a:p>
      </dgm:t>
    </dgm:pt>
    <dgm:pt modelId="{4E46B29B-0914-4C3F-9581-271B6713D1FD}" type="parTrans" cxnId="{1E8395F3-3D7C-4E84-B2C5-893435DA06EC}">
      <dgm:prSet/>
      <dgm:spPr/>
      <dgm:t>
        <a:bodyPr/>
        <a:lstStyle/>
        <a:p>
          <a:endParaRPr lang="en-US"/>
        </a:p>
      </dgm:t>
    </dgm:pt>
    <dgm:pt modelId="{7B71B404-D693-431B-9C26-532372A7ADB0}" type="sibTrans" cxnId="{1E8395F3-3D7C-4E84-B2C5-893435DA06EC}">
      <dgm:prSet/>
      <dgm:spPr/>
      <dgm:t>
        <a:bodyPr/>
        <a:lstStyle/>
        <a:p>
          <a:endParaRPr lang="en-US"/>
        </a:p>
      </dgm:t>
    </dgm:pt>
    <dgm:pt modelId="{6CB7ED10-A92C-4D7B-ACD1-CDFCE42B390C}">
      <dgm:prSet phldrT="[Text]" custT="1"/>
      <dgm:spPr/>
      <dgm:t>
        <a:bodyPr/>
        <a:lstStyle/>
        <a:p>
          <a:r>
            <a:rPr lang="en-US" sz="1050" b="1"/>
            <a:t>Project Eligibility</a:t>
          </a:r>
        </a:p>
      </dgm:t>
    </dgm:pt>
    <dgm:pt modelId="{3C2D4DAE-AC58-42D2-9DC0-2D32AB55EA95}" type="parTrans" cxnId="{BA745CE0-8F5C-4468-9C92-15A28091CF8D}">
      <dgm:prSet/>
      <dgm:spPr/>
      <dgm:t>
        <a:bodyPr/>
        <a:lstStyle/>
        <a:p>
          <a:endParaRPr lang="en-US"/>
        </a:p>
      </dgm:t>
    </dgm:pt>
    <dgm:pt modelId="{26FB15C7-93FE-479B-8363-69362B66031D}" type="sibTrans" cxnId="{BA745CE0-8F5C-4468-9C92-15A28091CF8D}">
      <dgm:prSet/>
      <dgm:spPr/>
      <dgm:t>
        <a:bodyPr/>
        <a:lstStyle/>
        <a:p>
          <a:endParaRPr lang="en-US"/>
        </a:p>
      </dgm:t>
    </dgm:pt>
    <dgm:pt modelId="{6F3FA1EC-B84E-41D3-9BF3-E88AB32739E3}">
      <dgm:prSet phldrT="[Text]" custT="1"/>
      <dgm:spPr/>
      <dgm:t>
        <a:bodyPr/>
        <a:lstStyle/>
        <a:p>
          <a:r>
            <a:rPr lang="en-US" sz="1050" b="0"/>
            <a:t>Homeowner &amp; property eligible</a:t>
          </a:r>
        </a:p>
      </dgm:t>
    </dgm:pt>
    <dgm:pt modelId="{22B6B345-7960-4FBF-B885-349F3FE6A3D7}" type="parTrans" cxnId="{DE316168-0734-48C2-AD29-6AA9F2DA38D7}">
      <dgm:prSet/>
      <dgm:spPr/>
      <dgm:t>
        <a:bodyPr/>
        <a:lstStyle/>
        <a:p>
          <a:endParaRPr lang="en-US"/>
        </a:p>
      </dgm:t>
    </dgm:pt>
    <dgm:pt modelId="{3F91E290-46CE-4DAD-BBBF-56865A262816}" type="sibTrans" cxnId="{DE316168-0734-48C2-AD29-6AA9F2DA38D7}">
      <dgm:prSet/>
      <dgm:spPr/>
      <dgm:t>
        <a:bodyPr/>
        <a:lstStyle/>
        <a:p>
          <a:endParaRPr lang="en-US"/>
        </a:p>
      </dgm:t>
    </dgm:pt>
    <dgm:pt modelId="{F2414506-E633-41A2-A468-44C500AC0A36}">
      <dgm:prSet phldrT="[Text]" custT="1"/>
      <dgm:spPr/>
      <dgm:t>
        <a:bodyPr/>
        <a:lstStyle/>
        <a:p>
          <a:r>
            <a:rPr lang="en-US" sz="1050" b="0"/>
            <a:t>Tier II approval/ release</a:t>
          </a:r>
        </a:p>
      </dgm:t>
    </dgm:pt>
    <dgm:pt modelId="{12420840-FEB8-4E78-B100-4BBE5BDCAAE9}" type="parTrans" cxnId="{F4168BF3-BD1C-4DF5-A263-942E71776478}">
      <dgm:prSet/>
      <dgm:spPr/>
      <dgm:t>
        <a:bodyPr/>
        <a:lstStyle/>
        <a:p>
          <a:endParaRPr lang="en-US"/>
        </a:p>
      </dgm:t>
    </dgm:pt>
    <dgm:pt modelId="{19348C42-4E29-4BA7-9E99-527872FF7549}" type="sibTrans" cxnId="{F4168BF3-BD1C-4DF5-A263-942E71776478}">
      <dgm:prSet/>
      <dgm:spPr/>
      <dgm:t>
        <a:bodyPr/>
        <a:lstStyle/>
        <a:p>
          <a:endParaRPr lang="en-US"/>
        </a:p>
      </dgm:t>
    </dgm:pt>
    <dgm:pt modelId="{75BD6E08-6A2B-4776-B221-62156D21B01D}">
      <dgm:prSet phldrT="[Text]" custT="1"/>
      <dgm:spPr/>
      <dgm:t>
        <a:bodyPr/>
        <a:lstStyle/>
        <a:p>
          <a:r>
            <a:rPr lang="en-US" sz="1050" b="1"/>
            <a:t>Reservation</a:t>
          </a:r>
        </a:p>
      </dgm:t>
    </dgm:pt>
    <dgm:pt modelId="{42EF97B6-6438-493A-9A88-DC613485F485}" type="parTrans" cxnId="{1660794F-59E4-4EC2-9D69-0AFCB8A64E54}">
      <dgm:prSet/>
      <dgm:spPr/>
      <dgm:t>
        <a:bodyPr/>
        <a:lstStyle/>
        <a:p>
          <a:endParaRPr lang="en-US"/>
        </a:p>
      </dgm:t>
    </dgm:pt>
    <dgm:pt modelId="{05AB0230-EC40-4010-A40C-70FBFE74F8C5}" type="sibTrans" cxnId="{1660794F-59E4-4EC2-9D69-0AFCB8A64E54}">
      <dgm:prSet/>
      <dgm:spPr/>
      <dgm:t>
        <a:bodyPr/>
        <a:lstStyle/>
        <a:p>
          <a:endParaRPr lang="en-US"/>
        </a:p>
      </dgm:t>
    </dgm:pt>
    <dgm:pt modelId="{951007B0-B534-41EC-A58F-BC9433143F88}">
      <dgm:prSet phldrT="[Text]" custT="1"/>
      <dgm:spPr/>
      <dgm:t>
        <a:bodyPr/>
        <a:lstStyle/>
        <a:p>
          <a:endParaRPr lang="en-US" sz="1050" b="1"/>
        </a:p>
      </dgm:t>
    </dgm:pt>
    <dgm:pt modelId="{078A4ED5-E39C-45AC-88E4-A1447C78472F}" type="parTrans" cxnId="{794D0E8E-5A0F-4A33-A067-98EB4E87480D}">
      <dgm:prSet/>
      <dgm:spPr/>
      <dgm:t>
        <a:bodyPr/>
        <a:lstStyle/>
        <a:p>
          <a:endParaRPr lang="en-US"/>
        </a:p>
      </dgm:t>
    </dgm:pt>
    <dgm:pt modelId="{FA238EC5-8C26-45D6-9B7C-015A42042872}" type="sibTrans" cxnId="{794D0E8E-5A0F-4A33-A067-98EB4E87480D}">
      <dgm:prSet/>
      <dgm:spPr/>
      <dgm:t>
        <a:bodyPr/>
        <a:lstStyle/>
        <a:p>
          <a:endParaRPr lang="en-US"/>
        </a:p>
      </dgm:t>
    </dgm:pt>
    <dgm:pt modelId="{054FEF11-0497-4080-818A-1332A0E45365}" type="pres">
      <dgm:prSet presAssocID="{E161FFB6-C399-4BEC-8EFD-D28843D47D59}" presName="Name0" presStyleCnt="0">
        <dgm:presLayoutVars>
          <dgm:chMax val="7"/>
          <dgm:chPref val="7"/>
          <dgm:dir/>
          <dgm:animOne val="branch"/>
          <dgm:animLvl val="lvl"/>
        </dgm:presLayoutVars>
      </dgm:prSet>
      <dgm:spPr/>
    </dgm:pt>
    <dgm:pt modelId="{40EDA4B9-C4A6-4D4A-816A-3D7E8A0D9861}" type="pres">
      <dgm:prSet presAssocID="{6CB7ED10-A92C-4D7B-ACD1-CDFCE42B390C}" presName="composite" presStyleCnt="0"/>
      <dgm:spPr/>
    </dgm:pt>
    <dgm:pt modelId="{C53DBEE8-FB97-4786-BA1C-46CB8D6D83B6}" type="pres">
      <dgm:prSet presAssocID="{6CB7ED10-A92C-4D7B-ACD1-CDFCE42B390C}" presName="BackAccent" presStyleLbl="bgShp" presStyleIdx="0" presStyleCnt="5"/>
      <dgm:spPr/>
    </dgm:pt>
    <dgm:pt modelId="{FE17B41E-B131-46CE-B4DF-F92AE9787929}" type="pres">
      <dgm:prSet presAssocID="{6CB7ED10-A92C-4D7B-ACD1-CDFCE42B390C}" presName="Accent" presStyleLbl="alignNode1" presStyleIdx="0" presStyleCnt="5"/>
      <dgm:spPr/>
    </dgm:pt>
    <dgm:pt modelId="{A6388164-C534-4ABD-9F37-74A3E88A72AA}" type="pres">
      <dgm:prSet presAssocID="{6CB7ED10-A92C-4D7B-ACD1-CDFCE42B390C}" presName="Child" presStyleLbl="revTx" presStyleIdx="0" presStyleCnt="9">
        <dgm:presLayoutVars>
          <dgm:chMax val="0"/>
          <dgm:chPref val="0"/>
          <dgm:bulletEnabled val="1"/>
        </dgm:presLayoutVars>
      </dgm:prSet>
      <dgm:spPr/>
    </dgm:pt>
    <dgm:pt modelId="{9C2F8DEF-26B7-463B-A465-424AA5C1D101}" type="pres">
      <dgm:prSet presAssocID="{6CB7ED10-A92C-4D7B-ACD1-CDFCE42B390C}" presName="Parent" presStyleLbl="revTx" presStyleIdx="1" presStyleCnt="9">
        <dgm:presLayoutVars>
          <dgm:chMax val="1"/>
          <dgm:chPref val="1"/>
          <dgm:bulletEnabled val="1"/>
        </dgm:presLayoutVars>
      </dgm:prSet>
      <dgm:spPr/>
    </dgm:pt>
    <dgm:pt modelId="{BD2B98F4-6A91-4D64-8B38-C80BCF30864C}" type="pres">
      <dgm:prSet presAssocID="{26FB15C7-93FE-479B-8363-69362B66031D}" presName="sibTrans" presStyleCnt="0"/>
      <dgm:spPr/>
    </dgm:pt>
    <dgm:pt modelId="{55F22D80-3307-4BF7-BBE3-06F50E154727}" type="pres">
      <dgm:prSet presAssocID="{951007B0-B534-41EC-A58F-BC9433143F88}" presName="composite" presStyleCnt="0"/>
      <dgm:spPr/>
    </dgm:pt>
    <dgm:pt modelId="{B20C9BD8-8868-4E4C-A94D-B71A5370FDD2}" type="pres">
      <dgm:prSet presAssocID="{951007B0-B534-41EC-A58F-BC9433143F88}" presName="BackAccent" presStyleLbl="bgShp" presStyleIdx="1" presStyleCnt="5"/>
      <dgm:spPr/>
    </dgm:pt>
    <dgm:pt modelId="{2FCC2E26-02B1-409A-9DF6-3E820FE705F0}" type="pres">
      <dgm:prSet presAssocID="{951007B0-B534-41EC-A58F-BC9433143F88}" presName="Accent" presStyleLbl="alignNode1" presStyleIdx="1" presStyleCnt="5"/>
      <dgm:spPr/>
    </dgm:pt>
    <dgm:pt modelId="{9DDD5FA8-C128-4B58-AEFA-D9CEDF2518D8}" type="pres">
      <dgm:prSet presAssocID="{951007B0-B534-41EC-A58F-BC9433143F88}" presName="Child" presStyleLbl="revTx" presStyleIdx="1" presStyleCnt="9">
        <dgm:presLayoutVars>
          <dgm:chMax val="0"/>
          <dgm:chPref val="0"/>
          <dgm:bulletEnabled val="1"/>
        </dgm:presLayoutVars>
      </dgm:prSet>
      <dgm:spPr/>
    </dgm:pt>
    <dgm:pt modelId="{9C035BD8-3302-471A-8675-4E01604ACE96}" type="pres">
      <dgm:prSet presAssocID="{951007B0-B534-41EC-A58F-BC9433143F88}" presName="Parent" presStyleLbl="revTx" presStyleIdx="2" presStyleCnt="9">
        <dgm:presLayoutVars>
          <dgm:chMax val="1"/>
          <dgm:chPref val="1"/>
          <dgm:bulletEnabled val="1"/>
        </dgm:presLayoutVars>
      </dgm:prSet>
      <dgm:spPr/>
    </dgm:pt>
    <dgm:pt modelId="{C2CBABB0-9947-4AB4-AE6F-D4CBE298C2C9}" type="pres">
      <dgm:prSet presAssocID="{FA238EC5-8C26-45D6-9B7C-015A42042872}" presName="sibTrans" presStyleCnt="0"/>
      <dgm:spPr/>
    </dgm:pt>
    <dgm:pt modelId="{C889C3D6-2F17-4E34-ADD8-6885A631E1D6}" type="pres">
      <dgm:prSet presAssocID="{75BD6E08-6A2B-4776-B221-62156D21B01D}" presName="composite" presStyleCnt="0"/>
      <dgm:spPr/>
    </dgm:pt>
    <dgm:pt modelId="{F2252624-71D4-408E-950E-BD5D8393535F}" type="pres">
      <dgm:prSet presAssocID="{75BD6E08-6A2B-4776-B221-62156D21B01D}" presName="BackAccent" presStyleLbl="bgShp" presStyleIdx="2" presStyleCnt="5"/>
      <dgm:spPr/>
    </dgm:pt>
    <dgm:pt modelId="{ED9F63F5-0D80-448D-BF6C-13754828E1AB}" type="pres">
      <dgm:prSet presAssocID="{75BD6E08-6A2B-4776-B221-62156D21B01D}" presName="Accent" presStyleLbl="alignNode1" presStyleIdx="2" presStyleCnt="5"/>
      <dgm:spPr/>
    </dgm:pt>
    <dgm:pt modelId="{9872EF96-2620-4755-AF8B-A38E011BB743}" type="pres">
      <dgm:prSet presAssocID="{75BD6E08-6A2B-4776-B221-62156D21B01D}" presName="Child" presStyleLbl="revTx" presStyleIdx="3" presStyleCnt="9">
        <dgm:presLayoutVars>
          <dgm:chMax val="0"/>
          <dgm:chPref val="0"/>
          <dgm:bulletEnabled val="1"/>
        </dgm:presLayoutVars>
      </dgm:prSet>
      <dgm:spPr/>
    </dgm:pt>
    <dgm:pt modelId="{6309EA03-D337-4D44-8450-F525B6F9D234}" type="pres">
      <dgm:prSet presAssocID="{75BD6E08-6A2B-4776-B221-62156D21B01D}" presName="Parent" presStyleLbl="revTx" presStyleIdx="4" presStyleCnt="9">
        <dgm:presLayoutVars>
          <dgm:chMax val="1"/>
          <dgm:chPref val="1"/>
          <dgm:bulletEnabled val="1"/>
        </dgm:presLayoutVars>
      </dgm:prSet>
      <dgm:spPr/>
    </dgm:pt>
    <dgm:pt modelId="{86A72DB8-BC7B-4234-AE17-6B789860BAA3}" type="pres">
      <dgm:prSet presAssocID="{05AB0230-EC40-4010-A40C-70FBFE74F8C5}" presName="sibTrans" presStyleCnt="0"/>
      <dgm:spPr/>
    </dgm:pt>
    <dgm:pt modelId="{F97B7F1A-914B-466E-AEC1-A9264DB52D26}" type="pres">
      <dgm:prSet presAssocID="{D6E9276D-F705-4E10-9A78-262321D2401E}" presName="composite" presStyleCnt="0"/>
      <dgm:spPr/>
    </dgm:pt>
    <dgm:pt modelId="{3B4178D8-2679-4737-9E6B-FE4333AF11A0}" type="pres">
      <dgm:prSet presAssocID="{D6E9276D-F705-4E10-9A78-262321D2401E}" presName="BackAccent" presStyleLbl="bgShp" presStyleIdx="3" presStyleCnt="5"/>
      <dgm:spPr/>
    </dgm:pt>
    <dgm:pt modelId="{4726AE2D-00AF-4FBF-8820-E8DF2834AA3B}" type="pres">
      <dgm:prSet presAssocID="{D6E9276D-F705-4E10-9A78-262321D2401E}" presName="Accent" presStyleLbl="alignNode1" presStyleIdx="3" presStyleCnt="5"/>
      <dgm:spPr/>
    </dgm:pt>
    <dgm:pt modelId="{840C8019-55CE-4483-A5A9-413CFE6C7376}" type="pres">
      <dgm:prSet presAssocID="{D6E9276D-F705-4E10-9A78-262321D2401E}" presName="Child" presStyleLbl="revTx" presStyleIdx="5" presStyleCnt="9">
        <dgm:presLayoutVars>
          <dgm:chMax val="0"/>
          <dgm:chPref val="0"/>
          <dgm:bulletEnabled val="1"/>
        </dgm:presLayoutVars>
      </dgm:prSet>
      <dgm:spPr/>
    </dgm:pt>
    <dgm:pt modelId="{07E98A55-D733-4E97-932E-16AB7DBFEE17}" type="pres">
      <dgm:prSet presAssocID="{D6E9276D-F705-4E10-9A78-262321D2401E}" presName="Parent" presStyleLbl="revTx" presStyleIdx="6" presStyleCnt="9" custScaleX="118044" custLinFactNeighborY="-33639">
        <dgm:presLayoutVars>
          <dgm:chMax val="1"/>
          <dgm:chPref val="1"/>
          <dgm:bulletEnabled val="1"/>
        </dgm:presLayoutVars>
      </dgm:prSet>
      <dgm:spPr/>
    </dgm:pt>
    <dgm:pt modelId="{40A51611-498F-4800-A87A-D1276F41CA19}" type="pres">
      <dgm:prSet presAssocID="{AF7511C8-CB77-46E5-A2FD-486951F3225A}" presName="sibTrans" presStyleCnt="0"/>
      <dgm:spPr/>
    </dgm:pt>
    <dgm:pt modelId="{B1E78372-A265-4A4E-95BA-FDABCD74925A}" type="pres">
      <dgm:prSet presAssocID="{138AF95D-9341-471B-9679-B3877BE36462}" presName="composite" presStyleCnt="0"/>
      <dgm:spPr/>
    </dgm:pt>
    <dgm:pt modelId="{E02E2C8A-0249-4F1F-9A78-32F3AD2764D2}" type="pres">
      <dgm:prSet presAssocID="{138AF95D-9341-471B-9679-B3877BE36462}" presName="BackAccent" presStyleLbl="bgShp" presStyleIdx="4" presStyleCnt="5"/>
      <dgm:spPr/>
    </dgm:pt>
    <dgm:pt modelId="{EAE84334-ACF8-418D-BD51-73D25A6BA5B4}" type="pres">
      <dgm:prSet presAssocID="{138AF95D-9341-471B-9679-B3877BE36462}" presName="Accent" presStyleLbl="alignNode1" presStyleIdx="4" presStyleCnt="5"/>
      <dgm:spPr/>
    </dgm:pt>
    <dgm:pt modelId="{6DD9307F-6BB7-446F-8B40-A41BACE45F14}" type="pres">
      <dgm:prSet presAssocID="{138AF95D-9341-471B-9679-B3877BE36462}" presName="Child" presStyleLbl="revTx" presStyleIdx="7" presStyleCnt="9">
        <dgm:presLayoutVars>
          <dgm:chMax val="0"/>
          <dgm:chPref val="0"/>
          <dgm:bulletEnabled val="1"/>
        </dgm:presLayoutVars>
      </dgm:prSet>
      <dgm:spPr/>
    </dgm:pt>
    <dgm:pt modelId="{84A8F990-57A5-41AE-99CC-4FB341994E8B}" type="pres">
      <dgm:prSet presAssocID="{138AF95D-9341-471B-9679-B3877BE36462}" presName="Parent" presStyleLbl="revTx" presStyleIdx="8" presStyleCnt="9" custLinFactNeighborX="1276" custLinFactNeighborY="37740">
        <dgm:presLayoutVars>
          <dgm:chMax val="1"/>
          <dgm:chPref val="1"/>
          <dgm:bulletEnabled val="1"/>
        </dgm:presLayoutVars>
      </dgm:prSet>
      <dgm:spPr/>
    </dgm:pt>
  </dgm:ptLst>
  <dgm:cxnLst>
    <dgm:cxn modelId="{E1BBD80C-13CC-44E0-BEA5-8D7C08296E57}" srcId="{E161FFB6-C399-4BEC-8EFD-D28843D47D59}" destId="{138AF95D-9341-471B-9679-B3877BE36462}" srcOrd="4" destOrd="0" parTransId="{F4405ACA-32A7-4FA7-8B2D-9A3B8FD041A7}" sibTransId="{AE438744-CF5D-4B30-B1B8-AFFA98336F28}"/>
    <dgm:cxn modelId="{CC28FB0C-CE85-4124-A729-27CFC2563EFF}" type="presOf" srcId="{951007B0-B534-41EC-A58F-BC9433143F88}" destId="{9C035BD8-3302-471A-8675-4E01604ACE96}" srcOrd="0" destOrd="0" presId="urn:microsoft.com/office/officeart/2008/layout/IncreasingCircleProcess"/>
    <dgm:cxn modelId="{A16E631B-CA52-4EA4-BB88-7467BBC29C6F}" type="presOf" srcId="{91827759-D7CA-45BA-8047-4BDF7E7A9753}" destId="{9872EF96-2620-4755-AF8B-A38E011BB743}" srcOrd="0" destOrd="0" presId="urn:microsoft.com/office/officeart/2008/layout/IncreasingCircleProcess"/>
    <dgm:cxn modelId="{F924143E-510C-4FAA-B363-5C28D7ABAED5}" type="presOf" srcId="{138AF95D-9341-471B-9679-B3877BE36462}" destId="{84A8F990-57A5-41AE-99CC-4FB341994E8B}" srcOrd="0" destOrd="0" presId="urn:microsoft.com/office/officeart/2008/layout/IncreasingCircleProcess"/>
    <dgm:cxn modelId="{4CBC9146-AA16-47E3-9029-C9CBA5985645}" type="presOf" srcId="{75BD6E08-6A2B-4776-B221-62156D21B01D}" destId="{6309EA03-D337-4D44-8450-F525B6F9D234}" srcOrd="0" destOrd="0" presId="urn:microsoft.com/office/officeart/2008/layout/IncreasingCircleProcess"/>
    <dgm:cxn modelId="{DE316168-0734-48C2-AD29-6AA9F2DA38D7}" srcId="{6CB7ED10-A92C-4D7B-ACD1-CDFCE42B390C}" destId="{6F3FA1EC-B84E-41D3-9BF3-E88AB32739E3}" srcOrd="0" destOrd="0" parTransId="{22B6B345-7960-4FBF-B885-349F3FE6A3D7}" sibTransId="{3F91E290-46CE-4DAD-BBBF-56865A262816}"/>
    <dgm:cxn modelId="{32A4F049-EBAC-4644-8615-9BE620F355C2}" type="presOf" srcId="{8AA39653-D3A4-4125-85D8-9FCDB295529E}" destId="{6DD9307F-6BB7-446F-8B40-A41BACE45F14}" srcOrd="0" destOrd="0" presId="urn:microsoft.com/office/officeart/2008/layout/IncreasingCircleProcess"/>
    <dgm:cxn modelId="{1660794F-59E4-4EC2-9D69-0AFCB8A64E54}" srcId="{E161FFB6-C399-4BEC-8EFD-D28843D47D59}" destId="{75BD6E08-6A2B-4776-B221-62156D21B01D}" srcOrd="2" destOrd="0" parTransId="{42EF97B6-6438-493A-9A88-DC613485F485}" sibTransId="{05AB0230-EC40-4010-A40C-70FBFE74F8C5}"/>
    <dgm:cxn modelId="{794D0E8E-5A0F-4A33-A067-98EB4E87480D}" srcId="{E161FFB6-C399-4BEC-8EFD-D28843D47D59}" destId="{951007B0-B534-41EC-A58F-BC9433143F88}" srcOrd="1" destOrd="0" parTransId="{078A4ED5-E39C-45AC-88E4-A1447C78472F}" sibTransId="{FA238EC5-8C26-45D6-9B7C-015A42042872}"/>
    <dgm:cxn modelId="{B16FA692-BD91-4F13-93E0-8D8381E76AC0}" srcId="{75BD6E08-6A2B-4776-B221-62156D21B01D}" destId="{91827759-D7CA-45BA-8047-4BDF7E7A9753}" srcOrd="0" destOrd="0" parTransId="{328E8039-31D4-4625-B989-1BD204E0F318}" sibTransId="{2EF55C97-AD5E-444B-BAE7-6A450BDDA29C}"/>
    <dgm:cxn modelId="{5F66FB9F-A6BB-4088-8522-D0C742F4CE30}" type="presOf" srcId="{1A02DFE3-656A-4A8F-AB3B-4202D90CAE4B}" destId="{840C8019-55CE-4483-A5A9-413CFE6C7376}" srcOrd="0" destOrd="0" presId="urn:microsoft.com/office/officeart/2008/layout/IncreasingCircleProcess"/>
    <dgm:cxn modelId="{8970A5A3-1FE6-4B0A-8730-18B7F86A8077}" type="presOf" srcId="{5E36B322-F1A0-4594-822B-3C33F8DD219B}" destId="{6DD9307F-6BB7-446F-8B40-A41BACE45F14}" srcOrd="0" destOrd="1" presId="urn:microsoft.com/office/officeart/2008/layout/IncreasingCircleProcess"/>
    <dgm:cxn modelId="{C40CCBA4-A180-445D-A6D9-018A087FF9A4}" type="presOf" srcId="{E161FFB6-C399-4BEC-8EFD-D28843D47D59}" destId="{054FEF11-0497-4080-818A-1332A0E45365}" srcOrd="0" destOrd="0" presId="urn:microsoft.com/office/officeart/2008/layout/IncreasingCircleProcess"/>
    <dgm:cxn modelId="{80B622AB-54C9-4076-B9F8-BF242AD5DBAB}" type="presOf" srcId="{6CB7ED10-A92C-4D7B-ACD1-CDFCE42B390C}" destId="{9C2F8DEF-26B7-463B-A465-424AA5C1D101}" srcOrd="0" destOrd="0" presId="urn:microsoft.com/office/officeart/2008/layout/IncreasingCircleProcess"/>
    <dgm:cxn modelId="{199713B0-7CD0-4F07-8CCF-BF27CC1194A4}" srcId="{D6E9276D-F705-4E10-9A78-262321D2401E}" destId="{1A02DFE3-656A-4A8F-AB3B-4202D90CAE4B}" srcOrd="0" destOrd="0" parTransId="{6FAE1B28-BE35-4EB9-9100-DF4433B942B2}" sibTransId="{DC3E23FA-F316-4274-959C-85F5E1843C8C}"/>
    <dgm:cxn modelId="{3EB835BD-6C94-47B4-BE10-F3027BBDEC3B}" type="presOf" srcId="{6F3FA1EC-B84E-41D3-9BF3-E88AB32739E3}" destId="{A6388164-C534-4ABD-9F37-74A3E88A72AA}" srcOrd="0" destOrd="0" presId="urn:microsoft.com/office/officeart/2008/layout/IncreasingCircleProcess"/>
    <dgm:cxn modelId="{D058E1BF-3F32-41C6-B1C3-47317B8C802D}" type="presOf" srcId="{F2414506-E633-41A2-A468-44C500AC0A36}" destId="{A6388164-C534-4ABD-9F37-74A3E88A72AA}" srcOrd="0" destOrd="1" presId="urn:microsoft.com/office/officeart/2008/layout/IncreasingCircleProcess"/>
    <dgm:cxn modelId="{901492DA-0C81-4067-B953-0207C531F139}" type="presOf" srcId="{D6E9276D-F705-4E10-9A78-262321D2401E}" destId="{07E98A55-D733-4E97-932E-16AB7DBFEE17}" srcOrd="0" destOrd="0" presId="urn:microsoft.com/office/officeart/2008/layout/IncreasingCircleProcess"/>
    <dgm:cxn modelId="{BA745CE0-8F5C-4468-9C92-15A28091CF8D}" srcId="{E161FFB6-C399-4BEC-8EFD-D28843D47D59}" destId="{6CB7ED10-A92C-4D7B-ACD1-CDFCE42B390C}" srcOrd="0" destOrd="0" parTransId="{3C2D4DAE-AC58-42D2-9DC0-2D32AB55EA95}" sibTransId="{26FB15C7-93FE-479B-8363-69362B66031D}"/>
    <dgm:cxn modelId="{F4168BF3-BD1C-4DF5-A263-942E71776478}" srcId="{6CB7ED10-A92C-4D7B-ACD1-CDFCE42B390C}" destId="{F2414506-E633-41A2-A468-44C500AC0A36}" srcOrd="1" destOrd="0" parTransId="{12420840-FEB8-4E78-B100-4BBE5BDCAAE9}" sibTransId="{19348C42-4E29-4BA7-9E99-527872FF7549}"/>
    <dgm:cxn modelId="{1E8395F3-3D7C-4E84-B2C5-893435DA06EC}" srcId="{138AF95D-9341-471B-9679-B3877BE36462}" destId="{8AA39653-D3A4-4125-85D8-9FCDB295529E}" srcOrd="0" destOrd="0" parTransId="{4E46B29B-0914-4C3F-9581-271B6713D1FD}" sibTransId="{7B71B404-D693-431B-9C26-532372A7ADB0}"/>
    <dgm:cxn modelId="{8BF18FF4-2D70-47DF-9CC2-8E932CE1524C}" srcId="{E161FFB6-C399-4BEC-8EFD-D28843D47D59}" destId="{D6E9276D-F705-4E10-9A78-262321D2401E}" srcOrd="3" destOrd="0" parTransId="{973CAAF2-F80D-45ED-BC97-C52FBA9D716C}" sibTransId="{AF7511C8-CB77-46E5-A2FD-486951F3225A}"/>
    <dgm:cxn modelId="{EDBF46F7-376F-433E-9F18-EB22F9B80848}" srcId="{138AF95D-9341-471B-9679-B3877BE36462}" destId="{5E36B322-F1A0-4594-822B-3C33F8DD219B}" srcOrd="1" destOrd="0" parTransId="{8C730FD0-D02E-4838-862C-9F568A59299A}" sibTransId="{1FE14DF6-0078-4834-A818-647DF813B183}"/>
    <dgm:cxn modelId="{0B12218F-B0E0-4D02-AE61-7569588EF75C}" type="presParOf" srcId="{054FEF11-0497-4080-818A-1332A0E45365}" destId="{40EDA4B9-C4A6-4D4A-816A-3D7E8A0D9861}" srcOrd="0" destOrd="0" presId="urn:microsoft.com/office/officeart/2008/layout/IncreasingCircleProcess"/>
    <dgm:cxn modelId="{93310D80-0E3A-4990-B280-19371BFECC26}" type="presParOf" srcId="{40EDA4B9-C4A6-4D4A-816A-3D7E8A0D9861}" destId="{C53DBEE8-FB97-4786-BA1C-46CB8D6D83B6}" srcOrd="0" destOrd="0" presId="urn:microsoft.com/office/officeart/2008/layout/IncreasingCircleProcess"/>
    <dgm:cxn modelId="{274A84D0-DFD8-428E-8117-69DEA6C59AA6}" type="presParOf" srcId="{40EDA4B9-C4A6-4D4A-816A-3D7E8A0D9861}" destId="{FE17B41E-B131-46CE-B4DF-F92AE9787929}" srcOrd="1" destOrd="0" presId="urn:microsoft.com/office/officeart/2008/layout/IncreasingCircleProcess"/>
    <dgm:cxn modelId="{CC93B198-F412-40D8-B525-1EB0B9CE8A63}" type="presParOf" srcId="{40EDA4B9-C4A6-4D4A-816A-3D7E8A0D9861}" destId="{A6388164-C534-4ABD-9F37-74A3E88A72AA}" srcOrd="2" destOrd="0" presId="urn:microsoft.com/office/officeart/2008/layout/IncreasingCircleProcess"/>
    <dgm:cxn modelId="{7C445F48-578E-4BEF-918B-C74772F2BF12}" type="presParOf" srcId="{40EDA4B9-C4A6-4D4A-816A-3D7E8A0D9861}" destId="{9C2F8DEF-26B7-463B-A465-424AA5C1D101}" srcOrd="3" destOrd="0" presId="urn:microsoft.com/office/officeart/2008/layout/IncreasingCircleProcess"/>
    <dgm:cxn modelId="{C78054F4-76AC-44C5-A49E-A4431899E274}" type="presParOf" srcId="{054FEF11-0497-4080-818A-1332A0E45365}" destId="{BD2B98F4-6A91-4D64-8B38-C80BCF30864C}" srcOrd="1" destOrd="0" presId="urn:microsoft.com/office/officeart/2008/layout/IncreasingCircleProcess"/>
    <dgm:cxn modelId="{C6A73DB8-8705-4711-8FC2-0A520E567672}" type="presParOf" srcId="{054FEF11-0497-4080-818A-1332A0E45365}" destId="{55F22D80-3307-4BF7-BBE3-06F50E154727}" srcOrd="2" destOrd="0" presId="urn:microsoft.com/office/officeart/2008/layout/IncreasingCircleProcess"/>
    <dgm:cxn modelId="{D512C2E2-D428-4A28-8FCE-EAEFBA6C1887}" type="presParOf" srcId="{55F22D80-3307-4BF7-BBE3-06F50E154727}" destId="{B20C9BD8-8868-4E4C-A94D-B71A5370FDD2}" srcOrd="0" destOrd="0" presId="urn:microsoft.com/office/officeart/2008/layout/IncreasingCircleProcess"/>
    <dgm:cxn modelId="{8B876C3D-3720-4C9C-BF9B-A11F524C5E5B}" type="presParOf" srcId="{55F22D80-3307-4BF7-BBE3-06F50E154727}" destId="{2FCC2E26-02B1-409A-9DF6-3E820FE705F0}" srcOrd="1" destOrd="0" presId="urn:microsoft.com/office/officeart/2008/layout/IncreasingCircleProcess"/>
    <dgm:cxn modelId="{B981126A-6B65-4F32-B9D9-8DBFF4E89B6D}" type="presParOf" srcId="{55F22D80-3307-4BF7-BBE3-06F50E154727}" destId="{9DDD5FA8-C128-4B58-AEFA-D9CEDF2518D8}" srcOrd="2" destOrd="0" presId="urn:microsoft.com/office/officeart/2008/layout/IncreasingCircleProcess"/>
    <dgm:cxn modelId="{F083F52F-9005-426F-B5BD-F63E3E8C13D4}" type="presParOf" srcId="{55F22D80-3307-4BF7-BBE3-06F50E154727}" destId="{9C035BD8-3302-471A-8675-4E01604ACE96}" srcOrd="3" destOrd="0" presId="urn:microsoft.com/office/officeart/2008/layout/IncreasingCircleProcess"/>
    <dgm:cxn modelId="{C7C4F071-AD0D-459A-A416-982D6612123B}" type="presParOf" srcId="{054FEF11-0497-4080-818A-1332A0E45365}" destId="{C2CBABB0-9947-4AB4-AE6F-D4CBE298C2C9}" srcOrd="3" destOrd="0" presId="urn:microsoft.com/office/officeart/2008/layout/IncreasingCircleProcess"/>
    <dgm:cxn modelId="{3FF8F2B9-6B19-4935-A4ED-6E3F742509A9}" type="presParOf" srcId="{054FEF11-0497-4080-818A-1332A0E45365}" destId="{C889C3D6-2F17-4E34-ADD8-6885A631E1D6}" srcOrd="4" destOrd="0" presId="urn:microsoft.com/office/officeart/2008/layout/IncreasingCircleProcess"/>
    <dgm:cxn modelId="{DAF3E08E-B706-4CFB-8246-B5FE797FA5C8}" type="presParOf" srcId="{C889C3D6-2F17-4E34-ADD8-6885A631E1D6}" destId="{F2252624-71D4-408E-950E-BD5D8393535F}" srcOrd="0" destOrd="0" presId="urn:microsoft.com/office/officeart/2008/layout/IncreasingCircleProcess"/>
    <dgm:cxn modelId="{994358C8-FBC1-4C68-A2D2-E5645CC61B5A}" type="presParOf" srcId="{C889C3D6-2F17-4E34-ADD8-6885A631E1D6}" destId="{ED9F63F5-0D80-448D-BF6C-13754828E1AB}" srcOrd="1" destOrd="0" presId="urn:microsoft.com/office/officeart/2008/layout/IncreasingCircleProcess"/>
    <dgm:cxn modelId="{EF5FA154-42C0-4124-95D6-93C95D8EA5EE}" type="presParOf" srcId="{C889C3D6-2F17-4E34-ADD8-6885A631E1D6}" destId="{9872EF96-2620-4755-AF8B-A38E011BB743}" srcOrd="2" destOrd="0" presId="urn:microsoft.com/office/officeart/2008/layout/IncreasingCircleProcess"/>
    <dgm:cxn modelId="{74D1960C-94A4-4E98-BF1A-361050314A50}" type="presParOf" srcId="{C889C3D6-2F17-4E34-ADD8-6885A631E1D6}" destId="{6309EA03-D337-4D44-8450-F525B6F9D234}" srcOrd="3" destOrd="0" presId="urn:microsoft.com/office/officeart/2008/layout/IncreasingCircleProcess"/>
    <dgm:cxn modelId="{8278C126-F325-4DEE-AE61-24CD6208D2D6}" type="presParOf" srcId="{054FEF11-0497-4080-818A-1332A0E45365}" destId="{86A72DB8-BC7B-4234-AE17-6B789860BAA3}" srcOrd="5" destOrd="0" presId="urn:microsoft.com/office/officeart/2008/layout/IncreasingCircleProcess"/>
    <dgm:cxn modelId="{59AE69D7-4F01-4660-B1B4-324BEC5F1BD8}" type="presParOf" srcId="{054FEF11-0497-4080-818A-1332A0E45365}" destId="{F97B7F1A-914B-466E-AEC1-A9264DB52D26}" srcOrd="6" destOrd="0" presId="urn:microsoft.com/office/officeart/2008/layout/IncreasingCircleProcess"/>
    <dgm:cxn modelId="{D823A3A8-E144-44F9-8538-3B2C7C43FEBB}" type="presParOf" srcId="{F97B7F1A-914B-466E-AEC1-A9264DB52D26}" destId="{3B4178D8-2679-4737-9E6B-FE4333AF11A0}" srcOrd="0" destOrd="0" presId="urn:microsoft.com/office/officeart/2008/layout/IncreasingCircleProcess"/>
    <dgm:cxn modelId="{BAEF3B53-5C32-475C-83EE-4E8DADA00D4B}" type="presParOf" srcId="{F97B7F1A-914B-466E-AEC1-A9264DB52D26}" destId="{4726AE2D-00AF-4FBF-8820-E8DF2834AA3B}" srcOrd="1" destOrd="0" presId="urn:microsoft.com/office/officeart/2008/layout/IncreasingCircleProcess"/>
    <dgm:cxn modelId="{D13D21D3-DFA3-4575-BB65-503DC8F051E4}" type="presParOf" srcId="{F97B7F1A-914B-466E-AEC1-A9264DB52D26}" destId="{840C8019-55CE-4483-A5A9-413CFE6C7376}" srcOrd="2" destOrd="0" presId="urn:microsoft.com/office/officeart/2008/layout/IncreasingCircleProcess"/>
    <dgm:cxn modelId="{E41BF604-D419-4260-ACB3-C6F6DA796547}" type="presParOf" srcId="{F97B7F1A-914B-466E-AEC1-A9264DB52D26}" destId="{07E98A55-D733-4E97-932E-16AB7DBFEE17}" srcOrd="3" destOrd="0" presId="urn:microsoft.com/office/officeart/2008/layout/IncreasingCircleProcess"/>
    <dgm:cxn modelId="{DA88D491-5306-4C70-A97E-DDB66278FF67}" type="presParOf" srcId="{054FEF11-0497-4080-818A-1332A0E45365}" destId="{40A51611-498F-4800-A87A-D1276F41CA19}" srcOrd="7" destOrd="0" presId="urn:microsoft.com/office/officeart/2008/layout/IncreasingCircleProcess"/>
    <dgm:cxn modelId="{4547C384-FC59-4508-8527-CE344577D663}" type="presParOf" srcId="{054FEF11-0497-4080-818A-1332A0E45365}" destId="{B1E78372-A265-4A4E-95BA-FDABCD74925A}" srcOrd="8" destOrd="0" presId="urn:microsoft.com/office/officeart/2008/layout/IncreasingCircleProcess"/>
    <dgm:cxn modelId="{9D8B2995-599F-435F-AB78-AC888BCA1437}" type="presParOf" srcId="{B1E78372-A265-4A4E-95BA-FDABCD74925A}" destId="{E02E2C8A-0249-4F1F-9A78-32F3AD2764D2}" srcOrd="0" destOrd="0" presId="urn:microsoft.com/office/officeart/2008/layout/IncreasingCircleProcess"/>
    <dgm:cxn modelId="{AC6473BC-E1C2-41D5-86A1-0F11ACB1C442}" type="presParOf" srcId="{B1E78372-A265-4A4E-95BA-FDABCD74925A}" destId="{EAE84334-ACF8-418D-BD51-73D25A6BA5B4}" srcOrd="1" destOrd="0" presId="urn:microsoft.com/office/officeart/2008/layout/IncreasingCircleProcess"/>
    <dgm:cxn modelId="{A1992012-89B6-45E5-85DD-42B95DDC6548}" type="presParOf" srcId="{B1E78372-A265-4A4E-95BA-FDABCD74925A}" destId="{6DD9307F-6BB7-446F-8B40-A41BACE45F14}" srcOrd="2" destOrd="0" presId="urn:microsoft.com/office/officeart/2008/layout/IncreasingCircleProcess"/>
    <dgm:cxn modelId="{74C284A4-5E71-4584-8258-9127A9F0FE50}" type="presParOf" srcId="{B1E78372-A265-4A4E-95BA-FDABCD74925A}" destId="{84A8F990-57A5-41AE-99CC-4FB341994E8B}" srcOrd="3" destOrd="0" presId="urn:microsoft.com/office/officeart/2008/layout/Increasing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F7AE03-C32F-47FD-A3BC-A9000BB2551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A599DCE9-1450-4855-9F31-E529807DB6B7}">
      <dgm:prSet phldrT="[Text]" custT="1"/>
      <dgm:spPr>
        <a:solidFill>
          <a:srgbClr val="F5F3E5"/>
        </a:solidFill>
        <a:ln w="9525">
          <a:solidFill>
            <a:srgbClr val="FFFFFF"/>
          </a:solidFill>
        </a:ln>
      </dgm:spPr>
      <dgm:t>
        <a:bodyPr/>
        <a:lstStyle/>
        <a:p>
          <a:r>
            <a:rPr lang="en-US" sz="3200" b="1" kern="1200">
              <a:solidFill>
                <a:srgbClr val="00918F"/>
              </a:solidFill>
              <a:latin typeface="Lato" panose="020F0502020204030203" pitchFamily="34" charset="0"/>
              <a:ea typeface="Lato" panose="020F0502020204030203" pitchFamily="34" charset="0"/>
              <a:cs typeface="Lato" panose="020F0502020204030203" pitchFamily="34" charset="0"/>
            </a:rPr>
            <a:t>ACQUISITION</a:t>
          </a:r>
        </a:p>
      </dgm:t>
    </dgm:pt>
    <dgm:pt modelId="{59981019-2D4C-4D1F-B95A-9AECB5672981}" type="parTrans" cxnId="{F167CCEA-4413-4232-8300-C770B852F1E7}">
      <dgm:prSet/>
      <dgm:spPr/>
      <dgm:t>
        <a:bodyPr/>
        <a:lstStyle/>
        <a:p>
          <a:endParaRPr lang="en-US"/>
        </a:p>
      </dgm:t>
    </dgm:pt>
    <dgm:pt modelId="{590882D4-D1A5-49F2-A3EB-132C0DFB26FF}" type="sibTrans" cxnId="{F167CCEA-4413-4232-8300-C770B852F1E7}">
      <dgm:prSet/>
      <dgm:spPr/>
      <dgm:t>
        <a:bodyPr/>
        <a:lstStyle/>
        <a:p>
          <a:endParaRPr lang="en-US"/>
        </a:p>
      </dgm:t>
    </dgm:pt>
    <dgm:pt modelId="{E386D556-066C-4E22-B28D-5C4A5F6CCDAA}">
      <dgm:prSet phldrT="[Text]" custT="1"/>
      <dgm:spPr>
        <a:solidFill>
          <a:srgbClr val="F5F3E5"/>
        </a:solidFill>
        <a:ln w="38100">
          <a:solidFill>
            <a:srgbClr val="FFFFFF"/>
          </a:solidFill>
        </a:ln>
      </dgm:spPr>
      <dgm:t>
        <a:bodyPr/>
        <a:lstStyle/>
        <a:p>
          <a:pPr algn="ct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Obtain a pre-purchase appraisal to negotiate the purchase of the property</a:t>
          </a:r>
        </a:p>
      </dgm:t>
    </dgm:pt>
    <dgm:pt modelId="{B243801D-6B82-48E3-B0AA-0A5E98FD3192}" type="parTrans" cxnId="{08ED20A5-2793-457F-AC6C-F75BEB3F1A34}">
      <dgm:prSet/>
      <dgm:spPr/>
      <dgm:t>
        <a:bodyPr/>
        <a:lstStyle/>
        <a:p>
          <a:endParaRPr lang="en-US"/>
        </a:p>
      </dgm:t>
    </dgm:pt>
    <dgm:pt modelId="{F5A116B1-2F41-4F1D-9DEC-6B433773791B}" type="sibTrans" cxnId="{08ED20A5-2793-457F-AC6C-F75BEB3F1A34}">
      <dgm:prSet/>
      <dgm:spPr/>
      <dgm:t>
        <a:bodyPr/>
        <a:lstStyle/>
        <a:p>
          <a:endParaRPr lang="en-US"/>
        </a:p>
      </dgm:t>
    </dgm:pt>
    <dgm:pt modelId="{EA0E6CDF-515C-41F5-A069-2C9DEB7DE72B}">
      <dgm:prSet phldrT="[Text]" custT="1"/>
      <dgm:spPr>
        <a:solidFill>
          <a:srgbClr val="F5F3E5"/>
        </a:solidFill>
        <a:ln w="19050">
          <a:noFill/>
        </a:ln>
      </dgm:spPr>
      <dgm:t>
        <a:bodyPr/>
        <a:lstStyle/>
        <a:p>
          <a:r>
            <a:rPr lang="en-US" sz="2800" b="1">
              <a:solidFill>
                <a:srgbClr val="00918F"/>
              </a:solidFill>
              <a:latin typeface="Lato" panose="020F0502020204030203" pitchFamily="34" charset="0"/>
              <a:ea typeface="Lato" panose="020F0502020204030203" pitchFamily="34" charset="0"/>
              <a:cs typeface="Lato" panose="020F0502020204030203" pitchFamily="34" charset="0"/>
            </a:rPr>
            <a:t>REHABILITATION</a:t>
          </a:r>
        </a:p>
      </dgm:t>
    </dgm:pt>
    <dgm:pt modelId="{7C89D8C4-2569-4829-9156-EAE2202B99AC}" type="parTrans" cxnId="{C441F2F1-0095-4CA7-979D-26BC3AE00F55}">
      <dgm:prSet/>
      <dgm:spPr/>
      <dgm:t>
        <a:bodyPr/>
        <a:lstStyle/>
        <a:p>
          <a:endParaRPr lang="en-US"/>
        </a:p>
      </dgm:t>
    </dgm:pt>
    <dgm:pt modelId="{B6377E67-F354-4FA7-BE5B-8FF187764323}" type="sibTrans" cxnId="{C441F2F1-0095-4CA7-979D-26BC3AE00F55}">
      <dgm:prSet/>
      <dgm:spPr/>
      <dgm:t>
        <a:bodyPr/>
        <a:lstStyle/>
        <a:p>
          <a:endParaRPr lang="en-US"/>
        </a:p>
      </dgm:t>
    </dgm:pt>
    <dgm:pt modelId="{6DFC883E-434D-42D3-8E3F-C8BE0D35A133}">
      <dgm:prSet phldrT="[Text]" custT="1"/>
      <dgm:spPr>
        <a:solidFill>
          <a:srgbClr val="F5F3E5"/>
        </a:solidFill>
        <a:ln w="38100">
          <a:solidFill>
            <a:srgbClr val="FFFFFF"/>
          </a:solidFill>
        </a:ln>
      </dgm:spPr>
      <dgm:t>
        <a:bodyPr/>
        <a:lstStyle/>
        <a:p>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Perform an inspection and document the condition of the property </a:t>
          </a:r>
        </a:p>
      </dgm:t>
    </dgm:pt>
    <dgm:pt modelId="{B7AA4CBF-56EC-49FF-90A3-02E23037034B}" type="parTrans" cxnId="{E9F87CFD-EEB4-4178-9A95-AE6434A07D99}">
      <dgm:prSet/>
      <dgm:spPr/>
      <dgm:t>
        <a:bodyPr/>
        <a:lstStyle/>
        <a:p>
          <a:endParaRPr lang="en-US"/>
        </a:p>
      </dgm:t>
    </dgm:pt>
    <dgm:pt modelId="{D4474500-F87D-4E7F-85DD-C2527C25DF9E}" type="sibTrans" cxnId="{E9F87CFD-EEB4-4178-9A95-AE6434A07D99}">
      <dgm:prSet/>
      <dgm:spPr/>
      <dgm:t>
        <a:bodyPr/>
        <a:lstStyle/>
        <a:p>
          <a:endParaRPr lang="en-US"/>
        </a:p>
      </dgm:t>
    </dgm:pt>
    <dgm:pt modelId="{F3336134-9972-457D-9AC7-5CF9A14B9FA8}">
      <dgm:prSet phldrT="[Text]" custT="1"/>
      <dgm:spPr>
        <a:solidFill>
          <a:srgbClr val="F5F3E5"/>
        </a:solidFill>
        <a:ln w="38100">
          <a:solidFill>
            <a:srgbClr val="FFFFFF"/>
          </a:solidFill>
        </a:ln>
      </dgm:spPr>
      <dgm:t>
        <a:bodyPr/>
        <a:lstStyle/>
        <a:p>
          <a:pPr>
            <a:buFont typeface="Arial" panose="020B0604020202020204" pitchFamily="34" charset="0"/>
            <a:buChar char="•"/>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Obtain/provide detailed cost estimates for improvements needed</a:t>
          </a:r>
        </a:p>
      </dgm:t>
    </dgm:pt>
    <dgm:pt modelId="{5500E5C2-004F-48AB-86FC-626024BEAEF4}" type="parTrans" cxnId="{8746ED90-C036-4C3F-88F4-676E5A72EA5F}">
      <dgm:prSet/>
      <dgm:spPr/>
      <dgm:t>
        <a:bodyPr/>
        <a:lstStyle/>
        <a:p>
          <a:endParaRPr lang="en-US"/>
        </a:p>
      </dgm:t>
    </dgm:pt>
    <dgm:pt modelId="{47C13619-B3A8-4B52-A1D4-F600F65D4E06}" type="sibTrans" cxnId="{8746ED90-C036-4C3F-88F4-676E5A72EA5F}">
      <dgm:prSet/>
      <dgm:spPr/>
      <dgm:t>
        <a:bodyPr/>
        <a:lstStyle/>
        <a:p>
          <a:endParaRPr lang="en-US"/>
        </a:p>
      </dgm:t>
    </dgm:pt>
    <dgm:pt modelId="{25DBDE7F-BC9E-4526-8BAF-E69F61D2A2CD}">
      <dgm:prSet phldrT="[Text]" custT="1"/>
      <dgm:spPr>
        <a:solidFill>
          <a:srgbClr val="F5F3E5"/>
        </a:solidFill>
        <a:ln>
          <a:noFill/>
        </a:ln>
      </dgm:spPr>
      <dgm:t>
        <a:bodyPr/>
        <a:lstStyle/>
        <a:p>
          <a:r>
            <a:rPr lang="en-US" sz="3200" b="1">
              <a:solidFill>
                <a:srgbClr val="00918F"/>
              </a:solidFill>
              <a:latin typeface="Lato" panose="020F0502020204030203" pitchFamily="34" charset="0"/>
              <a:ea typeface="Lato" panose="020F0502020204030203" pitchFamily="34" charset="0"/>
              <a:cs typeface="Lato" panose="020F0502020204030203" pitchFamily="34" charset="0"/>
            </a:rPr>
            <a:t>RESALE</a:t>
          </a:r>
        </a:p>
      </dgm:t>
    </dgm:pt>
    <dgm:pt modelId="{4646FA67-79B1-486C-AA4B-30AF3C8DDD8A}" type="parTrans" cxnId="{D38B47A2-0C83-4321-8533-B4076EA706D1}">
      <dgm:prSet/>
      <dgm:spPr/>
      <dgm:t>
        <a:bodyPr/>
        <a:lstStyle/>
        <a:p>
          <a:endParaRPr lang="en-US"/>
        </a:p>
      </dgm:t>
    </dgm:pt>
    <dgm:pt modelId="{9A6F1AA8-74B9-49C6-8C27-4987105DB265}" type="sibTrans" cxnId="{D38B47A2-0C83-4321-8533-B4076EA706D1}">
      <dgm:prSet/>
      <dgm:spPr/>
      <dgm:t>
        <a:bodyPr/>
        <a:lstStyle/>
        <a:p>
          <a:endParaRPr lang="en-US"/>
        </a:p>
      </dgm:t>
    </dgm:pt>
    <dgm:pt modelId="{87C121C4-2067-4C22-BDA5-C475FEDCE3D4}">
      <dgm:prSet phldrT="[Text]" custT="1"/>
      <dgm:spPr>
        <a:solidFill>
          <a:srgbClr val="F5F3E5"/>
        </a:solidFill>
        <a:ln w="38100">
          <a:solidFill>
            <a:srgbClr val="FFFFFF"/>
          </a:solidFill>
        </a:ln>
      </dgm:spPr>
      <dgm:t>
        <a:bodyPr/>
        <a:lstStyle/>
        <a:p>
          <a:r>
            <a:rPr lang="en-US" sz="1400" kern="120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Obtain an after-rehab appraisal to market </a:t>
          </a:r>
        </a:p>
      </dgm:t>
    </dgm:pt>
    <dgm:pt modelId="{0BFE8BA6-7B5F-49AC-9BA3-8C3C873EC82D}" type="parTrans" cxnId="{B4C0C079-83D4-4EED-9F16-B019658F9D61}">
      <dgm:prSet/>
      <dgm:spPr/>
      <dgm:t>
        <a:bodyPr/>
        <a:lstStyle/>
        <a:p>
          <a:endParaRPr lang="en-US"/>
        </a:p>
      </dgm:t>
    </dgm:pt>
    <dgm:pt modelId="{69683C35-6787-4651-94A6-E3A2BBE831EC}" type="sibTrans" cxnId="{B4C0C079-83D4-4EED-9F16-B019658F9D61}">
      <dgm:prSet/>
      <dgm:spPr/>
      <dgm:t>
        <a:bodyPr/>
        <a:lstStyle/>
        <a:p>
          <a:endParaRPr lang="en-US"/>
        </a:p>
      </dgm:t>
    </dgm:pt>
    <dgm:pt modelId="{3DFA4C16-8138-4F49-BE9F-A802815AADA7}">
      <dgm:prSet phldrT="[Text]" custT="1"/>
      <dgm:spPr>
        <a:solidFill>
          <a:srgbClr val="F5F3E5"/>
        </a:solidFill>
        <a:ln w="38100">
          <a:solidFill>
            <a:srgbClr val="FFFFFF"/>
          </a:solidFill>
        </a:ln>
      </dgm:spPr>
      <dgm:t>
        <a:bodyPr/>
        <a:lstStyle/>
        <a:p>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List the property for the lesser of the total project cost or the after-rehab value</a:t>
          </a:r>
        </a:p>
      </dgm:t>
    </dgm:pt>
    <dgm:pt modelId="{CBDD0976-4C2F-44DF-AE3F-057F4221C474}" type="parTrans" cxnId="{E68540AE-F4C8-4092-860C-0E8E79CD75C7}">
      <dgm:prSet/>
      <dgm:spPr/>
      <dgm:t>
        <a:bodyPr/>
        <a:lstStyle/>
        <a:p>
          <a:endParaRPr lang="en-US"/>
        </a:p>
      </dgm:t>
    </dgm:pt>
    <dgm:pt modelId="{8BA58327-7B59-47D2-B8D6-C72A6516D9A7}" type="sibTrans" cxnId="{E68540AE-F4C8-4092-860C-0E8E79CD75C7}">
      <dgm:prSet/>
      <dgm:spPr/>
      <dgm:t>
        <a:bodyPr/>
        <a:lstStyle/>
        <a:p>
          <a:endParaRPr lang="en-US"/>
        </a:p>
      </dgm:t>
    </dgm:pt>
    <dgm:pt modelId="{E27F4A97-BF94-4C31-94C7-86DBB7F8B09D}">
      <dgm:prSet custT="1"/>
      <dgm:spPr>
        <a:solidFill>
          <a:srgbClr val="F5F3E5"/>
        </a:solidFill>
        <a:ln w="38100">
          <a:solidFill>
            <a:srgbClr val="FFFFFF"/>
          </a:solidFill>
        </a:ln>
      </dgm:spPr>
      <dgm:t>
        <a:bodyPr/>
        <a:lstStyle/>
        <a:p>
          <a:pPr algn="just"/>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Confirm clear title of the property</a:t>
          </a:r>
        </a:p>
      </dgm:t>
    </dgm:pt>
    <dgm:pt modelId="{EE5B1BA0-D693-4C83-95D7-42CEE13DB405}" type="parTrans" cxnId="{9149ABE6-92CA-4BA0-8DC0-1FAF543C64E4}">
      <dgm:prSet/>
      <dgm:spPr/>
      <dgm:t>
        <a:bodyPr/>
        <a:lstStyle/>
        <a:p>
          <a:endParaRPr lang="en-US"/>
        </a:p>
      </dgm:t>
    </dgm:pt>
    <dgm:pt modelId="{DC6B2C56-8FAF-4B61-B5F9-9278180DF58A}" type="sibTrans" cxnId="{9149ABE6-92CA-4BA0-8DC0-1FAF543C64E4}">
      <dgm:prSet/>
      <dgm:spPr/>
      <dgm:t>
        <a:bodyPr/>
        <a:lstStyle/>
        <a:p>
          <a:endParaRPr lang="en-US"/>
        </a:p>
      </dgm:t>
    </dgm:pt>
    <dgm:pt modelId="{3EBB29DD-8D0B-44BF-B3B0-11D4199D2AC9}">
      <dgm:prSet custT="1"/>
      <dgm:spPr>
        <a:noFill/>
        <a:ln w="38100">
          <a:solidFill>
            <a:srgbClr val="FFFFFF"/>
          </a:solidFill>
        </a:ln>
      </dgm:spPr>
      <dgm:t>
        <a:bodyPr/>
        <a:lstStyle/>
        <a:p>
          <a:pPr algn="ctr"/>
          <a:r>
            <a:rPr lang="en-US" sz="1400">
              <a:solidFill>
                <a:srgbClr val="000000"/>
              </a:solidFill>
              <a:latin typeface="Lato" panose="020F0502020204030203" pitchFamily="34" charset="0"/>
              <a:ea typeface="Lato" panose="020F0502020204030203" pitchFamily="34" charset="0"/>
              <a:cs typeface="Lato" panose="020F0502020204030203" pitchFamily="34" charset="0"/>
            </a:rPr>
            <a:t>Identify vacant properties</a:t>
          </a:r>
        </a:p>
      </dgm:t>
    </dgm:pt>
    <dgm:pt modelId="{D0F131B5-6E9D-4235-9B2A-9DC72720A849}" type="parTrans" cxnId="{8F81A9DF-97C8-4CD0-9A32-F08310C67D47}">
      <dgm:prSet/>
      <dgm:spPr/>
      <dgm:t>
        <a:bodyPr/>
        <a:lstStyle/>
        <a:p>
          <a:endParaRPr lang="en-US"/>
        </a:p>
      </dgm:t>
    </dgm:pt>
    <dgm:pt modelId="{AE0EECA2-352A-4776-85EC-6973DC249073}" type="sibTrans" cxnId="{8F81A9DF-97C8-4CD0-9A32-F08310C67D47}">
      <dgm:prSet/>
      <dgm:spPr/>
      <dgm:t>
        <a:bodyPr/>
        <a:lstStyle/>
        <a:p>
          <a:endParaRPr lang="en-US"/>
        </a:p>
      </dgm:t>
    </dgm:pt>
    <dgm:pt modelId="{D699B5A5-725B-4619-A880-2D42C222C05E}">
      <dgm:prSet custT="1"/>
      <dgm:spPr>
        <a:solidFill>
          <a:srgbClr val="F5F3E5"/>
        </a:solidFill>
        <a:ln w="38100">
          <a:solidFill>
            <a:srgbClr val="FFFFFF"/>
          </a:solidFill>
        </a:ln>
      </dgm:spPr>
      <dgm:t>
        <a:bodyPr/>
        <a:lstStyle/>
        <a:p>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Property must be sold to an eligible homebuyer and must be the homebuyer’s principal residence (owner-occupied).</a:t>
          </a:r>
        </a:p>
      </dgm:t>
    </dgm:pt>
    <dgm:pt modelId="{AB4D39A2-05FC-4EDE-A11C-6A5790AC70FF}" type="parTrans" cxnId="{9CD10EFD-513B-4BD9-A2AC-9FFABEDAADE2}">
      <dgm:prSet/>
      <dgm:spPr/>
      <dgm:t>
        <a:bodyPr/>
        <a:lstStyle/>
        <a:p>
          <a:endParaRPr lang="en-US"/>
        </a:p>
      </dgm:t>
    </dgm:pt>
    <dgm:pt modelId="{BBA227AD-1963-4B2A-836D-4293EE0043DB}" type="sibTrans" cxnId="{9CD10EFD-513B-4BD9-A2AC-9FFABEDAADE2}">
      <dgm:prSet/>
      <dgm:spPr/>
      <dgm:t>
        <a:bodyPr/>
        <a:lstStyle/>
        <a:p>
          <a:endParaRPr lang="en-US"/>
        </a:p>
      </dgm:t>
    </dgm:pt>
    <dgm:pt modelId="{AAC1F415-AABE-4ED2-9FCE-3DEE3430842D}" type="pres">
      <dgm:prSet presAssocID="{4BF7AE03-C32F-47FD-A3BC-A9000BB2551F}" presName="theList" presStyleCnt="0">
        <dgm:presLayoutVars>
          <dgm:dir/>
          <dgm:animLvl val="lvl"/>
          <dgm:resizeHandles val="exact"/>
        </dgm:presLayoutVars>
      </dgm:prSet>
      <dgm:spPr/>
    </dgm:pt>
    <dgm:pt modelId="{10B08F15-2DEE-4223-85F8-DBA0673EE8E4}" type="pres">
      <dgm:prSet presAssocID="{A599DCE9-1450-4855-9F31-E529807DB6B7}" presName="compNode" presStyleCnt="0"/>
      <dgm:spPr/>
    </dgm:pt>
    <dgm:pt modelId="{20481089-BC55-478E-8527-28D64E55E5EB}" type="pres">
      <dgm:prSet presAssocID="{A599DCE9-1450-4855-9F31-E529807DB6B7}" presName="aNode" presStyleLbl="bgShp" presStyleIdx="0" presStyleCnt="3" custLinFactNeighborX="-1906" custLinFactNeighborY="56"/>
      <dgm:spPr/>
    </dgm:pt>
    <dgm:pt modelId="{E8E1BC4D-2DF9-41AE-AED1-62DE1DD404DB}" type="pres">
      <dgm:prSet presAssocID="{A599DCE9-1450-4855-9F31-E529807DB6B7}" presName="textNode" presStyleLbl="bgShp" presStyleIdx="0" presStyleCnt="3"/>
      <dgm:spPr/>
    </dgm:pt>
    <dgm:pt modelId="{D38B33ED-4D78-46C5-A368-4D56EADEBFF9}" type="pres">
      <dgm:prSet presAssocID="{A599DCE9-1450-4855-9F31-E529807DB6B7}" presName="compChildNode" presStyleCnt="0"/>
      <dgm:spPr/>
    </dgm:pt>
    <dgm:pt modelId="{A686FB22-4392-4369-B4D4-86AD9EF062F7}" type="pres">
      <dgm:prSet presAssocID="{A599DCE9-1450-4855-9F31-E529807DB6B7}" presName="theInnerList" presStyleCnt="0"/>
      <dgm:spPr/>
    </dgm:pt>
    <dgm:pt modelId="{E8BEB591-1C21-4AE3-B2C4-FD5EF079F495}" type="pres">
      <dgm:prSet presAssocID="{3EBB29DD-8D0B-44BF-B3B0-11D4199D2AC9}" presName="childNode" presStyleLbl="node1" presStyleIdx="0" presStyleCnt="8">
        <dgm:presLayoutVars>
          <dgm:bulletEnabled val="1"/>
        </dgm:presLayoutVars>
      </dgm:prSet>
      <dgm:spPr/>
    </dgm:pt>
    <dgm:pt modelId="{0CC3D4E8-EFB1-44E3-855B-F6E4C734F30C}" type="pres">
      <dgm:prSet presAssocID="{3EBB29DD-8D0B-44BF-B3B0-11D4199D2AC9}" presName="aSpace2" presStyleCnt="0"/>
      <dgm:spPr/>
    </dgm:pt>
    <dgm:pt modelId="{19D9B984-751F-4FC3-B201-E19AD109B7EB}" type="pres">
      <dgm:prSet presAssocID="{E27F4A97-BF94-4C31-94C7-86DBB7F8B09D}" presName="childNode" presStyleLbl="node1" presStyleIdx="1" presStyleCnt="8">
        <dgm:presLayoutVars>
          <dgm:bulletEnabled val="1"/>
        </dgm:presLayoutVars>
      </dgm:prSet>
      <dgm:spPr/>
    </dgm:pt>
    <dgm:pt modelId="{B22AE631-3B58-4C20-82C6-51A5991D7EC6}" type="pres">
      <dgm:prSet presAssocID="{E27F4A97-BF94-4C31-94C7-86DBB7F8B09D}" presName="aSpace2" presStyleCnt="0"/>
      <dgm:spPr/>
    </dgm:pt>
    <dgm:pt modelId="{72AB1833-727B-4C14-8090-05ECB805466D}" type="pres">
      <dgm:prSet presAssocID="{E386D556-066C-4E22-B28D-5C4A5F6CCDAA}" presName="childNode" presStyleLbl="node1" presStyleIdx="2" presStyleCnt="8">
        <dgm:presLayoutVars>
          <dgm:bulletEnabled val="1"/>
        </dgm:presLayoutVars>
      </dgm:prSet>
      <dgm:spPr/>
    </dgm:pt>
    <dgm:pt modelId="{14544F08-D6E4-4764-9A6E-43279FADD804}" type="pres">
      <dgm:prSet presAssocID="{A599DCE9-1450-4855-9F31-E529807DB6B7}" presName="aSpace" presStyleCnt="0"/>
      <dgm:spPr/>
    </dgm:pt>
    <dgm:pt modelId="{F471BBF8-D5D4-4F65-A674-0642F110C1E9}" type="pres">
      <dgm:prSet presAssocID="{EA0E6CDF-515C-41F5-A069-2C9DEB7DE72B}" presName="compNode" presStyleCnt="0"/>
      <dgm:spPr/>
    </dgm:pt>
    <dgm:pt modelId="{48354D98-29E0-43C1-9593-0E51FA8A3D09}" type="pres">
      <dgm:prSet presAssocID="{EA0E6CDF-515C-41F5-A069-2C9DEB7DE72B}" presName="aNode" presStyleLbl="bgShp" presStyleIdx="1" presStyleCnt="3" custLinFactNeighborX="0" custLinFactNeighborY="-16491"/>
      <dgm:spPr/>
    </dgm:pt>
    <dgm:pt modelId="{40AAEDC8-7E78-4809-8EAA-CCEAA6DAE4DA}" type="pres">
      <dgm:prSet presAssocID="{EA0E6CDF-515C-41F5-A069-2C9DEB7DE72B}" presName="textNode" presStyleLbl="bgShp" presStyleIdx="1" presStyleCnt="3"/>
      <dgm:spPr/>
    </dgm:pt>
    <dgm:pt modelId="{DDFA2DA9-030F-4155-AFA3-B32945F04564}" type="pres">
      <dgm:prSet presAssocID="{EA0E6CDF-515C-41F5-A069-2C9DEB7DE72B}" presName="compChildNode" presStyleCnt="0"/>
      <dgm:spPr/>
    </dgm:pt>
    <dgm:pt modelId="{AF4A8BFD-9465-4422-86F3-506B3018DB77}" type="pres">
      <dgm:prSet presAssocID="{EA0E6CDF-515C-41F5-A069-2C9DEB7DE72B}" presName="theInnerList" presStyleCnt="0"/>
      <dgm:spPr/>
    </dgm:pt>
    <dgm:pt modelId="{A0C33817-CCB6-4046-8B74-D3D9074244CE}" type="pres">
      <dgm:prSet presAssocID="{6DFC883E-434D-42D3-8E3F-C8BE0D35A133}" presName="childNode" presStyleLbl="node1" presStyleIdx="3" presStyleCnt="8">
        <dgm:presLayoutVars>
          <dgm:bulletEnabled val="1"/>
        </dgm:presLayoutVars>
      </dgm:prSet>
      <dgm:spPr/>
    </dgm:pt>
    <dgm:pt modelId="{97F03CF4-A82B-4C06-9D21-D532532E3C0D}" type="pres">
      <dgm:prSet presAssocID="{6DFC883E-434D-42D3-8E3F-C8BE0D35A133}" presName="aSpace2" presStyleCnt="0"/>
      <dgm:spPr/>
    </dgm:pt>
    <dgm:pt modelId="{B6F84175-98CF-441C-9E2D-0D6011BB1370}" type="pres">
      <dgm:prSet presAssocID="{F3336134-9972-457D-9AC7-5CF9A14B9FA8}" presName="childNode" presStyleLbl="node1" presStyleIdx="4" presStyleCnt="8">
        <dgm:presLayoutVars>
          <dgm:bulletEnabled val="1"/>
        </dgm:presLayoutVars>
      </dgm:prSet>
      <dgm:spPr/>
    </dgm:pt>
    <dgm:pt modelId="{FD6432FA-A1C8-4FC0-BF3F-256B2ECE1517}" type="pres">
      <dgm:prSet presAssocID="{EA0E6CDF-515C-41F5-A069-2C9DEB7DE72B}" presName="aSpace" presStyleCnt="0"/>
      <dgm:spPr/>
    </dgm:pt>
    <dgm:pt modelId="{C3FE194D-3788-4C5A-8018-1F9836E41CDD}" type="pres">
      <dgm:prSet presAssocID="{25DBDE7F-BC9E-4526-8BAF-E69F61D2A2CD}" presName="compNode" presStyleCnt="0"/>
      <dgm:spPr/>
    </dgm:pt>
    <dgm:pt modelId="{BD9FFB8B-DA6B-40CB-8850-22ACCCA811D2}" type="pres">
      <dgm:prSet presAssocID="{25DBDE7F-BC9E-4526-8BAF-E69F61D2A2CD}" presName="aNode" presStyleLbl="bgShp" presStyleIdx="2" presStyleCnt="3"/>
      <dgm:spPr/>
    </dgm:pt>
    <dgm:pt modelId="{D9A3A8C3-F8BD-4AF1-BEE3-0C8D9A40500B}" type="pres">
      <dgm:prSet presAssocID="{25DBDE7F-BC9E-4526-8BAF-E69F61D2A2CD}" presName="textNode" presStyleLbl="bgShp" presStyleIdx="2" presStyleCnt="3"/>
      <dgm:spPr/>
    </dgm:pt>
    <dgm:pt modelId="{013629E7-9E37-4435-A26B-D7CF7010EDBB}" type="pres">
      <dgm:prSet presAssocID="{25DBDE7F-BC9E-4526-8BAF-E69F61D2A2CD}" presName="compChildNode" presStyleCnt="0"/>
      <dgm:spPr/>
    </dgm:pt>
    <dgm:pt modelId="{647B9B62-283B-4BDE-994D-F717EA42D5DC}" type="pres">
      <dgm:prSet presAssocID="{25DBDE7F-BC9E-4526-8BAF-E69F61D2A2CD}" presName="theInnerList" presStyleCnt="0"/>
      <dgm:spPr/>
    </dgm:pt>
    <dgm:pt modelId="{64FEDF0F-DC23-498E-B636-5B2E3431A648}" type="pres">
      <dgm:prSet presAssocID="{87C121C4-2067-4C22-BDA5-C475FEDCE3D4}" presName="childNode" presStyleLbl="node1" presStyleIdx="5" presStyleCnt="8">
        <dgm:presLayoutVars>
          <dgm:bulletEnabled val="1"/>
        </dgm:presLayoutVars>
      </dgm:prSet>
      <dgm:spPr/>
    </dgm:pt>
    <dgm:pt modelId="{B967CB82-E91E-44EA-8D09-A3D836AB35D4}" type="pres">
      <dgm:prSet presAssocID="{87C121C4-2067-4C22-BDA5-C475FEDCE3D4}" presName="aSpace2" presStyleCnt="0"/>
      <dgm:spPr/>
    </dgm:pt>
    <dgm:pt modelId="{DDFB6F9E-A1C2-410B-8750-748EC41F9D51}" type="pres">
      <dgm:prSet presAssocID="{3DFA4C16-8138-4F49-BE9F-A802815AADA7}" presName="childNode" presStyleLbl="node1" presStyleIdx="6" presStyleCnt="8">
        <dgm:presLayoutVars>
          <dgm:bulletEnabled val="1"/>
        </dgm:presLayoutVars>
      </dgm:prSet>
      <dgm:spPr/>
    </dgm:pt>
    <dgm:pt modelId="{9177E9BC-7755-4B2D-B4C1-428FFA554336}" type="pres">
      <dgm:prSet presAssocID="{3DFA4C16-8138-4F49-BE9F-A802815AADA7}" presName="aSpace2" presStyleCnt="0"/>
      <dgm:spPr/>
    </dgm:pt>
    <dgm:pt modelId="{12402092-4ED2-439A-BF01-94608E0BC235}" type="pres">
      <dgm:prSet presAssocID="{D699B5A5-725B-4619-A880-2D42C222C05E}" presName="childNode" presStyleLbl="node1" presStyleIdx="7" presStyleCnt="8">
        <dgm:presLayoutVars>
          <dgm:bulletEnabled val="1"/>
        </dgm:presLayoutVars>
      </dgm:prSet>
      <dgm:spPr/>
    </dgm:pt>
  </dgm:ptLst>
  <dgm:cxnLst>
    <dgm:cxn modelId="{BE9D770E-5157-487A-91B0-C8FD52989E67}" type="presOf" srcId="{3EBB29DD-8D0B-44BF-B3B0-11D4199D2AC9}" destId="{E8BEB591-1C21-4AE3-B2C4-FD5EF079F495}" srcOrd="0" destOrd="0" presId="urn:microsoft.com/office/officeart/2005/8/layout/lProcess2"/>
    <dgm:cxn modelId="{942F6118-14F9-4DBD-8620-1DF2C0E6F462}" type="presOf" srcId="{E386D556-066C-4E22-B28D-5C4A5F6CCDAA}" destId="{72AB1833-727B-4C14-8090-05ECB805466D}" srcOrd="0" destOrd="0" presId="urn:microsoft.com/office/officeart/2005/8/layout/lProcess2"/>
    <dgm:cxn modelId="{97ADD122-04F3-42FA-8618-9F61BB7942F1}" type="presOf" srcId="{A599DCE9-1450-4855-9F31-E529807DB6B7}" destId="{20481089-BC55-478E-8527-28D64E55E5EB}" srcOrd="0" destOrd="0" presId="urn:microsoft.com/office/officeart/2005/8/layout/lProcess2"/>
    <dgm:cxn modelId="{9F1B1B27-7032-4DF6-826B-4679C689AFBC}" type="presOf" srcId="{3DFA4C16-8138-4F49-BE9F-A802815AADA7}" destId="{DDFB6F9E-A1C2-410B-8750-748EC41F9D51}" srcOrd="0" destOrd="0" presId="urn:microsoft.com/office/officeart/2005/8/layout/lProcess2"/>
    <dgm:cxn modelId="{B4F06D29-52DC-423C-A2BC-F9B4805E9DD8}" type="presOf" srcId="{D699B5A5-725B-4619-A880-2D42C222C05E}" destId="{12402092-4ED2-439A-BF01-94608E0BC235}" srcOrd="0" destOrd="0" presId="urn:microsoft.com/office/officeart/2005/8/layout/lProcess2"/>
    <dgm:cxn modelId="{9D79592D-9CE0-418F-85EB-829FB5456BD1}" type="presOf" srcId="{25DBDE7F-BC9E-4526-8BAF-E69F61D2A2CD}" destId="{BD9FFB8B-DA6B-40CB-8850-22ACCCA811D2}" srcOrd="0" destOrd="0" presId="urn:microsoft.com/office/officeart/2005/8/layout/lProcess2"/>
    <dgm:cxn modelId="{0E02F73A-12EA-4FE9-96D4-70E6DF7E77AE}" type="presOf" srcId="{6DFC883E-434D-42D3-8E3F-C8BE0D35A133}" destId="{A0C33817-CCB6-4046-8B74-D3D9074244CE}" srcOrd="0" destOrd="0" presId="urn:microsoft.com/office/officeart/2005/8/layout/lProcess2"/>
    <dgm:cxn modelId="{46CE285B-C453-47DE-9843-C5EBBD516991}" type="presOf" srcId="{EA0E6CDF-515C-41F5-A069-2C9DEB7DE72B}" destId="{40AAEDC8-7E78-4809-8EAA-CCEAA6DAE4DA}" srcOrd="1" destOrd="0" presId="urn:microsoft.com/office/officeart/2005/8/layout/lProcess2"/>
    <dgm:cxn modelId="{A423E656-254C-4F12-90EE-B398CCF54AA8}" type="presOf" srcId="{E27F4A97-BF94-4C31-94C7-86DBB7F8B09D}" destId="{19D9B984-751F-4FC3-B201-E19AD109B7EB}" srcOrd="0" destOrd="0" presId="urn:microsoft.com/office/officeart/2005/8/layout/lProcess2"/>
    <dgm:cxn modelId="{B4C0C079-83D4-4EED-9F16-B019658F9D61}" srcId="{25DBDE7F-BC9E-4526-8BAF-E69F61D2A2CD}" destId="{87C121C4-2067-4C22-BDA5-C475FEDCE3D4}" srcOrd="0" destOrd="0" parTransId="{0BFE8BA6-7B5F-49AC-9BA3-8C3C873EC82D}" sibTransId="{69683C35-6787-4651-94A6-E3A2BBE831EC}"/>
    <dgm:cxn modelId="{545C6889-6830-4B4C-85CD-7700855DFA88}" type="presOf" srcId="{A599DCE9-1450-4855-9F31-E529807DB6B7}" destId="{E8E1BC4D-2DF9-41AE-AED1-62DE1DD404DB}" srcOrd="1" destOrd="0" presId="urn:microsoft.com/office/officeart/2005/8/layout/lProcess2"/>
    <dgm:cxn modelId="{04D44D8C-D7D1-4880-8F7A-28772CF7E8F0}" type="presOf" srcId="{25DBDE7F-BC9E-4526-8BAF-E69F61D2A2CD}" destId="{D9A3A8C3-F8BD-4AF1-BEE3-0C8D9A40500B}" srcOrd="1" destOrd="0" presId="urn:microsoft.com/office/officeart/2005/8/layout/lProcess2"/>
    <dgm:cxn modelId="{8746ED90-C036-4C3F-88F4-676E5A72EA5F}" srcId="{EA0E6CDF-515C-41F5-A069-2C9DEB7DE72B}" destId="{F3336134-9972-457D-9AC7-5CF9A14B9FA8}" srcOrd="1" destOrd="0" parTransId="{5500E5C2-004F-48AB-86FC-626024BEAEF4}" sibTransId="{47C13619-B3A8-4B52-A1D4-F600F65D4E06}"/>
    <dgm:cxn modelId="{98D0479E-DE03-4CB2-B2C5-3D621D84DD23}" type="presOf" srcId="{F3336134-9972-457D-9AC7-5CF9A14B9FA8}" destId="{B6F84175-98CF-441C-9E2D-0D6011BB1370}" srcOrd="0" destOrd="0" presId="urn:microsoft.com/office/officeart/2005/8/layout/lProcess2"/>
    <dgm:cxn modelId="{D38B47A2-0C83-4321-8533-B4076EA706D1}" srcId="{4BF7AE03-C32F-47FD-A3BC-A9000BB2551F}" destId="{25DBDE7F-BC9E-4526-8BAF-E69F61D2A2CD}" srcOrd="2" destOrd="0" parTransId="{4646FA67-79B1-486C-AA4B-30AF3C8DDD8A}" sibTransId="{9A6F1AA8-74B9-49C6-8C27-4987105DB265}"/>
    <dgm:cxn modelId="{08ED20A5-2793-457F-AC6C-F75BEB3F1A34}" srcId="{A599DCE9-1450-4855-9F31-E529807DB6B7}" destId="{E386D556-066C-4E22-B28D-5C4A5F6CCDAA}" srcOrd="2" destOrd="0" parTransId="{B243801D-6B82-48E3-B0AA-0A5E98FD3192}" sibTransId="{F5A116B1-2F41-4F1D-9DEC-6B433773791B}"/>
    <dgm:cxn modelId="{1D3BDCA7-5752-4DB6-9540-7F1611C48F09}" type="presOf" srcId="{4BF7AE03-C32F-47FD-A3BC-A9000BB2551F}" destId="{AAC1F415-AABE-4ED2-9FCE-3DEE3430842D}" srcOrd="0" destOrd="0" presId="urn:microsoft.com/office/officeart/2005/8/layout/lProcess2"/>
    <dgm:cxn modelId="{E68540AE-F4C8-4092-860C-0E8E79CD75C7}" srcId="{25DBDE7F-BC9E-4526-8BAF-E69F61D2A2CD}" destId="{3DFA4C16-8138-4F49-BE9F-A802815AADA7}" srcOrd="1" destOrd="0" parTransId="{CBDD0976-4C2F-44DF-AE3F-057F4221C474}" sibTransId="{8BA58327-7B59-47D2-B8D6-C72A6516D9A7}"/>
    <dgm:cxn modelId="{6B4B03C5-FCB8-481D-A39A-251AD9E2D710}" type="presOf" srcId="{87C121C4-2067-4C22-BDA5-C475FEDCE3D4}" destId="{64FEDF0F-DC23-498E-B636-5B2E3431A648}" srcOrd="0" destOrd="0" presId="urn:microsoft.com/office/officeart/2005/8/layout/lProcess2"/>
    <dgm:cxn modelId="{8F81A9DF-97C8-4CD0-9A32-F08310C67D47}" srcId="{A599DCE9-1450-4855-9F31-E529807DB6B7}" destId="{3EBB29DD-8D0B-44BF-B3B0-11D4199D2AC9}" srcOrd="0" destOrd="0" parTransId="{D0F131B5-6E9D-4235-9B2A-9DC72720A849}" sibTransId="{AE0EECA2-352A-4776-85EC-6973DC249073}"/>
    <dgm:cxn modelId="{9149ABE6-92CA-4BA0-8DC0-1FAF543C64E4}" srcId="{A599DCE9-1450-4855-9F31-E529807DB6B7}" destId="{E27F4A97-BF94-4C31-94C7-86DBB7F8B09D}" srcOrd="1" destOrd="0" parTransId="{EE5B1BA0-D693-4C83-95D7-42CEE13DB405}" sibTransId="{DC6B2C56-8FAF-4B61-B5F9-9278180DF58A}"/>
    <dgm:cxn modelId="{F167CCEA-4413-4232-8300-C770B852F1E7}" srcId="{4BF7AE03-C32F-47FD-A3BC-A9000BB2551F}" destId="{A599DCE9-1450-4855-9F31-E529807DB6B7}" srcOrd="0" destOrd="0" parTransId="{59981019-2D4C-4D1F-B95A-9AECB5672981}" sibTransId="{590882D4-D1A5-49F2-A3EB-132C0DFB26FF}"/>
    <dgm:cxn modelId="{C441F2F1-0095-4CA7-979D-26BC3AE00F55}" srcId="{4BF7AE03-C32F-47FD-A3BC-A9000BB2551F}" destId="{EA0E6CDF-515C-41F5-A069-2C9DEB7DE72B}" srcOrd="1" destOrd="0" parTransId="{7C89D8C4-2569-4829-9156-EAE2202B99AC}" sibTransId="{B6377E67-F354-4FA7-BE5B-8FF187764323}"/>
    <dgm:cxn modelId="{CBFB24F2-DA24-481C-ACEF-E5AEE8ECC874}" type="presOf" srcId="{EA0E6CDF-515C-41F5-A069-2C9DEB7DE72B}" destId="{48354D98-29E0-43C1-9593-0E51FA8A3D09}" srcOrd="0" destOrd="0" presId="urn:microsoft.com/office/officeart/2005/8/layout/lProcess2"/>
    <dgm:cxn modelId="{9CD10EFD-513B-4BD9-A2AC-9FFABEDAADE2}" srcId="{25DBDE7F-BC9E-4526-8BAF-E69F61D2A2CD}" destId="{D699B5A5-725B-4619-A880-2D42C222C05E}" srcOrd="2" destOrd="0" parTransId="{AB4D39A2-05FC-4EDE-A11C-6A5790AC70FF}" sibTransId="{BBA227AD-1963-4B2A-836D-4293EE0043DB}"/>
    <dgm:cxn modelId="{E9F87CFD-EEB4-4178-9A95-AE6434A07D99}" srcId="{EA0E6CDF-515C-41F5-A069-2C9DEB7DE72B}" destId="{6DFC883E-434D-42D3-8E3F-C8BE0D35A133}" srcOrd="0" destOrd="0" parTransId="{B7AA4CBF-56EC-49FF-90A3-02E23037034B}" sibTransId="{D4474500-F87D-4E7F-85DD-C2527C25DF9E}"/>
    <dgm:cxn modelId="{C92939CC-8731-4F17-80FC-352C45BD9866}" type="presParOf" srcId="{AAC1F415-AABE-4ED2-9FCE-3DEE3430842D}" destId="{10B08F15-2DEE-4223-85F8-DBA0673EE8E4}" srcOrd="0" destOrd="0" presId="urn:microsoft.com/office/officeart/2005/8/layout/lProcess2"/>
    <dgm:cxn modelId="{2F7A9D0B-6A02-4399-A4BD-0104D4CCA3B7}" type="presParOf" srcId="{10B08F15-2DEE-4223-85F8-DBA0673EE8E4}" destId="{20481089-BC55-478E-8527-28D64E55E5EB}" srcOrd="0" destOrd="0" presId="urn:microsoft.com/office/officeart/2005/8/layout/lProcess2"/>
    <dgm:cxn modelId="{DA6D9BDF-8349-43E0-A574-72C65AE75F75}" type="presParOf" srcId="{10B08F15-2DEE-4223-85F8-DBA0673EE8E4}" destId="{E8E1BC4D-2DF9-41AE-AED1-62DE1DD404DB}" srcOrd="1" destOrd="0" presId="urn:microsoft.com/office/officeart/2005/8/layout/lProcess2"/>
    <dgm:cxn modelId="{2246B8F6-4B13-44D2-9A1C-B39F52F43582}" type="presParOf" srcId="{10B08F15-2DEE-4223-85F8-DBA0673EE8E4}" destId="{D38B33ED-4D78-46C5-A368-4D56EADEBFF9}" srcOrd="2" destOrd="0" presId="urn:microsoft.com/office/officeart/2005/8/layout/lProcess2"/>
    <dgm:cxn modelId="{1E2BBA3B-1B2C-4377-9414-F17328CA5B84}" type="presParOf" srcId="{D38B33ED-4D78-46C5-A368-4D56EADEBFF9}" destId="{A686FB22-4392-4369-B4D4-86AD9EF062F7}" srcOrd="0" destOrd="0" presId="urn:microsoft.com/office/officeart/2005/8/layout/lProcess2"/>
    <dgm:cxn modelId="{144F865B-9372-43FF-9D3B-7E9D8194E65F}" type="presParOf" srcId="{A686FB22-4392-4369-B4D4-86AD9EF062F7}" destId="{E8BEB591-1C21-4AE3-B2C4-FD5EF079F495}" srcOrd="0" destOrd="0" presId="urn:microsoft.com/office/officeart/2005/8/layout/lProcess2"/>
    <dgm:cxn modelId="{10A336F6-FCDF-4451-B843-53D50F46F670}" type="presParOf" srcId="{A686FB22-4392-4369-B4D4-86AD9EF062F7}" destId="{0CC3D4E8-EFB1-44E3-855B-F6E4C734F30C}" srcOrd="1" destOrd="0" presId="urn:microsoft.com/office/officeart/2005/8/layout/lProcess2"/>
    <dgm:cxn modelId="{A4FD9826-31F0-42C4-BFEE-12E5D5F09963}" type="presParOf" srcId="{A686FB22-4392-4369-B4D4-86AD9EF062F7}" destId="{19D9B984-751F-4FC3-B201-E19AD109B7EB}" srcOrd="2" destOrd="0" presId="urn:microsoft.com/office/officeart/2005/8/layout/lProcess2"/>
    <dgm:cxn modelId="{C2AFAF17-454C-4091-8045-91E21E75DBA4}" type="presParOf" srcId="{A686FB22-4392-4369-B4D4-86AD9EF062F7}" destId="{B22AE631-3B58-4C20-82C6-51A5991D7EC6}" srcOrd="3" destOrd="0" presId="urn:microsoft.com/office/officeart/2005/8/layout/lProcess2"/>
    <dgm:cxn modelId="{A95EAEC5-B6C5-4E57-B4F4-F516E125D5C5}" type="presParOf" srcId="{A686FB22-4392-4369-B4D4-86AD9EF062F7}" destId="{72AB1833-727B-4C14-8090-05ECB805466D}" srcOrd="4" destOrd="0" presId="urn:microsoft.com/office/officeart/2005/8/layout/lProcess2"/>
    <dgm:cxn modelId="{7862923A-45E2-4F8B-AC44-D44E2F2B893C}" type="presParOf" srcId="{AAC1F415-AABE-4ED2-9FCE-3DEE3430842D}" destId="{14544F08-D6E4-4764-9A6E-43279FADD804}" srcOrd="1" destOrd="0" presId="urn:microsoft.com/office/officeart/2005/8/layout/lProcess2"/>
    <dgm:cxn modelId="{766C8BE8-A756-4543-A0D1-9CD11FAE6DC1}" type="presParOf" srcId="{AAC1F415-AABE-4ED2-9FCE-3DEE3430842D}" destId="{F471BBF8-D5D4-4F65-A674-0642F110C1E9}" srcOrd="2" destOrd="0" presId="urn:microsoft.com/office/officeart/2005/8/layout/lProcess2"/>
    <dgm:cxn modelId="{82029261-EDF5-4CC9-A7AF-B2A3832169B0}" type="presParOf" srcId="{F471BBF8-D5D4-4F65-A674-0642F110C1E9}" destId="{48354D98-29E0-43C1-9593-0E51FA8A3D09}" srcOrd="0" destOrd="0" presId="urn:microsoft.com/office/officeart/2005/8/layout/lProcess2"/>
    <dgm:cxn modelId="{B96DDF38-BE17-4CAB-B5BC-F1F35C5E0E18}" type="presParOf" srcId="{F471BBF8-D5D4-4F65-A674-0642F110C1E9}" destId="{40AAEDC8-7E78-4809-8EAA-CCEAA6DAE4DA}" srcOrd="1" destOrd="0" presId="urn:microsoft.com/office/officeart/2005/8/layout/lProcess2"/>
    <dgm:cxn modelId="{ADC50E57-4BC8-4E62-BB66-E2575A41CB30}" type="presParOf" srcId="{F471BBF8-D5D4-4F65-A674-0642F110C1E9}" destId="{DDFA2DA9-030F-4155-AFA3-B32945F04564}" srcOrd="2" destOrd="0" presId="urn:microsoft.com/office/officeart/2005/8/layout/lProcess2"/>
    <dgm:cxn modelId="{63E1AE33-3510-458B-88D5-B1062757C9B6}" type="presParOf" srcId="{DDFA2DA9-030F-4155-AFA3-B32945F04564}" destId="{AF4A8BFD-9465-4422-86F3-506B3018DB77}" srcOrd="0" destOrd="0" presId="urn:microsoft.com/office/officeart/2005/8/layout/lProcess2"/>
    <dgm:cxn modelId="{9BA69294-2D2F-4E7B-B6E2-A1E9F336ED82}" type="presParOf" srcId="{AF4A8BFD-9465-4422-86F3-506B3018DB77}" destId="{A0C33817-CCB6-4046-8B74-D3D9074244CE}" srcOrd="0" destOrd="0" presId="urn:microsoft.com/office/officeart/2005/8/layout/lProcess2"/>
    <dgm:cxn modelId="{D2C9D0D6-A933-4A56-B696-00FCD619906E}" type="presParOf" srcId="{AF4A8BFD-9465-4422-86F3-506B3018DB77}" destId="{97F03CF4-A82B-4C06-9D21-D532532E3C0D}" srcOrd="1" destOrd="0" presId="urn:microsoft.com/office/officeart/2005/8/layout/lProcess2"/>
    <dgm:cxn modelId="{07A8C0DA-F215-4D80-8E7C-9A63B1EE0253}" type="presParOf" srcId="{AF4A8BFD-9465-4422-86F3-506B3018DB77}" destId="{B6F84175-98CF-441C-9E2D-0D6011BB1370}" srcOrd="2" destOrd="0" presId="urn:microsoft.com/office/officeart/2005/8/layout/lProcess2"/>
    <dgm:cxn modelId="{EC267E49-4056-4190-9AA2-35B7C6AC11C3}" type="presParOf" srcId="{AAC1F415-AABE-4ED2-9FCE-3DEE3430842D}" destId="{FD6432FA-A1C8-4FC0-BF3F-256B2ECE1517}" srcOrd="3" destOrd="0" presId="urn:microsoft.com/office/officeart/2005/8/layout/lProcess2"/>
    <dgm:cxn modelId="{B87212F1-CDDD-4FC5-B749-8FC56F95CEBA}" type="presParOf" srcId="{AAC1F415-AABE-4ED2-9FCE-3DEE3430842D}" destId="{C3FE194D-3788-4C5A-8018-1F9836E41CDD}" srcOrd="4" destOrd="0" presId="urn:microsoft.com/office/officeart/2005/8/layout/lProcess2"/>
    <dgm:cxn modelId="{243E39C9-93C0-4ABD-ADA6-DDCFA83FFAA2}" type="presParOf" srcId="{C3FE194D-3788-4C5A-8018-1F9836E41CDD}" destId="{BD9FFB8B-DA6B-40CB-8850-22ACCCA811D2}" srcOrd="0" destOrd="0" presId="urn:microsoft.com/office/officeart/2005/8/layout/lProcess2"/>
    <dgm:cxn modelId="{B8241C6C-B2F2-4D60-8490-0D457E65B6C8}" type="presParOf" srcId="{C3FE194D-3788-4C5A-8018-1F9836E41CDD}" destId="{D9A3A8C3-F8BD-4AF1-BEE3-0C8D9A40500B}" srcOrd="1" destOrd="0" presId="urn:microsoft.com/office/officeart/2005/8/layout/lProcess2"/>
    <dgm:cxn modelId="{EEE63AD5-3750-4A75-AAA7-718503AA8697}" type="presParOf" srcId="{C3FE194D-3788-4C5A-8018-1F9836E41CDD}" destId="{013629E7-9E37-4435-A26B-D7CF7010EDBB}" srcOrd="2" destOrd="0" presId="urn:microsoft.com/office/officeart/2005/8/layout/lProcess2"/>
    <dgm:cxn modelId="{C784309B-45AE-467F-A548-E29ACF241FB2}" type="presParOf" srcId="{013629E7-9E37-4435-A26B-D7CF7010EDBB}" destId="{647B9B62-283B-4BDE-994D-F717EA42D5DC}" srcOrd="0" destOrd="0" presId="urn:microsoft.com/office/officeart/2005/8/layout/lProcess2"/>
    <dgm:cxn modelId="{6A91A858-0CC3-422C-AAFC-DD32C866E55B}" type="presParOf" srcId="{647B9B62-283B-4BDE-994D-F717EA42D5DC}" destId="{64FEDF0F-DC23-498E-B636-5B2E3431A648}" srcOrd="0" destOrd="0" presId="urn:microsoft.com/office/officeart/2005/8/layout/lProcess2"/>
    <dgm:cxn modelId="{718F5662-54D1-4C00-B851-A4A36CDDFD8C}" type="presParOf" srcId="{647B9B62-283B-4BDE-994D-F717EA42D5DC}" destId="{B967CB82-E91E-44EA-8D09-A3D836AB35D4}" srcOrd="1" destOrd="0" presId="urn:microsoft.com/office/officeart/2005/8/layout/lProcess2"/>
    <dgm:cxn modelId="{20C24C29-A163-4D03-B757-FF154CC0A363}" type="presParOf" srcId="{647B9B62-283B-4BDE-994D-F717EA42D5DC}" destId="{DDFB6F9E-A1C2-410B-8750-748EC41F9D51}" srcOrd="2" destOrd="0" presId="urn:microsoft.com/office/officeart/2005/8/layout/lProcess2"/>
    <dgm:cxn modelId="{CCDC0CEB-F26F-4DBC-8CA7-2AADAE3BBAD2}" type="presParOf" srcId="{647B9B62-283B-4BDE-994D-F717EA42D5DC}" destId="{9177E9BC-7755-4B2D-B4C1-428FFA554336}" srcOrd="3" destOrd="0" presId="urn:microsoft.com/office/officeart/2005/8/layout/lProcess2"/>
    <dgm:cxn modelId="{D8AEA17E-4F1C-45C2-B7C7-A8080BABDDF9}" type="presParOf" srcId="{647B9B62-283B-4BDE-994D-F717EA42D5DC}" destId="{12402092-4ED2-439A-BF01-94608E0BC235}"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0A41-4869-4B65-B935-E294B0DDFE81}">
      <dsp:nvSpPr>
        <dsp:cNvPr id="0" name=""/>
        <dsp:cNvSpPr/>
      </dsp:nvSpPr>
      <dsp:spPr>
        <a:xfrm>
          <a:off x="2991949" y="3856465"/>
          <a:ext cx="331206" cy="713839"/>
        </a:xfrm>
        <a:custGeom>
          <a:avLst/>
          <a:gdLst/>
          <a:ahLst/>
          <a:cxnLst/>
          <a:rect l="0" t="0" r="0" b="0"/>
          <a:pathLst>
            <a:path>
              <a:moveTo>
                <a:pt x="0" y="0"/>
              </a:moveTo>
              <a:lnTo>
                <a:pt x="0" y="713839"/>
              </a:lnTo>
              <a:lnTo>
                <a:pt x="331206" y="713839"/>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A1022A-8542-445D-88C3-184A91CAC10A}">
      <dsp:nvSpPr>
        <dsp:cNvPr id="0" name=""/>
        <dsp:cNvSpPr/>
      </dsp:nvSpPr>
      <dsp:spPr>
        <a:xfrm>
          <a:off x="2580300" y="2430755"/>
          <a:ext cx="1214865" cy="421689"/>
        </a:xfrm>
        <a:custGeom>
          <a:avLst/>
          <a:gdLst/>
          <a:ahLst/>
          <a:cxnLst/>
          <a:rect l="0" t="0" r="0" b="0"/>
          <a:pathLst>
            <a:path>
              <a:moveTo>
                <a:pt x="0" y="0"/>
              </a:moveTo>
              <a:lnTo>
                <a:pt x="0" y="210844"/>
              </a:lnTo>
              <a:lnTo>
                <a:pt x="1214865" y="210844"/>
              </a:lnTo>
              <a:lnTo>
                <a:pt x="1214865" y="421689"/>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224E28-A0EF-4763-85FF-8E5D2D4A02C2}">
      <dsp:nvSpPr>
        <dsp:cNvPr id="0" name=""/>
        <dsp:cNvSpPr/>
      </dsp:nvSpPr>
      <dsp:spPr>
        <a:xfrm>
          <a:off x="562217" y="3856465"/>
          <a:ext cx="181205" cy="728829"/>
        </a:xfrm>
        <a:custGeom>
          <a:avLst/>
          <a:gdLst/>
          <a:ahLst/>
          <a:cxnLst/>
          <a:rect l="0" t="0" r="0" b="0"/>
          <a:pathLst>
            <a:path>
              <a:moveTo>
                <a:pt x="0" y="0"/>
              </a:moveTo>
              <a:lnTo>
                <a:pt x="0" y="728829"/>
              </a:lnTo>
              <a:lnTo>
                <a:pt x="181205" y="728829"/>
              </a:lnTo>
            </a:path>
          </a:pathLst>
        </a:cu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28E43-C7D5-4369-9598-270B5C57FCAD}">
      <dsp:nvSpPr>
        <dsp:cNvPr id="0" name=""/>
        <dsp:cNvSpPr/>
      </dsp:nvSpPr>
      <dsp:spPr>
        <a:xfrm>
          <a:off x="1365434" y="2430755"/>
          <a:ext cx="1214865" cy="421689"/>
        </a:xfrm>
        <a:custGeom>
          <a:avLst/>
          <a:gdLst/>
          <a:ahLst/>
          <a:cxnLst/>
          <a:rect l="0" t="0" r="0" b="0"/>
          <a:pathLst>
            <a:path>
              <a:moveTo>
                <a:pt x="1214865" y="0"/>
              </a:moveTo>
              <a:lnTo>
                <a:pt x="1214865" y="210844"/>
              </a:lnTo>
              <a:lnTo>
                <a:pt x="0" y="210844"/>
              </a:lnTo>
              <a:lnTo>
                <a:pt x="0" y="421689"/>
              </a:lnTo>
            </a:path>
          </a:pathLst>
        </a:cu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BF24B-E188-40BB-9BD3-5B3F90042FB7}">
      <dsp:nvSpPr>
        <dsp:cNvPr id="0" name=""/>
        <dsp:cNvSpPr/>
      </dsp:nvSpPr>
      <dsp:spPr>
        <a:xfrm>
          <a:off x="2503194" y="1004021"/>
          <a:ext cx="91440" cy="422712"/>
        </a:xfrm>
        <a:custGeom>
          <a:avLst/>
          <a:gdLst/>
          <a:ahLst/>
          <a:cxnLst/>
          <a:rect l="0" t="0" r="0" b="0"/>
          <a:pathLst>
            <a:path>
              <a:moveTo>
                <a:pt x="45720" y="0"/>
              </a:moveTo>
              <a:lnTo>
                <a:pt x="45720" y="211868"/>
              </a:lnTo>
              <a:lnTo>
                <a:pt x="77105" y="211868"/>
              </a:lnTo>
              <a:lnTo>
                <a:pt x="77105" y="422712"/>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ED3A37-7373-41B3-8945-4FB3775A8B58}">
      <dsp:nvSpPr>
        <dsp:cNvPr id="0" name=""/>
        <dsp:cNvSpPr/>
      </dsp:nvSpPr>
      <dsp:spPr>
        <a:xfrm>
          <a:off x="1544893" y="0"/>
          <a:ext cx="2008042" cy="100402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HUD</a:t>
          </a:r>
        </a:p>
      </dsp:txBody>
      <dsp:txXfrm>
        <a:off x="1544893" y="0"/>
        <a:ext cx="2008042" cy="1004021"/>
      </dsp:txXfrm>
    </dsp:sp>
    <dsp:sp modelId="{3F4A9301-D9E8-4B60-8AE7-171499FF9362}">
      <dsp:nvSpPr>
        <dsp:cNvPr id="0" name=""/>
        <dsp:cNvSpPr/>
      </dsp:nvSpPr>
      <dsp:spPr>
        <a:xfrm>
          <a:off x="1576279" y="1426734"/>
          <a:ext cx="2008042" cy="10040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Housing New Mexico (PJ)</a:t>
          </a:r>
        </a:p>
      </dsp:txBody>
      <dsp:txXfrm>
        <a:off x="1576279" y="1426734"/>
        <a:ext cx="2008042" cy="1004021"/>
      </dsp:txXfrm>
    </dsp:sp>
    <dsp:sp modelId="{C6BE1FAD-37C0-4174-A162-65208C3B2759}">
      <dsp:nvSpPr>
        <dsp:cNvPr id="0" name=""/>
        <dsp:cNvSpPr/>
      </dsp:nvSpPr>
      <dsp:spPr>
        <a:xfrm>
          <a:off x="361413" y="2852444"/>
          <a:ext cx="2008042" cy="10040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Housing New Mexico’s - Home Improvement Program</a:t>
          </a:r>
        </a:p>
      </dsp:txBody>
      <dsp:txXfrm>
        <a:off x="361413" y="2852444"/>
        <a:ext cx="2008042" cy="1004021"/>
      </dsp:txXfrm>
    </dsp:sp>
    <dsp:sp modelId="{D2E293B3-B314-4310-84B7-BB152A8498E4}">
      <dsp:nvSpPr>
        <dsp:cNvPr id="0" name=""/>
        <dsp:cNvSpPr/>
      </dsp:nvSpPr>
      <dsp:spPr>
        <a:xfrm>
          <a:off x="743423" y="4083284"/>
          <a:ext cx="2008042" cy="10040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Homeowners</a:t>
          </a:r>
        </a:p>
      </dsp:txBody>
      <dsp:txXfrm>
        <a:off x="743423" y="4083284"/>
        <a:ext cx="2008042" cy="1004021"/>
      </dsp:txXfrm>
    </dsp:sp>
    <dsp:sp modelId="{C9D9856D-EEC4-42BE-BB14-B926E5693FC4}">
      <dsp:nvSpPr>
        <dsp:cNvPr id="0" name=""/>
        <dsp:cNvSpPr/>
      </dsp:nvSpPr>
      <dsp:spPr>
        <a:xfrm>
          <a:off x="2791145" y="2852444"/>
          <a:ext cx="2008042" cy="10040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Subrecipients</a:t>
          </a:r>
        </a:p>
      </dsp:txBody>
      <dsp:txXfrm>
        <a:off x="2791145" y="2852444"/>
        <a:ext cx="2008042" cy="1004021"/>
      </dsp:txXfrm>
    </dsp:sp>
    <dsp:sp modelId="{3ACA4F78-1FCF-4716-A7EF-54F23C330E0E}">
      <dsp:nvSpPr>
        <dsp:cNvPr id="0" name=""/>
        <dsp:cNvSpPr/>
      </dsp:nvSpPr>
      <dsp:spPr>
        <a:xfrm>
          <a:off x="3323156" y="4068294"/>
          <a:ext cx="2008042" cy="100402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t>Homeowners</a:t>
          </a:r>
        </a:p>
      </dsp:txBody>
      <dsp:txXfrm>
        <a:off x="3323156" y="4068294"/>
        <a:ext cx="2008042" cy="1004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875F0-ACB7-4945-8220-F97ECFE1D8B0}">
      <dsp:nvSpPr>
        <dsp:cNvPr id="0" name=""/>
        <dsp:cNvSpPr/>
      </dsp:nvSpPr>
      <dsp:spPr>
        <a:xfrm>
          <a:off x="5567" y="1375994"/>
          <a:ext cx="1129348" cy="5332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a:t>1. Intake</a:t>
          </a:r>
        </a:p>
      </dsp:txBody>
      <dsp:txXfrm>
        <a:off x="5567" y="1375994"/>
        <a:ext cx="1129348" cy="355469"/>
      </dsp:txXfrm>
    </dsp:sp>
    <dsp:sp modelId="{EDBEC60B-5FD7-4D63-934A-DDA0815885EA}">
      <dsp:nvSpPr>
        <dsp:cNvPr id="0" name=""/>
        <dsp:cNvSpPr/>
      </dsp:nvSpPr>
      <dsp:spPr>
        <a:xfrm>
          <a:off x="236880" y="1731463"/>
          <a:ext cx="1129348" cy="1593130"/>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a:t>Affirmative marketing</a:t>
          </a:r>
        </a:p>
        <a:p>
          <a:pPr marL="57150" lvl="1" indent="-57150" algn="l" defTabSz="400050">
            <a:lnSpc>
              <a:spcPct val="90000"/>
            </a:lnSpc>
            <a:spcBef>
              <a:spcPct val="0"/>
            </a:spcBef>
            <a:spcAft>
              <a:spcPct val="15000"/>
            </a:spcAft>
            <a:buChar char="•"/>
          </a:pPr>
          <a:r>
            <a:rPr lang="en-US" sz="900" kern="1200"/>
            <a:t>Application</a:t>
          </a:r>
        </a:p>
        <a:p>
          <a:pPr marL="57150" lvl="1" indent="-57150" algn="l" defTabSz="400050">
            <a:lnSpc>
              <a:spcPct val="90000"/>
            </a:lnSpc>
            <a:spcBef>
              <a:spcPct val="0"/>
            </a:spcBef>
            <a:spcAft>
              <a:spcPct val="15000"/>
            </a:spcAft>
            <a:buChar char="•"/>
          </a:pPr>
          <a:r>
            <a:rPr lang="en-US" sz="900" kern="1200"/>
            <a:t>Waitlist/Priorities</a:t>
          </a:r>
        </a:p>
      </dsp:txBody>
      <dsp:txXfrm>
        <a:off x="269957" y="1764540"/>
        <a:ext cx="1063194" cy="1526976"/>
      </dsp:txXfrm>
    </dsp:sp>
    <dsp:sp modelId="{2338AC7A-E959-4B66-A2B3-1D79A41FD8CD}">
      <dsp:nvSpPr>
        <dsp:cNvPr id="0" name=""/>
        <dsp:cNvSpPr/>
      </dsp:nvSpPr>
      <dsp:spPr>
        <a:xfrm>
          <a:off x="1306121" y="1413141"/>
          <a:ext cx="362954" cy="28117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306121" y="1469376"/>
        <a:ext cx="278602" cy="168705"/>
      </dsp:txXfrm>
    </dsp:sp>
    <dsp:sp modelId="{03E88AA2-1B7F-4640-BF69-D7368E491EF4}">
      <dsp:nvSpPr>
        <dsp:cNvPr id="0" name=""/>
        <dsp:cNvSpPr/>
      </dsp:nvSpPr>
      <dsp:spPr>
        <a:xfrm>
          <a:off x="1819737" y="1375994"/>
          <a:ext cx="1129348" cy="53320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a:t>2. Eligibility &amp; Approval Request</a:t>
          </a:r>
        </a:p>
      </dsp:txBody>
      <dsp:txXfrm>
        <a:off x="1819737" y="1375994"/>
        <a:ext cx="1129348" cy="355469"/>
      </dsp:txXfrm>
    </dsp:sp>
    <dsp:sp modelId="{2A700F1B-728F-4432-A374-5BAD1C828745}">
      <dsp:nvSpPr>
        <dsp:cNvPr id="0" name=""/>
        <dsp:cNvSpPr/>
      </dsp:nvSpPr>
      <dsp:spPr>
        <a:xfrm>
          <a:off x="2051049" y="1731463"/>
          <a:ext cx="1129348" cy="1593130"/>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a:t>Income eligibility</a:t>
          </a:r>
        </a:p>
        <a:p>
          <a:pPr marL="57150" lvl="1" indent="-57150" algn="l" defTabSz="400050">
            <a:lnSpc>
              <a:spcPct val="90000"/>
            </a:lnSpc>
            <a:spcBef>
              <a:spcPct val="0"/>
            </a:spcBef>
            <a:spcAft>
              <a:spcPct val="15000"/>
            </a:spcAft>
            <a:buChar char="•"/>
          </a:pPr>
          <a:r>
            <a:rPr lang="en-US" sz="900" kern="1200"/>
            <a:t>Property ownership</a:t>
          </a:r>
        </a:p>
        <a:p>
          <a:pPr marL="57150" lvl="1" indent="-57150" algn="l" defTabSz="400050">
            <a:lnSpc>
              <a:spcPct val="90000"/>
            </a:lnSpc>
            <a:spcBef>
              <a:spcPct val="0"/>
            </a:spcBef>
            <a:spcAft>
              <a:spcPct val="15000"/>
            </a:spcAft>
            <a:buChar char="•"/>
          </a:pPr>
          <a:r>
            <a:rPr lang="en-US" sz="900" kern="1200"/>
            <a:t>After-rehab value </a:t>
          </a:r>
        </a:p>
        <a:p>
          <a:pPr marL="57150" lvl="1" indent="-57150" algn="l" defTabSz="400050">
            <a:lnSpc>
              <a:spcPct val="90000"/>
            </a:lnSpc>
            <a:spcBef>
              <a:spcPct val="0"/>
            </a:spcBef>
            <a:spcAft>
              <a:spcPct val="15000"/>
            </a:spcAft>
            <a:buChar char="•"/>
          </a:pPr>
          <a:r>
            <a:rPr lang="en-US" sz="900" kern="1200"/>
            <a:t>Tier II ER (incl. LBP &amp; Radon)</a:t>
          </a:r>
        </a:p>
        <a:p>
          <a:pPr marL="57150" lvl="1" indent="-57150" algn="l" defTabSz="400050">
            <a:lnSpc>
              <a:spcPct val="90000"/>
            </a:lnSpc>
            <a:spcBef>
              <a:spcPct val="0"/>
            </a:spcBef>
            <a:spcAft>
              <a:spcPct val="15000"/>
            </a:spcAft>
            <a:buChar char="•"/>
          </a:pPr>
          <a:r>
            <a:rPr lang="en-US" sz="900" kern="1200"/>
            <a:t>Project Eligibility  Approval  Request </a:t>
          </a:r>
        </a:p>
      </dsp:txBody>
      <dsp:txXfrm>
        <a:off x="2084126" y="1764540"/>
        <a:ext cx="1063194" cy="1526976"/>
      </dsp:txXfrm>
    </dsp:sp>
    <dsp:sp modelId="{EF95C47E-F556-467C-82AB-21AE85B7AECB}">
      <dsp:nvSpPr>
        <dsp:cNvPr id="0" name=""/>
        <dsp:cNvSpPr/>
      </dsp:nvSpPr>
      <dsp:spPr>
        <a:xfrm>
          <a:off x="3120291" y="1413141"/>
          <a:ext cx="362954" cy="28117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20291" y="1469376"/>
        <a:ext cx="278602" cy="168705"/>
      </dsp:txXfrm>
    </dsp:sp>
    <dsp:sp modelId="{552C63C6-494C-46B5-971A-ADFC80EB698E}">
      <dsp:nvSpPr>
        <dsp:cNvPr id="0" name=""/>
        <dsp:cNvSpPr/>
      </dsp:nvSpPr>
      <dsp:spPr>
        <a:xfrm>
          <a:off x="3633906" y="1375994"/>
          <a:ext cx="1129348" cy="53320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a:t>3. Procurement</a:t>
          </a:r>
        </a:p>
      </dsp:txBody>
      <dsp:txXfrm>
        <a:off x="3633906" y="1375994"/>
        <a:ext cx="1129348" cy="355469"/>
      </dsp:txXfrm>
    </dsp:sp>
    <dsp:sp modelId="{CA0C6339-5279-4691-B204-29EEED4DD3D3}">
      <dsp:nvSpPr>
        <dsp:cNvPr id="0" name=""/>
        <dsp:cNvSpPr/>
      </dsp:nvSpPr>
      <dsp:spPr>
        <a:xfrm>
          <a:off x="3865219" y="1731463"/>
          <a:ext cx="1129348" cy="159313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a:t>Integrated scope of work</a:t>
          </a:r>
        </a:p>
        <a:p>
          <a:pPr marL="57150" lvl="1" indent="-57150" algn="l" defTabSz="400050">
            <a:lnSpc>
              <a:spcPct val="90000"/>
            </a:lnSpc>
            <a:spcBef>
              <a:spcPct val="0"/>
            </a:spcBef>
            <a:spcAft>
              <a:spcPct val="15000"/>
            </a:spcAft>
            <a:buChar char="•"/>
          </a:pPr>
          <a:r>
            <a:rPr lang="en-US" sz="900" kern="1200"/>
            <a:t>Cost estimate</a:t>
          </a:r>
        </a:p>
        <a:p>
          <a:pPr marL="57150" lvl="1" indent="-57150" algn="l" defTabSz="400050">
            <a:lnSpc>
              <a:spcPct val="90000"/>
            </a:lnSpc>
            <a:spcBef>
              <a:spcPct val="0"/>
            </a:spcBef>
            <a:spcAft>
              <a:spcPct val="15000"/>
            </a:spcAft>
            <a:buChar char="•"/>
          </a:pPr>
          <a:r>
            <a:rPr lang="en-US" sz="900" kern="1200"/>
            <a:t>Contractor procurement</a:t>
          </a:r>
        </a:p>
        <a:p>
          <a:pPr marL="57150" lvl="1" indent="-57150" algn="l" defTabSz="400050">
            <a:lnSpc>
              <a:spcPct val="90000"/>
            </a:lnSpc>
            <a:spcBef>
              <a:spcPct val="0"/>
            </a:spcBef>
            <a:spcAft>
              <a:spcPct val="15000"/>
            </a:spcAft>
            <a:buChar char="•"/>
          </a:pPr>
          <a:r>
            <a:rPr lang="en-US" sz="900" kern="1200"/>
            <a:t>Underwriting</a:t>
          </a:r>
        </a:p>
      </dsp:txBody>
      <dsp:txXfrm>
        <a:off x="3898296" y="1764540"/>
        <a:ext cx="1063194" cy="1526976"/>
      </dsp:txXfrm>
    </dsp:sp>
    <dsp:sp modelId="{4449005F-B16B-427C-AE26-A71C826D6B5A}">
      <dsp:nvSpPr>
        <dsp:cNvPr id="0" name=""/>
        <dsp:cNvSpPr/>
      </dsp:nvSpPr>
      <dsp:spPr>
        <a:xfrm>
          <a:off x="4934460" y="1413141"/>
          <a:ext cx="362954" cy="28117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934460" y="1469376"/>
        <a:ext cx="278602" cy="168705"/>
      </dsp:txXfrm>
    </dsp:sp>
    <dsp:sp modelId="{EA21A8D1-CEFB-4ADF-868E-DAF4854C924E}">
      <dsp:nvSpPr>
        <dsp:cNvPr id="0" name=""/>
        <dsp:cNvSpPr/>
      </dsp:nvSpPr>
      <dsp:spPr>
        <a:xfrm>
          <a:off x="5448076" y="1375994"/>
          <a:ext cx="1129348" cy="53320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a:t>4. Project Approval</a:t>
          </a:r>
        </a:p>
      </dsp:txBody>
      <dsp:txXfrm>
        <a:off x="5448076" y="1375994"/>
        <a:ext cx="1129348" cy="355469"/>
      </dsp:txXfrm>
    </dsp:sp>
    <dsp:sp modelId="{2C75CDAF-9209-4A29-8601-394F4EA2BA94}">
      <dsp:nvSpPr>
        <dsp:cNvPr id="0" name=""/>
        <dsp:cNvSpPr/>
      </dsp:nvSpPr>
      <dsp:spPr>
        <a:xfrm>
          <a:off x="5679388" y="1731463"/>
          <a:ext cx="1129348" cy="1593130"/>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a:t>Reservation Request</a:t>
          </a:r>
        </a:p>
        <a:p>
          <a:pPr marL="57150" lvl="1" indent="-57150" algn="l" defTabSz="400050">
            <a:lnSpc>
              <a:spcPct val="90000"/>
            </a:lnSpc>
            <a:spcBef>
              <a:spcPct val="0"/>
            </a:spcBef>
            <a:spcAft>
              <a:spcPct val="15000"/>
            </a:spcAft>
            <a:buChar char="•"/>
          </a:pPr>
          <a:r>
            <a:rPr lang="en-US" sz="900" kern="1200"/>
            <a:t>Project Acceptance Notice</a:t>
          </a:r>
        </a:p>
        <a:p>
          <a:pPr marL="57150" lvl="1" indent="-57150" algn="l" defTabSz="400050">
            <a:lnSpc>
              <a:spcPct val="90000"/>
            </a:lnSpc>
            <a:spcBef>
              <a:spcPct val="0"/>
            </a:spcBef>
            <a:spcAft>
              <a:spcPct val="15000"/>
            </a:spcAft>
            <a:buChar char="•"/>
          </a:pPr>
          <a:r>
            <a:rPr lang="en-US" sz="900" kern="1200"/>
            <a:t>IDIS Setup</a:t>
          </a:r>
        </a:p>
        <a:p>
          <a:pPr marL="57150" lvl="1" indent="-57150" algn="l" defTabSz="400050">
            <a:lnSpc>
              <a:spcPct val="90000"/>
            </a:lnSpc>
            <a:spcBef>
              <a:spcPct val="0"/>
            </a:spcBef>
            <a:spcAft>
              <a:spcPct val="15000"/>
            </a:spcAft>
            <a:buChar char="•"/>
          </a:pPr>
          <a:r>
            <a:rPr lang="en-US" sz="900" kern="1200"/>
            <a:t>Restrictive Covenant (RCA)</a:t>
          </a:r>
        </a:p>
        <a:p>
          <a:pPr marL="57150" lvl="1" indent="-57150" algn="l" defTabSz="400050">
            <a:lnSpc>
              <a:spcPct val="90000"/>
            </a:lnSpc>
            <a:spcBef>
              <a:spcPct val="0"/>
            </a:spcBef>
            <a:spcAft>
              <a:spcPct val="15000"/>
            </a:spcAft>
            <a:buChar char="•"/>
          </a:pPr>
          <a:r>
            <a:rPr lang="en-US" sz="900" kern="1200"/>
            <a:t>Contract execution</a:t>
          </a:r>
        </a:p>
      </dsp:txBody>
      <dsp:txXfrm>
        <a:off x="5712465" y="1764540"/>
        <a:ext cx="1063194" cy="1526976"/>
      </dsp:txXfrm>
    </dsp:sp>
    <dsp:sp modelId="{7D6A2092-737B-465D-BF4A-FE2E74374D1F}">
      <dsp:nvSpPr>
        <dsp:cNvPr id="0" name=""/>
        <dsp:cNvSpPr/>
      </dsp:nvSpPr>
      <dsp:spPr>
        <a:xfrm>
          <a:off x="6748630" y="1413141"/>
          <a:ext cx="362954" cy="28117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48630" y="1469376"/>
        <a:ext cx="278602" cy="168705"/>
      </dsp:txXfrm>
    </dsp:sp>
    <dsp:sp modelId="{B472E5BA-8C18-4B01-8B07-5C20976CB14C}">
      <dsp:nvSpPr>
        <dsp:cNvPr id="0" name=""/>
        <dsp:cNvSpPr/>
      </dsp:nvSpPr>
      <dsp:spPr>
        <a:xfrm>
          <a:off x="7262245" y="1375994"/>
          <a:ext cx="1275260" cy="533204"/>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a:t>5. Construction</a:t>
          </a:r>
        </a:p>
      </dsp:txBody>
      <dsp:txXfrm>
        <a:off x="7262245" y="1375994"/>
        <a:ext cx="1275260" cy="355469"/>
      </dsp:txXfrm>
    </dsp:sp>
    <dsp:sp modelId="{EB33835C-A4BD-4237-991B-15061B4A1AEA}">
      <dsp:nvSpPr>
        <dsp:cNvPr id="0" name=""/>
        <dsp:cNvSpPr/>
      </dsp:nvSpPr>
      <dsp:spPr>
        <a:xfrm>
          <a:off x="7566514" y="1731463"/>
          <a:ext cx="1129348" cy="1593130"/>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a:t>Relocation</a:t>
          </a:r>
        </a:p>
        <a:p>
          <a:pPr marL="57150" lvl="1" indent="-57150" algn="l" defTabSz="400050">
            <a:lnSpc>
              <a:spcPct val="90000"/>
            </a:lnSpc>
            <a:spcBef>
              <a:spcPct val="0"/>
            </a:spcBef>
            <a:spcAft>
              <a:spcPct val="15000"/>
            </a:spcAft>
            <a:buChar char="•"/>
          </a:pPr>
          <a:r>
            <a:rPr lang="en-US" sz="900" kern="1200"/>
            <a:t>Kickoff/Proceed Order</a:t>
          </a:r>
        </a:p>
        <a:p>
          <a:pPr marL="57150" lvl="1" indent="-57150" algn="l" defTabSz="400050">
            <a:lnSpc>
              <a:spcPct val="90000"/>
            </a:lnSpc>
            <a:spcBef>
              <a:spcPct val="0"/>
            </a:spcBef>
            <a:spcAft>
              <a:spcPct val="15000"/>
            </a:spcAft>
            <a:buChar char="•"/>
          </a:pPr>
          <a:r>
            <a:rPr lang="en-US" sz="900" kern="1200"/>
            <a:t>Construction supervision</a:t>
          </a:r>
        </a:p>
        <a:p>
          <a:pPr marL="57150" lvl="1" indent="-57150" algn="l" defTabSz="400050">
            <a:lnSpc>
              <a:spcPct val="90000"/>
            </a:lnSpc>
            <a:spcBef>
              <a:spcPct val="0"/>
            </a:spcBef>
            <a:spcAft>
              <a:spcPct val="15000"/>
            </a:spcAft>
            <a:buChar char="•"/>
          </a:pPr>
          <a:r>
            <a:rPr lang="en-US" sz="900" kern="1200"/>
            <a:t>LBP hazards/ clearance</a:t>
          </a:r>
        </a:p>
        <a:p>
          <a:pPr marL="57150" lvl="1" indent="-57150" algn="l" defTabSz="400050">
            <a:lnSpc>
              <a:spcPct val="90000"/>
            </a:lnSpc>
            <a:spcBef>
              <a:spcPct val="0"/>
            </a:spcBef>
            <a:spcAft>
              <a:spcPct val="15000"/>
            </a:spcAft>
            <a:buChar char="•"/>
          </a:pPr>
          <a:r>
            <a:rPr lang="en-US" sz="900" kern="1200"/>
            <a:t>Draw requests &amp; payment</a:t>
          </a:r>
        </a:p>
        <a:p>
          <a:pPr marL="57150" lvl="1" indent="-57150" algn="l" defTabSz="400050">
            <a:lnSpc>
              <a:spcPct val="90000"/>
            </a:lnSpc>
            <a:spcBef>
              <a:spcPct val="0"/>
            </a:spcBef>
            <a:spcAft>
              <a:spcPct val="15000"/>
            </a:spcAft>
            <a:buChar char="•"/>
          </a:pPr>
          <a:r>
            <a:rPr lang="en-US" sz="900" kern="1200"/>
            <a:t>Change orders</a:t>
          </a:r>
        </a:p>
      </dsp:txBody>
      <dsp:txXfrm>
        <a:off x="7599591" y="1764540"/>
        <a:ext cx="1063194" cy="1526976"/>
      </dsp:txXfrm>
    </dsp:sp>
    <dsp:sp modelId="{AF06FCBB-2D7A-4017-9803-F4501AF3DCFF}">
      <dsp:nvSpPr>
        <dsp:cNvPr id="0" name=""/>
        <dsp:cNvSpPr/>
      </dsp:nvSpPr>
      <dsp:spPr>
        <a:xfrm>
          <a:off x="8690472" y="1413141"/>
          <a:ext cx="324288" cy="28117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690472" y="1469376"/>
        <a:ext cx="239936" cy="168705"/>
      </dsp:txXfrm>
    </dsp:sp>
    <dsp:sp modelId="{62A8367F-7F32-43A4-B8E3-F4803C977091}">
      <dsp:nvSpPr>
        <dsp:cNvPr id="0" name=""/>
        <dsp:cNvSpPr/>
      </dsp:nvSpPr>
      <dsp:spPr>
        <a:xfrm>
          <a:off x="9149371" y="1375994"/>
          <a:ext cx="1129348" cy="5332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kern="1200"/>
            <a:t>6. Completion</a:t>
          </a:r>
        </a:p>
      </dsp:txBody>
      <dsp:txXfrm>
        <a:off x="9149371" y="1375994"/>
        <a:ext cx="1129348" cy="355469"/>
      </dsp:txXfrm>
    </dsp:sp>
    <dsp:sp modelId="{D0BAAFEF-7EBC-4E26-918A-C6A0BA57A295}">
      <dsp:nvSpPr>
        <dsp:cNvPr id="0" name=""/>
        <dsp:cNvSpPr/>
      </dsp:nvSpPr>
      <dsp:spPr>
        <a:xfrm>
          <a:off x="9380683" y="1731463"/>
          <a:ext cx="1129348" cy="1593130"/>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a:t>Final inspection</a:t>
          </a:r>
        </a:p>
        <a:p>
          <a:pPr marL="57150" lvl="1" indent="-57150" algn="l" defTabSz="400050">
            <a:lnSpc>
              <a:spcPct val="90000"/>
            </a:lnSpc>
            <a:spcBef>
              <a:spcPct val="0"/>
            </a:spcBef>
            <a:spcAft>
              <a:spcPct val="15000"/>
            </a:spcAft>
            <a:buChar char="•"/>
          </a:pPr>
          <a:r>
            <a:rPr lang="en-US" sz="900" kern="1200"/>
            <a:t>LBP clearance</a:t>
          </a:r>
        </a:p>
        <a:p>
          <a:pPr marL="57150" lvl="1" indent="-57150" algn="l" defTabSz="400050">
            <a:lnSpc>
              <a:spcPct val="90000"/>
            </a:lnSpc>
            <a:spcBef>
              <a:spcPct val="0"/>
            </a:spcBef>
            <a:spcAft>
              <a:spcPct val="15000"/>
            </a:spcAft>
            <a:buChar char="•"/>
          </a:pPr>
          <a:r>
            <a:rPr lang="en-US" sz="900" kern="1200"/>
            <a:t>RCA recording</a:t>
          </a:r>
        </a:p>
        <a:p>
          <a:pPr marL="57150" lvl="1" indent="-57150" algn="l" defTabSz="400050">
            <a:lnSpc>
              <a:spcPct val="90000"/>
            </a:lnSpc>
            <a:spcBef>
              <a:spcPct val="0"/>
            </a:spcBef>
            <a:spcAft>
              <a:spcPct val="15000"/>
            </a:spcAft>
            <a:buChar char="•"/>
          </a:pPr>
          <a:r>
            <a:rPr lang="en-US" sz="900" kern="1200"/>
            <a:t>Completion report &amp; docs</a:t>
          </a:r>
        </a:p>
        <a:p>
          <a:pPr marL="57150" lvl="1" indent="-57150" algn="l" defTabSz="400050">
            <a:lnSpc>
              <a:spcPct val="90000"/>
            </a:lnSpc>
            <a:spcBef>
              <a:spcPct val="0"/>
            </a:spcBef>
            <a:spcAft>
              <a:spcPct val="15000"/>
            </a:spcAft>
            <a:buChar char="•"/>
          </a:pPr>
          <a:r>
            <a:rPr lang="en-US" sz="900" kern="1200"/>
            <a:t>Final draw</a:t>
          </a:r>
        </a:p>
      </dsp:txBody>
      <dsp:txXfrm>
        <a:off x="9413760" y="1764540"/>
        <a:ext cx="1063194" cy="1526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DBEE8-FB97-4786-BA1C-46CB8D6D83B6}">
      <dsp:nvSpPr>
        <dsp:cNvPr id="0" name=""/>
        <dsp:cNvSpPr/>
      </dsp:nvSpPr>
      <dsp:spPr>
        <a:xfrm>
          <a:off x="99440" y="0"/>
          <a:ext cx="411343" cy="41134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E17B41E-B131-46CE-B4DF-F92AE9787929}">
      <dsp:nvSpPr>
        <dsp:cNvPr id="0" name=""/>
        <dsp:cNvSpPr/>
      </dsp:nvSpPr>
      <dsp:spPr>
        <a:xfrm>
          <a:off x="140574" y="41134"/>
          <a:ext cx="329074" cy="329074"/>
        </a:xfrm>
        <a:prstGeom prst="chord">
          <a:avLst>
            <a:gd name="adj1" fmla="val 2332194"/>
            <a:gd name="adj2" fmla="val 8587806"/>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6388164-C534-4ABD-9F37-74A3E88A72AA}">
      <dsp:nvSpPr>
        <dsp:cNvPr id="0" name=""/>
        <dsp:cNvSpPr/>
      </dsp:nvSpPr>
      <dsp:spPr>
        <a:xfrm>
          <a:off x="596479" y="411343"/>
          <a:ext cx="1216890" cy="173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r>
            <a:rPr lang="en-US" sz="1050" b="0" kern="1200"/>
            <a:t>Homeowner &amp; property eligible</a:t>
          </a:r>
        </a:p>
        <a:p>
          <a:pPr marL="0" lvl="0" indent="0" algn="l" defTabSz="466725">
            <a:lnSpc>
              <a:spcPct val="90000"/>
            </a:lnSpc>
            <a:spcBef>
              <a:spcPct val="0"/>
            </a:spcBef>
            <a:spcAft>
              <a:spcPct val="35000"/>
            </a:spcAft>
            <a:buNone/>
          </a:pPr>
          <a:r>
            <a:rPr lang="en-US" sz="1050" b="0" kern="1200"/>
            <a:t>Tier II approval/ release</a:t>
          </a:r>
        </a:p>
      </dsp:txBody>
      <dsp:txXfrm>
        <a:off x="596479" y="411343"/>
        <a:ext cx="1216890" cy="1731068"/>
      </dsp:txXfrm>
    </dsp:sp>
    <dsp:sp modelId="{9C2F8DEF-26B7-463B-A465-424AA5C1D101}">
      <dsp:nvSpPr>
        <dsp:cNvPr id="0" name=""/>
        <dsp:cNvSpPr/>
      </dsp:nvSpPr>
      <dsp:spPr>
        <a:xfrm>
          <a:off x="596479" y="0"/>
          <a:ext cx="1216890" cy="4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l" defTabSz="466725">
            <a:lnSpc>
              <a:spcPct val="90000"/>
            </a:lnSpc>
            <a:spcBef>
              <a:spcPct val="0"/>
            </a:spcBef>
            <a:spcAft>
              <a:spcPct val="35000"/>
            </a:spcAft>
            <a:buNone/>
          </a:pPr>
          <a:r>
            <a:rPr lang="en-US" sz="1050" b="1" kern="1200"/>
            <a:t>Project Eligibility</a:t>
          </a:r>
        </a:p>
      </dsp:txBody>
      <dsp:txXfrm>
        <a:off x="596479" y="0"/>
        <a:ext cx="1216890" cy="411343"/>
      </dsp:txXfrm>
    </dsp:sp>
    <dsp:sp modelId="{B20C9BD8-8868-4E4C-A94D-B71A5370FDD2}">
      <dsp:nvSpPr>
        <dsp:cNvPr id="0" name=""/>
        <dsp:cNvSpPr/>
      </dsp:nvSpPr>
      <dsp:spPr>
        <a:xfrm>
          <a:off x="1899066" y="0"/>
          <a:ext cx="411343" cy="41134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FCC2E26-02B1-409A-9DF6-3E820FE705F0}">
      <dsp:nvSpPr>
        <dsp:cNvPr id="0" name=""/>
        <dsp:cNvSpPr/>
      </dsp:nvSpPr>
      <dsp:spPr>
        <a:xfrm>
          <a:off x="1940200" y="41134"/>
          <a:ext cx="329074" cy="329074"/>
        </a:xfrm>
        <a:prstGeom prst="chord">
          <a:avLst>
            <a:gd name="adj1" fmla="val 692220"/>
            <a:gd name="adj2" fmla="val 10107780"/>
          </a:avLst>
        </a:prstGeom>
        <a:gradFill rotWithShape="0">
          <a:gsLst>
            <a:gs pos="0">
              <a:schemeClr val="accent4">
                <a:hueOff val="1649984"/>
                <a:satOff val="-7300"/>
                <a:lumOff val="-1226"/>
                <a:alphaOff val="0"/>
                <a:satMod val="103000"/>
                <a:lumMod val="102000"/>
                <a:tint val="94000"/>
              </a:schemeClr>
            </a:gs>
            <a:gs pos="50000">
              <a:schemeClr val="accent4">
                <a:hueOff val="1649984"/>
                <a:satOff val="-7300"/>
                <a:lumOff val="-1226"/>
                <a:alphaOff val="0"/>
                <a:satMod val="110000"/>
                <a:lumMod val="100000"/>
                <a:shade val="100000"/>
              </a:schemeClr>
            </a:gs>
            <a:gs pos="100000">
              <a:schemeClr val="accent4">
                <a:hueOff val="1649984"/>
                <a:satOff val="-7300"/>
                <a:lumOff val="-1226"/>
                <a:alphaOff val="0"/>
                <a:lumMod val="99000"/>
                <a:satMod val="120000"/>
                <a:shade val="78000"/>
              </a:schemeClr>
            </a:gs>
          </a:gsLst>
          <a:lin ang="5400000" scaled="0"/>
        </a:gradFill>
        <a:ln w="12700" cap="flat" cmpd="sng" algn="ctr">
          <a:solidFill>
            <a:schemeClr val="accent4">
              <a:hueOff val="1649984"/>
              <a:satOff val="-7300"/>
              <a:lumOff val="-122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C035BD8-3302-471A-8675-4E01604ACE96}">
      <dsp:nvSpPr>
        <dsp:cNvPr id="0" name=""/>
        <dsp:cNvSpPr/>
      </dsp:nvSpPr>
      <dsp:spPr>
        <a:xfrm>
          <a:off x="2396105" y="0"/>
          <a:ext cx="1216890" cy="4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l" defTabSz="466725">
            <a:lnSpc>
              <a:spcPct val="90000"/>
            </a:lnSpc>
            <a:spcBef>
              <a:spcPct val="0"/>
            </a:spcBef>
            <a:spcAft>
              <a:spcPct val="35000"/>
            </a:spcAft>
            <a:buNone/>
          </a:pPr>
          <a:endParaRPr lang="en-US" sz="1050" b="1" kern="1200"/>
        </a:p>
      </dsp:txBody>
      <dsp:txXfrm>
        <a:off x="2396105" y="0"/>
        <a:ext cx="1216890" cy="411343"/>
      </dsp:txXfrm>
    </dsp:sp>
    <dsp:sp modelId="{F2252624-71D4-408E-950E-BD5D8393535F}">
      <dsp:nvSpPr>
        <dsp:cNvPr id="0" name=""/>
        <dsp:cNvSpPr/>
      </dsp:nvSpPr>
      <dsp:spPr>
        <a:xfrm>
          <a:off x="3698692" y="0"/>
          <a:ext cx="411343" cy="41134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D9F63F5-0D80-448D-BF6C-13754828E1AB}">
      <dsp:nvSpPr>
        <dsp:cNvPr id="0" name=""/>
        <dsp:cNvSpPr/>
      </dsp:nvSpPr>
      <dsp:spPr>
        <a:xfrm>
          <a:off x="3739826" y="41134"/>
          <a:ext cx="329074" cy="329074"/>
        </a:xfrm>
        <a:prstGeom prst="chord">
          <a:avLst>
            <a:gd name="adj1" fmla="val 20907780"/>
            <a:gd name="adj2" fmla="val 11492220"/>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w="12700" cap="flat" cmpd="sng" algn="ctr">
          <a:solidFill>
            <a:schemeClr val="accent4">
              <a:hueOff val="3299968"/>
              <a:satOff val="-14601"/>
              <a:lumOff val="-245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872EF96-2620-4755-AF8B-A38E011BB743}">
      <dsp:nvSpPr>
        <dsp:cNvPr id="0" name=""/>
        <dsp:cNvSpPr/>
      </dsp:nvSpPr>
      <dsp:spPr>
        <a:xfrm>
          <a:off x="4195731" y="411343"/>
          <a:ext cx="1216890" cy="173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r>
            <a:rPr lang="en-US" sz="1050" b="0" kern="1200" dirty="0"/>
            <a:t>Request PAN </a:t>
          </a:r>
        </a:p>
        <a:p>
          <a:pPr marL="0" lvl="0" indent="0" algn="l" defTabSz="466725">
            <a:lnSpc>
              <a:spcPct val="90000"/>
            </a:lnSpc>
            <a:spcBef>
              <a:spcPct val="0"/>
            </a:spcBef>
            <a:spcAft>
              <a:spcPct val="35000"/>
            </a:spcAft>
            <a:buNone/>
          </a:pPr>
          <a:r>
            <a:rPr lang="en-US" sz="1050" b="0" kern="1200" dirty="0"/>
            <a:t>3-Party contract</a:t>
          </a:r>
        </a:p>
        <a:p>
          <a:pPr marL="0" lvl="0" indent="0" algn="l" defTabSz="466725">
            <a:lnSpc>
              <a:spcPct val="90000"/>
            </a:lnSpc>
            <a:spcBef>
              <a:spcPct val="0"/>
            </a:spcBef>
            <a:spcAft>
              <a:spcPct val="35000"/>
            </a:spcAft>
            <a:buNone/>
          </a:pPr>
          <a:r>
            <a:rPr lang="en-US" sz="1050" b="0" kern="1200" dirty="0"/>
            <a:t>IDIS Setup</a:t>
          </a:r>
        </a:p>
        <a:p>
          <a:pPr marL="0" lvl="0" indent="0" algn="l" defTabSz="466725">
            <a:lnSpc>
              <a:spcPct val="90000"/>
            </a:lnSpc>
            <a:spcBef>
              <a:spcPct val="0"/>
            </a:spcBef>
            <a:spcAft>
              <a:spcPct val="35000"/>
            </a:spcAft>
            <a:buNone/>
          </a:pPr>
          <a:r>
            <a:rPr lang="en-US" sz="1050" b="0" kern="1200" dirty="0"/>
            <a:t>RCA </a:t>
          </a:r>
        </a:p>
      </dsp:txBody>
      <dsp:txXfrm>
        <a:off x="4195731" y="411343"/>
        <a:ext cx="1216890" cy="1731068"/>
      </dsp:txXfrm>
    </dsp:sp>
    <dsp:sp modelId="{6309EA03-D337-4D44-8450-F525B6F9D234}">
      <dsp:nvSpPr>
        <dsp:cNvPr id="0" name=""/>
        <dsp:cNvSpPr/>
      </dsp:nvSpPr>
      <dsp:spPr>
        <a:xfrm>
          <a:off x="4195731" y="0"/>
          <a:ext cx="1216890" cy="4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l" defTabSz="466725">
            <a:lnSpc>
              <a:spcPct val="90000"/>
            </a:lnSpc>
            <a:spcBef>
              <a:spcPct val="0"/>
            </a:spcBef>
            <a:spcAft>
              <a:spcPct val="35000"/>
            </a:spcAft>
            <a:buNone/>
          </a:pPr>
          <a:r>
            <a:rPr lang="en-US" sz="1050" b="1" kern="1200"/>
            <a:t>Reservation</a:t>
          </a:r>
        </a:p>
      </dsp:txBody>
      <dsp:txXfrm>
        <a:off x="4195731" y="0"/>
        <a:ext cx="1216890" cy="411343"/>
      </dsp:txXfrm>
    </dsp:sp>
    <dsp:sp modelId="{3B4178D8-2679-4737-9E6B-FE4333AF11A0}">
      <dsp:nvSpPr>
        <dsp:cNvPr id="0" name=""/>
        <dsp:cNvSpPr/>
      </dsp:nvSpPr>
      <dsp:spPr>
        <a:xfrm>
          <a:off x="5498318" y="0"/>
          <a:ext cx="411343" cy="41134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726AE2D-00AF-4FBF-8820-E8DF2834AA3B}">
      <dsp:nvSpPr>
        <dsp:cNvPr id="0" name=""/>
        <dsp:cNvSpPr/>
      </dsp:nvSpPr>
      <dsp:spPr>
        <a:xfrm>
          <a:off x="5539452" y="41134"/>
          <a:ext cx="329074" cy="329074"/>
        </a:xfrm>
        <a:prstGeom prst="chord">
          <a:avLst>
            <a:gd name="adj1" fmla="val 19267806"/>
            <a:gd name="adj2" fmla="val 13012194"/>
          </a:avLst>
        </a:prstGeom>
        <a:gradFill rotWithShape="0">
          <a:gsLst>
            <a:gs pos="0">
              <a:schemeClr val="accent4">
                <a:hueOff val="4949952"/>
                <a:satOff val="-21901"/>
                <a:lumOff val="-3677"/>
                <a:alphaOff val="0"/>
                <a:satMod val="103000"/>
                <a:lumMod val="102000"/>
                <a:tint val="94000"/>
              </a:schemeClr>
            </a:gs>
            <a:gs pos="50000">
              <a:schemeClr val="accent4">
                <a:hueOff val="4949952"/>
                <a:satOff val="-21901"/>
                <a:lumOff val="-3677"/>
                <a:alphaOff val="0"/>
                <a:satMod val="110000"/>
                <a:lumMod val="100000"/>
                <a:shade val="100000"/>
              </a:schemeClr>
            </a:gs>
            <a:gs pos="100000">
              <a:schemeClr val="accent4">
                <a:hueOff val="4949952"/>
                <a:satOff val="-21901"/>
                <a:lumOff val="-3677"/>
                <a:alphaOff val="0"/>
                <a:lumMod val="99000"/>
                <a:satMod val="120000"/>
                <a:shade val="78000"/>
              </a:schemeClr>
            </a:gs>
          </a:gsLst>
          <a:lin ang="5400000" scaled="0"/>
        </a:gradFill>
        <a:ln w="12700" cap="flat" cmpd="sng" algn="ctr">
          <a:solidFill>
            <a:schemeClr val="accent4">
              <a:hueOff val="4949952"/>
              <a:satOff val="-21901"/>
              <a:lumOff val="-367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40C8019-55CE-4483-A5A9-413CFE6C7376}">
      <dsp:nvSpPr>
        <dsp:cNvPr id="0" name=""/>
        <dsp:cNvSpPr/>
      </dsp:nvSpPr>
      <dsp:spPr>
        <a:xfrm>
          <a:off x="5995357" y="411343"/>
          <a:ext cx="1216890" cy="173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r>
            <a:rPr lang="en-US" sz="1050" b="0" kern="1200"/>
            <a:t>Draw reviews</a:t>
          </a:r>
        </a:p>
        <a:p>
          <a:pPr marL="0" lvl="0" indent="0" algn="l" defTabSz="466725">
            <a:lnSpc>
              <a:spcPct val="90000"/>
            </a:lnSpc>
            <a:spcBef>
              <a:spcPct val="0"/>
            </a:spcBef>
            <a:spcAft>
              <a:spcPct val="35000"/>
            </a:spcAft>
            <a:buNone/>
          </a:pPr>
          <a:r>
            <a:rPr lang="en-US" sz="1050" b="0" kern="1200"/>
            <a:t>Monitoring inspections</a:t>
          </a:r>
        </a:p>
      </dsp:txBody>
      <dsp:txXfrm>
        <a:off x="5995357" y="411343"/>
        <a:ext cx="1216890" cy="1731068"/>
      </dsp:txXfrm>
    </dsp:sp>
    <dsp:sp modelId="{07E98A55-D733-4E97-932E-16AB7DBFEE17}">
      <dsp:nvSpPr>
        <dsp:cNvPr id="0" name=""/>
        <dsp:cNvSpPr/>
      </dsp:nvSpPr>
      <dsp:spPr>
        <a:xfrm>
          <a:off x="5885570" y="0"/>
          <a:ext cx="1436465" cy="4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l" defTabSz="466725">
            <a:lnSpc>
              <a:spcPct val="90000"/>
            </a:lnSpc>
            <a:spcBef>
              <a:spcPct val="0"/>
            </a:spcBef>
            <a:spcAft>
              <a:spcPct val="35000"/>
            </a:spcAft>
            <a:buNone/>
          </a:pPr>
          <a:r>
            <a:rPr lang="en-US" sz="1050" b="1" kern="1200"/>
            <a:t>Disbursement</a:t>
          </a:r>
        </a:p>
      </dsp:txBody>
      <dsp:txXfrm>
        <a:off x="5885570" y="0"/>
        <a:ext cx="1436465" cy="411343"/>
      </dsp:txXfrm>
    </dsp:sp>
    <dsp:sp modelId="{E02E2C8A-0249-4F1F-9A78-32F3AD2764D2}">
      <dsp:nvSpPr>
        <dsp:cNvPr id="0" name=""/>
        <dsp:cNvSpPr/>
      </dsp:nvSpPr>
      <dsp:spPr>
        <a:xfrm>
          <a:off x="7407732" y="0"/>
          <a:ext cx="411343" cy="411343"/>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AE84334-ACF8-418D-BD51-73D25A6BA5B4}">
      <dsp:nvSpPr>
        <dsp:cNvPr id="0" name=""/>
        <dsp:cNvSpPr/>
      </dsp:nvSpPr>
      <dsp:spPr>
        <a:xfrm>
          <a:off x="7448866" y="41134"/>
          <a:ext cx="329074" cy="329074"/>
        </a:xfrm>
        <a:prstGeom prst="chord">
          <a:avLst>
            <a:gd name="adj1" fmla="val 16200000"/>
            <a:gd name="adj2" fmla="val 16200000"/>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w="12700" cap="flat" cmpd="sng" algn="ctr">
          <a:solidFill>
            <a:schemeClr val="accent4">
              <a:hueOff val="6599937"/>
              <a:satOff val="-29202"/>
              <a:lumOff val="-490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D9307F-6BB7-446F-8B40-A41BACE45F14}">
      <dsp:nvSpPr>
        <dsp:cNvPr id="0" name=""/>
        <dsp:cNvSpPr/>
      </dsp:nvSpPr>
      <dsp:spPr>
        <a:xfrm>
          <a:off x="7904771" y="411343"/>
          <a:ext cx="1216890" cy="173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t" anchorCtr="0">
          <a:noAutofit/>
        </a:bodyPr>
        <a:lstStyle/>
        <a:p>
          <a:pPr marL="0" lvl="0" indent="0" algn="l" defTabSz="466725">
            <a:lnSpc>
              <a:spcPct val="90000"/>
            </a:lnSpc>
            <a:spcBef>
              <a:spcPct val="0"/>
            </a:spcBef>
            <a:spcAft>
              <a:spcPct val="35000"/>
            </a:spcAft>
            <a:buNone/>
          </a:pPr>
          <a:endParaRPr lang="en-US" sz="1050" b="0" kern="1200"/>
        </a:p>
        <a:p>
          <a:pPr marL="0" lvl="0" indent="0" algn="l" defTabSz="466725">
            <a:lnSpc>
              <a:spcPct val="90000"/>
            </a:lnSpc>
            <a:spcBef>
              <a:spcPct val="0"/>
            </a:spcBef>
            <a:spcAft>
              <a:spcPct val="35000"/>
            </a:spcAft>
            <a:buNone/>
          </a:pPr>
          <a:r>
            <a:rPr lang="en-US" sz="1050" b="0" kern="1200"/>
            <a:t>Monitoring</a:t>
          </a:r>
        </a:p>
        <a:p>
          <a:pPr marL="0" lvl="0" indent="0" algn="l" defTabSz="466725">
            <a:lnSpc>
              <a:spcPct val="90000"/>
            </a:lnSpc>
            <a:spcBef>
              <a:spcPct val="0"/>
            </a:spcBef>
            <a:spcAft>
              <a:spcPct val="35000"/>
            </a:spcAft>
            <a:buNone/>
          </a:pPr>
          <a:r>
            <a:rPr lang="en-US" sz="1050" b="0" kern="1200"/>
            <a:t>Completion Report &amp; Documentation</a:t>
          </a:r>
        </a:p>
      </dsp:txBody>
      <dsp:txXfrm>
        <a:off x="7904771" y="411343"/>
        <a:ext cx="1216890" cy="1731068"/>
      </dsp:txXfrm>
    </dsp:sp>
    <dsp:sp modelId="{84A8F990-57A5-41AE-99CC-4FB341994E8B}">
      <dsp:nvSpPr>
        <dsp:cNvPr id="0" name=""/>
        <dsp:cNvSpPr/>
      </dsp:nvSpPr>
      <dsp:spPr>
        <a:xfrm>
          <a:off x="7920299" y="155240"/>
          <a:ext cx="1216890" cy="4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l" defTabSz="466725">
            <a:lnSpc>
              <a:spcPct val="90000"/>
            </a:lnSpc>
            <a:spcBef>
              <a:spcPct val="0"/>
            </a:spcBef>
            <a:spcAft>
              <a:spcPct val="35000"/>
            </a:spcAft>
            <a:buNone/>
          </a:pPr>
          <a:r>
            <a:rPr lang="en-US" sz="1050" b="1" kern="1200"/>
            <a:t>Completion/ Closeout</a:t>
          </a:r>
        </a:p>
      </dsp:txBody>
      <dsp:txXfrm>
        <a:off x="7920299" y="155240"/>
        <a:ext cx="1216890" cy="411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81089-BC55-478E-8527-28D64E55E5EB}">
      <dsp:nvSpPr>
        <dsp:cNvPr id="0" name=""/>
        <dsp:cNvSpPr/>
      </dsp:nvSpPr>
      <dsp:spPr>
        <a:xfrm>
          <a:off x="0" y="0"/>
          <a:ext cx="3497605" cy="4037472"/>
        </a:xfrm>
        <a:prstGeom prst="roundRect">
          <a:avLst>
            <a:gd name="adj" fmla="val 10000"/>
          </a:avLst>
        </a:prstGeom>
        <a:solidFill>
          <a:srgbClr val="F5F3E5"/>
        </a:solidFill>
        <a:ln w="9525">
          <a:solidFill>
            <a:srgbClr val="FFFFFF"/>
          </a:solid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918F"/>
              </a:solidFill>
              <a:latin typeface="Lato" panose="020F0502020204030203" pitchFamily="34" charset="0"/>
              <a:ea typeface="Lato" panose="020F0502020204030203" pitchFamily="34" charset="0"/>
              <a:cs typeface="Lato" panose="020F0502020204030203" pitchFamily="34" charset="0"/>
            </a:rPr>
            <a:t>ACQUISITION</a:t>
          </a:r>
        </a:p>
      </dsp:txBody>
      <dsp:txXfrm>
        <a:off x="0" y="0"/>
        <a:ext cx="3497605" cy="1211241"/>
      </dsp:txXfrm>
    </dsp:sp>
    <dsp:sp modelId="{E8BEB591-1C21-4AE3-B2C4-FD5EF079F495}">
      <dsp:nvSpPr>
        <dsp:cNvPr id="0" name=""/>
        <dsp:cNvSpPr/>
      </dsp:nvSpPr>
      <dsp:spPr>
        <a:xfrm>
          <a:off x="351105" y="1211586"/>
          <a:ext cx="2798084" cy="793201"/>
        </a:xfrm>
        <a:prstGeom prst="roundRect">
          <a:avLst>
            <a:gd name="adj" fmla="val 10000"/>
          </a:avLst>
        </a:prstGeom>
        <a:no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Identify vacant properties</a:t>
          </a:r>
        </a:p>
      </dsp:txBody>
      <dsp:txXfrm>
        <a:off x="374337" y="1234818"/>
        <a:ext cx="2751620" cy="746737"/>
      </dsp:txXfrm>
    </dsp:sp>
    <dsp:sp modelId="{19D9B984-751F-4FC3-B201-E19AD109B7EB}">
      <dsp:nvSpPr>
        <dsp:cNvPr id="0" name=""/>
        <dsp:cNvSpPr/>
      </dsp:nvSpPr>
      <dsp:spPr>
        <a:xfrm>
          <a:off x="351105" y="2126819"/>
          <a:ext cx="2798084" cy="793201"/>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just" defTabSz="622300">
            <a:lnSpc>
              <a:spcPct val="90000"/>
            </a:lnSpc>
            <a:spcBef>
              <a:spcPct val="0"/>
            </a:spcBef>
            <a:spcAft>
              <a:spcPct val="35000"/>
            </a:spcAft>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Confirm clear title of the property</a:t>
          </a:r>
        </a:p>
      </dsp:txBody>
      <dsp:txXfrm>
        <a:off x="374337" y="2150051"/>
        <a:ext cx="2751620" cy="746737"/>
      </dsp:txXfrm>
    </dsp:sp>
    <dsp:sp modelId="{72AB1833-727B-4C14-8090-05ECB805466D}">
      <dsp:nvSpPr>
        <dsp:cNvPr id="0" name=""/>
        <dsp:cNvSpPr/>
      </dsp:nvSpPr>
      <dsp:spPr>
        <a:xfrm>
          <a:off x="351105" y="3042051"/>
          <a:ext cx="2798084" cy="793201"/>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Obtain a pre-purchase appraisal to negotiate the purchase of the property</a:t>
          </a:r>
        </a:p>
      </dsp:txBody>
      <dsp:txXfrm>
        <a:off x="374337" y="3065283"/>
        <a:ext cx="2751620" cy="746737"/>
      </dsp:txXfrm>
    </dsp:sp>
    <dsp:sp modelId="{48354D98-29E0-43C1-9593-0E51FA8A3D09}">
      <dsp:nvSpPr>
        <dsp:cNvPr id="0" name=""/>
        <dsp:cNvSpPr/>
      </dsp:nvSpPr>
      <dsp:spPr>
        <a:xfrm>
          <a:off x="3761270" y="0"/>
          <a:ext cx="3497605" cy="4037472"/>
        </a:xfrm>
        <a:prstGeom prst="roundRect">
          <a:avLst>
            <a:gd name="adj" fmla="val 10000"/>
          </a:avLst>
        </a:prstGeom>
        <a:solidFill>
          <a:srgbClr val="F5F3E5"/>
        </a:solidFill>
        <a:ln w="19050">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00918F"/>
              </a:solidFill>
              <a:latin typeface="Lato" panose="020F0502020204030203" pitchFamily="34" charset="0"/>
              <a:ea typeface="Lato" panose="020F0502020204030203" pitchFamily="34" charset="0"/>
              <a:cs typeface="Lato" panose="020F0502020204030203" pitchFamily="34" charset="0"/>
            </a:rPr>
            <a:t>REHABILITATION</a:t>
          </a:r>
        </a:p>
      </dsp:txBody>
      <dsp:txXfrm>
        <a:off x="3761270" y="0"/>
        <a:ext cx="3497605" cy="1211241"/>
      </dsp:txXfrm>
    </dsp:sp>
    <dsp:sp modelId="{A0C33817-CCB6-4046-8B74-D3D9074244CE}">
      <dsp:nvSpPr>
        <dsp:cNvPr id="0" name=""/>
        <dsp:cNvSpPr/>
      </dsp:nvSpPr>
      <dsp:spPr>
        <a:xfrm>
          <a:off x="4111031" y="1212424"/>
          <a:ext cx="2798084" cy="1217353"/>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Perform an inspection and document the condition of the property </a:t>
          </a:r>
        </a:p>
      </dsp:txBody>
      <dsp:txXfrm>
        <a:off x="4146686" y="1248079"/>
        <a:ext cx="2726774" cy="1146043"/>
      </dsp:txXfrm>
    </dsp:sp>
    <dsp:sp modelId="{B6F84175-98CF-441C-9E2D-0D6011BB1370}">
      <dsp:nvSpPr>
        <dsp:cNvPr id="0" name=""/>
        <dsp:cNvSpPr/>
      </dsp:nvSpPr>
      <dsp:spPr>
        <a:xfrm>
          <a:off x="4111031" y="2617062"/>
          <a:ext cx="2798084" cy="1217353"/>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Obtain/provide detailed cost estimates for improvements needed</a:t>
          </a:r>
        </a:p>
      </dsp:txBody>
      <dsp:txXfrm>
        <a:off x="4146686" y="2652717"/>
        <a:ext cx="2726774" cy="1146043"/>
      </dsp:txXfrm>
    </dsp:sp>
    <dsp:sp modelId="{BD9FFB8B-DA6B-40CB-8850-22ACCCA811D2}">
      <dsp:nvSpPr>
        <dsp:cNvPr id="0" name=""/>
        <dsp:cNvSpPr/>
      </dsp:nvSpPr>
      <dsp:spPr>
        <a:xfrm>
          <a:off x="7521196" y="0"/>
          <a:ext cx="3497605" cy="4037472"/>
        </a:xfrm>
        <a:prstGeom prst="roundRect">
          <a:avLst>
            <a:gd name="adj" fmla="val 10000"/>
          </a:avLst>
        </a:prstGeom>
        <a:solidFill>
          <a:srgbClr val="F5F3E5"/>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918F"/>
              </a:solidFill>
              <a:latin typeface="Lato" panose="020F0502020204030203" pitchFamily="34" charset="0"/>
              <a:ea typeface="Lato" panose="020F0502020204030203" pitchFamily="34" charset="0"/>
              <a:cs typeface="Lato" panose="020F0502020204030203" pitchFamily="34" charset="0"/>
            </a:rPr>
            <a:t>RESALE</a:t>
          </a:r>
        </a:p>
      </dsp:txBody>
      <dsp:txXfrm>
        <a:off x="7521196" y="0"/>
        <a:ext cx="3497605" cy="1211241"/>
      </dsp:txXfrm>
    </dsp:sp>
    <dsp:sp modelId="{64FEDF0F-DC23-498E-B636-5B2E3431A648}">
      <dsp:nvSpPr>
        <dsp:cNvPr id="0" name=""/>
        <dsp:cNvSpPr/>
      </dsp:nvSpPr>
      <dsp:spPr>
        <a:xfrm>
          <a:off x="7870957" y="1211586"/>
          <a:ext cx="2798084" cy="793201"/>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Obtain an after-rehab appraisal to market </a:t>
          </a:r>
        </a:p>
      </dsp:txBody>
      <dsp:txXfrm>
        <a:off x="7894189" y="1234818"/>
        <a:ext cx="2751620" cy="746737"/>
      </dsp:txXfrm>
    </dsp:sp>
    <dsp:sp modelId="{DDFB6F9E-A1C2-410B-8750-748EC41F9D51}">
      <dsp:nvSpPr>
        <dsp:cNvPr id="0" name=""/>
        <dsp:cNvSpPr/>
      </dsp:nvSpPr>
      <dsp:spPr>
        <a:xfrm>
          <a:off x="7870957" y="2126819"/>
          <a:ext cx="2798084" cy="793201"/>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List the property for the lesser of the total project cost or the after-rehab value</a:t>
          </a:r>
        </a:p>
      </dsp:txBody>
      <dsp:txXfrm>
        <a:off x="7894189" y="2150051"/>
        <a:ext cx="2751620" cy="746737"/>
      </dsp:txXfrm>
    </dsp:sp>
    <dsp:sp modelId="{12402092-4ED2-439A-BF01-94608E0BC235}">
      <dsp:nvSpPr>
        <dsp:cNvPr id="0" name=""/>
        <dsp:cNvSpPr/>
      </dsp:nvSpPr>
      <dsp:spPr>
        <a:xfrm>
          <a:off x="7870957" y="3042051"/>
          <a:ext cx="2798084" cy="793201"/>
        </a:xfrm>
        <a:prstGeom prst="roundRect">
          <a:avLst>
            <a:gd name="adj" fmla="val 10000"/>
          </a:avLst>
        </a:prstGeom>
        <a:solidFill>
          <a:srgbClr val="F5F3E5"/>
        </a:solidFill>
        <a:ln w="381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solidFill>
              <a:latin typeface="Lato" panose="020F0502020204030203" pitchFamily="34" charset="0"/>
              <a:ea typeface="Lato" panose="020F0502020204030203" pitchFamily="34" charset="0"/>
              <a:cs typeface="Lato" panose="020F0502020204030203" pitchFamily="34" charset="0"/>
            </a:rPr>
            <a:t>Property must be sold to an eligible homebuyer and must be the homebuyer’s principal residence (owner-occupied).</a:t>
          </a:r>
        </a:p>
      </dsp:txBody>
      <dsp:txXfrm>
        <a:off x="7894189" y="3065283"/>
        <a:ext cx="2751620" cy="74673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438024B-85C5-45A8-BD99-217CEE636612}" type="datetimeFigureOut">
              <a:rPr lang="en-US" smtClean="0"/>
              <a:t>3/27/2026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19D1742-2807-427C-BA02-93734A09E355}" type="slidenum">
              <a:rPr lang="en-US" smtClean="0"/>
              <a:t>‹#›</a:t>
            </a:fld>
            <a:endParaRPr lang="en-US"/>
          </a:p>
        </p:txBody>
      </p:sp>
    </p:spTree>
    <p:extLst>
      <p:ext uri="{BB962C8B-B14F-4D97-AF65-F5344CB8AC3E}">
        <p14:creationId xmlns:p14="http://schemas.microsoft.com/office/powerpoint/2010/main" val="220942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1</a:t>
            </a:fld>
            <a:endParaRPr lang="en-US"/>
          </a:p>
        </p:txBody>
      </p:sp>
    </p:spTree>
    <p:extLst>
      <p:ext uri="{BB962C8B-B14F-4D97-AF65-F5344CB8AC3E}">
        <p14:creationId xmlns:p14="http://schemas.microsoft.com/office/powerpoint/2010/main" val="18626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07061-420E-C4A3-FA9E-1D2C7F8D1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5D969-DC24-EBA7-5D2B-ACB8EB453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8E20E-4D87-E8B5-74E1-5937D4414836}"/>
              </a:ext>
            </a:extLst>
          </p:cNvPr>
          <p:cNvSpPr>
            <a:spLocks noGrp="1"/>
          </p:cNvSpPr>
          <p:nvPr>
            <p:ph type="body" idx="1"/>
          </p:nvPr>
        </p:nvSpPr>
        <p:spPr/>
        <p:txBody>
          <a:bodyPr/>
          <a:lstStyle/>
          <a:p>
            <a:pPr defTabSz="933237">
              <a:defRPr/>
            </a:pPr>
            <a:r>
              <a:rPr lang="en-US"/>
              <a:t>Federal HUD HOME funds are used for this program and all of the requirements just described are required </a:t>
            </a:r>
          </a:p>
          <a:p>
            <a:pPr defTabSz="933237">
              <a:defRPr/>
            </a:pPr>
            <a:endParaRPr lang="en-US"/>
          </a:p>
          <a:p>
            <a:pPr defTabSz="933237">
              <a:defRPr/>
            </a:pPr>
            <a:r>
              <a:rPr lang="en-US"/>
              <a:t>The Home Improvement Program aka HIP, is Housing New Mexico’s first direct services program</a:t>
            </a:r>
          </a:p>
          <a:p>
            <a:pPr defTabSz="933237">
              <a:defRPr/>
            </a:pPr>
            <a:endParaRPr lang="en-US"/>
          </a:p>
          <a:p>
            <a:pPr defTabSz="933237">
              <a:defRPr/>
            </a:pPr>
            <a:r>
              <a:rPr lang="en-US"/>
              <a:t>HIP is an extension of the HOME Rehab Program – follows same rules and requirements</a:t>
            </a:r>
          </a:p>
          <a:p>
            <a:pPr defTabSz="933237">
              <a:defRPr/>
            </a:pPr>
            <a:endParaRPr lang="en-US" altLang="en-US">
              <a:latin typeface="Arial" panose="020B0604020202020204" pitchFamily="34" charset="0"/>
            </a:endParaRPr>
          </a:p>
          <a:p>
            <a:pPr defTabSz="933237">
              <a:defRPr/>
            </a:pPr>
            <a:r>
              <a:rPr lang="en-US" altLang="en-US">
                <a:latin typeface="Arial" panose="020B0604020202020204" pitchFamily="34" charset="0"/>
              </a:rPr>
              <a:t>Created to expand coverage across the State where providers were not available. </a:t>
            </a:r>
            <a:endParaRPr lang="en-US"/>
          </a:p>
        </p:txBody>
      </p:sp>
      <p:sp>
        <p:nvSpPr>
          <p:cNvPr id="4" name="Slide Number Placeholder 3">
            <a:extLst>
              <a:ext uri="{FF2B5EF4-FFF2-40B4-BE49-F238E27FC236}">
                <a16:creationId xmlns:a16="http://schemas.microsoft.com/office/drawing/2014/main" id="{341DEAEC-9C6E-F64F-84C8-CC8F6FB6E4C4}"/>
              </a:ext>
            </a:extLst>
          </p:cNvPr>
          <p:cNvSpPr>
            <a:spLocks noGrp="1"/>
          </p:cNvSpPr>
          <p:nvPr>
            <p:ph type="sldNum" sz="quarter" idx="5"/>
          </p:nvPr>
        </p:nvSpPr>
        <p:spPr/>
        <p:txBody>
          <a:bodyPr/>
          <a:lstStyle/>
          <a:p>
            <a:fld id="{F19D1742-2807-427C-BA02-93734A09E355}" type="slidenum">
              <a:rPr lang="en-US" smtClean="0"/>
              <a:t>10</a:t>
            </a:fld>
            <a:endParaRPr lang="en-US"/>
          </a:p>
        </p:txBody>
      </p:sp>
    </p:spTree>
    <p:extLst>
      <p:ext uri="{BB962C8B-B14F-4D97-AF65-F5344CB8AC3E}">
        <p14:creationId xmlns:p14="http://schemas.microsoft.com/office/powerpoint/2010/main" val="26287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D5A27-7ABF-F3D2-FFF4-08E46F3DE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AA71B-60CE-0AF7-D0B4-3FB368A35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D9B98-6032-B318-340E-7DD42A83BB4C}"/>
              </a:ext>
            </a:extLst>
          </p:cNvPr>
          <p:cNvSpPr>
            <a:spLocks noGrp="1"/>
          </p:cNvSpPr>
          <p:nvPr>
            <p:ph type="body" idx="1"/>
          </p:nvPr>
        </p:nvSpPr>
        <p:spPr/>
        <p:txBody>
          <a:bodyPr/>
          <a:lstStyle/>
          <a:p>
            <a:r>
              <a:rPr lang="en-US"/>
              <a:t>We currently cover 7 counties and one tribal territory. </a:t>
            </a:r>
          </a:p>
          <a:p>
            <a:endParaRPr lang="en-US"/>
          </a:p>
          <a:p>
            <a:r>
              <a:rPr lang="en-US"/>
              <a:t>The areas we cover are highlighted in yellow, on the map.</a:t>
            </a:r>
          </a:p>
          <a:p>
            <a:endParaRPr lang="en-US"/>
          </a:p>
          <a:p>
            <a:r>
              <a:rPr lang="en-US"/>
              <a:t>These counties did  NOT previously have a service provider</a:t>
            </a:r>
          </a:p>
        </p:txBody>
      </p:sp>
      <p:sp>
        <p:nvSpPr>
          <p:cNvPr id="4" name="Slide Number Placeholder 3">
            <a:extLst>
              <a:ext uri="{FF2B5EF4-FFF2-40B4-BE49-F238E27FC236}">
                <a16:creationId xmlns:a16="http://schemas.microsoft.com/office/drawing/2014/main" id="{94709B01-8AF9-8C75-51D3-C0EFC55D674B}"/>
              </a:ext>
            </a:extLst>
          </p:cNvPr>
          <p:cNvSpPr>
            <a:spLocks noGrp="1"/>
          </p:cNvSpPr>
          <p:nvPr>
            <p:ph type="sldNum" sz="quarter" idx="5"/>
          </p:nvPr>
        </p:nvSpPr>
        <p:spPr/>
        <p:txBody>
          <a:bodyPr/>
          <a:lstStyle/>
          <a:p>
            <a:fld id="{F19D1742-2807-427C-BA02-93734A09E355}" type="slidenum">
              <a:rPr lang="en-US" smtClean="0"/>
              <a:t>11</a:t>
            </a:fld>
            <a:endParaRPr lang="en-US"/>
          </a:p>
        </p:txBody>
      </p:sp>
    </p:spTree>
    <p:extLst>
      <p:ext uri="{BB962C8B-B14F-4D97-AF65-F5344CB8AC3E}">
        <p14:creationId xmlns:p14="http://schemas.microsoft.com/office/powerpoint/2010/main" val="206930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BFDE-24D8-9465-EB69-2FFB2C0F0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14937-F358-26F0-89B8-99C0FE7AC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126A2-7368-3EE3-9361-EB0F3CFDEFCA}"/>
              </a:ext>
            </a:extLst>
          </p:cNvPr>
          <p:cNvSpPr>
            <a:spLocks noGrp="1"/>
          </p:cNvSpPr>
          <p:nvPr>
            <p:ph type="body" idx="1"/>
          </p:nvPr>
        </p:nvSpPr>
        <p:spPr/>
        <p:txBody>
          <a:bodyPr/>
          <a:lstStyle/>
          <a:p>
            <a:pPr defTabSz="933237">
              <a:defRPr/>
            </a:pPr>
            <a:r>
              <a:rPr lang="en-US"/>
              <a:t>We launched our program in February 2024 where we accepted applications only for the month of February. </a:t>
            </a:r>
          </a:p>
          <a:p>
            <a:pPr defTabSz="933237">
              <a:defRPr/>
            </a:pPr>
            <a:endParaRPr lang="en-US"/>
          </a:p>
          <a:p>
            <a:pPr defTabSz="933237">
              <a:defRPr/>
            </a:pPr>
            <a:r>
              <a:rPr lang="en-US"/>
              <a:t>We received a total of 30 applications.</a:t>
            </a:r>
          </a:p>
          <a:p>
            <a:pPr defTabSz="933237">
              <a:defRPr/>
            </a:pPr>
            <a:endParaRPr lang="en-US"/>
          </a:p>
          <a:p>
            <a:pPr defTabSz="933237">
              <a:defRPr/>
            </a:pPr>
            <a:r>
              <a:rPr lang="en-US"/>
              <a:t>Our first project broke ground in September 2024 </a:t>
            </a:r>
          </a:p>
          <a:p>
            <a:pPr defTabSz="933237">
              <a:defRPr/>
            </a:pPr>
            <a:endParaRPr lang="en-US"/>
          </a:p>
          <a:p>
            <a:pPr defTabSz="933237">
              <a:defRPr/>
            </a:pPr>
            <a:r>
              <a:rPr lang="en-US"/>
              <a:t>Since then, we have completed 6 projects total .</a:t>
            </a:r>
          </a:p>
          <a:p>
            <a:pPr defTabSz="933237">
              <a:defRPr/>
            </a:pPr>
            <a:endParaRPr lang="en-US"/>
          </a:p>
          <a:p>
            <a:pPr defTabSz="933237">
              <a:defRPr/>
            </a:pPr>
            <a:r>
              <a:rPr lang="en-US"/>
              <a:t>We were allocated $1.6M from both NMHTF and HOME funds.</a:t>
            </a:r>
          </a:p>
          <a:p>
            <a:pPr defTabSz="933237">
              <a:defRPr/>
            </a:pPr>
            <a:endParaRPr lang="en-US"/>
          </a:p>
          <a:p>
            <a:pPr defTabSz="933237">
              <a:defRPr/>
            </a:pPr>
            <a:r>
              <a:rPr lang="en-US"/>
              <a:t>We have spent roughly 73% of that</a:t>
            </a:r>
          </a:p>
          <a:p>
            <a:pPr defTabSz="933237">
              <a:defRPr/>
            </a:pPr>
            <a:endParaRPr lang="en-US"/>
          </a:p>
          <a:p>
            <a:pPr defTabSz="933237">
              <a:defRPr/>
            </a:pPr>
            <a:r>
              <a:rPr lang="en-US"/>
              <a:t>Currently we have </a:t>
            </a:r>
            <a:r>
              <a:rPr lang="en-US">
                <a:highlight>
                  <a:srgbClr val="FFFF00"/>
                </a:highlight>
              </a:rPr>
              <a:t>6 NEW projects in various stages of eligibility or procurement</a:t>
            </a:r>
          </a:p>
          <a:p>
            <a:pPr defTabSz="933237">
              <a:defRPr/>
            </a:pPr>
            <a:endParaRPr lang="en-US">
              <a:highlight>
                <a:srgbClr val="FFFF00"/>
              </a:highlight>
            </a:endParaRPr>
          </a:p>
          <a:p>
            <a:pPr defTabSz="933237">
              <a:defRPr/>
            </a:pPr>
            <a:r>
              <a:rPr lang="en-US"/>
              <a:t>The photos are from one of the first HIP projects. On the left is you can see the bathroom was gutted and they were only able to use the toilet.  The photo to the right is the after the rehab result.</a:t>
            </a:r>
          </a:p>
        </p:txBody>
      </p:sp>
      <p:sp>
        <p:nvSpPr>
          <p:cNvPr id="4" name="Slide Number Placeholder 3">
            <a:extLst>
              <a:ext uri="{FF2B5EF4-FFF2-40B4-BE49-F238E27FC236}">
                <a16:creationId xmlns:a16="http://schemas.microsoft.com/office/drawing/2014/main" id="{BF087B70-B3AC-60F4-6007-4C6964D2E4DF}"/>
              </a:ext>
            </a:extLst>
          </p:cNvPr>
          <p:cNvSpPr>
            <a:spLocks noGrp="1"/>
          </p:cNvSpPr>
          <p:nvPr>
            <p:ph type="sldNum" sz="quarter" idx="5"/>
          </p:nvPr>
        </p:nvSpPr>
        <p:spPr/>
        <p:txBody>
          <a:bodyPr/>
          <a:lstStyle/>
          <a:p>
            <a:fld id="{F19D1742-2807-427C-BA02-93734A09E355}" type="slidenum">
              <a:rPr lang="en-US" smtClean="0"/>
              <a:t>12</a:t>
            </a:fld>
            <a:endParaRPr lang="en-US"/>
          </a:p>
        </p:txBody>
      </p:sp>
    </p:spTree>
    <p:extLst>
      <p:ext uri="{BB962C8B-B14F-4D97-AF65-F5344CB8AC3E}">
        <p14:creationId xmlns:p14="http://schemas.microsoft.com/office/powerpoint/2010/main" val="2184188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BBAA9-2172-7AE8-74CB-747F7B48B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D0EEB-9FEC-CD53-BA4E-296890728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83240-2534-33D1-4353-5476466C81BE}"/>
              </a:ext>
            </a:extLst>
          </p:cNvPr>
          <p:cNvSpPr>
            <a:spLocks noGrp="1"/>
          </p:cNvSpPr>
          <p:nvPr>
            <p:ph type="body" idx="1"/>
          </p:nvPr>
        </p:nvSpPr>
        <p:spPr/>
        <p:txBody>
          <a:bodyPr/>
          <a:lstStyle/>
          <a:p>
            <a:pPr defTabSz="933237">
              <a:defRPr/>
            </a:pPr>
            <a:r>
              <a:rPr lang="en-US" altLang="en-US" b="1">
                <a:latin typeface="Arial" panose="020B0604020202020204" pitchFamily="34" charset="0"/>
              </a:rPr>
              <a:t>LESSONS LEARNED SO FAR:</a:t>
            </a:r>
          </a:p>
          <a:p>
            <a:pPr defTabSz="933237">
              <a:defRPr/>
            </a:pPr>
            <a:r>
              <a:rPr lang="en-US" altLang="en-US">
                <a:latin typeface="Arial" panose="020B0604020202020204" pitchFamily="34" charset="0"/>
              </a:rPr>
              <a:t>Acting as a subrecipient gave us first-hand insight into process gaps</a:t>
            </a:r>
          </a:p>
          <a:p>
            <a:pPr defTabSz="933237">
              <a:defRPr/>
            </a:pPr>
            <a:endParaRPr lang="en-US" altLang="en-US">
              <a:latin typeface="Arial" panose="020B0604020202020204" pitchFamily="34" charset="0"/>
            </a:endParaRPr>
          </a:p>
          <a:p>
            <a:pPr defTabSz="933237">
              <a:defRPr/>
            </a:pPr>
            <a:r>
              <a:rPr lang="en-US" altLang="en-US">
                <a:latin typeface="Arial" panose="020B0604020202020204" pitchFamily="34" charset="0"/>
              </a:rPr>
              <a:t>This vantage point allowed us to identify bottlenecks, inefficiencies, and opportunities for streamlining services.</a:t>
            </a:r>
          </a:p>
          <a:p>
            <a:pPr defTabSz="933237">
              <a:defRPr/>
            </a:pPr>
            <a:endParaRPr lang="en-US">
              <a:latin typeface="Arial" panose="020B0604020202020204" pitchFamily="34" charset="0"/>
            </a:endParaRPr>
          </a:p>
          <a:p>
            <a:pPr defTabSz="933237">
              <a:defRPr/>
            </a:pPr>
            <a:r>
              <a:rPr lang="en-US"/>
              <a:t>We </a:t>
            </a:r>
            <a:r>
              <a:rPr lang="en-US" err="1"/>
              <a:t>haved</a:t>
            </a:r>
            <a:r>
              <a:rPr lang="en-US"/>
              <a:t> developed targeted solutions based on real project experience and Key Policy Updates Informed by Lessons Learned</a:t>
            </a:r>
          </a:p>
          <a:p>
            <a:pPr defTabSz="933237">
              <a:defRPr/>
            </a:pPr>
            <a:endParaRPr lang="en-US"/>
          </a:p>
          <a:p>
            <a:pPr defTabSz="933237">
              <a:defRPr/>
            </a:pPr>
            <a:r>
              <a:rPr lang="en-US"/>
              <a:t>For instance:</a:t>
            </a:r>
          </a:p>
          <a:p>
            <a:pPr marL="174982" indent="-174982" defTabSz="933237">
              <a:buFont typeface="Arial" panose="020B0604020202020204" pitchFamily="34" charset="0"/>
              <a:buChar char="•"/>
              <a:defRPr/>
            </a:pPr>
            <a:r>
              <a:rPr lang="en-US"/>
              <a:t>The 95% After Rehab Value Policy– We adjusted the threshold for better project feasibility.</a:t>
            </a:r>
          </a:p>
          <a:p>
            <a:pPr marL="174982" indent="-174982" defTabSz="933237">
              <a:buFont typeface="Arial" panose="020B0604020202020204" pitchFamily="34" charset="0"/>
              <a:buChar char="•"/>
              <a:defRPr/>
            </a:pPr>
            <a:r>
              <a:rPr lang="en-US"/>
              <a:t>Waiting List Management – We enacted clearer process to ensure fairness and transparency.</a:t>
            </a:r>
          </a:p>
          <a:p>
            <a:pPr marL="174982" indent="-174982" defTabSz="933237">
              <a:buFont typeface="Arial" panose="020B0604020202020204" pitchFamily="34" charset="0"/>
              <a:buChar char="•"/>
              <a:defRPr/>
            </a:pPr>
            <a:r>
              <a:rPr lang="en-US"/>
              <a:t>Contractor Eligibility – We refined criteria to ensure quality and compliance across the board.</a:t>
            </a:r>
          </a:p>
          <a:p>
            <a:pPr defTabSz="933237">
              <a:defRPr/>
            </a:pPr>
            <a:endParaRPr lang="en-US"/>
          </a:p>
          <a:p>
            <a:pPr defTabSz="933237">
              <a:defRPr/>
            </a:pPr>
            <a:endParaRPr lang="en-US"/>
          </a:p>
          <a:p>
            <a:r>
              <a:rPr lang="en-US" sz="1200" b="1" i="0" kern="1200">
                <a:solidFill>
                  <a:schemeClr val="tx1"/>
                </a:solidFill>
                <a:effectLst/>
                <a:latin typeface="+mn-lt"/>
                <a:ea typeface="+mn-ea"/>
                <a:cs typeface="+mn-cs"/>
              </a:rPr>
              <a:t>Project cost escalation:</a:t>
            </a:r>
            <a:r>
              <a:rPr lang="en-US" sz="1200" b="0" i="0" kern="1200">
                <a:solidFill>
                  <a:schemeClr val="tx1"/>
                </a:solidFill>
                <a:effectLst/>
                <a:latin typeface="+mn-lt"/>
                <a:ea typeface="+mn-ea"/>
                <a:cs typeface="+mn-cs"/>
              </a:rPr>
              <a:t> Construction costs have fluctuated significantly, which can make it difficult to keep projects within program limits while still addressing all health and safety needs. This has highlighted the importance of strictly adhering to the Rehab Standards realistic cost estimating and contingency planning.</a:t>
            </a:r>
          </a:p>
          <a:p>
            <a:r>
              <a:rPr lang="en-US" sz="1200" b="1" i="0" kern="1200">
                <a:solidFill>
                  <a:schemeClr val="tx1"/>
                </a:solidFill>
                <a:effectLst/>
                <a:latin typeface="+mn-lt"/>
                <a:ea typeface="+mn-ea"/>
                <a:cs typeface="+mn-cs"/>
              </a:rPr>
              <a:t>Environmental and compliance timelines:</a:t>
            </a:r>
            <a:r>
              <a:rPr lang="en-US" sz="1200" b="0" i="0" kern="1200">
                <a:solidFill>
                  <a:schemeClr val="tx1"/>
                </a:solidFill>
                <a:effectLst/>
                <a:latin typeface="+mn-lt"/>
                <a:ea typeface="+mn-ea"/>
                <a:cs typeface="+mn-cs"/>
              </a:rPr>
              <a:t> Federal requirements such as environmental review, lead-based paint regulations, and other compliance steps can add time to project startup. A key lesson has been the importance of setting clear expectations with homeowners about timelines and ensuring documentation is well organized early in the process.</a:t>
            </a:r>
          </a:p>
          <a:p>
            <a:r>
              <a:rPr lang="en-US" sz="1200" b="1" i="0" kern="1200">
                <a:solidFill>
                  <a:schemeClr val="tx1"/>
                </a:solidFill>
                <a:effectLst/>
                <a:latin typeface="+mn-lt"/>
                <a:ea typeface="+mn-ea"/>
                <a:cs typeface="+mn-cs"/>
              </a:rPr>
              <a:t>Manufactured housing replacement logistics:</a:t>
            </a:r>
            <a:r>
              <a:rPr lang="en-US" sz="1200" b="0" i="0" kern="1200">
                <a:solidFill>
                  <a:schemeClr val="tx1"/>
                </a:solidFill>
                <a:effectLst/>
                <a:latin typeface="+mn-lt"/>
                <a:ea typeface="+mn-ea"/>
                <a:cs typeface="+mn-cs"/>
              </a:rPr>
              <a:t> When projects involve replacing a manufactured home, coordinating site preparation, delivery, installation, and utility connections across multiple parties can be complex. Clearly defining scopes of work and phased deliverables has been helpful in improving project coordination.</a:t>
            </a:r>
          </a:p>
          <a:p>
            <a:r>
              <a:rPr lang="en-US" sz="1200" b="1" i="0" kern="1200">
                <a:solidFill>
                  <a:schemeClr val="tx1"/>
                </a:solidFill>
                <a:effectLst/>
                <a:latin typeface="+mn-lt"/>
                <a:ea typeface="+mn-ea"/>
                <a:cs typeface="+mn-cs"/>
              </a:rPr>
              <a:t>Homeowner communication and expectations:</a:t>
            </a:r>
            <a:r>
              <a:rPr lang="en-US" sz="1200" b="0" i="0" kern="1200">
                <a:solidFill>
                  <a:schemeClr val="tx1"/>
                </a:solidFill>
                <a:effectLst/>
                <a:latin typeface="+mn-lt"/>
                <a:ea typeface="+mn-ea"/>
                <a:cs typeface="+mn-cs"/>
              </a:rPr>
              <a:t> Many homeowners are unfamiliar with federal program requirements and timelines. We have learned that proactive communication and clear explanations early in the process greatly improve the homeowner experience.</a:t>
            </a:r>
          </a:p>
          <a:p>
            <a:r>
              <a:rPr lang="en-US" sz="1200" b="1" i="0" kern="1200">
                <a:solidFill>
                  <a:schemeClr val="tx1"/>
                </a:solidFill>
                <a:effectLst/>
                <a:latin typeface="+mn-lt"/>
                <a:ea typeface="+mn-ea"/>
                <a:cs typeface="+mn-cs"/>
              </a:rPr>
              <a:t>Contractor capacity and procurement:</a:t>
            </a:r>
            <a:r>
              <a:rPr lang="en-US" sz="1200" b="0" i="0" kern="1200">
                <a:solidFill>
                  <a:schemeClr val="tx1"/>
                </a:solidFill>
                <a:effectLst/>
                <a:latin typeface="+mn-lt"/>
                <a:ea typeface="+mn-ea"/>
                <a:cs typeface="+mn-cs"/>
              </a:rPr>
              <a:t> One of the biggest challenges has been maintaining an adequate pool of qualified contractors willing to participate in federally funded rehabilitation projects. 2 CFR 200 compliance requirements, insurance thresholds, and administrative processes can sometimes deter smaller contractors. As a result, strengthening contractor outreach and refining procurement methods has been an important lesson.</a:t>
            </a:r>
          </a:p>
          <a:p>
            <a:r>
              <a:rPr lang="en-US" sz="1200" b="0" i="0" kern="1200">
                <a:solidFill>
                  <a:schemeClr val="tx1"/>
                </a:solidFill>
                <a:effectLst/>
                <a:latin typeface="+mn-lt"/>
                <a:ea typeface="+mn-ea"/>
                <a:cs typeface="+mn-cs"/>
              </a:rPr>
              <a:t>Please let me know if you would like us to expand on any of these points or provide additional examples that may be helpful for the presentation.</a:t>
            </a:r>
          </a:p>
          <a:p>
            <a:pPr defTabSz="933237">
              <a:defRPr/>
            </a:pPr>
            <a:endParaRPr lang="en-US"/>
          </a:p>
        </p:txBody>
      </p:sp>
      <p:sp>
        <p:nvSpPr>
          <p:cNvPr id="4" name="Slide Number Placeholder 3">
            <a:extLst>
              <a:ext uri="{FF2B5EF4-FFF2-40B4-BE49-F238E27FC236}">
                <a16:creationId xmlns:a16="http://schemas.microsoft.com/office/drawing/2014/main" id="{AE3B2C5D-C449-5EA5-289C-1C3A3E9E4FD0}"/>
              </a:ext>
            </a:extLst>
          </p:cNvPr>
          <p:cNvSpPr>
            <a:spLocks noGrp="1"/>
          </p:cNvSpPr>
          <p:nvPr>
            <p:ph type="sldNum" sz="quarter" idx="5"/>
          </p:nvPr>
        </p:nvSpPr>
        <p:spPr/>
        <p:txBody>
          <a:bodyPr/>
          <a:lstStyle/>
          <a:p>
            <a:fld id="{F19D1742-2807-427C-BA02-93734A09E355}" type="slidenum">
              <a:rPr lang="en-US" smtClean="0"/>
              <a:t>13</a:t>
            </a:fld>
            <a:endParaRPr lang="en-US"/>
          </a:p>
        </p:txBody>
      </p:sp>
    </p:spTree>
    <p:extLst>
      <p:ext uri="{BB962C8B-B14F-4D97-AF65-F5344CB8AC3E}">
        <p14:creationId xmlns:p14="http://schemas.microsoft.com/office/powerpoint/2010/main" val="137386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2545-950E-0D72-5F25-BD27B69B7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F207E-81FE-775D-61F1-9B0BD5D44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991AB-6471-5DDA-B8C1-5B0C92027C1C}"/>
              </a:ext>
            </a:extLst>
          </p:cNvPr>
          <p:cNvSpPr>
            <a:spLocks noGrp="1"/>
          </p:cNvSpPr>
          <p:nvPr>
            <p:ph type="body" idx="1"/>
          </p:nvPr>
        </p:nvSpPr>
        <p:spPr/>
        <p:txBody>
          <a:bodyPr/>
          <a:lstStyle/>
          <a:p>
            <a:r>
              <a:rPr lang="en-US" b="1"/>
              <a:t>Planning for HIP’s Future </a:t>
            </a:r>
          </a:p>
          <a:p>
            <a:r>
              <a:rPr lang="en-US"/>
              <a:t>We hope to expand program reach to more underserved counties.</a:t>
            </a:r>
          </a:p>
          <a:p>
            <a:endParaRPr lang="en-US"/>
          </a:p>
          <a:p>
            <a:r>
              <a:rPr lang="en-US"/>
              <a:t>And adjust program guidelines as needed based on lessons learned.</a:t>
            </a:r>
          </a:p>
          <a:p>
            <a:endParaRPr lang="en-US"/>
          </a:p>
          <a:p>
            <a:r>
              <a:rPr lang="en-US" b="1"/>
              <a:t>Build Capacity as the Program Grows </a:t>
            </a:r>
          </a:p>
          <a:p>
            <a:r>
              <a:rPr lang="en-US" b="1"/>
              <a:t>	</a:t>
            </a:r>
          </a:p>
          <a:p>
            <a:r>
              <a:rPr lang="en-US" b="1"/>
              <a:t>By </a:t>
            </a:r>
            <a:r>
              <a:rPr lang="en-US"/>
              <a:t>Strengthening administrative  processes for faster project turnaround.</a:t>
            </a:r>
          </a:p>
          <a:p>
            <a:endParaRPr lang="en-US"/>
          </a:p>
          <a:p>
            <a:r>
              <a:rPr lang="en-US"/>
              <a:t>Add staff or cross-train existing team members to manage workload.</a:t>
            </a:r>
          </a:p>
          <a:p>
            <a:endParaRPr lang="en-US" b="1"/>
          </a:p>
          <a:p>
            <a:r>
              <a:rPr lang="en-US" b="1"/>
              <a:t>We would like to grow Contractor Participation</a:t>
            </a:r>
            <a:endParaRPr lang="en-US"/>
          </a:p>
          <a:p>
            <a:pPr lvl="1"/>
            <a:r>
              <a:rPr lang="en-US"/>
              <a:t>By Recruiting more contractors, especially in rural areas.</a:t>
            </a:r>
          </a:p>
          <a:p>
            <a:endParaRPr lang="en-US" b="1"/>
          </a:p>
          <a:p>
            <a:r>
              <a:rPr lang="en-US" b="1"/>
              <a:t>As well as Increase Capacity to Meet our Communities Needs</a:t>
            </a:r>
            <a:endParaRPr lang="en-US"/>
          </a:p>
          <a:p>
            <a:pPr lvl="1"/>
            <a:r>
              <a:rPr lang="en-US"/>
              <a:t>By scaling up resources to handle higher application volume.</a:t>
            </a:r>
          </a:p>
          <a:p>
            <a:pPr lvl="1"/>
            <a:r>
              <a:rPr lang="en-US"/>
              <a:t>AND Develop targeted outreach to high-need areas.</a:t>
            </a:r>
          </a:p>
          <a:p>
            <a:endParaRPr lang="en-US"/>
          </a:p>
        </p:txBody>
      </p:sp>
      <p:sp>
        <p:nvSpPr>
          <p:cNvPr id="4" name="Slide Number Placeholder 3">
            <a:extLst>
              <a:ext uri="{FF2B5EF4-FFF2-40B4-BE49-F238E27FC236}">
                <a16:creationId xmlns:a16="http://schemas.microsoft.com/office/drawing/2014/main" id="{40C9ECB7-CE69-28DB-DFFD-CE261EE60BBB}"/>
              </a:ext>
            </a:extLst>
          </p:cNvPr>
          <p:cNvSpPr>
            <a:spLocks noGrp="1"/>
          </p:cNvSpPr>
          <p:nvPr>
            <p:ph type="sldNum" sz="quarter" idx="5"/>
          </p:nvPr>
        </p:nvSpPr>
        <p:spPr/>
        <p:txBody>
          <a:bodyPr/>
          <a:lstStyle/>
          <a:p>
            <a:fld id="{F19D1742-2807-427C-BA02-93734A09E355}" type="slidenum">
              <a:rPr lang="en-US" smtClean="0"/>
              <a:t>14</a:t>
            </a:fld>
            <a:endParaRPr lang="en-US"/>
          </a:p>
        </p:txBody>
      </p:sp>
    </p:spTree>
    <p:extLst>
      <p:ext uri="{BB962C8B-B14F-4D97-AF65-F5344CB8AC3E}">
        <p14:creationId xmlns:p14="http://schemas.microsoft.com/office/powerpoint/2010/main" val="3990945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B5C9-E0F3-4D0B-E7BB-29E5B474B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8DBAA-6543-508B-3BA3-6200DBE19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0DDD5-9569-0C60-492E-0343A2B4053D}"/>
              </a:ext>
            </a:extLst>
          </p:cNvPr>
          <p:cNvSpPr>
            <a:spLocks noGrp="1"/>
          </p:cNvSpPr>
          <p:nvPr>
            <p:ph type="body" idx="1"/>
          </p:nvPr>
        </p:nvSpPr>
        <p:spPr/>
        <p:txBody>
          <a:bodyPr/>
          <a:lstStyle/>
          <a:p>
            <a:pPr defTabSz="933237">
              <a:defRPr/>
            </a:pPr>
            <a:endParaRPr lang="en-US"/>
          </a:p>
        </p:txBody>
      </p:sp>
      <p:sp>
        <p:nvSpPr>
          <p:cNvPr id="4" name="Slide Number Placeholder 3">
            <a:extLst>
              <a:ext uri="{FF2B5EF4-FFF2-40B4-BE49-F238E27FC236}">
                <a16:creationId xmlns:a16="http://schemas.microsoft.com/office/drawing/2014/main" id="{32F0A90E-F1F3-C0F7-BBCA-D6C084BD509C}"/>
              </a:ext>
            </a:extLst>
          </p:cNvPr>
          <p:cNvSpPr>
            <a:spLocks noGrp="1"/>
          </p:cNvSpPr>
          <p:nvPr>
            <p:ph type="sldNum" sz="quarter" idx="5"/>
          </p:nvPr>
        </p:nvSpPr>
        <p:spPr/>
        <p:txBody>
          <a:bodyPr/>
          <a:lstStyle/>
          <a:p>
            <a:fld id="{F19D1742-2807-427C-BA02-93734A09E355}" type="slidenum">
              <a:rPr lang="en-US" smtClean="0"/>
              <a:t>15</a:t>
            </a:fld>
            <a:endParaRPr lang="en-US"/>
          </a:p>
        </p:txBody>
      </p:sp>
    </p:spTree>
    <p:extLst>
      <p:ext uri="{BB962C8B-B14F-4D97-AF65-F5344CB8AC3E}">
        <p14:creationId xmlns:p14="http://schemas.microsoft.com/office/powerpoint/2010/main" val="2953256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BB287-C787-AF81-41AC-3A8F30CB9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FAD9F-3E7F-C504-3426-4D11B6214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934D3-132C-535E-748A-F683062458BC}"/>
              </a:ext>
            </a:extLst>
          </p:cNvPr>
          <p:cNvSpPr>
            <a:spLocks noGrp="1"/>
          </p:cNvSpPr>
          <p:nvPr>
            <p:ph type="body" idx="1"/>
          </p:nvPr>
        </p:nvSpPr>
        <p:spPr/>
        <p:txBody>
          <a:bodyPr/>
          <a:lstStyle/>
          <a:p>
            <a:pPr defTabSz="933237">
              <a:defRPr/>
            </a:pPr>
            <a:endParaRPr lang="en-US"/>
          </a:p>
        </p:txBody>
      </p:sp>
      <p:sp>
        <p:nvSpPr>
          <p:cNvPr id="4" name="Slide Number Placeholder 3">
            <a:extLst>
              <a:ext uri="{FF2B5EF4-FFF2-40B4-BE49-F238E27FC236}">
                <a16:creationId xmlns:a16="http://schemas.microsoft.com/office/drawing/2014/main" id="{CEC106DB-B3B5-A60B-37FB-07B2C8677A9A}"/>
              </a:ext>
            </a:extLst>
          </p:cNvPr>
          <p:cNvSpPr>
            <a:spLocks noGrp="1"/>
          </p:cNvSpPr>
          <p:nvPr>
            <p:ph type="sldNum" sz="quarter" idx="5"/>
          </p:nvPr>
        </p:nvSpPr>
        <p:spPr/>
        <p:txBody>
          <a:bodyPr/>
          <a:lstStyle/>
          <a:p>
            <a:fld id="{F19D1742-2807-427C-BA02-93734A09E355}" type="slidenum">
              <a:rPr lang="en-US" smtClean="0"/>
              <a:t>16</a:t>
            </a:fld>
            <a:endParaRPr lang="en-US"/>
          </a:p>
        </p:txBody>
      </p:sp>
    </p:spTree>
    <p:extLst>
      <p:ext uri="{BB962C8B-B14F-4D97-AF65-F5344CB8AC3E}">
        <p14:creationId xmlns:p14="http://schemas.microsoft.com/office/powerpoint/2010/main" val="72977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6C898-B35F-CC93-A31D-A8ED0C47F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B66A1-2589-CFF1-AD08-DF28C82DC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8A79B-D130-1F45-703B-DF0363652B85}"/>
              </a:ext>
            </a:extLst>
          </p:cNvPr>
          <p:cNvSpPr>
            <a:spLocks noGrp="1"/>
          </p:cNvSpPr>
          <p:nvPr>
            <p:ph type="body" idx="1"/>
          </p:nvPr>
        </p:nvSpPr>
        <p:spPr/>
        <p:txBody>
          <a:bodyPr/>
          <a:lstStyle/>
          <a:p>
            <a:pPr defTabSz="933237">
              <a:defRPr/>
            </a:pPr>
            <a:endParaRPr lang="en-US"/>
          </a:p>
        </p:txBody>
      </p:sp>
      <p:sp>
        <p:nvSpPr>
          <p:cNvPr id="4" name="Slide Number Placeholder 3">
            <a:extLst>
              <a:ext uri="{FF2B5EF4-FFF2-40B4-BE49-F238E27FC236}">
                <a16:creationId xmlns:a16="http://schemas.microsoft.com/office/drawing/2014/main" id="{40953D58-781B-3B55-A79E-A11E04831115}"/>
              </a:ext>
            </a:extLst>
          </p:cNvPr>
          <p:cNvSpPr>
            <a:spLocks noGrp="1"/>
          </p:cNvSpPr>
          <p:nvPr>
            <p:ph type="sldNum" sz="quarter" idx="5"/>
          </p:nvPr>
        </p:nvSpPr>
        <p:spPr/>
        <p:txBody>
          <a:bodyPr/>
          <a:lstStyle/>
          <a:p>
            <a:fld id="{F19D1742-2807-427C-BA02-93734A09E355}" type="slidenum">
              <a:rPr lang="en-US" smtClean="0"/>
              <a:t>17</a:t>
            </a:fld>
            <a:endParaRPr lang="en-US"/>
          </a:p>
        </p:txBody>
      </p:sp>
    </p:spTree>
    <p:extLst>
      <p:ext uri="{BB962C8B-B14F-4D97-AF65-F5344CB8AC3E}">
        <p14:creationId xmlns:p14="http://schemas.microsoft.com/office/powerpoint/2010/main" val="44240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C5C7F-144D-F06D-775A-6C551ECB7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3EC88-CFF3-14F4-E7B2-A97AB9F38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C27E0-2BC6-D4DD-DA96-0E6EF8BC7BC9}"/>
              </a:ext>
            </a:extLst>
          </p:cNvPr>
          <p:cNvSpPr>
            <a:spLocks noGrp="1"/>
          </p:cNvSpPr>
          <p:nvPr>
            <p:ph type="body" idx="1"/>
          </p:nvPr>
        </p:nvSpPr>
        <p:spPr/>
        <p:txBody>
          <a:bodyPr/>
          <a:lstStyle/>
          <a:p>
            <a:pPr defTabSz="933237">
              <a:defRPr/>
            </a:pPr>
            <a:endParaRPr lang="en-US"/>
          </a:p>
        </p:txBody>
      </p:sp>
      <p:sp>
        <p:nvSpPr>
          <p:cNvPr id="4" name="Slide Number Placeholder 3">
            <a:extLst>
              <a:ext uri="{FF2B5EF4-FFF2-40B4-BE49-F238E27FC236}">
                <a16:creationId xmlns:a16="http://schemas.microsoft.com/office/drawing/2014/main" id="{0C7B6EE0-52DA-40DF-9B9C-91B0C633E30B}"/>
              </a:ext>
            </a:extLst>
          </p:cNvPr>
          <p:cNvSpPr>
            <a:spLocks noGrp="1"/>
          </p:cNvSpPr>
          <p:nvPr>
            <p:ph type="sldNum" sz="quarter" idx="5"/>
          </p:nvPr>
        </p:nvSpPr>
        <p:spPr/>
        <p:txBody>
          <a:bodyPr/>
          <a:lstStyle/>
          <a:p>
            <a:fld id="{F19D1742-2807-427C-BA02-93734A09E355}" type="slidenum">
              <a:rPr lang="en-US" smtClean="0"/>
              <a:t>18</a:t>
            </a:fld>
            <a:endParaRPr lang="en-US"/>
          </a:p>
        </p:txBody>
      </p:sp>
    </p:spTree>
    <p:extLst>
      <p:ext uri="{BB962C8B-B14F-4D97-AF65-F5344CB8AC3E}">
        <p14:creationId xmlns:p14="http://schemas.microsoft.com/office/powerpoint/2010/main" val="130810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BA5E-B742-3F1D-7715-D83F205A4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68AF8-287B-6ECB-EA61-C8AC4CB13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CCA3F-B08F-D234-DD12-32EC4096C7E1}"/>
              </a:ext>
            </a:extLst>
          </p:cNvPr>
          <p:cNvSpPr>
            <a:spLocks noGrp="1"/>
          </p:cNvSpPr>
          <p:nvPr>
            <p:ph type="body" idx="1"/>
          </p:nvPr>
        </p:nvSpPr>
        <p:spPr/>
        <p:txBody>
          <a:bodyPr/>
          <a:lstStyle/>
          <a:p>
            <a:pPr defTabSz="933237">
              <a:defRPr/>
            </a:pPr>
            <a:endParaRPr lang="en-US"/>
          </a:p>
        </p:txBody>
      </p:sp>
      <p:sp>
        <p:nvSpPr>
          <p:cNvPr id="4" name="Slide Number Placeholder 3">
            <a:extLst>
              <a:ext uri="{FF2B5EF4-FFF2-40B4-BE49-F238E27FC236}">
                <a16:creationId xmlns:a16="http://schemas.microsoft.com/office/drawing/2014/main" id="{758CA516-62C7-099B-56E5-2558EA6CA766}"/>
              </a:ext>
            </a:extLst>
          </p:cNvPr>
          <p:cNvSpPr>
            <a:spLocks noGrp="1"/>
          </p:cNvSpPr>
          <p:nvPr>
            <p:ph type="sldNum" sz="quarter" idx="5"/>
          </p:nvPr>
        </p:nvSpPr>
        <p:spPr/>
        <p:txBody>
          <a:bodyPr/>
          <a:lstStyle/>
          <a:p>
            <a:fld id="{F19D1742-2807-427C-BA02-93734A09E355}" type="slidenum">
              <a:rPr lang="en-US" smtClean="0"/>
              <a:t>19</a:t>
            </a:fld>
            <a:endParaRPr lang="en-US"/>
          </a:p>
        </p:txBody>
      </p:sp>
    </p:spTree>
    <p:extLst>
      <p:ext uri="{BB962C8B-B14F-4D97-AF65-F5344CB8AC3E}">
        <p14:creationId xmlns:p14="http://schemas.microsoft.com/office/powerpoint/2010/main" val="30791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2</a:t>
            </a:fld>
            <a:endParaRPr lang="en-US"/>
          </a:p>
        </p:txBody>
      </p:sp>
    </p:spTree>
    <p:extLst>
      <p:ext uri="{BB962C8B-B14F-4D97-AF65-F5344CB8AC3E}">
        <p14:creationId xmlns:p14="http://schemas.microsoft.com/office/powerpoint/2010/main" val="23312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3</a:t>
            </a:fld>
            <a:endParaRPr lang="en-US"/>
          </a:p>
        </p:txBody>
      </p:sp>
    </p:spTree>
    <p:extLst>
      <p:ext uri="{BB962C8B-B14F-4D97-AF65-F5344CB8AC3E}">
        <p14:creationId xmlns:p14="http://schemas.microsoft.com/office/powerpoint/2010/main" val="109474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1988" y="703263"/>
            <a:ext cx="6167437" cy="3468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a:defRPr/>
            </a:pPr>
            <a:r>
              <a:rPr lang="en-US"/>
              <a:t>Slide </a:t>
            </a:r>
            <a:fld id="{0A00ED05-B587-4E28-AF29-C491805E47A1}" type="slidenum">
              <a:rPr lang="en-US" smtClean="0"/>
              <a:pPr>
                <a:defRPr/>
              </a:pPr>
              <a:t>4</a:t>
            </a:fld>
            <a:endParaRPr lang="en-US"/>
          </a:p>
        </p:txBody>
      </p:sp>
      <p:sp>
        <p:nvSpPr>
          <p:cNvPr id="5" name="Date Placeholder 4">
            <a:extLst>
              <a:ext uri="{FF2B5EF4-FFF2-40B4-BE49-F238E27FC236}">
                <a16:creationId xmlns:a16="http://schemas.microsoft.com/office/drawing/2014/main" id="{1E145913-006D-4DEF-9C72-664342C9DBFE}"/>
              </a:ext>
            </a:extLst>
          </p:cNvPr>
          <p:cNvSpPr>
            <a:spLocks noGrp="1"/>
          </p:cNvSpPr>
          <p:nvPr>
            <p:ph type="dt" idx="1"/>
          </p:nvPr>
        </p:nvSpPr>
        <p:spPr/>
        <p:txBody>
          <a:bodyPr/>
          <a:lstStyle/>
          <a:p>
            <a:r>
              <a:rPr lang="en-US"/>
              <a:t>2/10/2021</a:t>
            </a:r>
          </a:p>
        </p:txBody>
      </p:sp>
      <p:sp>
        <p:nvSpPr>
          <p:cNvPr id="6" name="Footer Placeholder 5">
            <a:extLst>
              <a:ext uri="{FF2B5EF4-FFF2-40B4-BE49-F238E27FC236}">
                <a16:creationId xmlns:a16="http://schemas.microsoft.com/office/drawing/2014/main" id="{545E0E7B-6717-4591-BAC7-0F2F653E3530}"/>
              </a:ext>
            </a:extLst>
          </p:cNvPr>
          <p:cNvSpPr>
            <a:spLocks noGrp="1"/>
          </p:cNvSpPr>
          <p:nvPr>
            <p:ph type="ftr" sz="quarter" idx="4"/>
          </p:nvPr>
        </p:nvSpPr>
        <p:spPr/>
        <p:txBody>
          <a:bodyPr/>
          <a:lstStyle/>
          <a:p>
            <a:r>
              <a:rPr lang="en-US"/>
              <a:t>HFA Institute 2021:  HOME</a:t>
            </a:r>
          </a:p>
        </p:txBody>
      </p:sp>
      <p:sp>
        <p:nvSpPr>
          <p:cNvPr id="7" name="Header Placeholder 6">
            <a:extLst>
              <a:ext uri="{FF2B5EF4-FFF2-40B4-BE49-F238E27FC236}">
                <a16:creationId xmlns:a16="http://schemas.microsoft.com/office/drawing/2014/main" id="{B924C282-B050-403C-BF39-6C884A0854F9}"/>
              </a:ext>
            </a:extLst>
          </p:cNvPr>
          <p:cNvSpPr>
            <a:spLocks noGrp="1"/>
          </p:cNvSpPr>
          <p:nvPr>
            <p:ph type="hdr" sz="quarter"/>
          </p:nvPr>
        </p:nvSpPr>
        <p:spPr/>
        <p:txBody>
          <a:bodyPr/>
          <a:lstStyle/>
          <a:p>
            <a:r>
              <a:rPr lang="en-US"/>
              <a:t>HOME Essentials</a:t>
            </a:r>
          </a:p>
        </p:txBody>
      </p:sp>
    </p:spTree>
    <p:extLst>
      <p:ext uri="{BB962C8B-B14F-4D97-AF65-F5344CB8AC3E}">
        <p14:creationId xmlns:p14="http://schemas.microsoft.com/office/powerpoint/2010/main" val="423486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5C324-546B-BD45-3427-790778451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2A4B0-05AC-CC9F-9882-53978E946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1EA93-4D64-1857-4ABD-FFA65ACC2816}"/>
              </a:ext>
            </a:extLst>
          </p:cNvPr>
          <p:cNvSpPr>
            <a:spLocks noGrp="1"/>
          </p:cNvSpPr>
          <p:nvPr>
            <p:ph type="body" idx="1"/>
          </p:nvPr>
        </p:nvSpPr>
        <p:spPr/>
        <p:txBody>
          <a:bodyPr/>
          <a:lstStyle/>
          <a:p>
            <a:r>
              <a:rPr lang="en-US"/>
              <a:t>Subrecipient Responsibilities</a:t>
            </a:r>
          </a:p>
          <a:p>
            <a:endParaRPr lang="en-US"/>
          </a:p>
          <a:p>
            <a:pPr>
              <a:buFont typeface="Symbol" panose="05050102010706020507" pitchFamily="18" charset="2"/>
              <a:buChar char="¨"/>
            </a:pPr>
            <a:r>
              <a:rPr lang="en-US"/>
              <a:t>Non-profit, tribal, or government agency </a:t>
            </a:r>
          </a:p>
          <a:p>
            <a:pPr lvl="1"/>
            <a:r>
              <a:rPr lang="en-US"/>
              <a:t>Market program</a:t>
            </a:r>
          </a:p>
          <a:p>
            <a:pPr lvl="1"/>
            <a:r>
              <a:rPr lang="en-US"/>
              <a:t>Create and manage waiting list</a:t>
            </a:r>
          </a:p>
          <a:p>
            <a:pPr lvl="1"/>
            <a:r>
              <a:rPr lang="en-US"/>
              <a:t>Determines eligibility for assistance</a:t>
            </a:r>
          </a:p>
          <a:p>
            <a:pPr lvl="1"/>
            <a:r>
              <a:rPr lang="en-US"/>
              <a:t>Oversee project construction in compliance with State, local  and Housing New Mexico standards</a:t>
            </a:r>
          </a:p>
          <a:p>
            <a:pPr lvl="1"/>
            <a:r>
              <a:rPr lang="en-US"/>
              <a:t>Responsible for adhering to program funding requirements</a:t>
            </a:r>
          </a:p>
          <a:p>
            <a:endParaRPr lang="en-US"/>
          </a:p>
          <a:p>
            <a:r>
              <a:rPr lang="en-US"/>
              <a:t>Housing New Mexico retains full responsibility for ensuring that HOME funds are properly administered and expended in accordance with all applicable federal and state requirements. The engagement of state recipients, subrecipients, or contractors does not relieve Housing New Mexico of this obligation.</a:t>
            </a:r>
          </a:p>
          <a:p>
            <a:r>
              <a:rPr lang="en-US"/>
              <a:t>The performance and regulatory compliance of each subrecipient must be reviewed no less than annually.</a:t>
            </a:r>
          </a:p>
          <a:p>
            <a:r>
              <a:rPr lang="en-US"/>
              <a:t>Housing New Mexico is required to establish and adhere to written policies and procedures governing the HOME program, including a formal system for assessing the risk associated with activities and projects, as well as a structured process for monitoring participating entities.</a:t>
            </a:r>
          </a:p>
          <a:p>
            <a:endParaRPr lang="en-US"/>
          </a:p>
        </p:txBody>
      </p:sp>
      <p:sp>
        <p:nvSpPr>
          <p:cNvPr id="4" name="Slide Number Placeholder 3">
            <a:extLst>
              <a:ext uri="{FF2B5EF4-FFF2-40B4-BE49-F238E27FC236}">
                <a16:creationId xmlns:a16="http://schemas.microsoft.com/office/drawing/2014/main" id="{412BB2D0-0124-C010-CFFF-953FC7C5126E}"/>
              </a:ext>
            </a:extLst>
          </p:cNvPr>
          <p:cNvSpPr>
            <a:spLocks noGrp="1"/>
          </p:cNvSpPr>
          <p:nvPr>
            <p:ph type="sldNum" sz="quarter" idx="5"/>
          </p:nvPr>
        </p:nvSpPr>
        <p:spPr/>
        <p:txBody>
          <a:bodyPr/>
          <a:lstStyle/>
          <a:p>
            <a:fld id="{F19D1742-2807-427C-BA02-93734A09E355}" type="slidenum">
              <a:rPr lang="en-US" smtClean="0"/>
              <a:t>5</a:t>
            </a:fld>
            <a:endParaRPr lang="en-US"/>
          </a:p>
        </p:txBody>
      </p:sp>
    </p:spTree>
    <p:extLst>
      <p:ext uri="{BB962C8B-B14F-4D97-AF65-F5344CB8AC3E}">
        <p14:creationId xmlns:p14="http://schemas.microsoft.com/office/powerpoint/2010/main" val="303927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26193-59C4-BA0A-B1D1-F12CE0223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20CB1-CC25-36D8-6270-47A27613A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261E0-D6E4-BCE4-7D2E-ACEF4080A0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8C2CF7-42CF-A1B9-3011-D41335454078}"/>
              </a:ext>
            </a:extLst>
          </p:cNvPr>
          <p:cNvSpPr>
            <a:spLocks noGrp="1"/>
          </p:cNvSpPr>
          <p:nvPr>
            <p:ph type="sldNum" sz="quarter" idx="5"/>
          </p:nvPr>
        </p:nvSpPr>
        <p:spPr/>
        <p:txBody>
          <a:bodyPr/>
          <a:lstStyle/>
          <a:p>
            <a:fld id="{F19D1742-2807-427C-BA02-93734A09E355}" type="slidenum">
              <a:rPr lang="en-US" smtClean="0"/>
              <a:t>6</a:t>
            </a:fld>
            <a:endParaRPr lang="en-US"/>
          </a:p>
        </p:txBody>
      </p:sp>
    </p:spTree>
    <p:extLst>
      <p:ext uri="{BB962C8B-B14F-4D97-AF65-F5344CB8AC3E}">
        <p14:creationId xmlns:p14="http://schemas.microsoft.com/office/powerpoint/2010/main" val="213485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administering the HOME Investment Partnerships Program for </a:t>
            </a:r>
            <a:r>
              <a:rPr lang="en-US" b="1"/>
              <a:t>homeowner rehabilitation</a:t>
            </a:r>
            <a:r>
              <a:rPr lang="en-US"/>
              <a:t>, costs must be categorized correctly under </a:t>
            </a:r>
            <a:r>
              <a:rPr lang="en-US" b="1"/>
              <a:t>24 CFR Part 92</a:t>
            </a:r>
            <a:r>
              <a:rPr lang="en-US"/>
              <a:t>. Below are the regulatory definitions and how they apply specifically to homeowner rehab activities.</a:t>
            </a:r>
          </a:p>
          <a:p>
            <a:br>
              <a:rPr lang="en-US"/>
            </a:br>
            <a:endParaRPr lang="en-US"/>
          </a:p>
          <a:p>
            <a:r>
              <a:rPr lang="en-US" b="1"/>
              <a:t>1. Administrative Costs (Admin)</a:t>
            </a:r>
          </a:p>
          <a:p>
            <a:r>
              <a:rPr lang="en-US" b="1"/>
              <a:t>Definition:</a:t>
            </a:r>
            <a:br>
              <a:rPr lang="en-US"/>
            </a:br>
            <a:r>
              <a:rPr lang="en-US"/>
              <a:t>Costs incurred by the Participating Jurisdiction (PJ) for overall program management, oversight, and compliance — </a:t>
            </a:r>
            <a:r>
              <a:rPr lang="en-US" b="1"/>
              <a:t>not directly tied to a specific property</a:t>
            </a:r>
            <a:r>
              <a:rPr lang="en-US"/>
              <a:t>.</a:t>
            </a:r>
          </a:p>
          <a:p>
            <a:r>
              <a:rPr lang="en-US" b="1"/>
              <a:t>Regulatory Limit:</a:t>
            </a:r>
            <a:br>
              <a:rPr lang="en-US"/>
            </a:br>
            <a:r>
              <a:rPr lang="en-US"/>
              <a:t>Capped at </a:t>
            </a:r>
            <a:r>
              <a:rPr lang="en-US" b="1"/>
              <a:t>10% of the PJ’s annual HOME allocation plus program income</a:t>
            </a:r>
            <a:r>
              <a:rPr lang="en-US"/>
              <a:t>.</a:t>
            </a:r>
          </a:p>
          <a:p>
            <a:r>
              <a:rPr lang="en-US" b="1"/>
              <a:t>Examples:</a:t>
            </a:r>
            <a:endParaRPr lang="en-US"/>
          </a:p>
          <a:p>
            <a:r>
              <a:rPr lang="en-US"/>
              <a:t>General program oversight</a:t>
            </a:r>
          </a:p>
          <a:p>
            <a:r>
              <a:rPr lang="en-US"/>
              <a:t>Staff salaries for compliance monitoring</a:t>
            </a:r>
          </a:p>
          <a:p>
            <a:r>
              <a:rPr lang="en-US"/>
              <a:t>Environmental review oversight (broad program level)</a:t>
            </a:r>
          </a:p>
          <a:p>
            <a:r>
              <a:rPr lang="en-US"/>
              <a:t>Financial management and reporting (IDIS reporting)</a:t>
            </a:r>
          </a:p>
          <a:p>
            <a:r>
              <a:rPr lang="en-US"/>
              <a:t>Fair housing compliance</a:t>
            </a:r>
          </a:p>
          <a:p>
            <a:r>
              <a:rPr lang="en-US"/>
              <a:t>Training and general legal services</a:t>
            </a:r>
          </a:p>
          <a:p>
            <a:r>
              <a:rPr lang="en-US"/>
              <a:t>Audit costs</a:t>
            </a:r>
          </a:p>
          <a:p>
            <a:r>
              <a:rPr lang="en-US" b="1"/>
              <a:t>Key Point:</a:t>
            </a:r>
            <a:br>
              <a:rPr lang="en-US"/>
            </a:br>
            <a:r>
              <a:rPr lang="en-US"/>
              <a:t>Admin costs support the </a:t>
            </a:r>
            <a:r>
              <a:rPr lang="en-US" b="1"/>
              <a:t>HOME program as a whole</a:t>
            </a:r>
            <a:r>
              <a:rPr lang="en-US"/>
              <a:t>, not an individual rehabilitation project.</a:t>
            </a:r>
          </a:p>
          <a:p>
            <a:br>
              <a:rPr lang="en-US"/>
            </a:br>
            <a:endParaRPr lang="en-US"/>
          </a:p>
          <a:p>
            <a:r>
              <a:rPr lang="en-US" b="1"/>
              <a:t>2. Hard Costs</a:t>
            </a:r>
          </a:p>
          <a:p>
            <a:r>
              <a:rPr lang="en-US" b="1"/>
              <a:t>Definition:</a:t>
            </a:r>
            <a:br>
              <a:rPr lang="en-US"/>
            </a:br>
            <a:r>
              <a:rPr lang="en-US"/>
              <a:t>Actual, direct construction costs associated with rehabilitating a specific property.</a:t>
            </a:r>
          </a:p>
          <a:p>
            <a:r>
              <a:rPr lang="en-US" b="1"/>
              <a:t>These are eligible project costs under 24 CFR 92.206.</a:t>
            </a:r>
            <a:endParaRPr lang="en-US"/>
          </a:p>
          <a:p>
            <a:r>
              <a:rPr lang="en-US" b="1"/>
              <a:t>Examples:</a:t>
            </a:r>
            <a:endParaRPr lang="en-US"/>
          </a:p>
          <a:p>
            <a:r>
              <a:rPr lang="en-US"/>
              <a:t>Roofing replacement</a:t>
            </a:r>
          </a:p>
          <a:p>
            <a:r>
              <a:rPr lang="en-US"/>
              <a:t>Electrical, plumbing, HVAC repairs</a:t>
            </a:r>
          </a:p>
          <a:p>
            <a:r>
              <a:rPr lang="en-US"/>
              <a:t>Structural repairs</a:t>
            </a:r>
          </a:p>
          <a:p>
            <a:r>
              <a:rPr lang="en-US"/>
              <a:t>Accessibility modifications</a:t>
            </a:r>
          </a:p>
          <a:p>
            <a:r>
              <a:rPr lang="en-US"/>
              <a:t>Energy efficiency improvements</a:t>
            </a:r>
          </a:p>
          <a:p>
            <a:r>
              <a:rPr lang="en-US"/>
              <a:t>Lead hazard control work</a:t>
            </a:r>
          </a:p>
          <a:p>
            <a:r>
              <a:rPr lang="en-US"/>
              <a:t>Demolition (if part of rehabilitation)</a:t>
            </a:r>
          </a:p>
          <a:p>
            <a:r>
              <a:rPr lang="en-US"/>
              <a:t>Construction labor and materials</a:t>
            </a:r>
          </a:p>
          <a:p>
            <a:r>
              <a:rPr lang="en-US" b="1"/>
              <a:t>Key Point:</a:t>
            </a:r>
            <a:br>
              <a:rPr lang="en-US"/>
            </a:br>
            <a:r>
              <a:rPr lang="en-US"/>
              <a:t>Hard costs are physical improvements to the housing unit.</a:t>
            </a:r>
          </a:p>
          <a:p>
            <a:br>
              <a:rPr lang="en-US"/>
            </a:br>
            <a:endParaRPr lang="en-US"/>
          </a:p>
          <a:p>
            <a:r>
              <a:rPr lang="en-US" b="1"/>
              <a:t>3. Soft Costs</a:t>
            </a:r>
          </a:p>
          <a:p>
            <a:r>
              <a:rPr lang="en-US" b="1"/>
              <a:t>Definition:</a:t>
            </a:r>
            <a:br>
              <a:rPr lang="en-US"/>
            </a:br>
            <a:r>
              <a:rPr lang="en-US"/>
              <a:t>Project-specific costs necessary to complete rehabilitation but not physical construction.</a:t>
            </a:r>
          </a:p>
          <a:p>
            <a:r>
              <a:rPr lang="en-US"/>
              <a:t>These are also eligible under </a:t>
            </a:r>
            <a:r>
              <a:rPr lang="en-US" b="1"/>
              <a:t>24 CFR 92.206(d)</a:t>
            </a:r>
            <a:r>
              <a:rPr lang="en-US"/>
              <a:t>.</a:t>
            </a:r>
          </a:p>
          <a:p>
            <a:r>
              <a:rPr lang="en-US" b="1"/>
              <a:t>Examples:</a:t>
            </a:r>
            <a:endParaRPr lang="en-US"/>
          </a:p>
          <a:p>
            <a:r>
              <a:rPr lang="en-US"/>
              <a:t>Architectural or engineering services</a:t>
            </a:r>
          </a:p>
          <a:p>
            <a:r>
              <a:rPr lang="en-US"/>
              <a:t>Work write-ups and specifications</a:t>
            </a:r>
          </a:p>
          <a:p>
            <a:r>
              <a:rPr lang="en-US"/>
              <a:t>Cost estimates</a:t>
            </a:r>
          </a:p>
          <a:p>
            <a:r>
              <a:rPr lang="en-US"/>
              <a:t>Appraisals</a:t>
            </a:r>
          </a:p>
          <a:p>
            <a:r>
              <a:rPr lang="en-US"/>
              <a:t>Environmental reviews (project-specific)</a:t>
            </a:r>
          </a:p>
          <a:p>
            <a:r>
              <a:rPr lang="en-US"/>
              <a:t>Title search and recording fees</a:t>
            </a:r>
          </a:p>
          <a:p>
            <a:r>
              <a:rPr lang="en-US"/>
              <a:t>Construction inspections</a:t>
            </a:r>
          </a:p>
          <a:p>
            <a:r>
              <a:rPr lang="en-US"/>
              <a:t>Permits</a:t>
            </a:r>
          </a:p>
          <a:p>
            <a:r>
              <a:rPr lang="en-US"/>
              <a:t>Lead risk assessments</a:t>
            </a:r>
          </a:p>
          <a:p>
            <a:r>
              <a:rPr lang="en-US"/>
              <a:t>Legal fees directly related to the property</a:t>
            </a:r>
          </a:p>
          <a:p>
            <a:r>
              <a:rPr lang="en-US"/>
              <a:t>Relocation costs (if applicable)</a:t>
            </a:r>
          </a:p>
          <a:p>
            <a:r>
              <a:rPr lang="en-US" b="1"/>
              <a:t>Key Point:</a:t>
            </a:r>
            <a:br>
              <a:rPr lang="en-US"/>
            </a:br>
            <a:r>
              <a:rPr lang="en-US"/>
              <a:t>Soft costs are directly attributable to a specific address.</a:t>
            </a:r>
          </a:p>
          <a:p>
            <a:br>
              <a:rPr lang="en-US"/>
            </a:br>
            <a:endParaRPr lang="en-US"/>
          </a:p>
          <a:p>
            <a:r>
              <a:rPr lang="en-US" b="1"/>
              <a:t>4. Project Delivery Costs (PDC)</a:t>
            </a:r>
          </a:p>
          <a:p>
            <a:r>
              <a:rPr lang="en-US" b="1"/>
              <a:t>Definition:</a:t>
            </a:r>
            <a:br>
              <a:rPr lang="en-US"/>
            </a:br>
            <a:r>
              <a:rPr lang="en-US"/>
              <a:t>Costs incurred by the PJ or subrecipient that are directly related to implementing and delivering assistance for a specific HOME-assisted unit.</a:t>
            </a:r>
          </a:p>
          <a:p>
            <a:r>
              <a:rPr lang="en-US"/>
              <a:t>These are considered </a:t>
            </a:r>
            <a:r>
              <a:rPr lang="en-US" b="1"/>
              <a:t>eligible project costs</a:t>
            </a:r>
            <a:r>
              <a:rPr lang="en-US"/>
              <a:t>, not administrative costs.</a:t>
            </a:r>
          </a:p>
          <a:p>
            <a:r>
              <a:rPr lang="en-US" b="1"/>
              <a:t>Examples:</a:t>
            </a:r>
            <a:endParaRPr lang="en-US"/>
          </a:p>
          <a:p>
            <a:r>
              <a:rPr lang="en-US"/>
              <a:t>Staff time to:</a:t>
            </a:r>
          </a:p>
          <a:p>
            <a:pPr lvl="1"/>
            <a:r>
              <a:rPr lang="en-US"/>
              <a:t>Inspect the property</a:t>
            </a:r>
          </a:p>
          <a:p>
            <a:pPr lvl="1"/>
            <a:r>
              <a:rPr lang="en-US"/>
              <a:t>Prepare work write-ups</a:t>
            </a:r>
          </a:p>
          <a:p>
            <a:pPr lvl="1"/>
            <a:r>
              <a:rPr lang="en-US"/>
              <a:t>Underwrite the project</a:t>
            </a:r>
          </a:p>
          <a:p>
            <a:pPr lvl="1"/>
            <a:r>
              <a:rPr lang="en-US"/>
              <a:t>Process homeowner eligibility</a:t>
            </a:r>
          </a:p>
          <a:p>
            <a:pPr lvl="1"/>
            <a:r>
              <a:rPr lang="en-US"/>
              <a:t>Oversee construction</a:t>
            </a:r>
          </a:p>
          <a:p>
            <a:r>
              <a:rPr lang="en-US"/>
              <a:t>Mileage to inspect properties</a:t>
            </a:r>
          </a:p>
          <a:p>
            <a:r>
              <a:rPr lang="en-US"/>
              <a:t>Direct project-related office expenses</a:t>
            </a:r>
          </a:p>
          <a:p>
            <a:r>
              <a:rPr lang="en-US" b="1"/>
              <a:t>Important Distinction:</a:t>
            </a:r>
            <a:br>
              <a:rPr lang="en-US"/>
            </a:br>
            <a:r>
              <a:rPr lang="en-US"/>
              <a:t>Project Delivery Costs:</a:t>
            </a:r>
          </a:p>
          <a:p>
            <a:r>
              <a:rPr lang="en-US"/>
              <a:t>Are tied to a specific property</a:t>
            </a:r>
          </a:p>
          <a:p>
            <a:r>
              <a:rPr lang="en-US"/>
              <a:t>May be charged to the project</a:t>
            </a:r>
          </a:p>
          <a:p>
            <a:r>
              <a:rPr lang="en-US"/>
              <a:t>Count toward the per-unit HOME investment</a:t>
            </a:r>
          </a:p>
          <a:p>
            <a:r>
              <a:rPr lang="en-US"/>
              <a:t>Do </a:t>
            </a:r>
            <a:r>
              <a:rPr lang="en-US" b="1"/>
              <a:t>not</a:t>
            </a:r>
            <a:r>
              <a:rPr lang="en-US"/>
              <a:t> count toward the 10% admin cap</a:t>
            </a:r>
          </a:p>
          <a:p>
            <a:r>
              <a:rPr lang="en-US"/>
              <a:t>Admin costs:</a:t>
            </a:r>
          </a:p>
          <a:p>
            <a:r>
              <a:rPr lang="en-US"/>
              <a:t>Are not tied to a specific address</a:t>
            </a:r>
          </a:p>
          <a:p>
            <a:r>
              <a:rPr lang="en-US"/>
              <a:t>Do count toward the 10% cap</a:t>
            </a:r>
          </a:p>
          <a:p>
            <a:br>
              <a:rPr lang="en-US"/>
            </a:br>
            <a:endParaRPr lang="en-US"/>
          </a:p>
          <a:p>
            <a:endParaRPr lang="en-US"/>
          </a:p>
        </p:txBody>
      </p:sp>
      <p:sp>
        <p:nvSpPr>
          <p:cNvPr id="4" name="Slide Number Placeholder 3"/>
          <p:cNvSpPr>
            <a:spLocks noGrp="1"/>
          </p:cNvSpPr>
          <p:nvPr>
            <p:ph type="sldNum" sz="quarter" idx="5"/>
          </p:nvPr>
        </p:nvSpPr>
        <p:spPr/>
        <p:txBody>
          <a:bodyPr/>
          <a:lstStyle/>
          <a:p>
            <a:fld id="{F19D1742-2807-427C-BA02-93734A09E355}" type="slidenum">
              <a:rPr lang="en-US" smtClean="0"/>
              <a:t>7</a:t>
            </a:fld>
            <a:endParaRPr lang="en-US"/>
          </a:p>
        </p:txBody>
      </p:sp>
    </p:spTree>
    <p:extLst>
      <p:ext uri="{BB962C8B-B14F-4D97-AF65-F5344CB8AC3E}">
        <p14:creationId xmlns:p14="http://schemas.microsoft.com/office/powerpoint/2010/main" val="330202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03DD28-7091-4B63-8C99-05CE9131593E}" type="slidenum">
              <a:rPr lang="en-US" smtClean="0"/>
              <a:t>8</a:t>
            </a:fld>
            <a:endParaRPr lang="en-US"/>
          </a:p>
        </p:txBody>
      </p:sp>
    </p:spTree>
    <p:extLst>
      <p:ext uri="{BB962C8B-B14F-4D97-AF65-F5344CB8AC3E}">
        <p14:creationId xmlns:p14="http://schemas.microsoft.com/office/powerpoint/2010/main" val="8198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3E950-D322-938E-E670-3DDBB6B86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69008-6BAC-FC87-A6FA-92708D87C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77EC7-6186-7B5C-1B22-0841E7D486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C36798-811C-E271-AF66-4B20AC12BDBE}"/>
              </a:ext>
            </a:extLst>
          </p:cNvPr>
          <p:cNvSpPr>
            <a:spLocks noGrp="1"/>
          </p:cNvSpPr>
          <p:nvPr>
            <p:ph type="sldNum" sz="quarter" idx="5"/>
          </p:nvPr>
        </p:nvSpPr>
        <p:spPr/>
        <p:txBody>
          <a:bodyPr/>
          <a:lstStyle/>
          <a:p>
            <a:fld id="{F19D1742-2807-427C-BA02-93734A09E355}" type="slidenum">
              <a:rPr lang="en-US" smtClean="0"/>
              <a:t>9</a:t>
            </a:fld>
            <a:endParaRPr lang="en-US"/>
          </a:p>
        </p:txBody>
      </p:sp>
    </p:spTree>
    <p:extLst>
      <p:ext uri="{BB962C8B-B14F-4D97-AF65-F5344CB8AC3E}">
        <p14:creationId xmlns:p14="http://schemas.microsoft.com/office/powerpoint/2010/main" val="403192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3/27/2026</a:t>
            </a:fld>
            <a:endParaRPr lang="en-US"/>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353327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C4A7-F2CE-E64D-8BBF-D90CE4F7C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515FFF-028A-5845-BC9D-45C05CDEB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89B-D9E7-094D-8A01-AE55B46DE106}"/>
              </a:ext>
            </a:extLst>
          </p:cNvPr>
          <p:cNvSpPr>
            <a:spLocks noGrp="1"/>
          </p:cNvSpPr>
          <p:nvPr>
            <p:ph type="dt" sz="half" idx="10"/>
          </p:nvPr>
        </p:nvSpPr>
        <p:spPr/>
        <p:txBody>
          <a:bodyPr/>
          <a:lstStyle/>
          <a:p>
            <a:fld id="{9227AC61-A805-4662-8C6A-0931E07598CB}" type="datetime1">
              <a:rPr lang="en-US" smtClean="0"/>
              <a:t>3/27/2026</a:t>
            </a:fld>
            <a:endParaRPr lang="en-US"/>
          </a:p>
        </p:txBody>
      </p:sp>
      <p:sp>
        <p:nvSpPr>
          <p:cNvPr id="5" name="Footer Placeholder 4">
            <a:extLst>
              <a:ext uri="{FF2B5EF4-FFF2-40B4-BE49-F238E27FC236}">
                <a16:creationId xmlns:a16="http://schemas.microsoft.com/office/drawing/2014/main" id="{D70284A4-23E8-5A4D-B393-DC412BC68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81DE4-9139-4846-8137-67F888A89C1D}"/>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2340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61E03-778F-A54D-AEB1-44B90C3459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26F2A9-B019-6D4B-97FA-4AC82E207F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6ACF7-DE3D-2E4E-A3C1-A421BEE53D4D}"/>
              </a:ext>
            </a:extLst>
          </p:cNvPr>
          <p:cNvSpPr>
            <a:spLocks noGrp="1"/>
          </p:cNvSpPr>
          <p:nvPr>
            <p:ph type="dt" sz="half" idx="10"/>
          </p:nvPr>
        </p:nvSpPr>
        <p:spPr/>
        <p:txBody>
          <a:bodyPr/>
          <a:lstStyle/>
          <a:p>
            <a:fld id="{CFEED9BC-2F7A-4374-9815-7A4772AE31B4}" type="datetime1">
              <a:rPr lang="en-US" smtClean="0"/>
              <a:t>3/27/2026</a:t>
            </a:fld>
            <a:endParaRPr lang="en-US"/>
          </a:p>
        </p:txBody>
      </p:sp>
      <p:sp>
        <p:nvSpPr>
          <p:cNvPr id="5" name="Footer Placeholder 4">
            <a:extLst>
              <a:ext uri="{FF2B5EF4-FFF2-40B4-BE49-F238E27FC236}">
                <a16:creationId xmlns:a16="http://schemas.microsoft.com/office/drawing/2014/main" id="{69A0EF84-07D8-5344-B0BE-40D5D3F62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376C9-B172-6943-93E7-DB283AD1DB07}"/>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5746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F45B2-2CCB-A0D1-031B-A740B38DE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9E5BF-3360-B99C-1E77-18F5DF8510D9}"/>
              </a:ext>
            </a:extLst>
          </p:cNvPr>
          <p:cNvSpPr>
            <a:spLocks noGrp="1"/>
          </p:cNvSpPr>
          <p:nvPr>
            <p:ph idx="1"/>
          </p:nvPr>
        </p:nvSpPr>
        <p:spPr>
          <a:xfrm>
            <a:off x="838200" y="1475872"/>
            <a:ext cx="10515600" cy="4700337"/>
          </a:xfrm>
        </p:spPr>
        <p:txBody>
          <a:bodyPr>
            <a:normAutofit/>
          </a:bodyPr>
          <a:lstStyle>
            <a:lvl1pPr>
              <a:defRPr sz="3200">
                <a:latin typeface="Lato" panose="020F0502020204030203" pitchFamily="34" charset="0"/>
                <a:ea typeface="Lato" panose="020F0502020204030203" pitchFamily="34" charset="0"/>
                <a:cs typeface="Lato" panose="020F0502020204030203" pitchFamily="34" charset="0"/>
              </a:defRPr>
            </a:lvl1pPr>
            <a:lvl2pPr>
              <a:defRPr sz="28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000">
                <a:latin typeface="Lato" panose="020F0502020204030203" pitchFamily="34" charset="0"/>
                <a:ea typeface="Lato" panose="020F0502020204030203" pitchFamily="34" charset="0"/>
                <a:cs typeface="Lato" panose="020F0502020204030203" pitchFamily="34" charset="0"/>
              </a:defRPr>
            </a:lvl4pPr>
            <a:lvl5pPr>
              <a:defRPr sz="20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863290-2E23-E152-EDB8-7B4019065404}"/>
              </a:ext>
            </a:extLst>
          </p:cNvPr>
          <p:cNvSpPr>
            <a:spLocks noGrp="1"/>
          </p:cNvSpPr>
          <p:nvPr>
            <p:ph type="dt" sz="half" idx="10"/>
          </p:nvPr>
        </p:nvSpPr>
        <p:spPr/>
        <p:txBody>
          <a:bodyPr/>
          <a:lstStyle/>
          <a:p>
            <a:fld id="{B67341F1-8D2F-4321-8BF1-F3535F68EEA5}" type="datetimeFigureOut">
              <a:rPr lang="en-US" smtClean="0"/>
              <a:t>3/27/2026</a:t>
            </a:fld>
            <a:endParaRPr lang="en-US"/>
          </a:p>
        </p:txBody>
      </p:sp>
      <p:sp>
        <p:nvSpPr>
          <p:cNvPr id="5" name="Footer Placeholder 4">
            <a:extLst>
              <a:ext uri="{FF2B5EF4-FFF2-40B4-BE49-F238E27FC236}">
                <a16:creationId xmlns:a16="http://schemas.microsoft.com/office/drawing/2014/main" id="{34303F57-7638-AA6D-D1BC-FB2F5C91E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E7865-F359-8FDD-69A2-A4A44D381234}"/>
              </a:ext>
            </a:extLst>
          </p:cNvPr>
          <p:cNvSpPr>
            <a:spLocks noGrp="1"/>
          </p:cNvSpPr>
          <p:nvPr>
            <p:ph type="sldNum" sz="quarter" idx="12"/>
          </p:nvPr>
        </p:nvSpPr>
        <p:spPr/>
        <p:txBody>
          <a:bodyPr/>
          <a:lstStyle/>
          <a:p>
            <a:fld id="{0611970C-E38E-4BAE-92CF-50AFD1D8D8EB}" type="slidenum">
              <a:rPr lang="en-US" smtClean="0"/>
              <a:t>‹#›</a:t>
            </a:fld>
            <a:endParaRPr lang="en-US"/>
          </a:p>
        </p:txBody>
      </p:sp>
    </p:spTree>
    <p:extLst>
      <p:ext uri="{BB962C8B-B14F-4D97-AF65-F5344CB8AC3E}">
        <p14:creationId xmlns:p14="http://schemas.microsoft.com/office/powerpoint/2010/main" val="187927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BF8C-9B62-4F48-8AEE-218492D41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2C1-1CF0-944B-98D9-957CDDADB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A79DD-103F-104D-B067-D269EDDBC2FA}"/>
              </a:ext>
            </a:extLst>
          </p:cNvPr>
          <p:cNvSpPr>
            <a:spLocks noGrp="1"/>
          </p:cNvSpPr>
          <p:nvPr>
            <p:ph type="dt" sz="half" idx="10"/>
          </p:nvPr>
        </p:nvSpPr>
        <p:spPr/>
        <p:txBody>
          <a:bodyPr/>
          <a:lstStyle/>
          <a:p>
            <a:fld id="{AF213489-1943-4718-B822-BDEF7C2CDB0A}" type="datetime1">
              <a:rPr lang="en-US" smtClean="0"/>
              <a:t>3/27/2026</a:t>
            </a:fld>
            <a:endParaRPr lang="en-US"/>
          </a:p>
        </p:txBody>
      </p:sp>
      <p:sp>
        <p:nvSpPr>
          <p:cNvPr id="5" name="Footer Placeholder 4">
            <a:extLst>
              <a:ext uri="{FF2B5EF4-FFF2-40B4-BE49-F238E27FC236}">
                <a16:creationId xmlns:a16="http://schemas.microsoft.com/office/drawing/2014/main" id="{40DA8783-1F70-2F4E-A7FA-144FB7379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6FA74-EF0E-7B4E-B780-8BF265F3FEBC}"/>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22103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5F9C-FB9F-114F-AA09-175579C20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190D4-2FB5-6F49-9EC6-ECF72F64F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286C1-2B90-274B-AFD1-AAC892C8B6AA}"/>
              </a:ext>
            </a:extLst>
          </p:cNvPr>
          <p:cNvSpPr>
            <a:spLocks noGrp="1"/>
          </p:cNvSpPr>
          <p:nvPr>
            <p:ph type="dt" sz="half" idx="10"/>
          </p:nvPr>
        </p:nvSpPr>
        <p:spPr/>
        <p:txBody>
          <a:bodyPr/>
          <a:lstStyle/>
          <a:p>
            <a:fld id="{0B9745C5-149D-4F6C-9989-E335BA4365F0}" type="datetime1">
              <a:rPr lang="en-US" smtClean="0"/>
              <a:t>3/27/2026</a:t>
            </a:fld>
            <a:endParaRPr lang="en-US"/>
          </a:p>
        </p:txBody>
      </p:sp>
      <p:sp>
        <p:nvSpPr>
          <p:cNvPr id="5" name="Footer Placeholder 4">
            <a:extLst>
              <a:ext uri="{FF2B5EF4-FFF2-40B4-BE49-F238E27FC236}">
                <a16:creationId xmlns:a16="http://schemas.microsoft.com/office/drawing/2014/main" id="{4E4CE867-038B-7A4B-838F-DA93470D8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04486-C75F-2543-ADAE-E6E0D3873AA3}"/>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37078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EAE60-3C9D-C54F-938E-DCFF2B5FEC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20FA9B-253B-E848-BDCF-1900E6BE6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9207E-E7A1-8942-8059-AC68457EEB36}"/>
              </a:ext>
            </a:extLst>
          </p:cNvPr>
          <p:cNvSpPr>
            <a:spLocks noGrp="1"/>
          </p:cNvSpPr>
          <p:nvPr>
            <p:ph type="dt" sz="half" idx="10"/>
          </p:nvPr>
        </p:nvSpPr>
        <p:spPr/>
        <p:txBody>
          <a:bodyPr/>
          <a:lstStyle/>
          <a:p>
            <a:fld id="{4EB27CAA-081A-4098-B5B0-3E91BC76F3CA}" type="datetime1">
              <a:rPr lang="en-US" smtClean="0"/>
              <a:t>3/27/2026</a:t>
            </a:fld>
            <a:endParaRPr lang="en-US"/>
          </a:p>
        </p:txBody>
      </p:sp>
      <p:sp>
        <p:nvSpPr>
          <p:cNvPr id="5" name="Footer Placeholder 4">
            <a:extLst>
              <a:ext uri="{FF2B5EF4-FFF2-40B4-BE49-F238E27FC236}">
                <a16:creationId xmlns:a16="http://schemas.microsoft.com/office/drawing/2014/main" id="{028086A9-615E-9B46-9076-892217ED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F9286-FE51-7047-A203-C8D86A2A44CE}"/>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81370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5BF5-8E1C-9A47-82AB-782C46346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D0C6E-AD4A-E447-93C4-AD0792BB2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DD692-77E5-014B-B0FD-E613A545E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AF1CD-2BC0-1243-8B3F-2D1C1D29B406}"/>
              </a:ext>
            </a:extLst>
          </p:cNvPr>
          <p:cNvSpPr>
            <a:spLocks noGrp="1"/>
          </p:cNvSpPr>
          <p:nvPr>
            <p:ph type="dt" sz="half" idx="10"/>
          </p:nvPr>
        </p:nvSpPr>
        <p:spPr/>
        <p:txBody>
          <a:bodyPr/>
          <a:lstStyle/>
          <a:p>
            <a:fld id="{BA779FCA-3629-4A27-B9B7-B61FD1A943C4}" type="datetime1">
              <a:rPr lang="en-US" smtClean="0"/>
              <a:t>3/27/2026</a:t>
            </a:fld>
            <a:endParaRPr lang="en-US"/>
          </a:p>
        </p:txBody>
      </p:sp>
      <p:sp>
        <p:nvSpPr>
          <p:cNvPr id="6" name="Footer Placeholder 5">
            <a:extLst>
              <a:ext uri="{FF2B5EF4-FFF2-40B4-BE49-F238E27FC236}">
                <a16:creationId xmlns:a16="http://schemas.microsoft.com/office/drawing/2014/main" id="{66AB489E-7ED6-CF46-9448-88AA64560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940AC-78F4-6046-8AB2-F8B902FBD5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5199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F516-40D1-704A-9843-336DA44B95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FB09D-C35A-134A-9DA4-63B2DD49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105AEE-89A1-D54D-ABEE-A165D9397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0AB81-C593-444F-839F-BBB1C0F0C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41E29-19CE-0F40-83C6-26662D0621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1FEB4-53E7-D245-84F5-A2B5E74A99DF}"/>
              </a:ext>
            </a:extLst>
          </p:cNvPr>
          <p:cNvSpPr>
            <a:spLocks noGrp="1"/>
          </p:cNvSpPr>
          <p:nvPr>
            <p:ph type="dt" sz="half" idx="10"/>
          </p:nvPr>
        </p:nvSpPr>
        <p:spPr/>
        <p:txBody>
          <a:bodyPr/>
          <a:lstStyle/>
          <a:p>
            <a:fld id="{223D46D0-EB99-4D45-A429-5819340F9436}" type="datetime1">
              <a:rPr lang="en-US" smtClean="0"/>
              <a:t>3/27/2026</a:t>
            </a:fld>
            <a:endParaRPr lang="en-US"/>
          </a:p>
        </p:txBody>
      </p:sp>
      <p:sp>
        <p:nvSpPr>
          <p:cNvPr id="8" name="Footer Placeholder 7">
            <a:extLst>
              <a:ext uri="{FF2B5EF4-FFF2-40B4-BE49-F238E27FC236}">
                <a16:creationId xmlns:a16="http://schemas.microsoft.com/office/drawing/2014/main" id="{F52F5333-33EB-E84B-9DC0-F1ED85B3FC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7DB0D9-C947-324C-8043-31CFFA56FC30}"/>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419714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447D-8960-EF43-9652-6286E9042B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B3D9A6-A9EF-5F47-A675-5F70B542F72E}"/>
              </a:ext>
            </a:extLst>
          </p:cNvPr>
          <p:cNvSpPr>
            <a:spLocks noGrp="1"/>
          </p:cNvSpPr>
          <p:nvPr>
            <p:ph type="dt" sz="half" idx="10"/>
          </p:nvPr>
        </p:nvSpPr>
        <p:spPr/>
        <p:txBody>
          <a:bodyPr/>
          <a:lstStyle/>
          <a:p>
            <a:fld id="{99F5695F-171F-445A-865C-AD454FBC0898}" type="datetime1">
              <a:rPr lang="en-US" smtClean="0"/>
              <a:t>3/27/2026</a:t>
            </a:fld>
            <a:endParaRPr lang="en-US"/>
          </a:p>
        </p:txBody>
      </p:sp>
      <p:sp>
        <p:nvSpPr>
          <p:cNvPr id="4" name="Footer Placeholder 3">
            <a:extLst>
              <a:ext uri="{FF2B5EF4-FFF2-40B4-BE49-F238E27FC236}">
                <a16:creationId xmlns:a16="http://schemas.microsoft.com/office/drawing/2014/main" id="{0DAC1950-66ED-9644-A587-345945A75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BDB4ED-89D4-7D47-BA3D-EEA34806BE9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255117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C5FDD2-841D-BF4F-923F-BA24699DDCED}"/>
              </a:ext>
            </a:extLst>
          </p:cNvPr>
          <p:cNvSpPr>
            <a:spLocks noGrp="1"/>
          </p:cNvSpPr>
          <p:nvPr>
            <p:ph type="dt" sz="half" idx="10"/>
          </p:nvPr>
        </p:nvSpPr>
        <p:spPr/>
        <p:txBody>
          <a:bodyPr/>
          <a:lstStyle/>
          <a:p>
            <a:fld id="{B1430F7E-BBF4-43E0-8A6A-C5BF6B0A15CF}" type="datetime1">
              <a:rPr lang="en-US" smtClean="0"/>
              <a:t>3/27/2026</a:t>
            </a:fld>
            <a:endParaRPr lang="en-US"/>
          </a:p>
        </p:txBody>
      </p:sp>
      <p:sp>
        <p:nvSpPr>
          <p:cNvPr id="3" name="Footer Placeholder 2">
            <a:extLst>
              <a:ext uri="{FF2B5EF4-FFF2-40B4-BE49-F238E27FC236}">
                <a16:creationId xmlns:a16="http://schemas.microsoft.com/office/drawing/2014/main" id="{775F00D4-BE06-DB4A-AD58-83D65FE12B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ABA66-9376-F94E-9966-416CBF1C7976}"/>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8161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8FB9-13D9-484F-818E-AC651747C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7A138-A778-7346-87D8-E0F6F8EF1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42585-7906-3E4D-9DF8-2FE2D010F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7BDB-8612-224B-8E42-1833C51B55E3}"/>
              </a:ext>
            </a:extLst>
          </p:cNvPr>
          <p:cNvSpPr>
            <a:spLocks noGrp="1"/>
          </p:cNvSpPr>
          <p:nvPr>
            <p:ph type="dt" sz="half" idx="10"/>
          </p:nvPr>
        </p:nvSpPr>
        <p:spPr/>
        <p:txBody>
          <a:bodyPr/>
          <a:lstStyle/>
          <a:p>
            <a:fld id="{59A110EC-7A9A-43AE-B49C-11C8556A334A}" type="datetime1">
              <a:rPr lang="en-US" smtClean="0"/>
              <a:t>3/27/2026</a:t>
            </a:fld>
            <a:endParaRPr lang="en-US"/>
          </a:p>
        </p:txBody>
      </p:sp>
      <p:sp>
        <p:nvSpPr>
          <p:cNvPr id="6" name="Footer Placeholder 5">
            <a:extLst>
              <a:ext uri="{FF2B5EF4-FFF2-40B4-BE49-F238E27FC236}">
                <a16:creationId xmlns:a16="http://schemas.microsoft.com/office/drawing/2014/main" id="{77F3C8FE-D1C4-E148-91AD-47A3FD3ED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1868F-A119-4740-B66F-6617E5CF1025}"/>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7703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FCAA-33B9-D84D-AAD3-25457BE16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E128D-D4D4-9046-A4D6-4FAF3B671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A321FF-3A10-764D-B229-8741C8F88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1AD71-14B1-0F46-9E7E-94CEDC9A085F}"/>
              </a:ext>
            </a:extLst>
          </p:cNvPr>
          <p:cNvSpPr>
            <a:spLocks noGrp="1"/>
          </p:cNvSpPr>
          <p:nvPr>
            <p:ph type="dt" sz="half" idx="10"/>
          </p:nvPr>
        </p:nvSpPr>
        <p:spPr/>
        <p:txBody>
          <a:bodyPr/>
          <a:lstStyle/>
          <a:p>
            <a:fld id="{EA19993C-0201-49BC-9967-0A4E91636686}" type="datetime1">
              <a:rPr lang="en-US" smtClean="0"/>
              <a:t>3/27/2026</a:t>
            </a:fld>
            <a:endParaRPr lang="en-US"/>
          </a:p>
        </p:txBody>
      </p:sp>
      <p:sp>
        <p:nvSpPr>
          <p:cNvPr id="6" name="Footer Placeholder 5">
            <a:extLst>
              <a:ext uri="{FF2B5EF4-FFF2-40B4-BE49-F238E27FC236}">
                <a16:creationId xmlns:a16="http://schemas.microsoft.com/office/drawing/2014/main" id="{E095B924-4DB1-FA43-8440-162D7DB9C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21AD3-FE61-454E-B3D6-0490ECA58338}"/>
              </a:ext>
            </a:extLst>
          </p:cNvPr>
          <p:cNvSpPr>
            <a:spLocks noGrp="1"/>
          </p:cNvSpPr>
          <p:nvPr>
            <p:ph type="sldNum" sz="quarter" idx="12"/>
          </p:nvPr>
        </p:nvSpPr>
        <p:spPr/>
        <p:txBody>
          <a:bodyPr/>
          <a:lstStyle/>
          <a:p>
            <a:fld id="{BBAD0B49-A86C-8748-BF15-74C4CC03D1D4}" type="slidenum">
              <a:rPr lang="en-US" smtClean="0"/>
              <a:t>‹#›</a:t>
            </a:fld>
            <a:endParaRPr lang="en-US"/>
          </a:p>
        </p:txBody>
      </p:sp>
    </p:spTree>
    <p:extLst>
      <p:ext uri="{BB962C8B-B14F-4D97-AF65-F5344CB8AC3E}">
        <p14:creationId xmlns:p14="http://schemas.microsoft.com/office/powerpoint/2010/main" val="140100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0591C-124F-CB47-BCC5-8D12B4D6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72EF67-701F-E44F-885C-3C4C3E4082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3DE78-983D-DF40-8488-78FA8A134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B252A-779A-4D4B-9C6E-8D368FD82416}" type="datetime1">
              <a:rPr lang="en-US" smtClean="0"/>
              <a:t>3/27/2026</a:t>
            </a:fld>
            <a:endParaRPr lang="en-US"/>
          </a:p>
        </p:txBody>
      </p:sp>
      <p:sp>
        <p:nvSpPr>
          <p:cNvPr id="5" name="Footer Placeholder 4">
            <a:extLst>
              <a:ext uri="{FF2B5EF4-FFF2-40B4-BE49-F238E27FC236}">
                <a16:creationId xmlns:a16="http://schemas.microsoft.com/office/drawing/2014/main" id="{7EC46DB3-20C2-AF45-8DBA-59DF8C2083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748A2C-7E26-4E4E-8E6E-7503948A0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D0B49-A86C-8748-BF15-74C4CC03D1D4}" type="slidenum">
              <a:rPr lang="en-US" smtClean="0"/>
              <a:t>‹#›</a:t>
            </a:fld>
            <a:endParaRPr lang="en-US"/>
          </a:p>
        </p:txBody>
      </p:sp>
    </p:spTree>
    <p:extLst>
      <p:ext uri="{BB962C8B-B14F-4D97-AF65-F5344CB8AC3E}">
        <p14:creationId xmlns:p14="http://schemas.microsoft.com/office/powerpoint/2010/main" val="11525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1C68DB-B847-9CA4-EA12-5C17F0909F8A}"/>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C3F349-DF8B-94CC-0E0E-CE191DBE6973}"/>
              </a:ext>
            </a:extLst>
          </p:cNvPr>
          <p:cNvSpPr/>
          <p:nvPr/>
        </p:nvSpPr>
        <p:spPr>
          <a:xfrm>
            <a:off x="2032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B906E95-E66A-C2C8-AF3D-5513721FD99B}"/>
              </a:ext>
            </a:extLst>
          </p:cNvPr>
          <p:cNvSpPr>
            <a:spLocks noGrp="1"/>
          </p:cNvSpPr>
          <p:nvPr>
            <p:ph type="title"/>
          </p:nvPr>
        </p:nvSpPr>
        <p:spPr>
          <a:xfrm>
            <a:off x="1747520" y="222886"/>
            <a:ext cx="10337800" cy="6860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7D8491-A28A-AEF3-D1F6-40DE52335198}"/>
              </a:ext>
            </a:extLst>
          </p:cNvPr>
          <p:cNvSpPr>
            <a:spLocks noGrp="1"/>
          </p:cNvSpPr>
          <p:nvPr>
            <p:ph type="body" idx="1"/>
          </p:nvPr>
        </p:nvSpPr>
        <p:spPr>
          <a:xfrm>
            <a:off x="838200" y="150050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57192-DEFF-9053-7BF0-86336F1BB943}"/>
              </a:ext>
            </a:extLst>
          </p:cNvPr>
          <p:cNvSpPr>
            <a:spLocks noGrp="1"/>
          </p:cNvSpPr>
          <p:nvPr>
            <p:ph type="dt" sz="half" idx="2"/>
          </p:nvPr>
        </p:nvSpPr>
        <p:spPr>
          <a:xfrm>
            <a:off x="838200" y="6539230"/>
            <a:ext cx="2743200" cy="365125"/>
          </a:xfrm>
          <a:prstGeom prst="rect">
            <a:avLst/>
          </a:prstGeom>
        </p:spPr>
        <p:txBody>
          <a:bodyPr vert="horz" lIns="91440" tIns="45720" rIns="91440" bIns="45720" rtlCol="0" anchor="ctr"/>
          <a:lstStyle>
            <a:lvl1pPr algn="l">
              <a:defRPr sz="1600">
                <a:solidFill>
                  <a:schemeClr val="tx1">
                    <a:tint val="82000"/>
                  </a:schemeClr>
                </a:solidFill>
                <a:latin typeface="Lato" panose="020F0502020204030203" pitchFamily="34" charset="0"/>
                <a:ea typeface="Lato" panose="020F0502020204030203" pitchFamily="34" charset="0"/>
                <a:cs typeface="Lato" panose="020F0502020204030203" pitchFamily="34" charset="0"/>
              </a:defRPr>
            </a:lvl1pPr>
          </a:lstStyle>
          <a:p>
            <a:fld id="{B67341F1-8D2F-4321-8BF1-F3535F68EEA5}" type="datetimeFigureOut">
              <a:rPr lang="en-US" smtClean="0"/>
              <a:t>3/27/2026</a:t>
            </a:fld>
            <a:endParaRPr lang="en-US"/>
          </a:p>
        </p:txBody>
      </p:sp>
      <p:sp>
        <p:nvSpPr>
          <p:cNvPr id="5" name="Footer Placeholder 4">
            <a:extLst>
              <a:ext uri="{FF2B5EF4-FFF2-40B4-BE49-F238E27FC236}">
                <a16:creationId xmlns:a16="http://schemas.microsoft.com/office/drawing/2014/main" id="{D693E5D3-E014-088C-0998-045B0701ABC7}"/>
              </a:ext>
            </a:extLst>
          </p:cNvPr>
          <p:cNvSpPr>
            <a:spLocks noGrp="1"/>
          </p:cNvSpPr>
          <p:nvPr>
            <p:ph type="ftr" sz="quarter" idx="3"/>
          </p:nvPr>
        </p:nvSpPr>
        <p:spPr>
          <a:xfrm>
            <a:off x="4038600" y="6539230"/>
            <a:ext cx="4114800" cy="365125"/>
          </a:xfrm>
          <a:prstGeom prst="rect">
            <a:avLst/>
          </a:prstGeom>
        </p:spPr>
        <p:txBody>
          <a:bodyPr vert="horz" lIns="91440" tIns="45720" rIns="91440" bIns="45720" rtlCol="0" anchor="ctr"/>
          <a:lstStyle>
            <a:lvl1pPr algn="ctr">
              <a:defRPr sz="1600">
                <a:solidFill>
                  <a:schemeClr val="tx1">
                    <a:tint val="82000"/>
                  </a:schemeClr>
                </a:solidFill>
                <a:latin typeface="Lato" panose="020F0502020204030203" pitchFamily="34" charset="0"/>
                <a:ea typeface="Lato" panose="020F0502020204030203" pitchFamily="34" charset="0"/>
                <a:cs typeface="Lato" panose="020F0502020204030203" pitchFamily="34" charset="0"/>
              </a:defRPr>
            </a:lvl1pPr>
          </a:lstStyle>
          <a:p>
            <a:endParaRPr lang="en-US"/>
          </a:p>
        </p:txBody>
      </p:sp>
      <p:sp>
        <p:nvSpPr>
          <p:cNvPr id="6" name="Slide Number Placeholder 5">
            <a:extLst>
              <a:ext uri="{FF2B5EF4-FFF2-40B4-BE49-F238E27FC236}">
                <a16:creationId xmlns:a16="http://schemas.microsoft.com/office/drawing/2014/main" id="{D9E88691-FF69-DAED-107C-C4F065679304}"/>
              </a:ext>
            </a:extLst>
          </p:cNvPr>
          <p:cNvSpPr>
            <a:spLocks noGrp="1"/>
          </p:cNvSpPr>
          <p:nvPr>
            <p:ph type="sldNum" sz="quarter" idx="4"/>
          </p:nvPr>
        </p:nvSpPr>
        <p:spPr>
          <a:xfrm>
            <a:off x="8610600" y="6539230"/>
            <a:ext cx="2743200" cy="365125"/>
          </a:xfrm>
          <a:prstGeom prst="rect">
            <a:avLst/>
          </a:prstGeom>
        </p:spPr>
        <p:txBody>
          <a:bodyPr vert="horz" lIns="91440" tIns="45720" rIns="91440" bIns="45720" rtlCol="0" anchor="ctr"/>
          <a:lstStyle>
            <a:lvl1pPr algn="r">
              <a:defRPr sz="1600">
                <a:solidFill>
                  <a:schemeClr val="tx1">
                    <a:tint val="82000"/>
                  </a:schemeClr>
                </a:solidFill>
                <a:latin typeface="Lato" panose="020F0502020204030203" pitchFamily="34" charset="0"/>
                <a:ea typeface="Lato" panose="020F0502020204030203" pitchFamily="34" charset="0"/>
                <a:cs typeface="Lato" panose="020F0502020204030203" pitchFamily="34" charset="0"/>
              </a:defRPr>
            </a:lvl1pPr>
          </a:lstStyle>
          <a:p>
            <a:fld id="{0611970C-E38E-4BAE-92CF-50AFD1D8D8EB}" type="slidenum">
              <a:rPr lang="en-US" smtClean="0"/>
              <a:t>‹#›</a:t>
            </a:fld>
            <a:endParaRPr lang="en-US"/>
          </a:p>
        </p:txBody>
      </p:sp>
      <p:pic>
        <p:nvPicPr>
          <p:cNvPr id="8" name="Picture 7" descr="A logo with a sun and a keyhole&#10;&#10;Description automatically generated">
            <a:extLst>
              <a:ext uri="{FF2B5EF4-FFF2-40B4-BE49-F238E27FC236}">
                <a16:creationId xmlns:a16="http://schemas.microsoft.com/office/drawing/2014/main" id="{2E48257F-B99A-0422-76FD-31FC68D6FD14}"/>
              </a:ext>
            </a:extLst>
          </p:cNvPr>
          <p:cNvPicPr>
            <a:picLocks noChangeAspect="1"/>
          </p:cNvPicPr>
          <p:nvPr/>
        </p:nvPicPr>
        <p:blipFill>
          <a:blip r:embed="rId4"/>
          <a:stretch>
            <a:fillRect/>
          </a:stretch>
        </p:blipFill>
        <p:spPr>
          <a:xfrm>
            <a:off x="366632" y="234640"/>
            <a:ext cx="876543" cy="514641"/>
          </a:xfrm>
          <a:prstGeom prst="rect">
            <a:avLst/>
          </a:prstGeom>
        </p:spPr>
      </p:pic>
    </p:spTree>
    <p:extLst>
      <p:ext uri="{BB962C8B-B14F-4D97-AF65-F5344CB8AC3E}">
        <p14:creationId xmlns:p14="http://schemas.microsoft.com/office/powerpoint/2010/main" val="2481018888"/>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32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14/relationships/chartEx" Target="../charts/chartEx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14/relationships/chartEx" Target="../charts/chartEx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552644-C753-9B2A-29E0-2E5C49CBCE9A}"/>
              </a:ext>
            </a:extLst>
          </p:cNvPr>
          <p:cNvPicPr>
            <a:picLocks noChangeAspect="1"/>
          </p:cNvPicPr>
          <p:nvPr/>
        </p:nvPicPr>
        <p:blipFill>
          <a:blip r:embed="rId3">
            <a:alphaModFix amt="35000"/>
          </a:blip>
          <a:srcRect l="2593" r="2593"/>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6247C71-5A5E-4E81-895B-297312C0C0C0}"/>
              </a:ext>
            </a:extLst>
          </p:cNvPr>
          <p:cNvSpPr/>
          <p:nvPr/>
        </p:nvSpPr>
        <p:spPr>
          <a:xfrm>
            <a:off x="1262245" y="0"/>
            <a:ext cx="4497747" cy="6102849"/>
          </a:xfrm>
          <a:prstGeom prst="rect">
            <a:avLst/>
          </a:prstGeom>
          <a:solidFill>
            <a:srgbClr val="009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house with a hand and a keyhole&#10;&#10;Description automatically generated">
            <a:extLst>
              <a:ext uri="{FF2B5EF4-FFF2-40B4-BE49-F238E27FC236}">
                <a16:creationId xmlns:a16="http://schemas.microsoft.com/office/drawing/2014/main" id="{5AE40973-287A-B6E2-815C-04F12F35A59B}"/>
              </a:ext>
            </a:extLst>
          </p:cNvPr>
          <p:cNvPicPr>
            <a:picLocks noChangeAspect="1"/>
          </p:cNvPicPr>
          <p:nvPr/>
        </p:nvPicPr>
        <p:blipFill>
          <a:blip r:embed="rId4"/>
          <a:stretch>
            <a:fillRect/>
          </a:stretch>
        </p:blipFill>
        <p:spPr>
          <a:xfrm>
            <a:off x="7281292" y="1482309"/>
            <a:ext cx="3648463" cy="3648463"/>
          </a:xfrm>
          <a:prstGeom prst="rect">
            <a:avLst/>
          </a:prstGeom>
        </p:spPr>
      </p:pic>
      <p:sp>
        <p:nvSpPr>
          <p:cNvPr id="13" name="TextBox 12">
            <a:extLst>
              <a:ext uri="{FF2B5EF4-FFF2-40B4-BE49-F238E27FC236}">
                <a16:creationId xmlns:a16="http://schemas.microsoft.com/office/drawing/2014/main" id="{3A5FFD29-270E-E49E-3025-8705CAB75F87}"/>
              </a:ext>
            </a:extLst>
          </p:cNvPr>
          <p:cNvSpPr txBox="1"/>
          <p:nvPr/>
        </p:nvSpPr>
        <p:spPr>
          <a:xfrm>
            <a:off x="1592262" y="770065"/>
            <a:ext cx="4062955" cy="1384995"/>
          </a:xfrm>
          <a:prstGeom prst="rect">
            <a:avLst/>
          </a:prstGeom>
          <a:noFill/>
        </p:spPr>
        <p:txBody>
          <a:bodyPr wrap="square">
            <a:spAutoFit/>
          </a:bodyPr>
          <a:lstStyle/>
          <a:p>
            <a:r>
              <a:rPr lang="en-US" sz="2800" b="1">
                <a:solidFill>
                  <a:schemeClr val="bg1"/>
                </a:solidFill>
                <a:latin typeface="Lato" panose="020F0502020204030203" pitchFamily="34" charset="0"/>
                <a:ea typeface="Lato" panose="020F0502020204030203" pitchFamily="34" charset="0"/>
                <a:cs typeface="Lato" panose="020F0502020204030203" pitchFamily="34" charset="0"/>
              </a:rPr>
              <a:t>Housing New Mexico’s Single Family Home Rehabilitation Programs </a:t>
            </a:r>
            <a:endParaRPr lang="en-US" sz="1600">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8A76B8A1-2C7F-1866-985A-EAEA713B9845}"/>
              </a:ext>
            </a:extLst>
          </p:cNvPr>
          <p:cNvSpPr/>
          <p:nvPr/>
        </p:nvSpPr>
        <p:spPr>
          <a:xfrm>
            <a:off x="1262245" y="4137757"/>
            <a:ext cx="4497747" cy="1194196"/>
          </a:xfrm>
          <a:prstGeom prst="rect">
            <a:avLst/>
          </a:prstGeom>
          <a:solidFill>
            <a:srgbClr val="00A8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TextBox 14">
            <a:extLst>
              <a:ext uri="{FF2B5EF4-FFF2-40B4-BE49-F238E27FC236}">
                <a16:creationId xmlns:a16="http://schemas.microsoft.com/office/drawing/2014/main" id="{A9E7E6FA-10C4-997E-0BC5-D075D5454DAF}"/>
              </a:ext>
            </a:extLst>
          </p:cNvPr>
          <p:cNvSpPr txBox="1"/>
          <p:nvPr/>
        </p:nvSpPr>
        <p:spPr>
          <a:xfrm>
            <a:off x="1592262" y="2155060"/>
            <a:ext cx="3994722" cy="1631216"/>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dirty="0">
                <a:solidFill>
                  <a:schemeClr val="bg1"/>
                </a:solidFill>
                <a:latin typeface="Lato"/>
                <a:ea typeface="Lato"/>
                <a:cs typeface="Lato"/>
              </a:rPr>
              <a:t>HOME Homeowner Rehab</a:t>
            </a:r>
          </a:p>
          <a:p>
            <a:pPr marL="342900" indent="-342900">
              <a:buFont typeface="Arial" panose="020B0604020202020204" pitchFamily="34" charset="0"/>
              <a:buChar char="•"/>
            </a:pPr>
            <a:r>
              <a:rPr lang="en-US" sz="2000" dirty="0">
                <a:solidFill>
                  <a:schemeClr val="bg1"/>
                </a:solidFill>
                <a:latin typeface="Lato"/>
                <a:ea typeface="Lato"/>
                <a:cs typeface="Lato"/>
              </a:rPr>
              <a:t>Home Improvement Program (HIP) </a:t>
            </a:r>
          </a:p>
          <a:p>
            <a:pPr marL="342900" indent="-342900">
              <a:buFont typeface="Arial" panose="020B0604020202020204" pitchFamily="34" charset="0"/>
              <a:buChar char="•"/>
            </a:pPr>
            <a:r>
              <a:rPr lang="en-US" sz="2000" dirty="0">
                <a:solidFill>
                  <a:schemeClr val="bg1"/>
                </a:solidFill>
                <a:latin typeface="Lato"/>
                <a:ea typeface="Lato"/>
                <a:cs typeface="Lato"/>
              </a:rPr>
              <a:t>Restoring our Communities Program (ROC)</a:t>
            </a:r>
          </a:p>
        </p:txBody>
      </p:sp>
      <p:sp>
        <p:nvSpPr>
          <p:cNvPr id="3" name="Subtitle 2">
            <a:extLst>
              <a:ext uri="{FF2B5EF4-FFF2-40B4-BE49-F238E27FC236}">
                <a16:creationId xmlns:a16="http://schemas.microsoft.com/office/drawing/2014/main" id="{10762308-C5E6-D44B-9E78-D34E66C5EF3E}"/>
              </a:ext>
            </a:extLst>
          </p:cNvPr>
          <p:cNvSpPr>
            <a:spLocks noGrp="1"/>
          </p:cNvSpPr>
          <p:nvPr>
            <p:ph type="subTitle" idx="1"/>
          </p:nvPr>
        </p:nvSpPr>
        <p:spPr>
          <a:xfrm>
            <a:off x="1374865" y="4218217"/>
            <a:ext cx="4385127" cy="1194196"/>
          </a:xfrm>
        </p:spPr>
        <p:txBody>
          <a:bodyPr vert="horz" lIns="91440" tIns="45720" rIns="91440" bIns="45720" rtlCol="0" anchor="t">
            <a:normAutofit/>
          </a:bodyPr>
          <a:lstStyle/>
          <a:p>
            <a:pPr algn="l"/>
            <a:r>
              <a:rPr lang="en-US" b="1">
                <a:solidFill>
                  <a:schemeClr val="bg1"/>
                </a:solidFill>
                <a:latin typeface="Lato"/>
                <a:ea typeface="Lato"/>
                <a:cs typeface="Lato"/>
              </a:rPr>
              <a:t>John A. Garcia </a:t>
            </a:r>
          </a:p>
          <a:p>
            <a:pPr algn="l"/>
            <a:r>
              <a:rPr lang="en-US" sz="2000" b="1" i="1">
                <a:solidFill>
                  <a:schemeClr val="bg1"/>
                </a:solidFill>
                <a:latin typeface="Lato"/>
                <a:ea typeface="Lato"/>
                <a:cs typeface="Lato"/>
              </a:rPr>
              <a:t>Assistant Director of Community Development </a:t>
            </a:r>
            <a:endParaRPr lang="en-US" sz="2000" i="1">
              <a:solidFill>
                <a:schemeClr val="bg1"/>
              </a:solidFill>
              <a:latin typeface="Lato" panose="020F0502020204030203" pitchFamily="34" charset="0"/>
              <a:ea typeface="Lato" panose="020F0502020204030203" pitchFamily="34" charset="0"/>
              <a:cs typeface="Lato" panose="020F0502020204030203" pitchFamily="34" charset="0"/>
            </a:endParaRPr>
          </a:p>
          <a:p>
            <a:pPr algn="l"/>
            <a:endParaRPr lang="en-US" i="1">
              <a:solidFill>
                <a:schemeClr val="bg1"/>
              </a:solidFill>
              <a:latin typeface="Lato" panose="020F0502020204030203" pitchFamily="34" charset="0"/>
              <a:ea typeface="Lato" panose="020F0502020204030203" pitchFamily="34" charset="0"/>
              <a:cs typeface="Lato" panose="020F0502020204030203" pitchFamily="34" charset="0"/>
            </a:endParaRPr>
          </a:p>
          <a:p>
            <a:pPr algn="l"/>
            <a:endParaRPr lang="en-US" i="1">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1539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EEBEA-A44A-D0B4-7737-7C1FB420D56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C13D2BC-4918-4262-D58D-75CA5FCECCDA}"/>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29CA7E3-BCF6-E156-07FD-E4F12C89A0D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 Improvement Program (HIP)</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072436BD-D9B9-15BA-BAA6-8C3816A2A0EC}"/>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3B62A7B0-9E0F-6A65-8074-36E3D4D5536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85FC9735-F2D7-7C2D-50A7-608E6D441723}"/>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9</a:t>
            </a:r>
            <a:endParaRPr lang="en-US" b="1" dirty="0">
              <a:solidFill>
                <a:schemeClr val="tx1"/>
              </a:solidFill>
            </a:endParaRPr>
          </a:p>
        </p:txBody>
      </p:sp>
      <p:sp>
        <p:nvSpPr>
          <p:cNvPr id="3" name="Rectangle 1">
            <a:extLst>
              <a:ext uri="{FF2B5EF4-FFF2-40B4-BE49-F238E27FC236}">
                <a16:creationId xmlns:a16="http://schemas.microsoft.com/office/drawing/2014/main" id="{15B7903E-2445-ED9C-F380-8CC2796EF5B1}"/>
              </a:ext>
            </a:extLst>
          </p:cNvPr>
          <p:cNvSpPr>
            <a:spLocks noGrp="1" noChangeArrowheads="1"/>
          </p:cNvSpPr>
          <p:nvPr>
            <p:ph type="subTitle" idx="1"/>
          </p:nvPr>
        </p:nvSpPr>
        <p:spPr bwMode="auto">
          <a:xfrm>
            <a:off x="366632" y="2115365"/>
            <a:ext cx="4975770"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rgbClr val="000000"/>
                </a:solidFill>
                <a:latin typeface="Lato" panose="020F0502020204030203" pitchFamily="34" charset="0"/>
                <a:ea typeface="Lato" panose="020F0502020204030203" pitchFamily="34" charset="0"/>
                <a:cs typeface="Lato" panose="020F0502020204030203" pitchFamily="34" charset="0"/>
              </a:rPr>
              <a:t>Housing New Mexico’s First Direct Service Program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Follows HOME rules and requirements</a:t>
            </a:r>
            <a:endParaRPr lang="en-US" altLang="en-US"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Created to address unserved counties in New Mexico</a:t>
            </a:r>
          </a:p>
          <a:p>
            <a:pPr marR="0" lvl="0" algn="l" defTabSz="914400" rtl="0" eaLnBrk="0" fontAlgn="base" latinLnBrk="0" hangingPunct="0">
              <a:lnSpc>
                <a:spcPct val="100000"/>
              </a:lnSpc>
              <a:spcBef>
                <a:spcPct val="0"/>
              </a:spcBef>
              <a:spcAft>
                <a:spcPct val="0"/>
              </a:spcAft>
              <a:buClrTx/>
              <a:buSzTx/>
              <a:tabLst/>
            </a:pPr>
            <a:endParaRPr kumimoji="0" lang="en-US" altLang="en-US" sz="2000"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pic>
        <p:nvPicPr>
          <p:cNvPr id="6" name="Picture 5" descr="Highway in desert landscape">
            <a:extLst>
              <a:ext uri="{FF2B5EF4-FFF2-40B4-BE49-F238E27FC236}">
                <a16:creationId xmlns:a16="http://schemas.microsoft.com/office/drawing/2014/main" id="{EAF9ADCC-756A-00E5-5DEE-3691CB068E3F}"/>
              </a:ext>
            </a:extLst>
          </p:cNvPr>
          <p:cNvPicPr>
            <a:picLocks noChangeAspect="1"/>
          </p:cNvPicPr>
          <p:nvPr/>
        </p:nvPicPr>
        <p:blipFill>
          <a:blip r:embed="rId4"/>
          <a:stretch>
            <a:fillRect/>
          </a:stretch>
        </p:blipFill>
        <p:spPr>
          <a:xfrm>
            <a:off x="5194168" y="1654470"/>
            <a:ext cx="6774389" cy="4392768"/>
          </a:xfrm>
          <a:prstGeom prst="rect">
            <a:avLst/>
          </a:prstGeom>
        </p:spPr>
      </p:pic>
    </p:spTree>
    <p:extLst>
      <p:ext uri="{BB962C8B-B14F-4D97-AF65-F5344CB8AC3E}">
        <p14:creationId xmlns:p14="http://schemas.microsoft.com/office/powerpoint/2010/main" val="2256908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6A07E-0771-AFD4-6AC0-66CEDAFFCA6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A9D3E40-2F7D-1E60-21C3-CAFAA2500514}"/>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9DE8F42-9CFC-E3F7-D7D7-E526B887578E}"/>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HIP Service Area</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140F2AB5-AD8B-3C59-8937-22D88C79362A}"/>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D7305906-D376-3EB1-9940-A0D8C558858D}"/>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E4E9F8AA-6717-7A0E-D5ED-2AF5F08419FE}"/>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10</a:t>
            </a:r>
            <a:endParaRPr lang="en-US" b="1" dirty="0">
              <a:solidFill>
                <a:schemeClr val="tx1"/>
              </a:solidFill>
            </a:endParaRPr>
          </a:p>
        </p:txBody>
      </p:sp>
      <p:sp>
        <p:nvSpPr>
          <p:cNvPr id="2" name="Subtitle 1">
            <a:extLst>
              <a:ext uri="{FF2B5EF4-FFF2-40B4-BE49-F238E27FC236}">
                <a16:creationId xmlns:a16="http://schemas.microsoft.com/office/drawing/2014/main" id="{6BD1B2A3-B54E-5E06-A937-8272DFB2C586}"/>
              </a:ext>
            </a:extLst>
          </p:cNvPr>
          <p:cNvSpPr>
            <a:spLocks noGrp="1" noChangeArrowheads="1"/>
          </p:cNvSpPr>
          <p:nvPr>
            <p:ph type="subTitle" idx="1"/>
          </p:nvPr>
        </p:nvSpPr>
        <p:spPr bwMode="auto">
          <a:xfrm>
            <a:off x="269300" y="2589067"/>
            <a:ext cx="589617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800" b="1" i="0" u="sng"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Current Service Area:</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1" i="0" u="sng"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8</a:t>
            </a:r>
            <a:r>
              <a:rPr kumimoji="0" lang="en-US" altLang="en-US" sz="2800"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 counties + San </a:t>
            </a: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Felipe Pueblo</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These a</a:t>
            </a:r>
            <a:r>
              <a:rPr kumimoji="0" lang="en-US" altLang="en-US" sz="2800"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reas previously lacked service providers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Coverage shown on map </a:t>
            </a:r>
            <a:endParaRPr kumimoji="0" lang="en-US" altLang="en-US" sz="2800" b="0" i="0" u="none" strike="noStrike" cap="none" normalizeH="0" baseline="0" dirty="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mc:AlternateContent xmlns:mc="http://schemas.openxmlformats.org/markup-compatibility/2006" xmlns:cx6="http://schemas.microsoft.com/office/drawing/2016/5/12/chartex">
        <mc:Choice Requires="cx6">
          <p:graphicFrame>
            <p:nvGraphicFramePr>
              <p:cNvPr id="3" name="Chart 2">
                <a:extLst>
                  <a:ext uri="{FF2B5EF4-FFF2-40B4-BE49-F238E27FC236}">
                    <a16:creationId xmlns:a16="http://schemas.microsoft.com/office/drawing/2014/main" id="{855A54B7-C8DB-425E-88CA-57BE46F60A58}"/>
                  </a:ext>
                </a:extLst>
              </p:cNvPr>
              <p:cNvGraphicFramePr/>
              <p:nvPr>
                <p:extLst>
                  <p:ext uri="{D42A27DB-BD31-4B8C-83A1-F6EECF244321}">
                    <p14:modId xmlns:p14="http://schemas.microsoft.com/office/powerpoint/2010/main" val="3859490649"/>
                  </p:ext>
                </p:extLst>
              </p:nvPr>
            </p:nvGraphicFramePr>
            <p:xfrm>
              <a:off x="6512118" y="1228676"/>
              <a:ext cx="4965295" cy="486152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 name="Chart 2">
                <a:extLst>
                  <a:ext uri="{FF2B5EF4-FFF2-40B4-BE49-F238E27FC236}">
                    <a16:creationId xmlns:a16="http://schemas.microsoft.com/office/drawing/2014/main" id="{855A54B7-C8DB-425E-88CA-57BE46F60A58}"/>
                  </a:ext>
                </a:extLst>
              </p:cNvPr>
              <p:cNvPicPr>
                <a:picLocks noGrp="1" noRot="1" noChangeAspect="1" noMove="1" noResize="1" noEditPoints="1" noAdjustHandles="1" noChangeArrowheads="1" noChangeShapeType="1"/>
              </p:cNvPicPr>
              <p:nvPr/>
            </p:nvPicPr>
            <p:blipFill>
              <a:blip r:embed="rId5"/>
              <a:stretch>
                <a:fillRect/>
              </a:stretch>
            </p:blipFill>
            <p:spPr>
              <a:xfrm>
                <a:off x="6512118" y="1228676"/>
                <a:ext cx="4965295" cy="4861520"/>
              </a:xfrm>
              <a:prstGeom prst="rect">
                <a:avLst/>
              </a:prstGeom>
            </p:spPr>
          </p:pic>
        </mc:Fallback>
      </mc:AlternateContent>
      <p:sp>
        <p:nvSpPr>
          <p:cNvPr id="4" name="Oval 3">
            <a:extLst>
              <a:ext uri="{FF2B5EF4-FFF2-40B4-BE49-F238E27FC236}">
                <a16:creationId xmlns:a16="http://schemas.microsoft.com/office/drawing/2014/main" id="{A4D8DD46-FE40-FA00-5A25-C8A7854AE15C}"/>
              </a:ext>
            </a:extLst>
          </p:cNvPr>
          <p:cNvSpPr/>
          <p:nvPr/>
        </p:nvSpPr>
        <p:spPr>
          <a:xfrm>
            <a:off x="8544733" y="2768398"/>
            <a:ext cx="166370" cy="150495"/>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7">
            <a:extLst>
              <a:ext uri="{FF2B5EF4-FFF2-40B4-BE49-F238E27FC236}">
                <a16:creationId xmlns:a16="http://schemas.microsoft.com/office/drawing/2014/main" id="{305BBACD-3177-470F-AC6C-00DD1D9E5F2D}"/>
              </a:ext>
            </a:extLst>
          </p:cNvPr>
          <p:cNvSpPr txBox="1"/>
          <p:nvPr/>
        </p:nvSpPr>
        <p:spPr>
          <a:xfrm>
            <a:off x="8794867" y="2843169"/>
            <a:ext cx="1168400" cy="381000"/>
          </a:xfrm>
          <a:prstGeom prst="rect">
            <a:avLst/>
          </a:prstGeom>
          <a:noFill/>
        </p:spPr>
        <p:txBody>
          <a:bodyPr wrap="square" rtlCol="0">
            <a:spAutoFit/>
          </a:bodyPr>
          <a:lstStyle/>
          <a:p>
            <a:pPr marL="0" marR="0">
              <a:lnSpc>
                <a:spcPct val="107000"/>
              </a:lnSpc>
              <a:spcAft>
                <a:spcPts val="800"/>
              </a:spcAft>
              <a:buNone/>
            </a:pPr>
            <a:r>
              <a:rPr lang="en-US" sz="1000" kern="120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San Felipe Pueblo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4481EFE-4935-9608-D75B-2157A881849F}"/>
              </a:ext>
            </a:extLst>
          </p:cNvPr>
          <p:cNvCxnSpPr>
            <a:endCxn id="4" idx="6"/>
          </p:cNvCxnSpPr>
          <p:nvPr/>
        </p:nvCxnSpPr>
        <p:spPr>
          <a:xfrm flipH="1" flipV="1">
            <a:off x="8711103" y="2843646"/>
            <a:ext cx="167529" cy="75247"/>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13" name="Text Box 2">
            <a:extLst>
              <a:ext uri="{FF2B5EF4-FFF2-40B4-BE49-F238E27FC236}">
                <a16:creationId xmlns:a16="http://schemas.microsoft.com/office/drawing/2014/main" id="{8EBDDE0F-3097-BBA3-B893-4E2E2F5009B4}"/>
              </a:ext>
            </a:extLst>
          </p:cNvPr>
          <p:cNvSpPr txBox="1"/>
          <p:nvPr/>
        </p:nvSpPr>
        <p:spPr>
          <a:xfrm>
            <a:off x="7966192" y="2230787"/>
            <a:ext cx="828675" cy="2590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Aft>
                <a:spcPts val="800"/>
              </a:spcAft>
              <a:buNone/>
            </a:pPr>
            <a:r>
              <a:rPr lang="en-US" sz="1000" kern="120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Los Alamos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8D9B96F3-13A4-1D5E-A622-61BBAB8712F2}"/>
              </a:ext>
            </a:extLst>
          </p:cNvPr>
          <p:cNvCxnSpPr>
            <a:cxnSpLocks/>
          </p:cNvCxnSpPr>
          <p:nvPr/>
        </p:nvCxnSpPr>
        <p:spPr>
          <a:xfrm>
            <a:off x="8593596" y="2386479"/>
            <a:ext cx="235013" cy="12954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364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0FC44-5ABE-2FB8-A611-14787C6E24F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8EB417D-7B2E-E306-8646-189A21F9AF40}"/>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CA1AD8C-3339-5FDE-E1A7-8BF96A6CF762}"/>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chemeClr val="lt1"/>
                </a:solidFill>
                <a:latin typeface="Lato" panose="020F0502020204030203" pitchFamily="34" charset="0"/>
                <a:ea typeface="Lato" panose="020F0502020204030203" pitchFamily="34" charset="0"/>
                <a:cs typeface="Lato" panose="020F0502020204030203" pitchFamily="34" charset="0"/>
              </a:rPr>
              <a:t>HIP Production </a:t>
            </a:r>
            <a:endParaRPr lang="en-US" sz="320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A3DA819E-B322-79C7-0BDA-98EADC618AA6}"/>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E0FF9C20-2459-540D-3E55-12EDA78E1F92}"/>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71428B3B-EF07-1D33-ECBA-479B400DFBC2}"/>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11</a:t>
            </a:r>
            <a:endParaRPr lang="en-US" b="1" dirty="0">
              <a:solidFill>
                <a:schemeClr val="tx1"/>
              </a:solidFill>
            </a:endParaRPr>
          </a:p>
        </p:txBody>
      </p:sp>
      <p:sp>
        <p:nvSpPr>
          <p:cNvPr id="3" name="Subtitle 2">
            <a:extLst>
              <a:ext uri="{FF2B5EF4-FFF2-40B4-BE49-F238E27FC236}">
                <a16:creationId xmlns:a16="http://schemas.microsoft.com/office/drawing/2014/main" id="{539E7493-26D9-31F2-3B1F-112C2C5022CB}"/>
              </a:ext>
            </a:extLst>
          </p:cNvPr>
          <p:cNvSpPr>
            <a:spLocks noGrp="1"/>
          </p:cNvSpPr>
          <p:nvPr>
            <p:ph type="subTitle" idx="1"/>
          </p:nvPr>
        </p:nvSpPr>
        <p:spPr>
          <a:xfrm>
            <a:off x="155754" y="1259353"/>
            <a:ext cx="5085062" cy="4871670"/>
          </a:xfrm>
        </p:spPr>
        <p:txBody>
          <a:bodyPr>
            <a:normAutofit/>
          </a:bodyPr>
          <a:lstStyle/>
          <a:p>
            <a:pPr algn="l"/>
            <a:r>
              <a:rPr lang="en-US" sz="3200" b="1" u="sng">
                <a:solidFill>
                  <a:srgbClr val="000000"/>
                </a:solidFill>
                <a:latin typeface="Lato" panose="020F0502020204030203" pitchFamily="34" charset="0"/>
                <a:ea typeface="Lato" panose="020F0502020204030203" pitchFamily="34" charset="0"/>
                <a:cs typeface="Lato" panose="020F0502020204030203" pitchFamily="34" charset="0"/>
              </a:rPr>
              <a:t>HIP Program Milestones</a:t>
            </a:r>
            <a:endParaRPr lang="en-US" sz="3200" u="sng">
              <a:solidFill>
                <a:srgbClr val="000000"/>
              </a:solidFill>
              <a:latin typeface="Lato" panose="020F0502020204030203" pitchFamily="34" charset="0"/>
              <a:ea typeface="Lato" panose="020F0502020204030203" pitchFamily="34" charset="0"/>
              <a:cs typeface="Lato" panose="020F0502020204030203" pitchFamily="34" charset="0"/>
            </a:endParaRPr>
          </a:p>
          <a:p>
            <a:pPr algn="l"/>
            <a:r>
              <a:rPr lang="en-US" b="1">
                <a:solidFill>
                  <a:srgbClr val="000000"/>
                </a:solidFill>
                <a:latin typeface="Lato" panose="020F0502020204030203" pitchFamily="34" charset="0"/>
                <a:ea typeface="Lato" panose="020F0502020204030203" pitchFamily="34" charset="0"/>
                <a:cs typeface="Lato" panose="020F0502020204030203" pitchFamily="34" charset="0"/>
              </a:rPr>
              <a:t>Launched:</a:t>
            </a:r>
            <a:r>
              <a:rPr lang="en-US">
                <a:solidFill>
                  <a:srgbClr val="000000"/>
                </a:solidFill>
                <a:latin typeface="Lato" panose="020F0502020204030203" pitchFamily="34" charset="0"/>
                <a:ea typeface="Lato" panose="020F0502020204030203" pitchFamily="34" charset="0"/>
                <a:cs typeface="Lato" panose="020F0502020204030203" pitchFamily="34" charset="0"/>
              </a:rPr>
              <a:t> February 2024 </a:t>
            </a:r>
          </a:p>
          <a:p>
            <a:pPr algn="l"/>
            <a:r>
              <a:rPr lang="en-US" b="1">
                <a:solidFill>
                  <a:srgbClr val="000000"/>
                </a:solidFill>
                <a:latin typeface="Lato" panose="020F0502020204030203" pitchFamily="34" charset="0"/>
                <a:ea typeface="Lato" panose="020F0502020204030203" pitchFamily="34" charset="0"/>
                <a:cs typeface="Lato" panose="020F0502020204030203" pitchFamily="34" charset="0"/>
              </a:rPr>
              <a:t>Applications Received:</a:t>
            </a:r>
            <a:r>
              <a:rPr lang="en-US">
                <a:solidFill>
                  <a:srgbClr val="000000"/>
                </a:solidFill>
                <a:latin typeface="Lato" panose="020F0502020204030203" pitchFamily="34" charset="0"/>
                <a:ea typeface="Lato" panose="020F0502020204030203" pitchFamily="34" charset="0"/>
                <a:cs typeface="Lato" panose="020F0502020204030203" pitchFamily="34" charset="0"/>
              </a:rPr>
              <a:t> 30 </a:t>
            </a:r>
          </a:p>
          <a:p>
            <a:pPr algn="l"/>
            <a:r>
              <a:rPr lang="en-US" b="1">
                <a:solidFill>
                  <a:srgbClr val="000000"/>
                </a:solidFill>
                <a:latin typeface="Lato" panose="020F0502020204030203" pitchFamily="34" charset="0"/>
                <a:ea typeface="Lato" panose="020F0502020204030203" pitchFamily="34" charset="0"/>
                <a:cs typeface="Lato" panose="020F0502020204030203" pitchFamily="34" charset="0"/>
              </a:rPr>
              <a:t>Completed Projects:</a:t>
            </a:r>
            <a:r>
              <a:rPr lang="en-US">
                <a:solidFill>
                  <a:srgbClr val="000000"/>
                </a:solidFill>
                <a:latin typeface="Lato" panose="020F0502020204030203" pitchFamily="34" charset="0"/>
                <a:ea typeface="Lato" panose="020F0502020204030203" pitchFamily="34" charset="0"/>
                <a:cs typeface="Lato" panose="020F0502020204030203" pitchFamily="34" charset="0"/>
              </a:rPr>
              <a:t> 10 to date</a:t>
            </a:r>
          </a:p>
          <a:p>
            <a:pPr algn="l"/>
            <a:r>
              <a:rPr lang="en-US" b="1">
                <a:solidFill>
                  <a:srgbClr val="000000"/>
                </a:solidFill>
                <a:latin typeface="Lato" panose="020F0502020204030203" pitchFamily="34" charset="0"/>
                <a:ea typeface="Lato" panose="020F0502020204030203" pitchFamily="34" charset="0"/>
                <a:cs typeface="Lato" panose="020F0502020204030203" pitchFamily="34" charset="0"/>
              </a:rPr>
              <a:t>Total Allocation: </a:t>
            </a:r>
            <a:r>
              <a:rPr lang="en-US">
                <a:solidFill>
                  <a:srgbClr val="000000"/>
                </a:solidFill>
                <a:latin typeface="Lato" panose="020F0502020204030203" pitchFamily="34" charset="0"/>
                <a:ea typeface="Lato" panose="020F0502020204030203" pitchFamily="34" charset="0"/>
                <a:cs typeface="Lato" panose="020F0502020204030203" pitchFamily="34" charset="0"/>
              </a:rPr>
              <a:t>$4.5M</a:t>
            </a:r>
          </a:p>
          <a:p>
            <a:pPr algn="l"/>
            <a:r>
              <a:rPr lang="en-US" b="1">
                <a:solidFill>
                  <a:srgbClr val="000000"/>
                </a:solidFill>
                <a:latin typeface="Lato" panose="020F0502020204030203" pitchFamily="34" charset="0"/>
                <a:ea typeface="Lato" panose="020F0502020204030203" pitchFamily="34" charset="0"/>
                <a:cs typeface="Lato" panose="020F0502020204030203" pitchFamily="34" charset="0"/>
              </a:rPr>
              <a:t>Total Expenditures: </a:t>
            </a:r>
            <a:r>
              <a:rPr lang="en-US">
                <a:solidFill>
                  <a:srgbClr val="000000"/>
                </a:solidFill>
                <a:latin typeface="Lato" panose="020F0502020204030203" pitchFamily="34" charset="0"/>
                <a:ea typeface="Lato" panose="020F0502020204030203" pitchFamily="34" charset="0"/>
                <a:cs typeface="Lato" panose="020F0502020204030203" pitchFamily="34" charset="0"/>
              </a:rPr>
              <a:t>$1,957,391 (43%)</a:t>
            </a:r>
          </a:p>
          <a:p>
            <a:pPr algn="l"/>
            <a:r>
              <a:rPr lang="en-US" b="1">
                <a:solidFill>
                  <a:srgbClr val="000000"/>
                </a:solidFill>
                <a:latin typeface="Lato" panose="020F0502020204030203" pitchFamily="34" charset="0"/>
                <a:ea typeface="Lato" panose="020F0502020204030203" pitchFamily="34" charset="0"/>
                <a:cs typeface="Lato" panose="020F0502020204030203" pitchFamily="34" charset="0"/>
              </a:rPr>
              <a:t>In Progress:</a:t>
            </a:r>
            <a:r>
              <a:rPr lang="en-US">
                <a:solidFill>
                  <a:srgbClr val="000000"/>
                </a:solidFill>
                <a:latin typeface="Lato" panose="020F0502020204030203" pitchFamily="34" charset="0"/>
                <a:ea typeface="Lato" panose="020F0502020204030203" pitchFamily="34" charset="0"/>
                <a:cs typeface="Lato" panose="020F0502020204030203" pitchFamily="34" charset="0"/>
              </a:rPr>
              <a:t> 6 new projects in various stages of eligibility or procurement</a:t>
            </a:r>
          </a:p>
          <a:p>
            <a:endParaRPr lang="en-US" sz="140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14" name="Picture 13" descr="A bathroom being built with wood&#10;&#10;AI-generated content may be incorrect.">
            <a:extLst>
              <a:ext uri="{FF2B5EF4-FFF2-40B4-BE49-F238E27FC236}">
                <a16:creationId xmlns:a16="http://schemas.microsoft.com/office/drawing/2014/main" id="{F9D4DBD4-AB9C-344A-7470-C997CB674223}"/>
              </a:ext>
            </a:extLst>
          </p:cNvPr>
          <p:cNvPicPr>
            <a:picLocks noChangeAspect="1"/>
          </p:cNvPicPr>
          <p:nvPr/>
        </p:nvPicPr>
        <p:blipFill>
          <a:blip r:embed="rId4"/>
          <a:srcRect r="13898"/>
          <a:stretch>
            <a:fillRect/>
          </a:stretch>
        </p:blipFill>
        <p:spPr>
          <a:xfrm>
            <a:off x="5324293" y="1118799"/>
            <a:ext cx="3246158" cy="5026808"/>
          </a:xfrm>
          <a:prstGeom prst="rect">
            <a:avLst/>
          </a:prstGeom>
          <a:solidFill>
            <a:srgbClr val="FFFFFF">
              <a:shade val="85000"/>
            </a:srgbClr>
          </a:solidFill>
          <a:ln w="88900" cap="sq">
            <a:solidFill>
              <a:srgbClr val="FBB04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A bathroom with a toilet and a sink&#10;&#10;AI-generated content may be incorrect.">
            <a:extLst>
              <a:ext uri="{FF2B5EF4-FFF2-40B4-BE49-F238E27FC236}">
                <a16:creationId xmlns:a16="http://schemas.microsoft.com/office/drawing/2014/main" id="{7855FFF4-504C-5ED2-ED80-F89A958B1B22}"/>
              </a:ext>
            </a:extLst>
          </p:cNvPr>
          <p:cNvPicPr>
            <a:picLocks noChangeAspect="1"/>
          </p:cNvPicPr>
          <p:nvPr/>
        </p:nvPicPr>
        <p:blipFill>
          <a:blip r:embed="rId5"/>
          <a:stretch>
            <a:fillRect/>
          </a:stretch>
        </p:blipFill>
        <p:spPr>
          <a:xfrm>
            <a:off x="8750808" y="1118799"/>
            <a:ext cx="3386447" cy="5019516"/>
          </a:xfrm>
          <a:prstGeom prst="rect">
            <a:avLst/>
          </a:prstGeom>
          <a:solidFill>
            <a:srgbClr val="FFFFFF">
              <a:shade val="85000"/>
            </a:srgbClr>
          </a:solidFill>
          <a:ln w="88900" cap="sq">
            <a:solidFill>
              <a:srgbClr val="FBB04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07CBA009-D38D-7D19-8E6E-B99B2F13410E}"/>
              </a:ext>
            </a:extLst>
          </p:cNvPr>
          <p:cNvSpPr txBox="1"/>
          <p:nvPr/>
        </p:nvSpPr>
        <p:spPr>
          <a:xfrm>
            <a:off x="5679936" y="6131023"/>
            <a:ext cx="5714000" cy="369332"/>
          </a:xfrm>
          <a:prstGeom prst="rect">
            <a:avLst/>
          </a:prstGeom>
          <a:noFill/>
        </p:spPr>
        <p:txBody>
          <a:bodyPr wrap="none" rtlCol="0">
            <a:spAutoFit/>
          </a:bodyPr>
          <a:lstStyle/>
          <a:p>
            <a:r>
              <a:rPr lang="en-US"/>
              <a:t>    Bathroom – BEFORE	                     Bathroom-AFTER</a:t>
            </a:r>
          </a:p>
        </p:txBody>
      </p:sp>
    </p:spTree>
    <p:extLst>
      <p:ext uri="{BB962C8B-B14F-4D97-AF65-F5344CB8AC3E}">
        <p14:creationId xmlns:p14="http://schemas.microsoft.com/office/powerpoint/2010/main" val="3429073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AC470-03B4-453A-88DD-DA5C1963B24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41EA5A-3FC1-9977-3E95-E2821B85C9DB}"/>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E8CB329-9B58-EB7F-5BF7-1D49C2B760D2}"/>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HIP: Lessons Learned</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1B3FF2DD-3FA8-2BFF-CDB4-6EB4C77EC472}"/>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5746A1AA-64C2-1D55-2025-6D123B9BD77B}"/>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04380A88-2CC9-6A96-DAC4-ACC21E4C7758}"/>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12</a:t>
            </a:r>
            <a:endParaRPr lang="en-US" b="1" dirty="0">
              <a:solidFill>
                <a:schemeClr val="tx1"/>
              </a:solidFill>
            </a:endParaRPr>
          </a:p>
        </p:txBody>
      </p:sp>
      <p:sp>
        <p:nvSpPr>
          <p:cNvPr id="3" name="Subtitle 1">
            <a:extLst>
              <a:ext uri="{FF2B5EF4-FFF2-40B4-BE49-F238E27FC236}">
                <a16:creationId xmlns:a16="http://schemas.microsoft.com/office/drawing/2014/main" id="{B3165994-3A9F-C4DF-B84F-EF4CDA3000C2}"/>
              </a:ext>
            </a:extLst>
          </p:cNvPr>
          <p:cNvSpPr txBox="1">
            <a:spLocks noChangeArrowheads="1"/>
          </p:cNvSpPr>
          <p:nvPr/>
        </p:nvSpPr>
        <p:spPr bwMode="auto">
          <a:xfrm>
            <a:off x="122541" y="1406305"/>
            <a:ext cx="11536059"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Project Costs</a:t>
            </a:r>
          </a:p>
          <a:p>
            <a:pPr marL="1257300" lvl="2" indent="-342900" algn="l" eaLnBrk="0" fontAlgn="base" hangingPunct="0">
              <a:lnSpc>
                <a:spcPct val="100000"/>
              </a:lnSpc>
              <a:spcBef>
                <a:spcPct val="0"/>
              </a:spcBef>
              <a:spcAft>
                <a:spcPct val="0"/>
              </a:spcAft>
              <a:buFont typeface="Arial" panose="020B0604020202020204" pitchFamily="34" charset="0"/>
              <a:buChar char="•"/>
            </a:pPr>
            <a:r>
              <a:rPr lang="en-US" altLang="en-US" sz="2200" dirty="0">
                <a:solidFill>
                  <a:srgbClr val="000000"/>
                </a:solidFill>
                <a:latin typeface="Lato" panose="020F0502020204030203" pitchFamily="34" charset="0"/>
                <a:ea typeface="Lato" panose="020F0502020204030203" pitchFamily="34" charset="0"/>
                <a:cs typeface="Lato" panose="020F0502020204030203" pitchFamily="34" charset="0"/>
              </a:rPr>
              <a:t>Increasing costs make it difficult to keep projects within funding limits while addressing health &amp; safety</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Environmental Review Compliance</a:t>
            </a:r>
          </a:p>
          <a:p>
            <a:pPr marL="1257300" lvl="2" indent="-342900" algn="l" eaLnBrk="0" fontAlgn="base" hangingPunct="0">
              <a:lnSpc>
                <a:spcPct val="100000"/>
              </a:lnSpc>
              <a:spcBef>
                <a:spcPct val="0"/>
              </a:spcBef>
              <a:spcAft>
                <a:spcPct val="0"/>
              </a:spcAft>
              <a:buFont typeface="Arial" panose="020B0604020202020204" pitchFamily="34" charset="0"/>
              <a:buChar char="•"/>
            </a:pPr>
            <a:r>
              <a:rPr lang="en-US" altLang="en-US" sz="2200" dirty="0">
                <a:solidFill>
                  <a:srgbClr val="000000"/>
                </a:solidFill>
                <a:latin typeface="Lato" panose="020F0502020204030203" pitchFamily="34" charset="0"/>
                <a:ea typeface="Lato" panose="020F0502020204030203" pitchFamily="34" charset="0"/>
                <a:cs typeface="Lato" panose="020F0502020204030203" pitchFamily="34" charset="0"/>
              </a:rPr>
              <a:t>Adds a significant amount of time to the project  </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Manufactured Home Replacement</a:t>
            </a:r>
          </a:p>
          <a:p>
            <a:pPr marL="1257300" lvl="2" indent="-342900" algn="l" eaLnBrk="0" fontAlgn="base" hangingPunct="0">
              <a:lnSpc>
                <a:spcPct val="100000"/>
              </a:lnSpc>
              <a:spcBef>
                <a:spcPct val="0"/>
              </a:spcBef>
              <a:spcAft>
                <a:spcPct val="0"/>
              </a:spcAft>
              <a:buFont typeface="Arial" panose="020B0604020202020204" pitchFamily="34" charset="0"/>
              <a:buChar char="•"/>
            </a:pPr>
            <a:r>
              <a:rPr lang="en-US" altLang="en-US" sz="2200" dirty="0">
                <a:solidFill>
                  <a:srgbClr val="000000"/>
                </a:solidFill>
                <a:latin typeface="Lato" panose="020F0502020204030203" pitchFamily="34" charset="0"/>
                <a:ea typeface="Lato" panose="020F0502020204030203" pitchFamily="34" charset="0"/>
                <a:cs typeface="Lato" panose="020F0502020204030203" pitchFamily="34" charset="0"/>
              </a:rPr>
              <a:t>Requires coordination of complex tasks such as site prep, delivery, installation and utility connections</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Homeowner Expectations</a:t>
            </a:r>
          </a:p>
          <a:p>
            <a:pPr marL="1257300" lvl="2" indent="-342900" algn="l" eaLnBrk="0" fontAlgn="base" hangingPunct="0">
              <a:lnSpc>
                <a:spcPct val="100000"/>
              </a:lnSpc>
              <a:spcBef>
                <a:spcPct val="0"/>
              </a:spcBef>
              <a:spcAft>
                <a:spcPct val="0"/>
              </a:spcAft>
              <a:buFont typeface="Arial" panose="020B0604020202020204" pitchFamily="34" charset="0"/>
              <a:buChar char="•"/>
            </a:pPr>
            <a:r>
              <a:rPr lang="en-US" altLang="en-US" sz="2200" dirty="0">
                <a:solidFill>
                  <a:srgbClr val="000000"/>
                </a:solidFill>
                <a:latin typeface="Lato" panose="020F0502020204030203" pitchFamily="34" charset="0"/>
                <a:ea typeface="Lato" panose="020F0502020204030203" pitchFamily="34" charset="0"/>
                <a:cs typeface="Lato" panose="020F0502020204030203" pitchFamily="34" charset="0"/>
              </a:rPr>
              <a:t>Most are unfamiliar with federal program requirements and timelines </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Contractor Capacity</a:t>
            </a:r>
          </a:p>
          <a:p>
            <a:pPr marL="1257300" lvl="2" indent="-342900" algn="l" eaLnBrk="0" fontAlgn="base" hangingPunct="0">
              <a:lnSpc>
                <a:spcPct val="100000"/>
              </a:lnSpc>
              <a:spcBef>
                <a:spcPct val="0"/>
              </a:spcBef>
              <a:spcAft>
                <a:spcPct val="0"/>
              </a:spcAft>
              <a:buFont typeface="Arial" panose="020B0604020202020204" pitchFamily="34" charset="0"/>
              <a:buChar char="•"/>
            </a:pPr>
            <a:r>
              <a:rPr lang="en-US" altLang="en-US" sz="2200" dirty="0">
                <a:solidFill>
                  <a:srgbClr val="000000"/>
                </a:solidFill>
                <a:latin typeface="Lato" panose="020F0502020204030203" pitchFamily="34" charset="0"/>
                <a:ea typeface="Lato" panose="020F0502020204030203" pitchFamily="34" charset="0"/>
                <a:cs typeface="Lato" panose="020F0502020204030203" pitchFamily="34" charset="0"/>
              </a:rPr>
              <a:t>Maintaining a pool of contractors able to comply with program requirements</a:t>
            </a:r>
          </a:p>
          <a:p>
            <a:pPr marL="800100" lvl="1" indent="-342900" algn="l" eaLnBrk="0" fontAlgn="base" hangingPunct="0">
              <a:lnSpc>
                <a:spcPct val="100000"/>
              </a:lnSpc>
              <a:spcBef>
                <a:spcPct val="0"/>
              </a:spcBef>
              <a:spcAft>
                <a:spcPct val="0"/>
              </a:spcAft>
              <a:buFont typeface="Arial" panose="020B0604020202020204" pitchFamily="34" charset="0"/>
              <a:buChar char="•"/>
            </a:pPr>
            <a:endPar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46969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5E243-BF5B-0EC2-0534-2E8F2E92513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F903C4-C79B-038D-5C15-68A89A4ECFE9}"/>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B6F58C4-EDEC-7960-361F-4BD0E794A999}"/>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 Planning for HIP’s Future</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FC46E57B-D35A-A06A-63C7-8EA7FC1BB3ED}"/>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AA98448A-A28C-5CB4-32C9-B509A1DC196C}"/>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01BAF597-E166-092F-0B3B-42BEBAC537A5}"/>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13</a:t>
            </a:r>
            <a:endParaRPr lang="en-US" b="1" dirty="0">
              <a:solidFill>
                <a:schemeClr val="tx1"/>
              </a:solidFill>
            </a:endParaRPr>
          </a:p>
        </p:txBody>
      </p:sp>
      <p:sp>
        <p:nvSpPr>
          <p:cNvPr id="3" name="Rectangle 1">
            <a:extLst>
              <a:ext uri="{FF2B5EF4-FFF2-40B4-BE49-F238E27FC236}">
                <a16:creationId xmlns:a16="http://schemas.microsoft.com/office/drawing/2014/main" id="{B31A0DCF-9442-668F-E61A-8007737045DA}"/>
              </a:ext>
            </a:extLst>
          </p:cNvPr>
          <p:cNvSpPr>
            <a:spLocks noGrp="1" noChangeArrowheads="1"/>
          </p:cNvSpPr>
          <p:nvPr>
            <p:ph type="subTitle" idx="1"/>
          </p:nvPr>
        </p:nvSpPr>
        <p:spPr bwMode="auto">
          <a:xfrm>
            <a:off x="366631" y="1592146"/>
            <a:ext cx="540335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Expand to additional counties</a:t>
            </a: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Strengthen administrative capacity</a:t>
            </a: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Grow rural contractor participation</a:t>
            </a: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rPr>
              <a:t>Scale to meet community </a:t>
            </a:r>
            <a:r>
              <a:rPr lang="en-US" altLang="en-US" sz="2800">
                <a:solidFill>
                  <a:srgbClr val="000000"/>
                </a:solidFill>
                <a:latin typeface="Lato" panose="020F0502020204030203" pitchFamily="34" charset="0"/>
                <a:ea typeface="Lato" panose="020F0502020204030203" pitchFamily="34" charset="0"/>
                <a:cs typeface="Lato" panose="020F0502020204030203" pitchFamily="34" charset="0"/>
              </a:rPr>
              <a:t>demand</a:t>
            </a:r>
            <a:endParaRPr kumimoji="0" lang="en-US" altLang="en-US" sz="2800" b="0" i="0" u="none" strike="noStrike" cap="none" normalizeH="0" baseline="0">
              <a:ln>
                <a:noFill/>
              </a:ln>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pic>
        <p:nvPicPr>
          <p:cNvPr id="3075" name="Picture 3" descr="FIGURING OUT YOUR FUTURE: HOW PLANNING EARLY CAN AID IN YOUR FUTURE SUCCESS  – the word">
            <a:extLst>
              <a:ext uri="{FF2B5EF4-FFF2-40B4-BE49-F238E27FC236}">
                <a16:creationId xmlns:a16="http://schemas.microsoft.com/office/drawing/2014/main" id="{1029E4E5-B54F-6303-3373-24F41D4BB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989" y="1914860"/>
            <a:ext cx="6422011" cy="346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0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E810A-167F-2E60-8534-771F16D2FB7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1C584C9-1E78-85FD-4E42-676C4DF195E0}"/>
              </a:ext>
            </a:extLst>
          </p:cNvPr>
          <p:cNvSpPr/>
          <p:nvPr/>
        </p:nvSpPr>
        <p:spPr>
          <a:xfrm>
            <a:off x="0" y="-33607"/>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8A6C87D-5C51-4C9E-33D7-6A8CCF3E9A4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Restoring Our Communities (ROC)</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B215C1E0-F152-C2AF-1B71-267EFA684BFE}"/>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3990A853-20D9-24A3-A2E4-D401B9EC1D5A}"/>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D455A243-B95B-499E-4678-F2905B20B41C}"/>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14</a:t>
            </a:r>
            <a:endParaRPr lang="en-US" b="1" dirty="0">
              <a:solidFill>
                <a:schemeClr val="tx1"/>
              </a:solidFill>
            </a:endParaRPr>
          </a:p>
        </p:txBody>
      </p:sp>
      <p:sp>
        <p:nvSpPr>
          <p:cNvPr id="3" name="Subtitle 1">
            <a:extLst>
              <a:ext uri="{FF2B5EF4-FFF2-40B4-BE49-F238E27FC236}">
                <a16:creationId xmlns:a16="http://schemas.microsoft.com/office/drawing/2014/main" id="{8D7DCEB0-EF13-D694-E1D9-3FF3D8B751B7}"/>
              </a:ext>
            </a:extLst>
          </p:cNvPr>
          <p:cNvSpPr txBox="1">
            <a:spLocks noChangeArrowheads="1"/>
          </p:cNvSpPr>
          <p:nvPr/>
        </p:nvSpPr>
        <p:spPr bwMode="auto">
          <a:xfrm>
            <a:off x="292741" y="1355437"/>
            <a:ext cx="7900973"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3200" dirty="0">
                <a:solidFill>
                  <a:srgbClr val="000000"/>
                </a:solidFill>
                <a:latin typeface="Lato" panose="020F0502020204030203" pitchFamily="34" charset="0"/>
                <a:ea typeface="Lato" panose="020F0502020204030203" pitchFamily="34" charset="0"/>
                <a:cs typeface="Lato" panose="020F0502020204030203" pitchFamily="34" charset="0"/>
              </a:rPr>
              <a:t>Funds the acquisition &amp; rehabilitation of vacant properties</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3200" dirty="0">
                <a:solidFill>
                  <a:srgbClr val="000000"/>
                </a:solidFill>
                <a:latin typeface="Lato" panose="020F0502020204030203" pitchFamily="34" charset="0"/>
                <a:ea typeface="Lato" panose="020F0502020204030203" pitchFamily="34" charset="0"/>
                <a:cs typeface="Lato" panose="020F0502020204030203" pitchFamily="34" charset="0"/>
              </a:rPr>
              <a:t>Creates affordable homeownership opportunities</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3200" dirty="0">
                <a:solidFill>
                  <a:srgbClr val="000000"/>
                </a:solidFill>
                <a:latin typeface="Lato" panose="020F0502020204030203" pitchFamily="34" charset="0"/>
                <a:ea typeface="Lato" panose="020F0502020204030203" pitchFamily="34" charset="0"/>
                <a:cs typeface="Lato" panose="020F0502020204030203" pitchFamily="34" charset="0"/>
              </a:rPr>
              <a:t>Total funding: $5.5M (FY23-FY25)</a:t>
            </a:r>
          </a:p>
          <a:p>
            <a:pPr lvl="1" algn="l" eaLnBrk="0" fontAlgn="base" hangingPunct="0">
              <a:lnSpc>
                <a:spcPct val="100000"/>
              </a:lnSpc>
              <a:spcBef>
                <a:spcPct val="0"/>
              </a:spcBef>
              <a:spcAft>
                <a:spcPct val="0"/>
              </a:spcAft>
            </a:pPr>
            <a:endParaRPr lang="en-US" altLang="en-US" sz="3200" dirty="0">
              <a:solidFill>
                <a:srgbClr val="000000"/>
              </a:solidFill>
              <a:latin typeface="Lato" panose="020F0502020204030203" pitchFamily="34" charset="0"/>
              <a:ea typeface="Lato" panose="020F0502020204030203" pitchFamily="34" charset="0"/>
              <a:cs typeface="Lato" panose="020F0502020204030203" pitchFamily="34" charset="0"/>
            </a:endParaRPr>
          </a:p>
          <a:p>
            <a:pPr lvl="1" algn="l" eaLnBrk="0" fontAlgn="base" hangingPunct="0">
              <a:lnSpc>
                <a:spcPct val="100000"/>
              </a:lnSpc>
              <a:spcBef>
                <a:spcPct val="0"/>
              </a:spcBef>
              <a:spcAft>
                <a:spcPct val="0"/>
              </a:spcAft>
            </a:pP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The Notice of Funding Availability (NOFA) will remain open as long as there are available funds.</a:t>
            </a:r>
          </a:p>
          <a:p>
            <a:pPr marL="800100" lvl="1" indent="-342900" algn="l" eaLnBrk="0" fontAlgn="base" hangingPunct="0">
              <a:lnSpc>
                <a:spcPct val="100000"/>
              </a:lnSpc>
              <a:spcBef>
                <a:spcPct val="0"/>
              </a:spcBef>
              <a:spcAft>
                <a:spcPct val="0"/>
              </a:spcAft>
              <a:buFont typeface="Arial" panose="020B0604020202020204" pitchFamily="34" charset="0"/>
              <a:buChar char="•"/>
            </a:pPr>
            <a:endParaRPr lang="en-US" altLang="en-US" sz="32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800100" lvl="1" indent="-342900" algn="l" eaLnBrk="0" fontAlgn="base" hangingPunct="0">
              <a:lnSpc>
                <a:spcPct val="100000"/>
              </a:lnSpc>
              <a:spcBef>
                <a:spcPct val="0"/>
              </a:spcBef>
              <a:spcAft>
                <a:spcPct val="0"/>
              </a:spcAft>
              <a:buFont typeface="Arial" panose="020B0604020202020204" pitchFamily="34" charset="0"/>
              <a:buChar char="•"/>
            </a:pPr>
            <a:endPar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7502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8189-2E63-5837-B5FA-56C86F09C93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354492A-69BB-E124-BBB0-09E2C09AB00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D734982-8F9F-D5B5-C2B0-237B4CA3485E}"/>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bg1"/>
                </a:solidFill>
                <a:latin typeface="Lato" panose="020F0502020204030203" pitchFamily="34" charset="0"/>
                <a:ea typeface="Lato" panose="020F0502020204030203" pitchFamily="34" charset="0"/>
                <a:cs typeface="Lato" panose="020F0502020204030203" pitchFamily="34" charset="0"/>
              </a:rPr>
              <a:t>ROC Eligible Activities</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C18C411F-8C89-3746-3353-0387FF0DB7A3}"/>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3358CA9B-0EC4-16CA-971E-4C376BAA57F8}"/>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7F93B97C-6EB3-30FF-3CBC-008B29A2C7B1}"/>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15</a:t>
            </a:r>
            <a:endParaRPr lang="en-US" b="1" dirty="0">
              <a:solidFill>
                <a:schemeClr val="tx1"/>
              </a:solidFill>
            </a:endParaRPr>
          </a:p>
        </p:txBody>
      </p:sp>
      <p:graphicFrame>
        <p:nvGraphicFramePr>
          <p:cNvPr id="2" name="Diagram 1">
            <a:extLst>
              <a:ext uri="{FF2B5EF4-FFF2-40B4-BE49-F238E27FC236}">
                <a16:creationId xmlns:a16="http://schemas.microsoft.com/office/drawing/2014/main" id="{CAC2C770-9393-7ECC-BD61-37788734DA43}"/>
              </a:ext>
            </a:extLst>
          </p:cNvPr>
          <p:cNvGraphicFramePr/>
          <p:nvPr>
            <p:extLst>
              <p:ext uri="{D42A27DB-BD31-4B8C-83A1-F6EECF244321}">
                <p14:modId xmlns:p14="http://schemas.microsoft.com/office/powerpoint/2010/main" val="3936133702"/>
              </p:ext>
            </p:extLst>
          </p:nvPr>
        </p:nvGraphicFramePr>
        <p:xfrm>
          <a:off x="457266" y="1590487"/>
          <a:ext cx="11020147" cy="4037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525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8DD7E-2455-0273-0FCE-C4654F6ABC3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E2D8DB2-20CF-27C6-3FAC-F72970E1BF08}"/>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0B4CE9B-FA4A-A9B7-E532-0235AA42844B}"/>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ROC Service Provider Role</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804BC94F-8F0A-79A1-1122-2EFE547AC936}"/>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9223B33B-FDA1-2EE9-0CE1-A2444938AB14}"/>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089BB632-6A05-7D04-EA9A-1D4E141F830D}"/>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16</a:t>
            </a:r>
            <a:endParaRPr lang="en-US" b="1" dirty="0">
              <a:solidFill>
                <a:schemeClr val="tx1"/>
              </a:solidFill>
            </a:endParaRPr>
          </a:p>
        </p:txBody>
      </p:sp>
      <p:sp>
        <p:nvSpPr>
          <p:cNvPr id="3" name="Subtitle 1">
            <a:extLst>
              <a:ext uri="{FF2B5EF4-FFF2-40B4-BE49-F238E27FC236}">
                <a16:creationId xmlns:a16="http://schemas.microsoft.com/office/drawing/2014/main" id="{1FA74F92-73AD-706F-B9E4-A15A769AF3DD}"/>
              </a:ext>
            </a:extLst>
          </p:cNvPr>
          <p:cNvSpPr txBox="1">
            <a:spLocks noChangeArrowheads="1"/>
          </p:cNvSpPr>
          <p:nvPr/>
        </p:nvSpPr>
        <p:spPr bwMode="auto">
          <a:xfrm>
            <a:off x="190312" y="1614741"/>
            <a:ext cx="790097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eaLnBrk="0" fontAlgn="base" hangingPunct="0">
              <a:lnSpc>
                <a:spcPct val="100000"/>
              </a:lnSpc>
              <a:spcBef>
                <a:spcPct val="0"/>
              </a:spcBef>
              <a:spcAft>
                <a:spcPct val="0"/>
              </a:spcAft>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Manage projects from acquisition to resale</a:t>
            </a:r>
          </a:p>
          <a:p>
            <a:pPr lvl="1" algn="l" eaLnBrk="0" fontAlgn="base" hangingPunct="0">
              <a:lnSpc>
                <a:spcPct val="100000"/>
              </a:lnSpc>
              <a:spcBef>
                <a:spcPct val="0"/>
              </a:spcBef>
              <a:spcAft>
                <a:spcPct val="0"/>
              </a:spcAft>
            </a:pPr>
            <a:endPar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a:p>
            <a:pPr lvl="1" algn="l" eaLnBrk="0" fontAlgn="base" hangingPunct="0">
              <a:lnSpc>
                <a:spcPct val="100000"/>
              </a:lnSpc>
              <a:spcBef>
                <a:spcPct val="0"/>
              </a:spcBef>
              <a:spcAft>
                <a:spcPct val="0"/>
              </a:spcAft>
            </a:pPr>
            <a:r>
              <a:rPr lang="en-US" altLang="en-US" sz="2400" b="1" dirty="0">
                <a:solidFill>
                  <a:srgbClr val="000000"/>
                </a:solidFill>
                <a:latin typeface="Lato" panose="020F0502020204030203" pitchFamily="34" charset="0"/>
                <a:ea typeface="Lato" panose="020F0502020204030203" pitchFamily="34" charset="0"/>
                <a:cs typeface="Lato" panose="020F0502020204030203" pitchFamily="34" charset="0"/>
              </a:rPr>
              <a:t>Project Management Fees</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Rural fee: 15% (max $25K)</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Urban fee: 10% (max $15K)</a:t>
            </a:r>
          </a:p>
          <a:p>
            <a:pPr marL="800100" lvl="1" indent="-342900" algn="l" eaLnBrk="0" fontAlgn="base" hangingPunct="0">
              <a:lnSpc>
                <a:spcPct val="100000"/>
              </a:lnSpc>
              <a:spcBef>
                <a:spcPct val="0"/>
              </a:spcBef>
              <a:spcAft>
                <a:spcPct val="0"/>
              </a:spcAft>
              <a:buFont typeface="Arial" panose="020B0604020202020204" pitchFamily="34" charset="0"/>
              <a:buChar char="•"/>
            </a:pPr>
            <a:r>
              <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rPr>
              <a:t>Fee provided upon sale of home</a:t>
            </a:r>
          </a:p>
          <a:p>
            <a:pPr marL="800100" lvl="1" indent="-342900" algn="l" eaLnBrk="0" fontAlgn="base" hangingPunct="0">
              <a:lnSpc>
                <a:spcPct val="100000"/>
              </a:lnSpc>
              <a:spcBef>
                <a:spcPct val="0"/>
              </a:spcBef>
              <a:spcAft>
                <a:spcPct val="0"/>
              </a:spcAft>
              <a:buFont typeface="Arial" panose="020B0604020202020204" pitchFamily="34" charset="0"/>
              <a:buChar char="•"/>
            </a:pPr>
            <a:endPar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a:p>
            <a:pPr lvl="1" algn="l" eaLnBrk="0" fontAlgn="base" hangingPunct="0">
              <a:lnSpc>
                <a:spcPct val="100000"/>
              </a:lnSpc>
              <a:spcBef>
                <a:spcPct val="0"/>
              </a:spcBef>
              <a:spcAft>
                <a:spcPct val="0"/>
              </a:spcAft>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Project Feasibility is defined by a recovery of 85% percent of the total project cost.</a:t>
            </a:r>
          </a:p>
          <a:p>
            <a:pPr lvl="1" algn="l" eaLnBrk="0" fontAlgn="base" hangingPunct="0">
              <a:lnSpc>
                <a:spcPct val="100000"/>
              </a:lnSpc>
              <a:spcBef>
                <a:spcPct val="0"/>
              </a:spcBef>
              <a:spcAft>
                <a:spcPct val="0"/>
              </a:spcAft>
            </a:pPr>
            <a:endPar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800100" lvl="1" indent="-342900" algn="l" eaLnBrk="0" fontAlgn="base" hangingPunct="0">
              <a:lnSpc>
                <a:spcPct val="100000"/>
              </a:lnSpc>
              <a:spcBef>
                <a:spcPct val="0"/>
              </a:spcBef>
              <a:spcAft>
                <a:spcPct val="0"/>
              </a:spcAft>
              <a:buFont typeface="Arial" panose="020B0604020202020204" pitchFamily="34" charset="0"/>
              <a:buChar char="•"/>
            </a:pPr>
            <a:endParaRPr lang="en-US" alt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65672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29AD-75EC-3474-560D-403D7B39339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55863A2-9BF0-BAE6-DCEE-781535BEC838}"/>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DD86BD9-0D16-66F5-4A2B-6BDFAF9E4F36}"/>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Project Feasibility Example</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BEC6A6A7-9291-A6A0-3C1C-0B216E8881B7}"/>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7CD9FF87-BA9A-83FC-0F51-EABB6CD00C98}"/>
              </a:ext>
            </a:extLst>
          </p:cNvPr>
          <p:cNvSpPr/>
          <p:nvPr/>
        </p:nvSpPr>
        <p:spPr>
          <a:xfrm>
            <a:off x="0" y="6533206"/>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DA9C4F40-09EE-07D4-13CB-15BBC2E12936}"/>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17</a:t>
            </a:r>
            <a:endParaRPr lang="en-US" b="1" dirty="0">
              <a:solidFill>
                <a:schemeClr val="tx1"/>
              </a:solidFill>
            </a:endParaRPr>
          </a:p>
        </p:txBody>
      </p:sp>
      <p:sp>
        <p:nvSpPr>
          <p:cNvPr id="2" name="TextBox 1">
            <a:extLst>
              <a:ext uri="{FF2B5EF4-FFF2-40B4-BE49-F238E27FC236}">
                <a16:creationId xmlns:a16="http://schemas.microsoft.com/office/drawing/2014/main" id="{6597C9D6-6D5C-E513-262B-45F86EF5F6C9}"/>
              </a:ext>
            </a:extLst>
          </p:cNvPr>
          <p:cNvSpPr txBox="1"/>
          <p:nvPr/>
        </p:nvSpPr>
        <p:spPr>
          <a:xfrm>
            <a:off x="593715" y="1105370"/>
            <a:ext cx="10764037" cy="129266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 ROC project was completed earlier this year and sold for $295,000. After closing costs were deducted, the net proceeds of the sale were $275,000. The property was acquired for $161,500, while rehabilitation and soft costs totaled $158,500.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B21C04A8-98C7-D913-AF4B-37BA9778F629}"/>
              </a:ext>
            </a:extLst>
          </p:cNvPr>
          <p:cNvSpPr txBox="1"/>
          <p:nvPr/>
        </p:nvSpPr>
        <p:spPr>
          <a:xfrm>
            <a:off x="920814" y="2477231"/>
            <a:ext cx="4279259" cy="3046988"/>
          </a:xfrm>
          <a:prstGeom prst="rect">
            <a:avLst/>
          </a:prstGeom>
          <a:noFill/>
        </p:spPr>
        <p:txBody>
          <a:bodyPr wrap="square">
            <a:spAutoFit/>
          </a:bodyPr>
          <a:lstStyle/>
          <a:p>
            <a:pPr>
              <a:spcBef>
                <a:spcPts val="0"/>
              </a:spcBef>
            </a:pPr>
            <a:r>
              <a:rPr lang="en-US">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Net proceeds from sale of property</a:t>
            </a:r>
          </a:p>
          <a:p>
            <a:pPr>
              <a:spcBef>
                <a:spcPts val="0"/>
              </a:spcBef>
            </a:pPr>
            <a:r>
              <a:rPr lang="en-US" sz="600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$275,000</a:t>
            </a:r>
          </a:p>
          <a:p>
            <a:pPr>
              <a:spcBef>
                <a:spcPts val="0"/>
              </a:spcBef>
            </a:pPr>
            <a:r>
              <a:rPr lang="en-US">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__________________________</a:t>
            </a:r>
          </a:p>
          <a:p>
            <a:pPr>
              <a:spcBef>
                <a:spcPts val="0"/>
              </a:spcBef>
            </a:pPr>
            <a:endParaRPr lang="en-US">
              <a:solidFill>
                <a:schemeClr val="tx1">
                  <a:lumMod val="50000"/>
                </a:schemeClr>
              </a:solidFill>
              <a:latin typeface="Lato" panose="020F0502020204030203" pitchFamily="34" charset="0"/>
              <a:ea typeface="Lato" panose="020F0502020204030203" pitchFamily="34" charset="0"/>
              <a:cs typeface="Lato" panose="020F0502020204030203" pitchFamily="34" charset="0"/>
            </a:endParaRPr>
          </a:p>
          <a:p>
            <a:pPr>
              <a:spcBef>
                <a:spcPts val="0"/>
              </a:spcBef>
            </a:pPr>
            <a:r>
              <a:rPr lang="en-US">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Acquisition + Rehabilitation + Soft costs</a:t>
            </a:r>
          </a:p>
          <a:p>
            <a:pPr>
              <a:spcBef>
                <a:spcPts val="0"/>
              </a:spcBef>
            </a:pPr>
            <a:r>
              <a:rPr lang="en-US" sz="600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$320,000</a:t>
            </a:r>
            <a:endParaRPr lang="en-US" sz="6000"/>
          </a:p>
        </p:txBody>
      </p:sp>
      <p:sp>
        <p:nvSpPr>
          <p:cNvPr id="7" name="TextBox 6">
            <a:extLst>
              <a:ext uri="{FF2B5EF4-FFF2-40B4-BE49-F238E27FC236}">
                <a16:creationId xmlns:a16="http://schemas.microsoft.com/office/drawing/2014/main" id="{AD0E7A8C-77D6-415D-9161-1D94E19D5832}"/>
              </a:ext>
            </a:extLst>
          </p:cNvPr>
          <p:cNvSpPr txBox="1"/>
          <p:nvPr/>
        </p:nvSpPr>
        <p:spPr>
          <a:xfrm rot="10800000" flipV="1">
            <a:off x="6096000" y="3154818"/>
            <a:ext cx="3362037" cy="1015663"/>
          </a:xfrm>
          <a:prstGeom prst="rect">
            <a:avLst/>
          </a:prstGeom>
          <a:noFill/>
        </p:spPr>
        <p:txBody>
          <a:bodyPr wrap="square">
            <a:spAutoFit/>
          </a:bodyPr>
          <a:lstStyle/>
          <a:p>
            <a:r>
              <a:rPr lang="en-US" sz="6000">
                <a:latin typeface="Lato" panose="020F0502020204030203" pitchFamily="34" charset="0"/>
                <a:ea typeface="Lato" panose="020F0502020204030203" pitchFamily="34" charset="0"/>
                <a:cs typeface="Lato" panose="020F0502020204030203" pitchFamily="34" charset="0"/>
              </a:rPr>
              <a:t>= 85.9%</a:t>
            </a:r>
          </a:p>
        </p:txBody>
      </p:sp>
    </p:spTree>
    <p:extLst>
      <p:ext uri="{BB962C8B-B14F-4D97-AF65-F5344CB8AC3E}">
        <p14:creationId xmlns:p14="http://schemas.microsoft.com/office/powerpoint/2010/main" val="1578738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B71A8-CE31-B1FE-4A3D-512F49EA949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4D7648C-CD2B-9905-593C-FAF93D466DE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D5D7311-D5CC-F5D3-7BDA-AD480C67A017}"/>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ROC Lessons Learned and a Look Ahead </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5547226D-A83A-0B94-95B3-83460BD51621}"/>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D577EBB8-25F6-028D-CD9A-2346FF22B95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CB59830F-164B-7812-C367-C11E09DC7509}"/>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18</a:t>
            </a:r>
            <a:endParaRPr lang="en-US" b="1" dirty="0">
              <a:solidFill>
                <a:schemeClr val="tx1"/>
              </a:solidFill>
            </a:endParaRPr>
          </a:p>
        </p:txBody>
      </p:sp>
      <p:sp>
        <p:nvSpPr>
          <p:cNvPr id="2" name="TextBox 1">
            <a:extLst>
              <a:ext uri="{FF2B5EF4-FFF2-40B4-BE49-F238E27FC236}">
                <a16:creationId xmlns:a16="http://schemas.microsoft.com/office/drawing/2014/main" id="{3389600D-2917-6013-1F4C-70131A93EAFA}"/>
              </a:ext>
            </a:extLst>
          </p:cNvPr>
          <p:cNvSpPr txBox="1"/>
          <p:nvPr/>
        </p:nvSpPr>
        <p:spPr>
          <a:xfrm>
            <a:off x="550582" y="1431198"/>
            <a:ext cx="10764037" cy="480131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Service provider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rPr>
              <a:t>Finding qualified contractors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535554"/>
                </a:solidFill>
                <a:latin typeface="Lato" panose="020F0502020204030203" pitchFamily="34" charset="0"/>
                <a:ea typeface="Lato" panose="020F0502020204030203" pitchFamily="34" charset="0"/>
                <a:cs typeface="Lato" panose="020F0502020204030203" pitchFamily="34" charset="0"/>
              </a:rPr>
              <a:t>Competing with house flippers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535554"/>
                </a:solidFill>
                <a:latin typeface="Lato" panose="020F0502020204030203" pitchFamily="34" charset="0"/>
                <a:ea typeface="Lato" panose="020F0502020204030203" pitchFamily="34" charset="0"/>
                <a:cs typeface="Lato" panose="020F0502020204030203" pitchFamily="34" charset="0"/>
              </a:rPr>
              <a:t>Some providers are struggling to start on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R="0" lvl="0" algn="l" defTabSz="914400" rtl="0" eaLnBrk="1" fontAlgn="auto" latinLnBrk="0" hangingPunct="1">
              <a:lnSpc>
                <a:spcPct val="100000"/>
              </a:lnSpc>
              <a:spcBef>
                <a:spcPts val="0"/>
              </a:spcBef>
              <a:spcAft>
                <a:spcPts val="0"/>
              </a:spcAft>
              <a:buClrTx/>
              <a:buSzTx/>
              <a:tabLst/>
              <a:defRPr/>
            </a:pPr>
            <a:r>
              <a:rPr lang="en-US" sz="3200" b="1" dirty="0">
                <a:solidFill>
                  <a:srgbClr val="535554"/>
                </a:solidFill>
                <a:latin typeface="Lato" panose="020F0502020204030203" pitchFamily="34" charset="0"/>
                <a:ea typeface="Lato" panose="020F0502020204030203" pitchFamily="34" charset="0"/>
                <a:cs typeface="Lato" panose="020F0502020204030203" pitchFamily="34" charset="0"/>
              </a:rPr>
              <a:t>A look ahead: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535554"/>
                </a:solidFill>
                <a:latin typeface="Lato" panose="020F0502020204030203" pitchFamily="34" charset="0"/>
                <a:ea typeface="Lato" panose="020F0502020204030203" pitchFamily="34" charset="0"/>
                <a:cs typeface="Lato" panose="020F0502020204030203" pitchFamily="34" charset="0"/>
              </a:rPr>
              <a:t>Expand outside of the Albuquerque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535554"/>
                </a:solidFill>
                <a:latin typeface="Lato" panose="020F0502020204030203" pitchFamily="34" charset="0"/>
                <a:ea typeface="Lato" panose="020F0502020204030203" pitchFamily="34" charset="0"/>
                <a:cs typeface="Lato" panose="020F0502020204030203" pitchFamily="34" charset="0"/>
              </a:rPr>
              <a:t>Explore a direct service model for this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dirty="0">
              <a:solidFill>
                <a:srgbClr val="535554"/>
              </a:solidFill>
              <a:latin typeface="Lato" panose="020F0502020204030203" pitchFamily="34" charset="0"/>
              <a:ea typeface="Lato" panose="020F0502020204030203" pitchFamily="34" charset="0"/>
              <a:cs typeface="Lato" panose="020F050202020403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35554"/>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12019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C62A63-5448-4363-D9CA-A7441D7C8549}"/>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B66715-5F66-4FFC-B6F5-2A0E14E7BA7D}"/>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5">
            <a:extLst>
              <a:ext uri="{FF2B5EF4-FFF2-40B4-BE49-F238E27FC236}">
                <a16:creationId xmlns:a16="http://schemas.microsoft.com/office/drawing/2014/main" id="{B7F80BD5-2B01-4740-AF2C-CEE8AD3633DD}"/>
              </a:ext>
            </a:extLst>
          </p:cNvPr>
          <p:cNvSpPr>
            <a:spLocks noGrp="1"/>
          </p:cNvSpPr>
          <p:nvPr>
            <p:ph type="ftr" sz="quarter" idx="11"/>
          </p:nvPr>
        </p:nvSpPr>
        <p:spPr>
          <a:xfrm>
            <a:off x="11477413" y="6487022"/>
            <a:ext cx="572996" cy="370978"/>
          </a:xfrm>
        </p:spPr>
        <p:txBody>
          <a:bodyPr/>
          <a:lstStyle/>
          <a:p>
            <a:r>
              <a:rPr lang="en-US" sz="1600" b="1">
                <a:solidFill>
                  <a:schemeClr val="tx1"/>
                </a:solidFill>
              </a:rPr>
              <a:t>1</a:t>
            </a:r>
            <a:endParaRPr lang="en-US" b="1">
              <a:solidFill>
                <a:schemeClr val="tx1"/>
              </a:solidFill>
            </a:endParaRPr>
          </a:p>
        </p:txBody>
      </p:sp>
      <p:sp>
        <p:nvSpPr>
          <p:cNvPr id="6" name="Subtitle 5">
            <a:extLst>
              <a:ext uri="{FF2B5EF4-FFF2-40B4-BE49-F238E27FC236}">
                <a16:creationId xmlns:a16="http://schemas.microsoft.com/office/drawing/2014/main" id="{F0E28B22-4C5C-3E48-7C75-2E8B75D4F4B4}"/>
              </a:ext>
            </a:extLst>
          </p:cNvPr>
          <p:cNvSpPr>
            <a:spLocks noGrp="1"/>
          </p:cNvSpPr>
          <p:nvPr>
            <p:ph type="subTitle" idx="1"/>
          </p:nvPr>
        </p:nvSpPr>
        <p:spPr>
          <a:xfrm>
            <a:off x="366632" y="1552755"/>
            <a:ext cx="10843912" cy="4123426"/>
          </a:xfrm>
        </p:spPr>
        <p:txBody>
          <a:bodyPr vert="horz" lIns="91440" tIns="45720" rIns="91440" bIns="45720" rtlCol="0" anchor="t">
            <a:noAutofit/>
          </a:bodyPr>
          <a:lstStyle/>
          <a:p>
            <a:pPr algn="l">
              <a:buNone/>
            </a:pPr>
            <a:r>
              <a:rPr lang="en-US" sz="2800" b="1" dirty="0">
                <a:solidFill>
                  <a:srgbClr val="000000"/>
                </a:solidFill>
                <a:latin typeface="Lato" panose="020F0502020204030203" pitchFamily="34" charset="0"/>
                <a:ea typeface="Lato" panose="020F0502020204030203" pitchFamily="34" charset="0"/>
                <a:cs typeface="Lato" panose="020F0502020204030203" pitchFamily="34" charset="0"/>
              </a:rPr>
              <a:t>Today’s Discussion</a:t>
            </a: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98145" indent="-285750" algn="l">
              <a:lnSpc>
                <a:spcPct val="100000"/>
              </a:lnSpc>
              <a:buFont typeface="Arial" panose="020B0604020202020204" pitchFamily="34" charset="0"/>
              <a:buChar char="•"/>
            </a:pPr>
            <a:r>
              <a:rPr lang="en-US" sz="3200" dirty="0">
                <a:solidFill>
                  <a:srgbClr val="000000"/>
                </a:solidFill>
                <a:latin typeface="Lato" panose="020F0502020204030203" pitchFamily="34" charset="0"/>
                <a:ea typeface="Lato" panose="020F0502020204030203" pitchFamily="34" charset="0"/>
                <a:cs typeface="Lato" panose="020F0502020204030203" pitchFamily="34" charset="0"/>
              </a:rPr>
              <a:t>HOME Homeowner Rehabilitation</a:t>
            </a:r>
          </a:p>
          <a:p>
            <a:pPr marL="398145" indent="-285750" algn="l">
              <a:lnSpc>
                <a:spcPct val="100000"/>
              </a:lnSpc>
              <a:buFont typeface="Arial" panose="020B0604020202020204" pitchFamily="34" charset="0"/>
              <a:buChar char="•"/>
            </a:pPr>
            <a:r>
              <a:rPr lang="en-US" sz="3200" dirty="0">
                <a:solidFill>
                  <a:srgbClr val="000000"/>
                </a:solidFill>
                <a:latin typeface="Lato" panose="020F0502020204030203" pitchFamily="34" charset="0"/>
                <a:ea typeface="Lato" panose="020F0502020204030203" pitchFamily="34" charset="0"/>
                <a:cs typeface="Lato" panose="020F0502020204030203" pitchFamily="34" charset="0"/>
              </a:rPr>
              <a:t>Home Improvement Program (HIP)</a:t>
            </a:r>
          </a:p>
          <a:p>
            <a:pPr marL="398145" indent="-285750" algn="l">
              <a:lnSpc>
                <a:spcPct val="100000"/>
              </a:lnSpc>
              <a:buFont typeface="Arial" panose="020B0604020202020204" pitchFamily="34" charset="0"/>
              <a:buChar char="•"/>
            </a:pPr>
            <a:r>
              <a:rPr lang="en-US" sz="3200" dirty="0">
                <a:solidFill>
                  <a:srgbClr val="000000"/>
                </a:solidFill>
                <a:latin typeface="Lato" panose="020F0502020204030203" pitchFamily="34" charset="0"/>
                <a:ea typeface="Lato" panose="020F0502020204030203" pitchFamily="34" charset="0"/>
                <a:cs typeface="Lato" panose="020F0502020204030203" pitchFamily="34" charset="0"/>
              </a:rPr>
              <a:t>Restoring Our Communities (ROC)</a:t>
            </a:r>
          </a:p>
          <a:p>
            <a:pPr marL="398145" indent="-285750" algn="l">
              <a:lnSpc>
                <a:spcPct val="100000"/>
              </a:lnSpc>
              <a:buFont typeface="Arial" panose="020B0604020202020204" pitchFamily="34" charset="0"/>
              <a:buChar char="•"/>
            </a:pPr>
            <a:r>
              <a:rPr lang="en-US" sz="3200" dirty="0">
                <a:solidFill>
                  <a:srgbClr val="000000"/>
                </a:solidFill>
                <a:latin typeface="Lato"/>
                <a:ea typeface="Lato"/>
                <a:cs typeface="Lato"/>
              </a:rPr>
              <a:t>Homeowner Testimonials</a:t>
            </a: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112395" algn="l">
              <a:lnSpc>
                <a:spcPct val="100000"/>
              </a:lnSpc>
            </a:pPr>
            <a:endParaRPr lang="en-US" sz="16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126AE2E3-463B-4DAF-1BAA-1C81CA3F1914}"/>
              </a:ext>
            </a:extLst>
          </p:cNvPr>
          <p:cNvSpPr txBox="1">
            <a:spLocks/>
          </p:cNvSpPr>
          <p:nvPr/>
        </p:nvSpPr>
        <p:spPr>
          <a:xfrm>
            <a:off x="1994406" y="139305"/>
            <a:ext cx="10099545" cy="911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Housing New Mexico’s Single Family Home Rehabilitation Programs</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descr="A logo with a sun and a keyhole&#10;&#10;Description automatically generated">
            <a:extLst>
              <a:ext uri="{FF2B5EF4-FFF2-40B4-BE49-F238E27FC236}">
                <a16:creationId xmlns:a16="http://schemas.microsoft.com/office/drawing/2014/main" id="{92A581E1-F564-6B53-D022-0CCF3E193E44}"/>
              </a:ext>
            </a:extLst>
          </p:cNvPr>
          <p:cNvPicPr>
            <a:picLocks noChangeAspect="1"/>
          </p:cNvPicPr>
          <p:nvPr/>
        </p:nvPicPr>
        <p:blipFill>
          <a:blip r:embed="rId3"/>
          <a:stretch>
            <a:fillRect/>
          </a:stretch>
        </p:blipFill>
        <p:spPr>
          <a:xfrm>
            <a:off x="366632" y="234640"/>
            <a:ext cx="876543" cy="514641"/>
          </a:xfrm>
          <a:prstGeom prst="rect">
            <a:avLst/>
          </a:prstGeom>
        </p:spPr>
      </p:pic>
    </p:spTree>
    <p:extLst>
      <p:ext uri="{BB962C8B-B14F-4D97-AF65-F5344CB8AC3E}">
        <p14:creationId xmlns:p14="http://schemas.microsoft.com/office/powerpoint/2010/main" val="4078884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21961-AF4D-982C-CBFA-373F1529DCE3}"/>
              </a:ext>
            </a:extLst>
          </p:cNvPr>
          <p:cNvPicPr>
            <a:picLocks noChangeAspect="1"/>
          </p:cNvPicPr>
          <p:nvPr/>
        </p:nvPicPr>
        <p:blipFill>
          <a:blip r:embed="rId3"/>
          <a:srcRect t="3236" b="3236"/>
          <a:stretch/>
        </p:blipFill>
        <p:spPr>
          <a:xfrm>
            <a:off x="5843450" y="1051133"/>
            <a:ext cx="6348549" cy="5494300"/>
          </a:xfrm>
          <a:prstGeom prst="rect">
            <a:avLst/>
          </a:prstGeom>
        </p:spPr>
      </p:pic>
      <p:sp>
        <p:nvSpPr>
          <p:cNvPr id="8" name="Rectangle 7">
            <a:extLst>
              <a:ext uri="{FF2B5EF4-FFF2-40B4-BE49-F238E27FC236}">
                <a16:creationId xmlns:a16="http://schemas.microsoft.com/office/drawing/2014/main" id="{C6B47DEB-37EC-C6E6-4B53-13FB3826BA71}"/>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6C0D539-D723-7F80-DBA1-2CE598993017}"/>
              </a:ext>
            </a:extLst>
          </p:cNvPr>
          <p:cNvSpPr txBox="1">
            <a:spLocks/>
          </p:cNvSpPr>
          <p:nvPr/>
        </p:nvSpPr>
        <p:spPr>
          <a:xfrm>
            <a:off x="1459568" y="140587"/>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 Homeowner Rehabilitation Program </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2EC5E5B3-403F-7724-7E34-EA7F1CB1D31A}"/>
              </a:ext>
            </a:extLst>
          </p:cNvPr>
          <p:cNvPicPr>
            <a:picLocks noChangeAspect="1"/>
          </p:cNvPicPr>
          <p:nvPr/>
        </p:nvPicPr>
        <p:blipFill>
          <a:blip r:embed="rId4"/>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B661F1C0-5B87-87C4-1953-21556D7A68D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A0E56BDB-028F-4F91-9DFB-DDB117D339EE}"/>
              </a:ext>
            </a:extLst>
          </p:cNvPr>
          <p:cNvSpPr>
            <a:spLocks noGrp="1"/>
          </p:cNvSpPr>
          <p:nvPr>
            <p:ph type="ftr" sz="quarter" idx="11"/>
          </p:nvPr>
        </p:nvSpPr>
        <p:spPr>
          <a:xfrm>
            <a:off x="11477413" y="6487022"/>
            <a:ext cx="572996" cy="370978"/>
          </a:xfrm>
        </p:spPr>
        <p:txBody>
          <a:bodyPr/>
          <a:lstStyle/>
          <a:p>
            <a:r>
              <a:rPr lang="en-US" sz="1600" b="1">
                <a:solidFill>
                  <a:srgbClr val="535554"/>
                </a:solidFill>
              </a:rPr>
              <a:t>2</a:t>
            </a:r>
            <a:endParaRPr lang="en-US" b="1">
              <a:solidFill>
                <a:srgbClr val="535554"/>
              </a:solidFill>
            </a:endParaRPr>
          </a:p>
        </p:txBody>
      </p:sp>
      <p:sp>
        <p:nvSpPr>
          <p:cNvPr id="4" name="Rectangle 1">
            <a:extLst>
              <a:ext uri="{FF2B5EF4-FFF2-40B4-BE49-F238E27FC236}">
                <a16:creationId xmlns:a16="http://schemas.microsoft.com/office/drawing/2014/main" id="{EF5AAF22-DB73-BE31-D1DB-965C30FF699F}"/>
              </a:ext>
            </a:extLst>
          </p:cNvPr>
          <p:cNvSpPr>
            <a:spLocks noGrp="1" noChangeArrowheads="1"/>
          </p:cNvSpPr>
          <p:nvPr>
            <p:ph type="subTitle" idx="1"/>
          </p:nvPr>
        </p:nvSpPr>
        <p:spPr bwMode="auto">
          <a:xfrm>
            <a:off x="104954" y="1098475"/>
            <a:ext cx="5395799"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200">
                <a:solidFill>
                  <a:srgbClr val="000000"/>
                </a:solidFill>
                <a:latin typeface="Lato" panose="020F0502020204030203" pitchFamily="34" charset="0"/>
                <a:ea typeface="Lato" panose="020F0502020204030203" pitchFamily="34" charset="0"/>
                <a:cs typeface="Lato" panose="020F0502020204030203" pitchFamily="34" charset="0"/>
              </a:rPr>
              <a:t>Program Goals</a:t>
            </a:r>
          </a:p>
          <a:p>
            <a:pPr marR="0" lvl="0" algn="l" defTabSz="914400" rtl="0" eaLnBrk="0" fontAlgn="base" latinLnBrk="0" hangingPunct="0">
              <a:lnSpc>
                <a:spcPct val="100000"/>
              </a:lnSpc>
              <a:spcBef>
                <a:spcPct val="0"/>
              </a:spcBef>
              <a:spcAft>
                <a:spcPct val="0"/>
              </a:spcAft>
              <a:buClrTx/>
              <a:buSzTx/>
              <a:tabLst/>
            </a:pPr>
            <a:endParaRPr lang="en-US" altLang="en-US" sz="320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a:solidFill>
                  <a:srgbClr val="000000"/>
                </a:solidFill>
                <a:latin typeface="Lato" panose="020F0502020204030203" pitchFamily="34" charset="0"/>
                <a:ea typeface="Lato" panose="020F0502020204030203" pitchFamily="34" charset="0"/>
                <a:cs typeface="Lato" panose="020F0502020204030203" pitchFamily="34" charset="0"/>
              </a:rPr>
              <a:t>Support low-income homeowners with essential repairs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a:solidFill>
                  <a:srgbClr val="000000"/>
                </a:solidFill>
                <a:latin typeface="Lato" panose="020F0502020204030203" pitchFamily="34" charset="0"/>
                <a:ea typeface="Lato" panose="020F0502020204030203" pitchFamily="34" charset="0"/>
                <a:cs typeface="Lato" panose="020F0502020204030203" pitchFamily="34" charset="0"/>
              </a:rPr>
              <a:t>Preserve affordable housing statewide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3200">
                <a:solidFill>
                  <a:srgbClr val="000000"/>
                </a:solidFill>
                <a:latin typeface="Lato" panose="020F0502020204030203" pitchFamily="34" charset="0"/>
                <a:ea typeface="Lato" panose="020F0502020204030203" pitchFamily="34" charset="0"/>
                <a:cs typeface="Lato" panose="020F0502020204030203" pitchFamily="34" charset="0"/>
              </a:rPr>
              <a:t>Improve accessibility for elderly and disabled New Mexicans</a:t>
            </a:r>
          </a:p>
          <a:p>
            <a:pPr marR="0" lvl="0" algn="l" defTabSz="914400" rtl="0" eaLnBrk="0" fontAlgn="base" latinLnBrk="0" hangingPunct="0">
              <a:lnSpc>
                <a:spcPct val="100000"/>
              </a:lnSpc>
              <a:spcBef>
                <a:spcPct val="0"/>
              </a:spcBef>
              <a:spcAft>
                <a:spcPct val="0"/>
              </a:spcAft>
              <a:buClrTx/>
              <a:buSzTx/>
              <a:tabLst/>
            </a:pPr>
            <a:endParaRPr lang="en-US" altLang="en-US">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963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 Rehab </a:t>
            </a:r>
          </a:p>
        </p:txBody>
      </p:sp>
      <p:sp>
        <p:nvSpPr>
          <p:cNvPr id="3" name="Content Placeholder 2"/>
          <p:cNvSpPr>
            <a:spLocks noGrp="1"/>
          </p:cNvSpPr>
          <p:nvPr>
            <p:ph idx="1"/>
          </p:nvPr>
        </p:nvSpPr>
        <p:spPr>
          <a:xfrm>
            <a:off x="600785" y="1173222"/>
            <a:ext cx="6315635" cy="5020674"/>
          </a:xfrm>
        </p:spPr>
        <p:txBody>
          <a:bodyPr vert="horz" lIns="91440" tIns="45720" rIns="91440" bIns="45720" rtlCol="0" anchor="t">
            <a:normAutofit/>
          </a:bodyPr>
          <a:lstStyle/>
          <a:p>
            <a:pPr marL="0" indent="0">
              <a:buNone/>
            </a:pPr>
            <a:r>
              <a:rPr lang="en-US" sz="2800" b="1">
                <a:latin typeface="Lato"/>
                <a:ea typeface="Lato"/>
                <a:cs typeface="Lato"/>
              </a:rPr>
              <a:t>How Home Rehab is Administered</a:t>
            </a:r>
          </a:p>
          <a:p>
            <a:r>
              <a:rPr lang="en-US" sz="2800">
                <a:latin typeface="Lato"/>
                <a:ea typeface="Lato"/>
                <a:cs typeface="Lato"/>
              </a:rPr>
              <a:t>HUD funds and oversees the program</a:t>
            </a:r>
          </a:p>
          <a:p>
            <a:r>
              <a:rPr lang="en-US" sz="2800">
                <a:latin typeface="Lato"/>
                <a:ea typeface="Lato"/>
                <a:cs typeface="Lato"/>
              </a:rPr>
              <a:t>Housing New Mexico is the Participating Jurisdiction (PJ)</a:t>
            </a:r>
          </a:p>
          <a:p>
            <a:r>
              <a:rPr lang="en-US" sz="2800">
                <a:latin typeface="Lato"/>
                <a:ea typeface="Lato"/>
                <a:cs typeface="Lato"/>
              </a:rPr>
              <a:t>Subrecipients work directly with homeowners</a:t>
            </a:r>
          </a:p>
          <a:p>
            <a:r>
              <a:rPr lang="en-US" sz="2800">
                <a:latin typeface="Lato"/>
                <a:ea typeface="Lato"/>
                <a:cs typeface="Lato"/>
              </a:rPr>
              <a:t>Housing New Mexico remains fully responsible for compliance</a:t>
            </a:r>
          </a:p>
        </p:txBody>
      </p:sp>
      <p:graphicFrame>
        <p:nvGraphicFramePr>
          <p:cNvPr id="22" name="Content Placeholder 21"/>
          <p:cNvGraphicFramePr>
            <a:graphicFrameLocks noGrp="1"/>
          </p:cNvGraphicFramePr>
          <p:nvPr>
            <p:ph sz="half" idx="4294967295"/>
            <p:extLst>
              <p:ext uri="{D42A27DB-BD31-4B8C-83A1-F6EECF244321}">
                <p14:modId xmlns:p14="http://schemas.microsoft.com/office/powerpoint/2010/main" val="203172445"/>
              </p:ext>
            </p:extLst>
          </p:nvPr>
        </p:nvGraphicFramePr>
        <p:xfrm>
          <a:off x="6601104" y="1214626"/>
          <a:ext cx="5662612" cy="528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a:extLst>
              <a:ext uri="{FF2B5EF4-FFF2-40B4-BE49-F238E27FC236}">
                <a16:creationId xmlns:a16="http://schemas.microsoft.com/office/drawing/2014/main" id="{6D8A6357-0459-CE1D-6207-9C6EF30D6A38}"/>
              </a:ext>
            </a:extLst>
          </p:cNvPr>
          <p:cNvSpPr>
            <a:spLocks noGrp="1"/>
          </p:cNvSpPr>
          <p:nvPr>
            <p:ph type="ftr" sz="quarter" idx="11"/>
          </p:nvPr>
        </p:nvSpPr>
        <p:spPr>
          <a:xfrm>
            <a:off x="11477413" y="6487022"/>
            <a:ext cx="572996" cy="370978"/>
          </a:xfrm>
        </p:spPr>
        <p:txBody>
          <a:bodyPr/>
          <a:lstStyle/>
          <a:p>
            <a:r>
              <a:rPr lang="en-US" b="1" dirty="0">
                <a:solidFill>
                  <a:schemeClr val="tx1"/>
                </a:solidFill>
              </a:rPr>
              <a:t>3</a:t>
            </a:r>
          </a:p>
        </p:txBody>
      </p:sp>
    </p:spTree>
    <p:custDataLst>
      <p:tags r:id="rId1"/>
    </p:custDataLst>
    <p:extLst>
      <p:ext uri="{BB962C8B-B14F-4D97-AF65-F5344CB8AC3E}">
        <p14:creationId xmlns:p14="http://schemas.microsoft.com/office/powerpoint/2010/main" val="1279933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26D7-115E-1118-C108-B741190369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8DF5178-BD63-4271-B6B4-2AC483702A2C}"/>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4021617-2DFF-1774-30DB-5DBA2E201FAB}"/>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Subrecipient Responsibilities  </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FADF01C5-E1DA-E957-7695-88F1460F7056}"/>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FAFEDEA7-38C0-22A7-F2E0-7934A6DB390E}"/>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6855B284-69EF-A07A-6D98-3711246EB112}"/>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4</a:t>
            </a:r>
          </a:p>
        </p:txBody>
      </p:sp>
      <p:sp>
        <p:nvSpPr>
          <p:cNvPr id="3" name="Rectangle 1">
            <a:extLst>
              <a:ext uri="{FF2B5EF4-FFF2-40B4-BE49-F238E27FC236}">
                <a16:creationId xmlns:a16="http://schemas.microsoft.com/office/drawing/2014/main" id="{1F5869F0-E8BC-3B98-7F85-31579C7924F7}"/>
              </a:ext>
            </a:extLst>
          </p:cNvPr>
          <p:cNvSpPr>
            <a:spLocks noGrp="1" noChangeArrowheads="1"/>
          </p:cNvSpPr>
          <p:nvPr>
            <p:ph type="subTitle" idx="1"/>
          </p:nvPr>
        </p:nvSpPr>
        <p:spPr bwMode="auto">
          <a:xfrm>
            <a:off x="500922" y="2405643"/>
            <a:ext cx="10848950" cy="204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Market the program and manage waitlists</a:t>
            </a:r>
          </a:p>
          <a:p>
            <a:pPr marL="457200" marR="0" lvl="0" indent="-4572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Determine homeowner eligibility</a:t>
            </a:r>
          </a:p>
          <a:p>
            <a:pPr marL="457200" marR="0" lvl="0" indent="-4572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Oversee construction and inspections</a:t>
            </a:r>
          </a:p>
          <a:p>
            <a:pPr marL="457200" marR="0" lvl="0" indent="-4572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Ensure compliance with all funding requirements</a:t>
            </a:r>
          </a:p>
        </p:txBody>
      </p:sp>
    </p:spTree>
    <p:extLst>
      <p:ext uri="{BB962C8B-B14F-4D97-AF65-F5344CB8AC3E}">
        <p14:creationId xmlns:p14="http://schemas.microsoft.com/office/powerpoint/2010/main" val="39495379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54958-F74D-2F0B-AC23-B18A2BDB0A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9A8B51D-19D5-39A6-1B5D-2F951B378D73}"/>
              </a:ext>
            </a:extLst>
          </p:cNvPr>
          <p:cNvSpPr/>
          <p:nvPr/>
        </p:nvSpPr>
        <p:spPr>
          <a:xfrm>
            <a:off x="-1" y="3744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Title 1">
            <a:extLst>
              <a:ext uri="{FF2B5EF4-FFF2-40B4-BE49-F238E27FC236}">
                <a16:creationId xmlns:a16="http://schemas.microsoft.com/office/drawing/2014/main" id="{B9B289C0-2F90-8C1F-25E1-77DE0DC588A9}"/>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a:solidFill>
                  <a:schemeClr val="lt1"/>
                </a:solidFill>
                <a:latin typeface="Lato" panose="020F0502020204030203" pitchFamily="34" charset="0"/>
                <a:ea typeface="Lato" panose="020F0502020204030203" pitchFamily="34" charset="0"/>
                <a:cs typeface="Lato" panose="020F0502020204030203" pitchFamily="34" charset="0"/>
              </a:rPr>
              <a:t>Funding and Limits </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AEC64D3D-1B7A-12BA-A43E-08A65DF56845}"/>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C9A9AD84-84D4-10BD-3AE2-544E2B1C0CF3}"/>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BD9BEDB4-CF20-87F3-0A07-1983066F3A14}"/>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5</a:t>
            </a:r>
          </a:p>
        </p:txBody>
      </p:sp>
      <p:sp>
        <p:nvSpPr>
          <p:cNvPr id="3" name="Rectangle 1">
            <a:extLst>
              <a:ext uri="{FF2B5EF4-FFF2-40B4-BE49-F238E27FC236}">
                <a16:creationId xmlns:a16="http://schemas.microsoft.com/office/drawing/2014/main" id="{6E0B2A32-7843-3432-90D9-218963AC9494}"/>
              </a:ext>
            </a:extLst>
          </p:cNvPr>
          <p:cNvSpPr>
            <a:spLocks noGrp="1" noChangeArrowheads="1"/>
          </p:cNvSpPr>
          <p:nvPr>
            <p:ph type="subTitle" idx="1"/>
          </p:nvPr>
        </p:nvSpPr>
        <p:spPr bwMode="auto">
          <a:xfrm>
            <a:off x="472641" y="1248737"/>
            <a:ext cx="10848950"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ts val="600"/>
              </a:spcBef>
              <a:spcAft>
                <a:spcPct val="0"/>
              </a:spcAft>
              <a:buClrTx/>
              <a:buSzTx/>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Funding &amp; Key Limits</a:t>
            </a:r>
          </a:p>
          <a:p>
            <a:pPr marR="0" lvl="0" algn="l" defTabSz="914400" rtl="0" eaLnBrk="0" fontAlgn="base" latinLnBrk="0" hangingPunct="0">
              <a:lnSpc>
                <a:spcPct val="100000"/>
              </a:lnSpc>
              <a:spcBef>
                <a:spcPts val="600"/>
              </a:spcBef>
              <a:spcAft>
                <a:spcPct val="0"/>
              </a:spcAft>
              <a:buClrTx/>
              <a:buSzTx/>
              <a:tabLst/>
            </a:pPr>
            <a:endPar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457200" marR="0" lvl="0" indent="-4572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~$3M available through open NOFA</a:t>
            </a:r>
          </a:p>
          <a:p>
            <a:pPr marL="457200" marR="0" lvl="0" indent="-45720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Max project cost are determined by Housing New Mexico but must not exceed HUD limits.</a:t>
            </a:r>
            <a:r>
              <a:rPr lang="en-US" altLang="en-US" sz="1200" dirty="0">
                <a:solidFill>
                  <a:srgbClr val="000000"/>
                </a:solidFill>
                <a:latin typeface="Lato" panose="020F0502020204030203" pitchFamily="34" charset="0"/>
                <a:ea typeface="Lato" panose="020F0502020204030203" pitchFamily="34" charset="0"/>
                <a:cs typeface="Lato" panose="020F0502020204030203" pitchFamily="34" charset="0"/>
              </a:rPr>
              <a:t>	</a:t>
            </a:r>
          </a:p>
          <a:p>
            <a:pPr marL="457200" indent="-457200" algn="l" eaLnBrk="0" fontAlgn="base" hangingPunct="0">
              <a:lnSpc>
                <a:spcPct val="100000"/>
              </a:lnSpc>
              <a:spcBef>
                <a:spcPts val="600"/>
              </a:spcBef>
              <a:spcAft>
                <a:spcPct val="0"/>
              </a:spcAft>
              <a:buFont typeface="Arial" panose="020B0604020202020204" pitchFamily="34" charset="0"/>
              <a:buChar char="•"/>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Admin allowance: 5%</a:t>
            </a:r>
          </a:p>
          <a:p>
            <a:pPr marL="457200" indent="-457200" algn="l" eaLnBrk="0" fontAlgn="base" hangingPunct="0">
              <a:lnSpc>
                <a:spcPct val="100000"/>
              </a:lnSpc>
              <a:spcBef>
                <a:spcPts val="600"/>
              </a:spcBef>
              <a:spcAft>
                <a:spcPct val="0"/>
              </a:spcAft>
              <a:buFont typeface="Arial" panose="020B0604020202020204" pitchFamily="34" charset="0"/>
              <a:buChar char="•"/>
            </a:pPr>
            <a:r>
              <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rPr>
              <a:t>Soft + service delivery costs </a:t>
            </a:r>
            <a:r>
              <a:rPr lang="en-US" sz="2800" dirty="0">
                <a:solidFill>
                  <a:srgbClr val="000000"/>
                </a:solidFill>
                <a:latin typeface="Lato" panose="020F0502020204030203" pitchFamily="34" charset="0"/>
                <a:ea typeface="Lato" panose="020F0502020204030203" pitchFamily="34" charset="0"/>
                <a:cs typeface="Lato" panose="020F0502020204030203" pitchFamily="34" charset="0"/>
              </a:rPr>
              <a:t>≤ 20% of hard costs </a:t>
            </a:r>
            <a:endParaRPr lang="en-US" altLang="en-US" sz="28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5888918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F3742C-6493-EB12-04B6-E9EBE385D493}"/>
              </a:ext>
            </a:extLst>
          </p:cNvPr>
          <p:cNvSpPr>
            <a:spLocks noGrp="1"/>
          </p:cNvSpPr>
          <p:nvPr>
            <p:ph type="title"/>
          </p:nvPr>
        </p:nvSpPr>
        <p:spPr>
          <a:xfrm>
            <a:off x="1747520" y="222886"/>
            <a:ext cx="10337800" cy="686008"/>
          </a:xfrm>
        </p:spPr>
        <p:txBody>
          <a:bodyPr/>
          <a:lstStyle/>
          <a:p>
            <a:r>
              <a:rPr lang="en-US"/>
              <a:t>Eligible Costs </a:t>
            </a:r>
          </a:p>
        </p:txBody>
      </p:sp>
      <p:sp>
        <p:nvSpPr>
          <p:cNvPr id="2" name="Content Placeholder 1">
            <a:extLst>
              <a:ext uri="{FF2B5EF4-FFF2-40B4-BE49-F238E27FC236}">
                <a16:creationId xmlns:a16="http://schemas.microsoft.com/office/drawing/2014/main" id="{2EAC9D15-D2D0-B66E-FC57-8C3180CDF916}"/>
              </a:ext>
            </a:extLst>
          </p:cNvPr>
          <p:cNvSpPr>
            <a:spLocks noGrp="1"/>
          </p:cNvSpPr>
          <p:nvPr>
            <p:ph idx="1"/>
          </p:nvPr>
        </p:nvSpPr>
        <p:spPr>
          <a:xfrm>
            <a:off x="838200" y="1475872"/>
            <a:ext cx="10515600" cy="4700337"/>
          </a:xfrm>
        </p:spPr>
        <p:txBody>
          <a:bodyPr/>
          <a:lstStyle/>
          <a:p>
            <a:pPr marL="0" indent="0">
              <a:buNone/>
            </a:pPr>
            <a:r>
              <a:rPr lang="en-US" b="1" dirty="0"/>
              <a:t>Eligible Cost Breakdown</a:t>
            </a:r>
          </a:p>
          <a:p>
            <a:pPr marL="0" indent="0">
              <a:buNone/>
            </a:pPr>
            <a:endParaRPr lang="en-US" b="1" dirty="0"/>
          </a:p>
          <a:p>
            <a:r>
              <a:rPr lang="en-US" b="1" dirty="0"/>
              <a:t>Hard Costs: </a:t>
            </a:r>
            <a:r>
              <a:rPr lang="en-US" dirty="0"/>
              <a:t>Construction &amp; Rehabilitation work</a:t>
            </a:r>
          </a:p>
          <a:p>
            <a:r>
              <a:rPr lang="en-US" b="1" dirty="0"/>
              <a:t>Soft Costs:</a:t>
            </a:r>
            <a:r>
              <a:rPr lang="en-US" dirty="0"/>
              <a:t> Appraisals, environmental reviews, permits</a:t>
            </a:r>
          </a:p>
          <a:p>
            <a:r>
              <a:rPr lang="en-US" b="1" dirty="0"/>
              <a:t>Project Delivery: </a:t>
            </a:r>
            <a:r>
              <a:rPr lang="en-US" dirty="0"/>
              <a:t>Staff time tied to a specific project</a:t>
            </a:r>
          </a:p>
          <a:p>
            <a:r>
              <a:rPr lang="en-US" b="1" dirty="0"/>
              <a:t>Administrative*:</a:t>
            </a:r>
            <a:r>
              <a:rPr lang="en-US" dirty="0"/>
              <a:t> Not directly tied to a specific project</a:t>
            </a:r>
          </a:p>
          <a:p>
            <a:pPr marL="0" indent="0">
              <a:buNone/>
            </a:pPr>
            <a:r>
              <a:rPr lang="en-US" sz="1200" dirty="0"/>
              <a:t>                                                                                 *Salaries, reporting, costs for projects that do not proceed, not to exceed 5% of award</a:t>
            </a:r>
          </a:p>
        </p:txBody>
      </p:sp>
      <p:sp>
        <p:nvSpPr>
          <p:cNvPr id="4" name="Footer Placeholder 5">
            <a:extLst>
              <a:ext uri="{FF2B5EF4-FFF2-40B4-BE49-F238E27FC236}">
                <a16:creationId xmlns:a16="http://schemas.microsoft.com/office/drawing/2014/main" id="{FD2C3233-6A9F-8A56-E0E8-B2C136D6D655}"/>
              </a:ext>
            </a:extLst>
          </p:cNvPr>
          <p:cNvSpPr>
            <a:spLocks noGrp="1"/>
          </p:cNvSpPr>
          <p:nvPr>
            <p:ph type="ftr" sz="quarter" idx="11"/>
          </p:nvPr>
        </p:nvSpPr>
        <p:spPr>
          <a:xfrm>
            <a:off x="11477413" y="6487022"/>
            <a:ext cx="572996" cy="370978"/>
          </a:xfrm>
        </p:spPr>
        <p:txBody>
          <a:bodyPr/>
          <a:lstStyle/>
          <a:p>
            <a:r>
              <a:rPr lang="en-US" sz="1600" b="1" dirty="0">
                <a:solidFill>
                  <a:srgbClr val="535554"/>
                </a:solidFill>
              </a:rPr>
              <a:t>6</a:t>
            </a:r>
            <a:endParaRPr lang="en-US" b="1" dirty="0">
              <a:solidFill>
                <a:srgbClr val="535554"/>
              </a:solidFill>
            </a:endParaRPr>
          </a:p>
        </p:txBody>
      </p:sp>
    </p:spTree>
    <p:extLst>
      <p:ext uri="{BB962C8B-B14F-4D97-AF65-F5344CB8AC3E}">
        <p14:creationId xmlns:p14="http://schemas.microsoft.com/office/powerpoint/2010/main" val="34603307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64B3-9510-9010-4D65-C7AA0F4B9E4D}"/>
              </a:ext>
            </a:extLst>
          </p:cNvPr>
          <p:cNvSpPr>
            <a:spLocks noGrp="1"/>
          </p:cNvSpPr>
          <p:nvPr>
            <p:ph type="title"/>
          </p:nvPr>
        </p:nvSpPr>
        <p:spPr>
          <a:xfrm>
            <a:off x="1765767" y="222250"/>
            <a:ext cx="10337800" cy="687388"/>
          </a:xfrm>
        </p:spPr>
        <p:txBody>
          <a:bodyPr>
            <a:normAutofit/>
          </a:bodyPr>
          <a:lstStyle/>
          <a:p>
            <a:r>
              <a:rPr lang="en-US"/>
              <a:t>Project Life Cycle</a:t>
            </a:r>
          </a:p>
        </p:txBody>
      </p:sp>
      <p:graphicFrame>
        <p:nvGraphicFramePr>
          <p:cNvPr id="4" name="Content Placeholder 3">
            <a:extLst>
              <a:ext uri="{FF2B5EF4-FFF2-40B4-BE49-F238E27FC236}">
                <a16:creationId xmlns:a16="http://schemas.microsoft.com/office/drawing/2014/main" id="{61F8B12E-8C88-62D4-67D7-29E608510FF0}"/>
              </a:ext>
            </a:extLst>
          </p:cNvPr>
          <p:cNvGraphicFramePr>
            <a:graphicFrameLocks noGrp="1"/>
          </p:cNvGraphicFramePr>
          <p:nvPr>
            <p:ph idx="1"/>
            <p:extLst>
              <p:ext uri="{D42A27DB-BD31-4B8C-83A1-F6EECF244321}">
                <p14:modId xmlns:p14="http://schemas.microsoft.com/office/powerpoint/2010/main" val="4119886109"/>
              </p:ext>
            </p:extLst>
          </p:nvPr>
        </p:nvGraphicFramePr>
        <p:xfrm>
          <a:off x="654601" y="808166"/>
          <a:ext cx="10515600" cy="4700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23FB42A8-FADB-C81A-98A4-BB4CAE298DFE}"/>
              </a:ext>
            </a:extLst>
          </p:cNvPr>
          <p:cNvGraphicFramePr/>
          <p:nvPr>
            <p:extLst>
              <p:ext uri="{D42A27DB-BD31-4B8C-83A1-F6EECF244321}">
                <p14:modId xmlns:p14="http://schemas.microsoft.com/office/powerpoint/2010/main" val="2159686836"/>
              </p:ext>
            </p:extLst>
          </p:nvPr>
        </p:nvGraphicFramePr>
        <p:xfrm>
          <a:off x="2780398" y="4437548"/>
          <a:ext cx="9221102" cy="21424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Arrow: Down 6">
            <a:extLst>
              <a:ext uri="{FF2B5EF4-FFF2-40B4-BE49-F238E27FC236}">
                <a16:creationId xmlns:a16="http://schemas.microsoft.com/office/drawing/2014/main" id="{A393C363-9F78-36FB-0600-2B26276C73A6}"/>
              </a:ext>
            </a:extLst>
          </p:cNvPr>
          <p:cNvSpPr/>
          <p:nvPr/>
        </p:nvSpPr>
        <p:spPr>
          <a:xfrm>
            <a:off x="3511198" y="3737600"/>
            <a:ext cx="301507" cy="6890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5BA2E20A-E9FB-7C63-4A0D-A53B361505D2}"/>
              </a:ext>
            </a:extLst>
          </p:cNvPr>
          <p:cNvSpPr/>
          <p:nvPr/>
        </p:nvSpPr>
        <p:spPr>
          <a:xfrm>
            <a:off x="7151598" y="3737310"/>
            <a:ext cx="301507" cy="6890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F0371096-B79A-2D95-7083-8529D2B0EC9F}"/>
              </a:ext>
            </a:extLst>
          </p:cNvPr>
          <p:cNvSpPr/>
          <p:nvPr/>
        </p:nvSpPr>
        <p:spPr>
          <a:xfrm>
            <a:off x="9001793" y="3747125"/>
            <a:ext cx="301507" cy="6890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9575D62-906D-8226-383C-A44F483C117B}"/>
              </a:ext>
            </a:extLst>
          </p:cNvPr>
          <p:cNvSpPr/>
          <p:nvPr/>
        </p:nvSpPr>
        <p:spPr>
          <a:xfrm>
            <a:off x="10868694" y="3730270"/>
            <a:ext cx="301507" cy="6890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5">
            <a:extLst>
              <a:ext uri="{FF2B5EF4-FFF2-40B4-BE49-F238E27FC236}">
                <a16:creationId xmlns:a16="http://schemas.microsoft.com/office/drawing/2014/main" id="{88C2CCB6-A619-FC73-CA06-DD1586E5DA9F}"/>
              </a:ext>
            </a:extLst>
          </p:cNvPr>
          <p:cNvSpPr>
            <a:spLocks noGrp="1"/>
          </p:cNvSpPr>
          <p:nvPr>
            <p:ph type="ftr" sz="quarter" idx="11"/>
          </p:nvPr>
        </p:nvSpPr>
        <p:spPr>
          <a:xfrm>
            <a:off x="11477413" y="6487022"/>
            <a:ext cx="572996" cy="370978"/>
          </a:xfrm>
        </p:spPr>
        <p:txBody>
          <a:bodyPr/>
          <a:lstStyle/>
          <a:p>
            <a:r>
              <a:rPr lang="en-US" sz="1600" b="1" dirty="0">
                <a:solidFill>
                  <a:srgbClr val="535554"/>
                </a:solidFill>
              </a:rPr>
              <a:t>7</a:t>
            </a:r>
            <a:endParaRPr lang="en-US" b="1" dirty="0">
              <a:solidFill>
                <a:srgbClr val="535554"/>
              </a:solidFill>
            </a:endParaRPr>
          </a:p>
        </p:txBody>
      </p:sp>
    </p:spTree>
    <p:extLst>
      <p:ext uri="{BB962C8B-B14F-4D97-AF65-F5344CB8AC3E}">
        <p14:creationId xmlns:p14="http://schemas.microsoft.com/office/powerpoint/2010/main" val="778084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2D6875F0-ACB7-4945-8220-F97ECFE1D8B0}"/>
                                            </p:graphicEl>
                                          </p:spTgt>
                                        </p:tgtEl>
                                        <p:attrNameLst>
                                          <p:attrName>style.visibility</p:attrName>
                                        </p:attrNameLst>
                                      </p:cBhvr>
                                      <p:to>
                                        <p:strVal val="visible"/>
                                      </p:to>
                                    </p:set>
                                    <p:animEffect transition="in" filter="wipe(left)">
                                      <p:cBhvr>
                                        <p:cTn id="7" dur="500"/>
                                        <p:tgtEl>
                                          <p:spTgt spid="4">
                                            <p:graphicEl>
                                              <a:dgm id="{2D6875F0-ACB7-4945-8220-F97ECFE1D8B0}"/>
                                            </p:graphic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4">
                                            <p:graphicEl>
                                              <a:dgm id="{EDBEC60B-5FD7-4D63-934A-DDA0815885EA}"/>
                                            </p:graphicEl>
                                          </p:spTgt>
                                        </p:tgtEl>
                                        <p:attrNameLst>
                                          <p:attrName>style.visibility</p:attrName>
                                        </p:attrNameLst>
                                      </p:cBhvr>
                                      <p:to>
                                        <p:strVal val="visible"/>
                                      </p:to>
                                    </p:set>
                                    <p:animEffect transition="in" filter="wipe(left)">
                                      <p:cBhvr>
                                        <p:cTn id="11" dur="500"/>
                                        <p:tgtEl>
                                          <p:spTgt spid="4">
                                            <p:graphicEl>
                                              <a:dgm id="{EDBEC60B-5FD7-4D63-934A-DDA0815885E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graphicEl>
                                              <a:dgm id="{2338AC7A-E959-4B66-A2B3-1D79A41FD8CD}"/>
                                            </p:graphicEl>
                                          </p:spTgt>
                                        </p:tgtEl>
                                        <p:attrNameLst>
                                          <p:attrName>style.visibility</p:attrName>
                                        </p:attrNameLst>
                                      </p:cBhvr>
                                      <p:to>
                                        <p:strVal val="visible"/>
                                      </p:to>
                                    </p:set>
                                    <p:animEffect transition="in" filter="wipe(left)">
                                      <p:cBhvr>
                                        <p:cTn id="16" dur="500"/>
                                        <p:tgtEl>
                                          <p:spTgt spid="4">
                                            <p:graphicEl>
                                              <a:dgm id="{2338AC7A-E959-4B66-A2B3-1D79A41FD8CD}"/>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graphicEl>
                                              <a:dgm id="{03E88AA2-1B7F-4640-BF69-D7368E491EF4}"/>
                                            </p:graphicEl>
                                          </p:spTgt>
                                        </p:tgtEl>
                                        <p:attrNameLst>
                                          <p:attrName>style.visibility</p:attrName>
                                        </p:attrNameLst>
                                      </p:cBhvr>
                                      <p:to>
                                        <p:strVal val="visible"/>
                                      </p:to>
                                    </p:set>
                                    <p:animEffect transition="in" filter="wipe(left)">
                                      <p:cBhvr>
                                        <p:cTn id="19" dur="500"/>
                                        <p:tgtEl>
                                          <p:spTgt spid="4">
                                            <p:graphicEl>
                                              <a:dgm id="{03E88AA2-1B7F-4640-BF69-D7368E491EF4}"/>
                                            </p:graphicEl>
                                          </p:spTgt>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4">
                                            <p:graphicEl>
                                              <a:dgm id="{2A700F1B-728F-4432-A374-5BAD1C828745}"/>
                                            </p:graphicEl>
                                          </p:spTgt>
                                        </p:tgtEl>
                                        <p:attrNameLst>
                                          <p:attrName>style.visibility</p:attrName>
                                        </p:attrNameLst>
                                      </p:cBhvr>
                                      <p:to>
                                        <p:strVal val="visible"/>
                                      </p:to>
                                    </p:set>
                                    <p:animEffect transition="in" filter="wipe(left)">
                                      <p:cBhvr>
                                        <p:cTn id="23" dur="500"/>
                                        <p:tgtEl>
                                          <p:spTgt spid="4">
                                            <p:graphicEl>
                                              <a:dgm id="{2A700F1B-728F-4432-A374-5BAD1C82874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EF95C47E-F556-467C-82AB-21AE85B7AECB}"/>
                                            </p:graphicEl>
                                          </p:spTgt>
                                        </p:tgtEl>
                                        <p:attrNameLst>
                                          <p:attrName>style.visibility</p:attrName>
                                        </p:attrNameLst>
                                      </p:cBhvr>
                                      <p:to>
                                        <p:strVal val="visible"/>
                                      </p:to>
                                    </p:set>
                                    <p:animEffect transition="in" filter="wipe(left)">
                                      <p:cBhvr>
                                        <p:cTn id="28" dur="500"/>
                                        <p:tgtEl>
                                          <p:spTgt spid="4">
                                            <p:graphicEl>
                                              <a:dgm id="{EF95C47E-F556-467C-82AB-21AE85B7AECB}"/>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
                                            <p:graphicEl>
                                              <a:dgm id="{552C63C6-494C-46B5-971A-ADFC80EB698E}"/>
                                            </p:graphicEl>
                                          </p:spTgt>
                                        </p:tgtEl>
                                        <p:attrNameLst>
                                          <p:attrName>style.visibility</p:attrName>
                                        </p:attrNameLst>
                                      </p:cBhvr>
                                      <p:to>
                                        <p:strVal val="visible"/>
                                      </p:to>
                                    </p:set>
                                    <p:animEffect transition="in" filter="wipe(left)">
                                      <p:cBhvr>
                                        <p:cTn id="31" dur="500"/>
                                        <p:tgtEl>
                                          <p:spTgt spid="4">
                                            <p:graphicEl>
                                              <a:dgm id="{552C63C6-494C-46B5-971A-ADFC80EB698E}"/>
                                            </p:graphicEl>
                                          </p:spTgt>
                                        </p:tgtEl>
                                      </p:cBhvr>
                                    </p:animEffect>
                                  </p:childTnLst>
                                </p:cTn>
                              </p:par>
                            </p:childTnLst>
                          </p:cTn>
                        </p:par>
                        <p:par>
                          <p:cTn id="32" fill="hold">
                            <p:stCondLst>
                              <p:cond delay="500"/>
                            </p:stCondLst>
                            <p:childTnLst>
                              <p:par>
                                <p:cTn id="33" presetID="22" presetClass="entr" presetSubtype="8" fill="hold" grpId="0" nodeType="afterEffect">
                                  <p:stCondLst>
                                    <p:cond delay="500"/>
                                  </p:stCondLst>
                                  <p:childTnLst>
                                    <p:set>
                                      <p:cBhvr>
                                        <p:cTn id="34" dur="1" fill="hold">
                                          <p:stCondLst>
                                            <p:cond delay="0"/>
                                          </p:stCondLst>
                                        </p:cTn>
                                        <p:tgtEl>
                                          <p:spTgt spid="4">
                                            <p:graphicEl>
                                              <a:dgm id="{CA0C6339-5279-4691-B204-29EEED4DD3D3}"/>
                                            </p:graphicEl>
                                          </p:spTgt>
                                        </p:tgtEl>
                                        <p:attrNameLst>
                                          <p:attrName>style.visibility</p:attrName>
                                        </p:attrNameLst>
                                      </p:cBhvr>
                                      <p:to>
                                        <p:strVal val="visible"/>
                                      </p:to>
                                    </p:set>
                                    <p:animEffect transition="in" filter="wipe(left)">
                                      <p:cBhvr>
                                        <p:cTn id="35" dur="500"/>
                                        <p:tgtEl>
                                          <p:spTgt spid="4">
                                            <p:graphicEl>
                                              <a:dgm id="{CA0C6339-5279-4691-B204-29EEED4DD3D3}"/>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4449005F-B16B-427C-AE26-A71C826D6B5A}"/>
                                            </p:graphicEl>
                                          </p:spTgt>
                                        </p:tgtEl>
                                        <p:attrNameLst>
                                          <p:attrName>style.visibility</p:attrName>
                                        </p:attrNameLst>
                                      </p:cBhvr>
                                      <p:to>
                                        <p:strVal val="visible"/>
                                      </p:to>
                                    </p:set>
                                    <p:animEffect transition="in" filter="wipe(left)">
                                      <p:cBhvr>
                                        <p:cTn id="40" dur="500"/>
                                        <p:tgtEl>
                                          <p:spTgt spid="4">
                                            <p:graphicEl>
                                              <a:dgm id="{4449005F-B16B-427C-AE26-A71C826D6B5A}"/>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
                                            <p:graphicEl>
                                              <a:dgm id="{EA21A8D1-CEFB-4ADF-868E-DAF4854C924E}"/>
                                            </p:graphicEl>
                                          </p:spTgt>
                                        </p:tgtEl>
                                        <p:attrNameLst>
                                          <p:attrName>style.visibility</p:attrName>
                                        </p:attrNameLst>
                                      </p:cBhvr>
                                      <p:to>
                                        <p:strVal val="visible"/>
                                      </p:to>
                                    </p:set>
                                    <p:animEffect transition="in" filter="wipe(left)">
                                      <p:cBhvr>
                                        <p:cTn id="43" dur="500"/>
                                        <p:tgtEl>
                                          <p:spTgt spid="4">
                                            <p:graphicEl>
                                              <a:dgm id="{EA21A8D1-CEFB-4ADF-868E-DAF4854C924E}"/>
                                            </p:graphicEl>
                                          </p:spTgt>
                                        </p:tgtEl>
                                      </p:cBhvr>
                                    </p:animEffect>
                                  </p:childTnLst>
                                </p:cTn>
                              </p:par>
                            </p:childTnLst>
                          </p:cTn>
                        </p:par>
                        <p:par>
                          <p:cTn id="44" fill="hold">
                            <p:stCondLst>
                              <p:cond delay="500"/>
                            </p:stCondLst>
                            <p:childTnLst>
                              <p:par>
                                <p:cTn id="45" presetID="22" presetClass="entr" presetSubtype="8" fill="hold" grpId="0" nodeType="afterEffect">
                                  <p:stCondLst>
                                    <p:cond delay="500"/>
                                  </p:stCondLst>
                                  <p:childTnLst>
                                    <p:set>
                                      <p:cBhvr>
                                        <p:cTn id="46" dur="1" fill="hold">
                                          <p:stCondLst>
                                            <p:cond delay="0"/>
                                          </p:stCondLst>
                                        </p:cTn>
                                        <p:tgtEl>
                                          <p:spTgt spid="4">
                                            <p:graphicEl>
                                              <a:dgm id="{2C75CDAF-9209-4A29-8601-394F4EA2BA94}"/>
                                            </p:graphicEl>
                                          </p:spTgt>
                                        </p:tgtEl>
                                        <p:attrNameLst>
                                          <p:attrName>style.visibility</p:attrName>
                                        </p:attrNameLst>
                                      </p:cBhvr>
                                      <p:to>
                                        <p:strVal val="visible"/>
                                      </p:to>
                                    </p:set>
                                    <p:animEffect transition="in" filter="wipe(left)">
                                      <p:cBhvr>
                                        <p:cTn id="47" dur="500"/>
                                        <p:tgtEl>
                                          <p:spTgt spid="4">
                                            <p:graphicEl>
                                              <a:dgm id="{2C75CDAF-9209-4A29-8601-394F4EA2BA9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graphicEl>
                                              <a:dgm id="{7D6A2092-737B-465D-BF4A-FE2E74374D1F}"/>
                                            </p:graphicEl>
                                          </p:spTgt>
                                        </p:tgtEl>
                                        <p:attrNameLst>
                                          <p:attrName>style.visibility</p:attrName>
                                        </p:attrNameLst>
                                      </p:cBhvr>
                                      <p:to>
                                        <p:strVal val="visible"/>
                                      </p:to>
                                    </p:set>
                                    <p:animEffect transition="in" filter="wipe(left)">
                                      <p:cBhvr>
                                        <p:cTn id="52" dur="500"/>
                                        <p:tgtEl>
                                          <p:spTgt spid="4">
                                            <p:graphicEl>
                                              <a:dgm id="{7D6A2092-737B-465D-BF4A-FE2E74374D1F}"/>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
                                            <p:graphicEl>
                                              <a:dgm id="{B472E5BA-8C18-4B01-8B07-5C20976CB14C}"/>
                                            </p:graphicEl>
                                          </p:spTgt>
                                        </p:tgtEl>
                                        <p:attrNameLst>
                                          <p:attrName>style.visibility</p:attrName>
                                        </p:attrNameLst>
                                      </p:cBhvr>
                                      <p:to>
                                        <p:strVal val="visible"/>
                                      </p:to>
                                    </p:set>
                                    <p:animEffect transition="in" filter="wipe(left)">
                                      <p:cBhvr>
                                        <p:cTn id="55" dur="500"/>
                                        <p:tgtEl>
                                          <p:spTgt spid="4">
                                            <p:graphicEl>
                                              <a:dgm id="{B472E5BA-8C18-4B01-8B07-5C20976CB14C}"/>
                                            </p:graphicEl>
                                          </p:spTgt>
                                        </p:tgtEl>
                                      </p:cBhvr>
                                    </p:animEffect>
                                  </p:childTnLst>
                                </p:cTn>
                              </p:par>
                            </p:childTnLst>
                          </p:cTn>
                        </p:par>
                        <p:par>
                          <p:cTn id="56" fill="hold">
                            <p:stCondLst>
                              <p:cond delay="500"/>
                            </p:stCondLst>
                            <p:childTnLst>
                              <p:par>
                                <p:cTn id="57" presetID="22" presetClass="entr" presetSubtype="8" fill="hold" grpId="0" nodeType="afterEffect">
                                  <p:stCondLst>
                                    <p:cond delay="500"/>
                                  </p:stCondLst>
                                  <p:childTnLst>
                                    <p:set>
                                      <p:cBhvr>
                                        <p:cTn id="58" dur="1" fill="hold">
                                          <p:stCondLst>
                                            <p:cond delay="0"/>
                                          </p:stCondLst>
                                        </p:cTn>
                                        <p:tgtEl>
                                          <p:spTgt spid="4">
                                            <p:graphicEl>
                                              <a:dgm id="{EB33835C-A4BD-4237-991B-15061B4A1AEA}"/>
                                            </p:graphicEl>
                                          </p:spTgt>
                                        </p:tgtEl>
                                        <p:attrNameLst>
                                          <p:attrName>style.visibility</p:attrName>
                                        </p:attrNameLst>
                                      </p:cBhvr>
                                      <p:to>
                                        <p:strVal val="visible"/>
                                      </p:to>
                                    </p:set>
                                    <p:animEffect transition="in" filter="wipe(left)">
                                      <p:cBhvr>
                                        <p:cTn id="59" dur="500"/>
                                        <p:tgtEl>
                                          <p:spTgt spid="4">
                                            <p:graphicEl>
                                              <a:dgm id="{EB33835C-A4BD-4237-991B-15061B4A1AE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
                                            <p:graphicEl>
                                              <a:dgm id="{AF06FCBB-2D7A-4017-9803-F4501AF3DCFF}"/>
                                            </p:graphicEl>
                                          </p:spTgt>
                                        </p:tgtEl>
                                        <p:attrNameLst>
                                          <p:attrName>style.visibility</p:attrName>
                                        </p:attrNameLst>
                                      </p:cBhvr>
                                      <p:to>
                                        <p:strVal val="visible"/>
                                      </p:to>
                                    </p:set>
                                    <p:animEffect transition="in" filter="wipe(left)">
                                      <p:cBhvr>
                                        <p:cTn id="64" dur="500"/>
                                        <p:tgtEl>
                                          <p:spTgt spid="4">
                                            <p:graphicEl>
                                              <a:dgm id="{AF06FCBB-2D7A-4017-9803-F4501AF3DCFF}"/>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
                                            <p:graphicEl>
                                              <a:dgm id="{62A8367F-7F32-43A4-B8E3-F4803C977091}"/>
                                            </p:graphicEl>
                                          </p:spTgt>
                                        </p:tgtEl>
                                        <p:attrNameLst>
                                          <p:attrName>style.visibility</p:attrName>
                                        </p:attrNameLst>
                                      </p:cBhvr>
                                      <p:to>
                                        <p:strVal val="visible"/>
                                      </p:to>
                                    </p:set>
                                    <p:animEffect transition="in" filter="wipe(left)">
                                      <p:cBhvr>
                                        <p:cTn id="67" dur="500"/>
                                        <p:tgtEl>
                                          <p:spTgt spid="4">
                                            <p:graphicEl>
                                              <a:dgm id="{62A8367F-7F32-43A4-B8E3-F4803C977091}"/>
                                            </p:graphicEl>
                                          </p:spTgt>
                                        </p:tgtEl>
                                      </p:cBhvr>
                                    </p:animEffect>
                                  </p:childTnLst>
                                </p:cTn>
                              </p:par>
                            </p:childTnLst>
                          </p:cTn>
                        </p:par>
                        <p:par>
                          <p:cTn id="68" fill="hold">
                            <p:stCondLst>
                              <p:cond delay="500"/>
                            </p:stCondLst>
                            <p:childTnLst>
                              <p:par>
                                <p:cTn id="69" presetID="22" presetClass="entr" presetSubtype="8" fill="hold" grpId="0" nodeType="afterEffect">
                                  <p:stCondLst>
                                    <p:cond delay="500"/>
                                  </p:stCondLst>
                                  <p:childTnLst>
                                    <p:set>
                                      <p:cBhvr>
                                        <p:cTn id="70" dur="1" fill="hold">
                                          <p:stCondLst>
                                            <p:cond delay="0"/>
                                          </p:stCondLst>
                                        </p:cTn>
                                        <p:tgtEl>
                                          <p:spTgt spid="4">
                                            <p:graphicEl>
                                              <a:dgm id="{D0BAAFEF-7EBC-4E26-918A-C6A0BA57A295}"/>
                                            </p:graphicEl>
                                          </p:spTgt>
                                        </p:tgtEl>
                                        <p:attrNameLst>
                                          <p:attrName>style.visibility</p:attrName>
                                        </p:attrNameLst>
                                      </p:cBhvr>
                                      <p:to>
                                        <p:strVal val="visible"/>
                                      </p:to>
                                    </p:set>
                                    <p:animEffect transition="in" filter="wipe(left)">
                                      <p:cBhvr>
                                        <p:cTn id="71" dur="500"/>
                                        <p:tgtEl>
                                          <p:spTgt spid="4">
                                            <p:graphicEl>
                                              <a:dgm id="{D0BAAFEF-7EBC-4E26-918A-C6A0BA57A295}"/>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up)">
                                      <p:cBhvr>
                                        <p:cTn id="76" dur="500"/>
                                        <p:tgtEl>
                                          <p:spTgt spid="7"/>
                                        </p:tgtEl>
                                      </p:cBhvr>
                                    </p:animEffect>
                                  </p:childTnLst>
                                </p:cTn>
                              </p:par>
                            </p:childTnLst>
                          </p:cTn>
                        </p:par>
                        <p:par>
                          <p:cTn id="77" fill="hold">
                            <p:stCondLst>
                              <p:cond delay="500"/>
                            </p:stCondLst>
                            <p:childTnLst>
                              <p:par>
                                <p:cTn id="78" presetID="2" presetClass="entr" presetSubtype="4" fill="hold" grpId="0" nodeType="afterEffect">
                                  <p:stCondLst>
                                    <p:cond delay="500"/>
                                  </p:stCondLst>
                                  <p:childTnLst>
                                    <p:set>
                                      <p:cBhvr>
                                        <p:cTn id="79" dur="1" fill="hold">
                                          <p:stCondLst>
                                            <p:cond delay="0"/>
                                          </p:stCondLst>
                                        </p:cTn>
                                        <p:tgtEl>
                                          <p:spTgt spid="5">
                                            <p:graphicEl>
                                              <a:dgm id="{C53DBEE8-FB97-4786-BA1C-46CB8D6D83B6}"/>
                                            </p:graphicEl>
                                          </p:spTgt>
                                        </p:tgtEl>
                                        <p:attrNameLst>
                                          <p:attrName>style.visibility</p:attrName>
                                        </p:attrNameLst>
                                      </p:cBhvr>
                                      <p:to>
                                        <p:strVal val="visible"/>
                                      </p:to>
                                    </p:set>
                                    <p:anim calcmode="lin" valueType="num">
                                      <p:cBhvr additive="base">
                                        <p:cTn id="80" dur="500" fill="hold"/>
                                        <p:tgtEl>
                                          <p:spTgt spid="5">
                                            <p:graphicEl>
                                              <a:dgm id="{C53DBEE8-FB97-4786-BA1C-46CB8D6D83B6}"/>
                                            </p:graphicEl>
                                          </p:spTgt>
                                        </p:tgtEl>
                                        <p:attrNameLst>
                                          <p:attrName>ppt_x</p:attrName>
                                        </p:attrNameLst>
                                      </p:cBhvr>
                                      <p:tavLst>
                                        <p:tav tm="0">
                                          <p:val>
                                            <p:strVal val="#ppt_x"/>
                                          </p:val>
                                        </p:tav>
                                        <p:tav tm="100000">
                                          <p:val>
                                            <p:strVal val="#ppt_x"/>
                                          </p:val>
                                        </p:tav>
                                      </p:tavLst>
                                    </p:anim>
                                    <p:anim calcmode="lin" valueType="num">
                                      <p:cBhvr additive="base">
                                        <p:cTn id="81" dur="500" fill="hold"/>
                                        <p:tgtEl>
                                          <p:spTgt spid="5">
                                            <p:graphicEl>
                                              <a:dgm id="{C53DBEE8-FB97-4786-BA1C-46CB8D6D83B6}"/>
                                            </p:graphicEl>
                                          </p:spTgt>
                                        </p:tgtEl>
                                        <p:attrNameLst>
                                          <p:attrName>ppt_y</p:attrName>
                                        </p:attrNameLst>
                                      </p:cBhvr>
                                      <p:tavLst>
                                        <p:tav tm="0">
                                          <p:val>
                                            <p:strVal val="1+#ppt_h/2"/>
                                          </p:val>
                                        </p:tav>
                                        <p:tav tm="100000">
                                          <p:val>
                                            <p:strVal val="#ppt_y"/>
                                          </p:val>
                                        </p:tav>
                                      </p:tavLst>
                                    </p:anim>
                                  </p:childTnLst>
                                </p:cTn>
                              </p:par>
                            </p:childTnLst>
                          </p:cTn>
                        </p:par>
                        <p:par>
                          <p:cTn id="82" fill="hold">
                            <p:stCondLst>
                              <p:cond delay="1500"/>
                            </p:stCondLst>
                            <p:childTnLst>
                              <p:par>
                                <p:cTn id="83" presetID="2" presetClass="entr" presetSubtype="4" fill="hold" grpId="0" nodeType="afterEffect">
                                  <p:stCondLst>
                                    <p:cond delay="500"/>
                                  </p:stCondLst>
                                  <p:childTnLst>
                                    <p:set>
                                      <p:cBhvr>
                                        <p:cTn id="84" dur="1" fill="hold">
                                          <p:stCondLst>
                                            <p:cond delay="0"/>
                                          </p:stCondLst>
                                        </p:cTn>
                                        <p:tgtEl>
                                          <p:spTgt spid="5">
                                            <p:graphicEl>
                                              <a:dgm id="{FE17B41E-B131-46CE-B4DF-F92AE9787929}"/>
                                            </p:graphicEl>
                                          </p:spTgt>
                                        </p:tgtEl>
                                        <p:attrNameLst>
                                          <p:attrName>style.visibility</p:attrName>
                                        </p:attrNameLst>
                                      </p:cBhvr>
                                      <p:to>
                                        <p:strVal val="visible"/>
                                      </p:to>
                                    </p:set>
                                    <p:anim calcmode="lin" valueType="num">
                                      <p:cBhvr additive="base">
                                        <p:cTn id="85" dur="500" fill="hold"/>
                                        <p:tgtEl>
                                          <p:spTgt spid="5">
                                            <p:graphicEl>
                                              <a:dgm id="{FE17B41E-B131-46CE-B4DF-F92AE9787929}"/>
                                            </p:graphicEl>
                                          </p:spTgt>
                                        </p:tgtEl>
                                        <p:attrNameLst>
                                          <p:attrName>ppt_x</p:attrName>
                                        </p:attrNameLst>
                                      </p:cBhvr>
                                      <p:tavLst>
                                        <p:tav tm="0">
                                          <p:val>
                                            <p:strVal val="#ppt_x"/>
                                          </p:val>
                                        </p:tav>
                                        <p:tav tm="100000">
                                          <p:val>
                                            <p:strVal val="#ppt_x"/>
                                          </p:val>
                                        </p:tav>
                                      </p:tavLst>
                                    </p:anim>
                                    <p:anim calcmode="lin" valueType="num">
                                      <p:cBhvr additive="base">
                                        <p:cTn id="86" dur="500" fill="hold"/>
                                        <p:tgtEl>
                                          <p:spTgt spid="5">
                                            <p:graphicEl>
                                              <a:dgm id="{FE17B41E-B131-46CE-B4DF-F92AE9787929}"/>
                                            </p:graphicEl>
                                          </p:spTgt>
                                        </p:tgtEl>
                                        <p:attrNameLst>
                                          <p:attrName>ppt_y</p:attrName>
                                        </p:attrNameLst>
                                      </p:cBhvr>
                                      <p:tavLst>
                                        <p:tav tm="0">
                                          <p:val>
                                            <p:strVal val="1+#ppt_h/2"/>
                                          </p:val>
                                        </p:tav>
                                        <p:tav tm="100000">
                                          <p:val>
                                            <p:strVal val="#ppt_y"/>
                                          </p:val>
                                        </p:tav>
                                      </p:tavLst>
                                    </p:anim>
                                  </p:childTnLst>
                                </p:cTn>
                              </p:par>
                            </p:childTnLst>
                          </p:cTn>
                        </p:par>
                        <p:par>
                          <p:cTn id="87" fill="hold">
                            <p:stCondLst>
                              <p:cond delay="2500"/>
                            </p:stCondLst>
                            <p:childTnLst>
                              <p:par>
                                <p:cTn id="88" presetID="2" presetClass="entr" presetSubtype="4" fill="hold" grpId="0" nodeType="afterEffect">
                                  <p:stCondLst>
                                    <p:cond delay="0"/>
                                  </p:stCondLst>
                                  <p:childTnLst>
                                    <p:set>
                                      <p:cBhvr>
                                        <p:cTn id="89" dur="1" fill="hold">
                                          <p:stCondLst>
                                            <p:cond delay="0"/>
                                          </p:stCondLst>
                                        </p:cTn>
                                        <p:tgtEl>
                                          <p:spTgt spid="5">
                                            <p:graphicEl>
                                              <a:dgm id="{9C2F8DEF-26B7-463B-A465-424AA5C1D101}"/>
                                            </p:graphicEl>
                                          </p:spTgt>
                                        </p:tgtEl>
                                        <p:attrNameLst>
                                          <p:attrName>style.visibility</p:attrName>
                                        </p:attrNameLst>
                                      </p:cBhvr>
                                      <p:to>
                                        <p:strVal val="visible"/>
                                      </p:to>
                                    </p:set>
                                    <p:anim calcmode="lin" valueType="num">
                                      <p:cBhvr additive="base">
                                        <p:cTn id="90" dur="500" fill="hold"/>
                                        <p:tgtEl>
                                          <p:spTgt spid="5">
                                            <p:graphicEl>
                                              <a:dgm id="{9C2F8DEF-26B7-463B-A465-424AA5C1D101}"/>
                                            </p:graphicEl>
                                          </p:spTgt>
                                        </p:tgtEl>
                                        <p:attrNameLst>
                                          <p:attrName>ppt_x</p:attrName>
                                        </p:attrNameLst>
                                      </p:cBhvr>
                                      <p:tavLst>
                                        <p:tav tm="0">
                                          <p:val>
                                            <p:strVal val="#ppt_x"/>
                                          </p:val>
                                        </p:tav>
                                        <p:tav tm="100000">
                                          <p:val>
                                            <p:strVal val="#ppt_x"/>
                                          </p:val>
                                        </p:tav>
                                      </p:tavLst>
                                    </p:anim>
                                    <p:anim calcmode="lin" valueType="num">
                                      <p:cBhvr additive="base">
                                        <p:cTn id="91" dur="500" fill="hold"/>
                                        <p:tgtEl>
                                          <p:spTgt spid="5">
                                            <p:graphicEl>
                                              <a:dgm id="{9C2F8DEF-26B7-463B-A465-424AA5C1D101}"/>
                                            </p:graphicEl>
                                          </p:spTgt>
                                        </p:tgtEl>
                                        <p:attrNameLst>
                                          <p:attrName>ppt_y</p:attrName>
                                        </p:attrNameLst>
                                      </p:cBhvr>
                                      <p:tavLst>
                                        <p:tav tm="0">
                                          <p:val>
                                            <p:strVal val="1+#ppt_h/2"/>
                                          </p:val>
                                        </p:tav>
                                        <p:tav tm="100000">
                                          <p:val>
                                            <p:strVal val="#ppt_y"/>
                                          </p:val>
                                        </p:tav>
                                      </p:tavLst>
                                    </p:anim>
                                  </p:childTnLst>
                                </p:cTn>
                              </p:par>
                            </p:childTnLst>
                          </p:cTn>
                        </p:par>
                        <p:par>
                          <p:cTn id="92" fill="hold">
                            <p:stCondLst>
                              <p:cond delay="3000"/>
                            </p:stCondLst>
                            <p:childTnLst>
                              <p:par>
                                <p:cTn id="93" presetID="2" presetClass="entr" presetSubtype="4" fill="hold" grpId="0" nodeType="afterEffect">
                                  <p:stCondLst>
                                    <p:cond delay="500"/>
                                  </p:stCondLst>
                                  <p:childTnLst>
                                    <p:set>
                                      <p:cBhvr>
                                        <p:cTn id="94" dur="1" fill="hold">
                                          <p:stCondLst>
                                            <p:cond delay="0"/>
                                          </p:stCondLst>
                                        </p:cTn>
                                        <p:tgtEl>
                                          <p:spTgt spid="5">
                                            <p:graphicEl>
                                              <a:dgm id="{A6388164-C534-4ABD-9F37-74A3E88A72AA}"/>
                                            </p:graphicEl>
                                          </p:spTgt>
                                        </p:tgtEl>
                                        <p:attrNameLst>
                                          <p:attrName>style.visibility</p:attrName>
                                        </p:attrNameLst>
                                      </p:cBhvr>
                                      <p:to>
                                        <p:strVal val="visible"/>
                                      </p:to>
                                    </p:set>
                                    <p:anim calcmode="lin" valueType="num">
                                      <p:cBhvr additive="base">
                                        <p:cTn id="95" dur="500" fill="hold"/>
                                        <p:tgtEl>
                                          <p:spTgt spid="5">
                                            <p:graphicEl>
                                              <a:dgm id="{A6388164-C534-4ABD-9F37-74A3E88A72AA}"/>
                                            </p:graphic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graphicEl>
                                              <a:dgm id="{A6388164-C534-4ABD-9F37-74A3E88A72AA}"/>
                                            </p:graphic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
                                            <p:graphicEl>
                                              <a:dgm id="{B20C9BD8-8868-4E4C-A94D-B71A5370FDD2}"/>
                                            </p:graphicEl>
                                          </p:spTgt>
                                        </p:tgtEl>
                                        <p:attrNameLst>
                                          <p:attrName>style.visibility</p:attrName>
                                        </p:attrNameLst>
                                      </p:cBhvr>
                                      <p:to>
                                        <p:strVal val="visible"/>
                                      </p:to>
                                    </p:set>
                                    <p:anim calcmode="lin" valueType="num">
                                      <p:cBhvr additive="base">
                                        <p:cTn id="101" dur="500" fill="hold"/>
                                        <p:tgtEl>
                                          <p:spTgt spid="5">
                                            <p:graphicEl>
                                              <a:dgm id="{B20C9BD8-8868-4E4C-A94D-B71A5370FDD2}"/>
                                            </p:graphicEl>
                                          </p:spTgt>
                                        </p:tgtEl>
                                        <p:attrNameLst>
                                          <p:attrName>ppt_x</p:attrName>
                                        </p:attrNameLst>
                                      </p:cBhvr>
                                      <p:tavLst>
                                        <p:tav tm="0">
                                          <p:val>
                                            <p:strVal val="#ppt_x"/>
                                          </p:val>
                                        </p:tav>
                                        <p:tav tm="100000">
                                          <p:val>
                                            <p:strVal val="#ppt_x"/>
                                          </p:val>
                                        </p:tav>
                                      </p:tavLst>
                                    </p:anim>
                                    <p:anim calcmode="lin" valueType="num">
                                      <p:cBhvr additive="base">
                                        <p:cTn id="102" dur="500" fill="hold"/>
                                        <p:tgtEl>
                                          <p:spTgt spid="5">
                                            <p:graphicEl>
                                              <a:dgm id="{B20C9BD8-8868-4E4C-A94D-B71A5370FDD2}"/>
                                            </p:graphicEl>
                                          </p:spTgt>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
                                            <p:graphicEl>
                                              <a:dgm id="{2FCC2E26-02B1-409A-9DF6-3E820FE705F0}"/>
                                            </p:graphicEl>
                                          </p:spTgt>
                                        </p:tgtEl>
                                        <p:attrNameLst>
                                          <p:attrName>style.visibility</p:attrName>
                                        </p:attrNameLst>
                                      </p:cBhvr>
                                      <p:to>
                                        <p:strVal val="visible"/>
                                      </p:to>
                                    </p:set>
                                    <p:anim calcmode="lin" valueType="num">
                                      <p:cBhvr additive="base">
                                        <p:cTn id="105" dur="500" fill="hold"/>
                                        <p:tgtEl>
                                          <p:spTgt spid="5">
                                            <p:graphicEl>
                                              <a:dgm id="{2FCC2E26-02B1-409A-9DF6-3E820FE705F0}"/>
                                            </p:graphicEl>
                                          </p:spTgt>
                                        </p:tgtEl>
                                        <p:attrNameLst>
                                          <p:attrName>ppt_x</p:attrName>
                                        </p:attrNameLst>
                                      </p:cBhvr>
                                      <p:tavLst>
                                        <p:tav tm="0">
                                          <p:val>
                                            <p:strVal val="#ppt_x"/>
                                          </p:val>
                                        </p:tav>
                                        <p:tav tm="100000">
                                          <p:val>
                                            <p:strVal val="#ppt_x"/>
                                          </p:val>
                                        </p:tav>
                                      </p:tavLst>
                                    </p:anim>
                                    <p:anim calcmode="lin" valueType="num">
                                      <p:cBhvr additive="base">
                                        <p:cTn id="106" dur="500" fill="hold"/>
                                        <p:tgtEl>
                                          <p:spTgt spid="5">
                                            <p:graphicEl>
                                              <a:dgm id="{2FCC2E26-02B1-409A-9DF6-3E820FE705F0}"/>
                                            </p:graphicEl>
                                          </p:spTgt>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5">
                                            <p:graphicEl>
                                              <a:dgm id="{9C035BD8-3302-471A-8675-4E01604ACE96}"/>
                                            </p:graphicEl>
                                          </p:spTgt>
                                        </p:tgtEl>
                                        <p:attrNameLst>
                                          <p:attrName>style.visibility</p:attrName>
                                        </p:attrNameLst>
                                      </p:cBhvr>
                                      <p:to>
                                        <p:strVal val="visible"/>
                                      </p:to>
                                    </p:set>
                                    <p:anim calcmode="lin" valueType="num">
                                      <p:cBhvr additive="base">
                                        <p:cTn id="109" dur="500" fill="hold"/>
                                        <p:tgtEl>
                                          <p:spTgt spid="5">
                                            <p:graphicEl>
                                              <a:dgm id="{9C035BD8-3302-471A-8675-4E01604ACE96}"/>
                                            </p:graphicEl>
                                          </p:spTgt>
                                        </p:tgtEl>
                                        <p:attrNameLst>
                                          <p:attrName>ppt_x</p:attrName>
                                        </p:attrNameLst>
                                      </p:cBhvr>
                                      <p:tavLst>
                                        <p:tav tm="0">
                                          <p:val>
                                            <p:strVal val="#ppt_x"/>
                                          </p:val>
                                        </p:tav>
                                        <p:tav tm="100000">
                                          <p:val>
                                            <p:strVal val="#ppt_x"/>
                                          </p:val>
                                        </p:tav>
                                      </p:tavLst>
                                    </p:anim>
                                    <p:anim calcmode="lin" valueType="num">
                                      <p:cBhvr additive="base">
                                        <p:cTn id="110" dur="500" fill="hold"/>
                                        <p:tgtEl>
                                          <p:spTgt spid="5">
                                            <p:graphicEl>
                                              <a:dgm id="{9C035BD8-3302-471A-8675-4E01604ACE96}"/>
                                            </p:graphic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up)">
                                      <p:cBhvr>
                                        <p:cTn id="115" dur="500"/>
                                        <p:tgtEl>
                                          <p:spTgt spid="9"/>
                                        </p:tgtEl>
                                      </p:cBhvr>
                                    </p:animEffect>
                                  </p:childTnLst>
                                </p:cTn>
                              </p:par>
                            </p:childTnLst>
                          </p:cTn>
                        </p:par>
                        <p:par>
                          <p:cTn id="116" fill="hold">
                            <p:stCondLst>
                              <p:cond delay="500"/>
                            </p:stCondLst>
                            <p:childTnLst>
                              <p:par>
                                <p:cTn id="117" presetID="2" presetClass="entr" presetSubtype="4" fill="hold" grpId="0" nodeType="afterEffect">
                                  <p:stCondLst>
                                    <p:cond delay="500"/>
                                  </p:stCondLst>
                                  <p:childTnLst>
                                    <p:set>
                                      <p:cBhvr>
                                        <p:cTn id="118" dur="1" fill="hold">
                                          <p:stCondLst>
                                            <p:cond delay="0"/>
                                          </p:stCondLst>
                                        </p:cTn>
                                        <p:tgtEl>
                                          <p:spTgt spid="5">
                                            <p:graphicEl>
                                              <a:dgm id="{ED9F63F5-0D80-448D-BF6C-13754828E1AB}"/>
                                            </p:graphicEl>
                                          </p:spTgt>
                                        </p:tgtEl>
                                        <p:attrNameLst>
                                          <p:attrName>style.visibility</p:attrName>
                                        </p:attrNameLst>
                                      </p:cBhvr>
                                      <p:to>
                                        <p:strVal val="visible"/>
                                      </p:to>
                                    </p:set>
                                    <p:anim calcmode="lin" valueType="num">
                                      <p:cBhvr additive="base">
                                        <p:cTn id="119" dur="500" fill="hold"/>
                                        <p:tgtEl>
                                          <p:spTgt spid="5">
                                            <p:graphicEl>
                                              <a:dgm id="{ED9F63F5-0D80-448D-BF6C-13754828E1AB}"/>
                                            </p:graphicEl>
                                          </p:spTgt>
                                        </p:tgtEl>
                                        <p:attrNameLst>
                                          <p:attrName>ppt_x</p:attrName>
                                        </p:attrNameLst>
                                      </p:cBhvr>
                                      <p:tavLst>
                                        <p:tav tm="0">
                                          <p:val>
                                            <p:strVal val="#ppt_x"/>
                                          </p:val>
                                        </p:tav>
                                        <p:tav tm="100000">
                                          <p:val>
                                            <p:strVal val="#ppt_x"/>
                                          </p:val>
                                        </p:tav>
                                      </p:tavLst>
                                    </p:anim>
                                    <p:anim calcmode="lin" valueType="num">
                                      <p:cBhvr additive="base">
                                        <p:cTn id="120" dur="500" fill="hold"/>
                                        <p:tgtEl>
                                          <p:spTgt spid="5">
                                            <p:graphicEl>
                                              <a:dgm id="{ED9F63F5-0D80-448D-BF6C-13754828E1AB}"/>
                                            </p:graphicEl>
                                          </p:spTgt>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
                                            <p:graphicEl>
                                              <a:dgm id="{F2252624-71D4-408E-950E-BD5D8393535F}"/>
                                            </p:graphicEl>
                                          </p:spTgt>
                                        </p:tgtEl>
                                        <p:attrNameLst>
                                          <p:attrName>style.visibility</p:attrName>
                                        </p:attrNameLst>
                                      </p:cBhvr>
                                      <p:to>
                                        <p:strVal val="visible"/>
                                      </p:to>
                                    </p:set>
                                    <p:anim calcmode="lin" valueType="num">
                                      <p:cBhvr additive="base">
                                        <p:cTn id="123" dur="500" fill="hold"/>
                                        <p:tgtEl>
                                          <p:spTgt spid="5">
                                            <p:graphicEl>
                                              <a:dgm id="{F2252624-71D4-408E-950E-BD5D8393535F}"/>
                                            </p:graphicEl>
                                          </p:spTgt>
                                        </p:tgtEl>
                                        <p:attrNameLst>
                                          <p:attrName>ppt_x</p:attrName>
                                        </p:attrNameLst>
                                      </p:cBhvr>
                                      <p:tavLst>
                                        <p:tav tm="0">
                                          <p:val>
                                            <p:strVal val="#ppt_x"/>
                                          </p:val>
                                        </p:tav>
                                        <p:tav tm="100000">
                                          <p:val>
                                            <p:strVal val="#ppt_x"/>
                                          </p:val>
                                        </p:tav>
                                      </p:tavLst>
                                    </p:anim>
                                    <p:anim calcmode="lin" valueType="num">
                                      <p:cBhvr additive="base">
                                        <p:cTn id="124" dur="500" fill="hold"/>
                                        <p:tgtEl>
                                          <p:spTgt spid="5">
                                            <p:graphicEl>
                                              <a:dgm id="{F2252624-71D4-408E-950E-BD5D8393535F}"/>
                                            </p:graphicEl>
                                          </p:spTgt>
                                        </p:tgtEl>
                                        <p:attrNameLst>
                                          <p:attrName>ppt_y</p:attrName>
                                        </p:attrNameLst>
                                      </p:cBhvr>
                                      <p:tavLst>
                                        <p:tav tm="0">
                                          <p:val>
                                            <p:strVal val="1+#ppt_h/2"/>
                                          </p:val>
                                        </p:tav>
                                        <p:tav tm="100000">
                                          <p:val>
                                            <p:strVal val="#ppt_y"/>
                                          </p:val>
                                        </p:tav>
                                      </p:tavLst>
                                    </p:anim>
                                  </p:childTnLst>
                                </p:cTn>
                              </p:par>
                            </p:childTnLst>
                          </p:cTn>
                        </p:par>
                        <p:par>
                          <p:cTn id="125" fill="hold">
                            <p:stCondLst>
                              <p:cond delay="1500"/>
                            </p:stCondLst>
                            <p:childTnLst>
                              <p:par>
                                <p:cTn id="126" presetID="2" presetClass="entr" presetSubtype="4" fill="hold" grpId="0" nodeType="afterEffect">
                                  <p:stCondLst>
                                    <p:cond delay="500"/>
                                  </p:stCondLst>
                                  <p:childTnLst>
                                    <p:set>
                                      <p:cBhvr>
                                        <p:cTn id="127" dur="1" fill="hold">
                                          <p:stCondLst>
                                            <p:cond delay="0"/>
                                          </p:stCondLst>
                                        </p:cTn>
                                        <p:tgtEl>
                                          <p:spTgt spid="5">
                                            <p:graphicEl>
                                              <a:dgm id="{6309EA03-D337-4D44-8450-F525B6F9D234}"/>
                                            </p:graphicEl>
                                          </p:spTgt>
                                        </p:tgtEl>
                                        <p:attrNameLst>
                                          <p:attrName>style.visibility</p:attrName>
                                        </p:attrNameLst>
                                      </p:cBhvr>
                                      <p:to>
                                        <p:strVal val="visible"/>
                                      </p:to>
                                    </p:set>
                                    <p:anim calcmode="lin" valueType="num">
                                      <p:cBhvr additive="base">
                                        <p:cTn id="128" dur="500" fill="hold"/>
                                        <p:tgtEl>
                                          <p:spTgt spid="5">
                                            <p:graphicEl>
                                              <a:dgm id="{6309EA03-D337-4D44-8450-F525B6F9D234}"/>
                                            </p:graphicEl>
                                          </p:spTgt>
                                        </p:tgtEl>
                                        <p:attrNameLst>
                                          <p:attrName>ppt_x</p:attrName>
                                        </p:attrNameLst>
                                      </p:cBhvr>
                                      <p:tavLst>
                                        <p:tav tm="0">
                                          <p:val>
                                            <p:strVal val="#ppt_x"/>
                                          </p:val>
                                        </p:tav>
                                        <p:tav tm="100000">
                                          <p:val>
                                            <p:strVal val="#ppt_x"/>
                                          </p:val>
                                        </p:tav>
                                      </p:tavLst>
                                    </p:anim>
                                    <p:anim calcmode="lin" valueType="num">
                                      <p:cBhvr additive="base">
                                        <p:cTn id="129" dur="500" fill="hold"/>
                                        <p:tgtEl>
                                          <p:spTgt spid="5">
                                            <p:graphicEl>
                                              <a:dgm id="{6309EA03-D337-4D44-8450-F525B6F9D234}"/>
                                            </p:graphicEl>
                                          </p:spTgt>
                                        </p:tgtEl>
                                        <p:attrNameLst>
                                          <p:attrName>ppt_y</p:attrName>
                                        </p:attrNameLst>
                                      </p:cBhvr>
                                      <p:tavLst>
                                        <p:tav tm="0">
                                          <p:val>
                                            <p:strVal val="1+#ppt_h/2"/>
                                          </p:val>
                                        </p:tav>
                                        <p:tav tm="100000">
                                          <p:val>
                                            <p:strVal val="#ppt_y"/>
                                          </p:val>
                                        </p:tav>
                                      </p:tavLst>
                                    </p:anim>
                                  </p:childTnLst>
                                </p:cTn>
                              </p:par>
                            </p:childTnLst>
                          </p:cTn>
                        </p:par>
                        <p:par>
                          <p:cTn id="130" fill="hold">
                            <p:stCondLst>
                              <p:cond delay="2500"/>
                            </p:stCondLst>
                            <p:childTnLst>
                              <p:par>
                                <p:cTn id="131" presetID="2" presetClass="entr" presetSubtype="4" fill="hold" grpId="0" nodeType="afterEffect">
                                  <p:stCondLst>
                                    <p:cond delay="500"/>
                                  </p:stCondLst>
                                  <p:childTnLst>
                                    <p:set>
                                      <p:cBhvr>
                                        <p:cTn id="132" dur="1" fill="hold">
                                          <p:stCondLst>
                                            <p:cond delay="0"/>
                                          </p:stCondLst>
                                        </p:cTn>
                                        <p:tgtEl>
                                          <p:spTgt spid="5">
                                            <p:graphicEl>
                                              <a:dgm id="{9872EF96-2620-4755-AF8B-A38E011BB743}"/>
                                            </p:graphicEl>
                                          </p:spTgt>
                                        </p:tgtEl>
                                        <p:attrNameLst>
                                          <p:attrName>style.visibility</p:attrName>
                                        </p:attrNameLst>
                                      </p:cBhvr>
                                      <p:to>
                                        <p:strVal val="visible"/>
                                      </p:to>
                                    </p:set>
                                    <p:anim calcmode="lin" valueType="num">
                                      <p:cBhvr additive="base">
                                        <p:cTn id="133" dur="500" fill="hold"/>
                                        <p:tgtEl>
                                          <p:spTgt spid="5">
                                            <p:graphicEl>
                                              <a:dgm id="{9872EF96-2620-4755-AF8B-A38E011BB743}"/>
                                            </p:graphicEl>
                                          </p:spTgt>
                                        </p:tgtEl>
                                        <p:attrNameLst>
                                          <p:attrName>ppt_x</p:attrName>
                                        </p:attrNameLst>
                                      </p:cBhvr>
                                      <p:tavLst>
                                        <p:tav tm="0">
                                          <p:val>
                                            <p:strVal val="#ppt_x"/>
                                          </p:val>
                                        </p:tav>
                                        <p:tav tm="100000">
                                          <p:val>
                                            <p:strVal val="#ppt_x"/>
                                          </p:val>
                                        </p:tav>
                                      </p:tavLst>
                                    </p:anim>
                                    <p:anim calcmode="lin" valueType="num">
                                      <p:cBhvr additive="base">
                                        <p:cTn id="134" dur="500" fill="hold"/>
                                        <p:tgtEl>
                                          <p:spTgt spid="5">
                                            <p:graphicEl>
                                              <a:dgm id="{9872EF96-2620-4755-AF8B-A38E011BB743}"/>
                                            </p:graphic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grpId="0" nodeType="clickEffect">
                                  <p:stCondLst>
                                    <p:cond delay="0"/>
                                  </p:stCondLst>
                                  <p:childTnLst>
                                    <p:set>
                                      <p:cBhvr>
                                        <p:cTn id="138" dur="1" fill="hold">
                                          <p:stCondLst>
                                            <p:cond delay="0"/>
                                          </p:stCondLst>
                                        </p:cTn>
                                        <p:tgtEl>
                                          <p:spTgt spid="10"/>
                                        </p:tgtEl>
                                        <p:attrNameLst>
                                          <p:attrName>style.visibility</p:attrName>
                                        </p:attrNameLst>
                                      </p:cBhvr>
                                      <p:to>
                                        <p:strVal val="visible"/>
                                      </p:to>
                                    </p:set>
                                    <p:animEffect transition="in" filter="wipe(up)">
                                      <p:cBhvr>
                                        <p:cTn id="139" dur="500"/>
                                        <p:tgtEl>
                                          <p:spTgt spid="10"/>
                                        </p:tgtEl>
                                      </p:cBhvr>
                                    </p:animEffect>
                                  </p:childTnLst>
                                </p:cTn>
                              </p:par>
                            </p:childTnLst>
                          </p:cTn>
                        </p:par>
                        <p:par>
                          <p:cTn id="140" fill="hold">
                            <p:stCondLst>
                              <p:cond delay="500"/>
                            </p:stCondLst>
                            <p:childTnLst>
                              <p:par>
                                <p:cTn id="141" presetID="2" presetClass="entr" presetSubtype="4" fill="hold" grpId="0" nodeType="afterEffect">
                                  <p:stCondLst>
                                    <p:cond delay="500"/>
                                  </p:stCondLst>
                                  <p:childTnLst>
                                    <p:set>
                                      <p:cBhvr>
                                        <p:cTn id="142" dur="1" fill="hold">
                                          <p:stCondLst>
                                            <p:cond delay="0"/>
                                          </p:stCondLst>
                                        </p:cTn>
                                        <p:tgtEl>
                                          <p:spTgt spid="5">
                                            <p:graphicEl>
                                              <a:dgm id="{3B4178D8-2679-4737-9E6B-FE4333AF11A0}"/>
                                            </p:graphicEl>
                                          </p:spTgt>
                                        </p:tgtEl>
                                        <p:attrNameLst>
                                          <p:attrName>style.visibility</p:attrName>
                                        </p:attrNameLst>
                                      </p:cBhvr>
                                      <p:to>
                                        <p:strVal val="visible"/>
                                      </p:to>
                                    </p:set>
                                    <p:anim calcmode="lin" valueType="num">
                                      <p:cBhvr additive="base">
                                        <p:cTn id="143" dur="500" fill="hold"/>
                                        <p:tgtEl>
                                          <p:spTgt spid="5">
                                            <p:graphicEl>
                                              <a:dgm id="{3B4178D8-2679-4737-9E6B-FE4333AF11A0}"/>
                                            </p:graphicEl>
                                          </p:spTgt>
                                        </p:tgtEl>
                                        <p:attrNameLst>
                                          <p:attrName>ppt_x</p:attrName>
                                        </p:attrNameLst>
                                      </p:cBhvr>
                                      <p:tavLst>
                                        <p:tav tm="0">
                                          <p:val>
                                            <p:strVal val="#ppt_x"/>
                                          </p:val>
                                        </p:tav>
                                        <p:tav tm="100000">
                                          <p:val>
                                            <p:strVal val="#ppt_x"/>
                                          </p:val>
                                        </p:tav>
                                      </p:tavLst>
                                    </p:anim>
                                    <p:anim calcmode="lin" valueType="num">
                                      <p:cBhvr additive="base">
                                        <p:cTn id="144" dur="500" fill="hold"/>
                                        <p:tgtEl>
                                          <p:spTgt spid="5">
                                            <p:graphicEl>
                                              <a:dgm id="{3B4178D8-2679-4737-9E6B-FE4333AF11A0}"/>
                                            </p:graphicEl>
                                          </p:spTgt>
                                        </p:tgtEl>
                                        <p:attrNameLst>
                                          <p:attrName>ppt_y</p:attrName>
                                        </p:attrNameLst>
                                      </p:cBhvr>
                                      <p:tavLst>
                                        <p:tav tm="0">
                                          <p:val>
                                            <p:strVal val="1+#ppt_h/2"/>
                                          </p:val>
                                        </p:tav>
                                        <p:tav tm="100000">
                                          <p:val>
                                            <p:strVal val="#ppt_y"/>
                                          </p:val>
                                        </p:tav>
                                      </p:tavLst>
                                    </p:anim>
                                  </p:childTnLst>
                                </p:cTn>
                              </p:par>
                            </p:childTnLst>
                          </p:cTn>
                        </p:par>
                        <p:par>
                          <p:cTn id="145" fill="hold">
                            <p:stCondLst>
                              <p:cond delay="1500"/>
                            </p:stCondLst>
                            <p:childTnLst>
                              <p:par>
                                <p:cTn id="146" presetID="2" presetClass="entr" presetSubtype="4" fill="hold" grpId="0" nodeType="afterEffect">
                                  <p:stCondLst>
                                    <p:cond delay="500"/>
                                  </p:stCondLst>
                                  <p:childTnLst>
                                    <p:set>
                                      <p:cBhvr>
                                        <p:cTn id="147" dur="1" fill="hold">
                                          <p:stCondLst>
                                            <p:cond delay="0"/>
                                          </p:stCondLst>
                                        </p:cTn>
                                        <p:tgtEl>
                                          <p:spTgt spid="5">
                                            <p:graphicEl>
                                              <a:dgm id="{4726AE2D-00AF-4FBF-8820-E8DF2834AA3B}"/>
                                            </p:graphicEl>
                                          </p:spTgt>
                                        </p:tgtEl>
                                        <p:attrNameLst>
                                          <p:attrName>style.visibility</p:attrName>
                                        </p:attrNameLst>
                                      </p:cBhvr>
                                      <p:to>
                                        <p:strVal val="visible"/>
                                      </p:to>
                                    </p:set>
                                    <p:anim calcmode="lin" valueType="num">
                                      <p:cBhvr additive="base">
                                        <p:cTn id="148" dur="500" fill="hold"/>
                                        <p:tgtEl>
                                          <p:spTgt spid="5">
                                            <p:graphicEl>
                                              <a:dgm id="{4726AE2D-00AF-4FBF-8820-E8DF2834AA3B}"/>
                                            </p:graphicEl>
                                          </p:spTgt>
                                        </p:tgtEl>
                                        <p:attrNameLst>
                                          <p:attrName>ppt_x</p:attrName>
                                        </p:attrNameLst>
                                      </p:cBhvr>
                                      <p:tavLst>
                                        <p:tav tm="0">
                                          <p:val>
                                            <p:strVal val="#ppt_x"/>
                                          </p:val>
                                        </p:tav>
                                        <p:tav tm="100000">
                                          <p:val>
                                            <p:strVal val="#ppt_x"/>
                                          </p:val>
                                        </p:tav>
                                      </p:tavLst>
                                    </p:anim>
                                    <p:anim calcmode="lin" valueType="num">
                                      <p:cBhvr additive="base">
                                        <p:cTn id="149" dur="500" fill="hold"/>
                                        <p:tgtEl>
                                          <p:spTgt spid="5">
                                            <p:graphicEl>
                                              <a:dgm id="{4726AE2D-00AF-4FBF-8820-E8DF2834AA3B}"/>
                                            </p:graphicEl>
                                          </p:spTgt>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5">
                                            <p:graphicEl>
                                              <a:dgm id="{07E98A55-D733-4E97-932E-16AB7DBFEE17}"/>
                                            </p:graphicEl>
                                          </p:spTgt>
                                        </p:tgtEl>
                                        <p:attrNameLst>
                                          <p:attrName>style.visibility</p:attrName>
                                        </p:attrNameLst>
                                      </p:cBhvr>
                                      <p:to>
                                        <p:strVal val="visible"/>
                                      </p:to>
                                    </p:set>
                                    <p:anim calcmode="lin" valueType="num">
                                      <p:cBhvr additive="base">
                                        <p:cTn id="152" dur="500" fill="hold"/>
                                        <p:tgtEl>
                                          <p:spTgt spid="5">
                                            <p:graphicEl>
                                              <a:dgm id="{07E98A55-D733-4E97-932E-16AB7DBFEE17}"/>
                                            </p:graphicEl>
                                          </p:spTgt>
                                        </p:tgtEl>
                                        <p:attrNameLst>
                                          <p:attrName>ppt_x</p:attrName>
                                        </p:attrNameLst>
                                      </p:cBhvr>
                                      <p:tavLst>
                                        <p:tav tm="0">
                                          <p:val>
                                            <p:strVal val="#ppt_x"/>
                                          </p:val>
                                        </p:tav>
                                        <p:tav tm="100000">
                                          <p:val>
                                            <p:strVal val="#ppt_x"/>
                                          </p:val>
                                        </p:tav>
                                      </p:tavLst>
                                    </p:anim>
                                    <p:anim calcmode="lin" valueType="num">
                                      <p:cBhvr additive="base">
                                        <p:cTn id="153" dur="500" fill="hold"/>
                                        <p:tgtEl>
                                          <p:spTgt spid="5">
                                            <p:graphicEl>
                                              <a:dgm id="{07E98A55-D733-4E97-932E-16AB7DBFEE17}"/>
                                            </p:graphicEl>
                                          </p:spTgt>
                                        </p:tgtEl>
                                        <p:attrNameLst>
                                          <p:attrName>ppt_y</p:attrName>
                                        </p:attrNameLst>
                                      </p:cBhvr>
                                      <p:tavLst>
                                        <p:tav tm="0">
                                          <p:val>
                                            <p:strVal val="1+#ppt_h/2"/>
                                          </p:val>
                                        </p:tav>
                                        <p:tav tm="100000">
                                          <p:val>
                                            <p:strVal val="#ppt_y"/>
                                          </p:val>
                                        </p:tav>
                                      </p:tavLst>
                                    </p:anim>
                                  </p:childTnLst>
                                </p:cTn>
                              </p:par>
                            </p:childTnLst>
                          </p:cTn>
                        </p:par>
                        <p:par>
                          <p:cTn id="154" fill="hold">
                            <p:stCondLst>
                              <p:cond delay="2500"/>
                            </p:stCondLst>
                            <p:childTnLst>
                              <p:par>
                                <p:cTn id="155" presetID="2" presetClass="entr" presetSubtype="4" fill="hold" grpId="0" nodeType="afterEffect">
                                  <p:stCondLst>
                                    <p:cond delay="500"/>
                                  </p:stCondLst>
                                  <p:childTnLst>
                                    <p:set>
                                      <p:cBhvr>
                                        <p:cTn id="156" dur="1" fill="hold">
                                          <p:stCondLst>
                                            <p:cond delay="0"/>
                                          </p:stCondLst>
                                        </p:cTn>
                                        <p:tgtEl>
                                          <p:spTgt spid="5">
                                            <p:graphicEl>
                                              <a:dgm id="{840C8019-55CE-4483-A5A9-413CFE6C7376}"/>
                                            </p:graphicEl>
                                          </p:spTgt>
                                        </p:tgtEl>
                                        <p:attrNameLst>
                                          <p:attrName>style.visibility</p:attrName>
                                        </p:attrNameLst>
                                      </p:cBhvr>
                                      <p:to>
                                        <p:strVal val="visible"/>
                                      </p:to>
                                    </p:set>
                                    <p:anim calcmode="lin" valueType="num">
                                      <p:cBhvr additive="base">
                                        <p:cTn id="157" dur="500" fill="hold"/>
                                        <p:tgtEl>
                                          <p:spTgt spid="5">
                                            <p:graphicEl>
                                              <a:dgm id="{840C8019-55CE-4483-A5A9-413CFE6C7376}"/>
                                            </p:graphicEl>
                                          </p:spTgt>
                                        </p:tgtEl>
                                        <p:attrNameLst>
                                          <p:attrName>ppt_x</p:attrName>
                                        </p:attrNameLst>
                                      </p:cBhvr>
                                      <p:tavLst>
                                        <p:tav tm="0">
                                          <p:val>
                                            <p:strVal val="#ppt_x"/>
                                          </p:val>
                                        </p:tav>
                                        <p:tav tm="100000">
                                          <p:val>
                                            <p:strVal val="#ppt_x"/>
                                          </p:val>
                                        </p:tav>
                                      </p:tavLst>
                                    </p:anim>
                                    <p:anim calcmode="lin" valueType="num">
                                      <p:cBhvr additive="base">
                                        <p:cTn id="158" dur="500" fill="hold"/>
                                        <p:tgtEl>
                                          <p:spTgt spid="5">
                                            <p:graphicEl>
                                              <a:dgm id="{840C8019-55CE-4483-A5A9-413CFE6C7376}"/>
                                            </p:graphicEl>
                                          </p:spTgt>
                                        </p:tgtEl>
                                        <p:attrNameLst>
                                          <p:attrName>ppt_y</p:attrName>
                                        </p:attrNameLst>
                                      </p:cBhvr>
                                      <p:tavLst>
                                        <p:tav tm="0">
                                          <p:val>
                                            <p:strVal val="1+#ppt_h/2"/>
                                          </p:val>
                                        </p:tav>
                                        <p:tav tm="100000">
                                          <p:val>
                                            <p:strVal val="#ppt_y"/>
                                          </p:val>
                                        </p:tav>
                                      </p:tavLst>
                                    </p:anim>
                                  </p:childTnLst>
                                </p:cTn>
                              </p:par>
                            </p:childTnLst>
                          </p:cTn>
                        </p:par>
                        <p:par>
                          <p:cTn id="159" fill="hold">
                            <p:stCondLst>
                              <p:cond delay="3500"/>
                            </p:stCondLst>
                            <p:childTnLst>
                              <p:par>
                                <p:cTn id="160" presetID="2" presetClass="entr" presetSubtype="4" fill="hold" grpId="0" nodeType="afterEffect">
                                  <p:stCondLst>
                                    <p:cond delay="500"/>
                                  </p:stCondLst>
                                  <p:childTnLst>
                                    <p:set>
                                      <p:cBhvr>
                                        <p:cTn id="161" dur="1" fill="hold">
                                          <p:stCondLst>
                                            <p:cond delay="0"/>
                                          </p:stCondLst>
                                        </p:cTn>
                                        <p:tgtEl>
                                          <p:spTgt spid="5">
                                            <p:graphicEl>
                                              <a:dgm id="{EAE84334-ACF8-418D-BD51-73D25A6BA5B4}"/>
                                            </p:graphicEl>
                                          </p:spTgt>
                                        </p:tgtEl>
                                        <p:attrNameLst>
                                          <p:attrName>style.visibility</p:attrName>
                                        </p:attrNameLst>
                                      </p:cBhvr>
                                      <p:to>
                                        <p:strVal val="visible"/>
                                      </p:to>
                                    </p:set>
                                    <p:anim calcmode="lin" valueType="num">
                                      <p:cBhvr additive="base">
                                        <p:cTn id="162" dur="500" fill="hold"/>
                                        <p:tgtEl>
                                          <p:spTgt spid="5">
                                            <p:graphicEl>
                                              <a:dgm id="{EAE84334-ACF8-418D-BD51-73D25A6BA5B4}"/>
                                            </p:graphicEl>
                                          </p:spTgt>
                                        </p:tgtEl>
                                        <p:attrNameLst>
                                          <p:attrName>ppt_x</p:attrName>
                                        </p:attrNameLst>
                                      </p:cBhvr>
                                      <p:tavLst>
                                        <p:tav tm="0">
                                          <p:val>
                                            <p:strVal val="#ppt_x"/>
                                          </p:val>
                                        </p:tav>
                                        <p:tav tm="100000">
                                          <p:val>
                                            <p:strVal val="#ppt_x"/>
                                          </p:val>
                                        </p:tav>
                                      </p:tavLst>
                                    </p:anim>
                                    <p:anim calcmode="lin" valueType="num">
                                      <p:cBhvr additive="base">
                                        <p:cTn id="163" dur="500" fill="hold"/>
                                        <p:tgtEl>
                                          <p:spTgt spid="5">
                                            <p:graphicEl>
                                              <a:dgm id="{EAE84334-ACF8-418D-BD51-73D25A6BA5B4}"/>
                                            </p:graphicEl>
                                          </p:spTgt>
                                        </p:tgtEl>
                                        <p:attrNameLst>
                                          <p:attrName>ppt_y</p:attrName>
                                        </p:attrNameLst>
                                      </p:cBhvr>
                                      <p:tavLst>
                                        <p:tav tm="0">
                                          <p:val>
                                            <p:strVal val="1+#ppt_h/2"/>
                                          </p:val>
                                        </p:tav>
                                        <p:tav tm="100000">
                                          <p:val>
                                            <p:strVal val="#ppt_y"/>
                                          </p:val>
                                        </p:tav>
                                      </p:tavLst>
                                    </p:anim>
                                  </p:childTnLst>
                                </p:cTn>
                              </p:par>
                            </p:childTnLst>
                          </p:cTn>
                        </p:par>
                        <p:par>
                          <p:cTn id="164" fill="hold">
                            <p:stCondLst>
                              <p:cond delay="4500"/>
                            </p:stCondLst>
                            <p:childTnLst>
                              <p:par>
                                <p:cTn id="165" presetID="2" presetClass="entr" presetSubtype="4" fill="hold" grpId="0" nodeType="afterEffect">
                                  <p:stCondLst>
                                    <p:cond delay="500"/>
                                  </p:stCondLst>
                                  <p:childTnLst>
                                    <p:set>
                                      <p:cBhvr>
                                        <p:cTn id="166" dur="1" fill="hold">
                                          <p:stCondLst>
                                            <p:cond delay="0"/>
                                          </p:stCondLst>
                                        </p:cTn>
                                        <p:tgtEl>
                                          <p:spTgt spid="5">
                                            <p:graphicEl>
                                              <a:dgm id="{E02E2C8A-0249-4F1F-9A78-32F3AD2764D2}"/>
                                            </p:graphicEl>
                                          </p:spTgt>
                                        </p:tgtEl>
                                        <p:attrNameLst>
                                          <p:attrName>style.visibility</p:attrName>
                                        </p:attrNameLst>
                                      </p:cBhvr>
                                      <p:to>
                                        <p:strVal val="visible"/>
                                      </p:to>
                                    </p:set>
                                    <p:anim calcmode="lin" valueType="num">
                                      <p:cBhvr additive="base">
                                        <p:cTn id="167" dur="500" fill="hold"/>
                                        <p:tgtEl>
                                          <p:spTgt spid="5">
                                            <p:graphicEl>
                                              <a:dgm id="{E02E2C8A-0249-4F1F-9A78-32F3AD2764D2}"/>
                                            </p:graphicEl>
                                          </p:spTgt>
                                        </p:tgtEl>
                                        <p:attrNameLst>
                                          <p:attrName>ppt_x</p:attrName>
                                        </p:attrNameLst>
                                      </p:cBhvr>
                                      <p:tavLst>
                                        <p:tav tm="0">
                                          <p:val>
                                            <p:strVal val="#ppt_x"/>
                                          </p:val>
                                        </p:tav>
                                        <p:tav tm="100000">
                                          <p:val>
                                            <p:strVal val="#ppt_x"/>
                                          </p:val>
                                        </p:tav>
                                      </p:tavLst>
                                    </p:anim>
                                    <p:anim calcmode="lin" valueType="num">
                                      <p:cBhvr additive="base">
                                        <p:cTn id="168" dur="500" fill="hold"/>
                                        <p:tgtEl>
                                          <p:spTgt spid="5">
                                            <p:graphicEl>
                                              <a:dgm id="{E02E2C8A-0249-4F1F-9A78-32F3AD2764D2}"/>
                                            </p:graphicEl>
                                          </p:spTgt>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2" presetClass="entr" presetSubtype="1" fill="hold" grpId="0" nodeType="clickEffect">
                                  <p:stCondLst>
                                    <p:cond delay="0"/>
                                  </p:stCondLst>
                                  <p:childTnLst>
                                    <p:set>
                                      <p:cBhvr>
                                        <p:cTn id="172" dur="1" fill="hold">
                                          <p:stCondLst>
                                            <p:cond delay="0"/>
                                          </p:stCondLst>
                                        </p:cTn>
                                        <p:tgtEl>
                                          <p:spTgt spid="11"/>
                                        </p:tgtEl>
                                        <p:attrNameLst>
                                          <p:attrName>style.visibility</p:attrName>
                                        </p:attrNameLst>
                                      </p:cBhvr>
                                      <p:to>
                                        <p:strVal val="visible"/>
                                      </p:to>
                                    </p:set>
                                    <p:animEffect transition="in" filter="wipe(up)">
                                      <p:cBhvr>
                                        <p:cTn id="173" dur="500"/>
                                        <p:tgtEl>
                                          <p:spTgt spid="11"/>
                                        </p:tgtEl>
                                      </p:cBhvr>
                                    </p:animEffect>
                                  </p:childTnLst>
                                </p:cTn>
                              </p:par>
                            </p:childTnLst>
                          </p:cTn>
                        </p:par>
                        <p:par>
                          <p:cTn id="174" fill="hold">
                            <p:stCondLst>
                              <p:cond delay="500"/>
                            </p:stCondLst>
                            <p:childTnLst>
                              <p:par>
                                <p:cTn id="175" presetID="2" presetClass="entr" presetSubtype="4" fill="hold" grpId="0" nodeType="afterEffect">
                                  <p:stCondLst>
                                    <p:cond delay="500"/>
                                  </p:stCondLst>
                                  <p:childTnLst>
                                    <p:set>
                                      <p:cBhvr>
                                        <p:cTn id="176" dur="1" fill="hold">
                                          <p:stCondLst>
                                            <p:cond delay="0"/>
                                          </p:stCondLst>
                                        </p:cTn>
                                        <p:tgtEl>
                                          <p:spTgt spid="5">
                                            <p:graphicEl>
                                              <a:dgm id="{84A8F990-57A5-41AE-99CC-4FB341994E8B}"/>
                                            </p:graphicEl>
                                          </p:spTgt>
                                        </p:tgtEl>
                                        <p:attrNameLst>
                                          <p:attrName>style.visibility</p:attrName>
                                        </p:attrNameLst>
                                      </p:cBhvr>
                                      <p:to>
                                        <p:strVal val="visible"/>
                                      </p:to>
                                    </p:set>
                                    <p:anim calcmode="lin" valueType="num">
                                      <p:cBhvr additive="base">
                                        <p:cTn id="177" dur="500" fill="hold"/>
                                        <p:tgtEl>
                                          <p:spTgt spid="5">
                                            <p:graphicEl>
                                              <a:dgm id="{84A8F990-57A5-41AE-99CC-4FB341994E8B}"/>
                                            </p:graphicEl>
                                          </p:spTgt>
                                        </p:tgtEl>
                                        <p:attrNameLst>
                                          <p:attrName>ppt_x</p:attrName>
                                        </p:attrNameLst>
                                      </p:cBhvr>
                                      <p:tavLst>
                                        <p:tav tm="0">
                                          <p:val>
                                            <p:strVal val="#ppt_x"/>
                                          </p:val>
                                        </p:tav>
                                        <p:tav tm="100000">
                                          <p:val>
                                            <p:strVal val="#ppt_x"/>
                                          </p:val>
                                        </p:tav>
                                      </p:tavLst>
                                    </p:anim>
                                    <p:anim calcmode="lin" valueType="num">
                                      <p:cBhvr additive="base">
                                        <p:cTn id="178" dur="500" fill="hold"/>
                                        <p:tgtEl>
                                          <p:spTgt spid="5">
                                            <p:graphicEl>
                                              <a:dgm id="{84A8F990-57A5-41AE-99CC-4FB341994E8B}"/>
                                            </p:graphicEl>
                                          </p:spTgt>
                                        </p:tgtEl>
                                        <p:attrNameLst>
                                          <p:attrName>ppt_y</p:attrName>
                                        </p:attrNameLst>
                                      </p:cBhvr>
                                      <p:tavLst>
                                        <p:tav tm="0">
                                          <p:val>
                                            <p:strVal val="1+#ppt_h/2"/>
                                          </p:val>
                                        </p:tav>
                                        <p:tav tm="100000">
                                          <p:val>
                                            <p:strVal val="#ppt_y"/>
                                          </p:val>
                                        </p:tav>
                                      </p:tavLst>
                                    </p:anim>
                                  </p:childTnLst>
                                </p:cTn>
                              </p:par>
                            </p:childTnLst>
                          </p:cTn>
                        </p:par>
                        <p:par>
                          <p:cTn id="179" fill="hold">
                            <p:stCondLst>
                              <p:cond delay="1500"/>
                            </p:stCondLst>
                            <p:childTnLst>
                              <p:par>
                                <p:cTn id="180" presetID="2" presetClass="entr" presetSubtype="4" fill="hold" grpId="0" nodeType="afterEffect">
                                  <p:stCondLst>
                                    <p:cond delay="500"/>
                                  </p:stCondLst>
                                  <p:childTnLst>
                                    <p:set>
                                      <p:cBhvr>
                                        <p:cTn id="181" dur="1" fill="hold">
                                          <p:stCondLst>
                                            <p:cond delay="0"/>
                                          </p:stCondLst>
                                        </p:cTn>
                                        <p:tgtEl>
                                          <p:spTgt spid="5">
                                            <p:graphicEl>
                                              <a:dgm id="{6DD9307F-6BB7-446F-8B40-A41BACE45F14}"/>
                                            </p:graphicEl>
                                          </p:spTgt>
                                        </p:tgtEl>
                                        <p:attrNameLst>
                                          <p:attrName>style.visibility</p:attrName>
                                        </p:attrNameLst>
                                      </p:cBhvr>
                                      <p:to>
                                        <p:strVal val="visible"/>
                                      </p:to>
                                    </p:set>
                                    <p:anim calcmode="lin" valueType="num">
                                      <p:cBhvr additive="base">
                                        <p:cTn id="182" dur="500" fill="hold"/>
                                        <p:tgtEl>
                                          <p:spTgt spid="5">
                                            <p:graphicEl>
                                              <a:dgm id="{6DD9307F-6BB7-446F-8B40-A41BACE45F14}"/>
                                            </p:graphicEl>
                                          </p:spTgt>
                                        </p:tgtEl>
                                        <p:attrNameLst>
                                          <p:attrName>ppt_x</p:attrName>
                                        </p:attrNameLst>
                                      </p:cBhvr>
                                      <p:tavLst>
                                        <p:tav tm="0">
                                          <p:val>
                                            <p:strVal val="#ppt_x"/>
                                          </p:val>
                                        </p:tav>
                                        <p:tav tm="100000">
                                          <p:val>
                                            <p:strVal val="#ppt_x"/>
                                          </p:val>
                                        </p:tav>
                                      </p:tavLst>
                                    </p:anim>
                                    <p:anim calcmode="lin" valueType="num">
                                      <p:cBhvr additive="base">
                                        <p:cTn id="183" dur="500" fill="hold"/>
                                        <p:tgtEl>
                                          <p:spTgt spid="5">
                                            <p:graphicEl>
                                              <a:dgm id="{6DD9307F-6BB7-446F-8B40-A41BACE45F1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5" grpId="0" uiExpand="1">
        <p:bldSub>
          <a:bldDgm bld="one"/>
        </p:bldSub>
      </p:bldGraphic>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E461E-5E07-75FB-B3BD-1BC9DC81E6D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DC3BE1F-47A1-DE71-931F-1D6370B4FFB4}"/>
              </a:ext>
            </a:extLst>
          </p:cNvPr>
          <p:cNvSpPr/>
          <p:nvPr/>
        </p:nvSpPr>
        <p:spPr>
          <a:xfrm>
            <a:off x="0" y="0"/>
            <a:ext cx="12192001" cy="1051133"/>
          </a:xfrm>
          <a:prstGeom prst="rect">
            <a:avLst/>
          </a:prstGeom>
          <a:solidFill>
            <a:srgbClr val="009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DAF96A5-373D-9D7B-948C-1D957032EBB5}"/>
              </a:ext>
            </a:extLst>
          </p:cNvPr>
          <p:cNvSpPr txBox="1">
            <a:spLocks/>
          </p:cNvSpPr>
          <p:nvPr/>
        </p:nvSpPr>
        <p:spPr>
          <a:xfrm>
            <a:off x="1994406" y="139305"/>
            <a:ext cx="10099545" cy="731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solidFill>
                  <a:schemeClr val="lt1"/>
                </a:solidFill>
                <a:latin typeface="Lato" panose="020F0502020204030203" pitchFamily="34" charset="0"/>
                <a:ea typeface="Lato" panose="020F0502020204030203" pitchFamily="34" charset="0"/>
                <a:cs typeface="Lato" panose="020F0502020204030203" pitchFamily="34" charset="0"/>
              </a:rPr>
              <a:t>Homeowner Rehabilitation Service Providers</a:t>
            </a:r>
            <a:endParaRPr lang="en-US" sz="3200">
              <a:solidFill>
                <a:schemeClr val="lt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logo with a sun and a keyhole&#10;&#10;Description automatically generated">
            <a:extLst>
              <a:ext uri="{FF2B5EF4-FFF2-40B4-BE49-F238E27FC236}">
                <a16:creationId xmlns:a16="http://schemas.microsoft.com/office/drawing/2014/main" id="{9C17402D-88AD-DADF-8E21-E8E843372BA4}"/>
              </a:ext>
            </a:extLst>
          </p:cNvPr>
          <p:cNvPicPr>
            <a:picLocks noChangeAspect="1"/>
          </p:cNvPicPr>
          <p:nvPr/>
        </p:nvPicPr>
        <p:blipFill>
          <a:blip r:embed="rId3"/>
          <a:stretch>
            <a:fillRect/>
          </a:stretch>
        </p:blipFill>
        <p:spPr>
          <a:xfrm>
            <a:off x="366632" y="234640"/>
            <a:ext cx="876543" cy="514641"/>
          </a:xfrm>
          <a:prstGeom prst="rect">
            <a:avLst/>
          </a:prstGeom>
        </p:spPr>
      </p:pic>
      <p:sp>
        <p:nvSpPr>
          <p:cNvPr id="11" name="Rectangle 10">
            <a:extLst>
              <a:ext uri="{FF2B5EF4-FFF2-40B4-BE49-F238E27FC236}">
                <a16:creationId xmlns:a16="http://schemas.microsoft.com/office/drawing/2014/main" id="{C63AEF03-6770-8653-C27B-37A785852DC7}"/>
              </a:ext>
            </a:extLst>
          </p:cNvPr>
          <p:cNvSpPr/>
          <p:nvPr/>
        </p:nvSpPr>
        <p:spPr>
          <a:xfrm>
            <a:off x="0" y="6534364"/>
            <a:ext cx="12192001" cy="370978"/>
          </a:xfrm>
          <a:prstGeom prst="rect">
            <a:avLst/>
          </a:prstGeom>
          <a:solidFill>
            <a:srgbClr val="FB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1B669C8B-0320-42F9-9C9A-FD1DF227E27F}"/>
              </a:ext>
            </a:extLst>
          </p:cNvPr>
          <p:cNvSpPr>
            <a:spLocks noGrp="1"/>
          </p:cNvSpPr>
          <p:nvPr>
            <p:ph type="ftr" sz="quarter" idx="11"/>
          </p:nvPr>
        </p:nvSpPr>
        <p:spPr>
          <a:xfrm>
            <a:off x="11477413" y="6487022"/>
            <a:ext cx="572996" cy="370978"/>
          </a:xfrm>
        </p:spPr>
        <p:txBody>
          <a:bodyPr/>
          <a:lstStyle/>
          <a:p>
            <a:r>
              <a:rPr lang="en-US" sz="1600" b="1" dirty="0">
                <a:solidFill>
                  <a:schemeClr val="tx1"/>
                </a:solidFill>
              </a:rPr>
              <a:t>8</a:t>
            </a:r>
            <a:endParaRPr lang="en-US" b="1" dirty="0">
              <a:solidFill>
                <a:schemeClr val="tx1"/>
              </a:solidFill>
            </a:endParaRPr>
          </a:p>
        </p:txBody>
      </p:sp>
      <mc:AlternateContent xmlns:mc="http://schemas.openxmlformats.org/markup-compatibility/2006" xmlns:cx6="http://schemas.microsoft.com/office/drawing/2016/5/12/chartex">
        <mc:Choice Requires="cx6">
          <p:graphicFrame>
            <p:nvGraphicFramePr>
              <p:cNvPr id="2" name="Chart 1">
                <a:extLst>
                  <a:ext uri="{FF2B5EF4-FFF2-40B4-BE49-F238E27FC236}">
                    <a16:creationId xmlns:a16="http://schemas.microsoft.com/office/drawing/2014/main" id="{B77AD68A-1D89-40E3-8B08-604E570C187D}"/>
                  </a:ext>
                </a:extLst>
              </p:cNvPr>
              <p:cNvGraphicFramePr/>
              <p:nvPr/>
            </p:nvGraphicFramePr>
            <p:xfrm>
              <a:off x="2438400" y="1000622"/>
              <a:ext cx="7315200" cy="54864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 name="Chart 1">
                <a:extLst>
                  <a:ext uri="{FF2B5EF4-FFF2-40B4-BE49-F238E27FC236}">
                    <a16:creationId xmlns:a16="http://schemas.microsoft.com/office/drawing/2014/main" id="{B77AD68A-1D89-40E3-8B08-604E570C187D}"/>
                  </a:ext>
                </a:extLst>
              </p:cNvPr>
              <p:cNvPicPr>
                <a:picLocks noGrp="1" noRot="1" noChangeAspect="1" noMove="1" noResize="1" noEditPoints="1" noAdjustHandles="1" noChangeArrowheads="1" noChangeShapeType="1"/>
              </p:cNvPicPr>
              <p:nvPr/>
            </p:nvPicPr>
            <p:blipFill>
              <a:blip r:embed="rId5"/>
              <a:stretch>
                <a:fillRect/>
              </a:stretch>
            </p:blipFill>
            <p:spPr>
              <a:xfrm>
                <a:off x="2438400" y="1000622"/>
                <a:ext cx="7315200" cy="5486400"/>
              </a:xfrm>
              <a:prstGeom prst="rect">
                <a:avLst/>
              </a:prstGeom>
            </p:spPr>
          </p:pic>
        </mc:Fallback>
      </mc:AlternateContent>
      <p:graphicFrame>
        <p:nvGraphicFramePr>
          <p:cNvPr id="4" name="Table 3">
            <a:extLst>
              <a:ext uri="{FF2B5EF4-FFF2-40B4-BE49-F238E27FC236}">
                <a16:creationId xmlns:a16="http://schemas.microsoft.com/office/drawing/2014/main" id="{9A072F4E-8B74-ADC8-6798-AD629659092D}"/>
              </a:ext>
            </a:extLst>
          </p:cNvPr>
          <p:cNvGraphicFramePr>
            <a:graphicFrameLocks noGrp="1"/>
          </p:cNvGraphicFramePr>
          <p:nvPr/>
        </p:nvGraphicFramePr>
        <p:xfrm>
          <a:off x="289219" y="1190438"/>
          <a:ext cx="3140075" cy="4695825"/>
        </p:xfrm>
        <a:graphic>
          <a:graphicData uri="http://schemas.openxmlformats.org/drawingml/2006/table">
            <a:tbl>
              <a:tblPr bandRow="1">
                <a:tableStyleId>{5C22544A-7EE6-4342-B048-85BDC9FD1C3A}</a:tableStyleId>
              </a:tblPr>
              <a:tblGrid>
                <a:gridCol w="3140075">
                  <a:extLst>
                    <a:ext uri="{9D8B030D-6E8A-4147-A177-3AD203B41FA5}">
                      <a16:colId xmlns:a16="http://schemas.microsoft.com/office/drawing/2014/main" val="1733372683"/>
                    </a:ext>
                  </a:extLst>
                </a:gridCol>
              </a:tblGrid>
              <a:tr h="182880">
                <a:tc>
                  <a:txBody>
                    <a:bodyPr/>
                    <a:lstStyle/>
                    <a:p>
                      <a:pPr algn="l" fontAlgn="b">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Ohkay Owingeh Housing Authority</a:t>
                      </a:r>
                    </a:p>
                  </a:txBody>
                  <a:tcPr marL="9525" marR="9525" marT="9525" marB="0" anchor="b">
                    <a:solidFill>
                      <a:srgbClr val="CC9A00"/>
                    </a:solidFill>
                  </a:tcPr>
                </a:tc>
                <a:extLst>
                  <a:ext uri="{0D108BD9-81ED-4DB2-BD59-A6C34878D82A}">
                    <a16:rowId xmlns:a16="http://schemas.microsoft.com/office/drawing/2014/main" val="1682952223"/>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Ohkay Owingeh Pueblo</a:t>
                      </a:r>
                    </a:p>
                  </a:txBody>
                  <a:tcPr marL="9525" marR="9525" marT="9525" marB="0" anchor="b">
                    <a:solidFill>
                      <a:srgbClr val="CC9A00"/>
                    </a:solidFill>
                  </a:tcPr>
                </a:tc>
                <a:extLst>
                  <a:ext uri="{0D108BD9-81ED-4DB2-BD59-A6C34878D82A}">
                    <a16:rowId xmlns:a16="http://schemas.microsoft.com/office/drawing/2014/main" val="3626877265"/>
                  </a:ext>
                </a:extLst>
              </a:tr>
              <a:tr h="182880">
                <a:tc>
                  <a:txBody>
                    <a:bodyPr/>
                    <a:lstStyle/>
                    <a:p>
                      <a:pPr lvl="0" algn="l">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Bernalillo County Housing Authority</a:t>
                      </a:r>
                    </a:p>
                  </a:txBody>
                  <a:tcPr marL="9525" marR="9525" marT="9525" marB="0" anchor="b">
                    <a:solidFill>
                      <a:srgbClr val="0193B3"/>
                    </a:solidFill>
                  </a:tcPr>
                </a:tc>
                <a:extLst>
                  <a:ext uri="{0D108BD9-81ED-4DB2-BD59-A6C34878D82A}">
                    <a16:rowId xmlns:a16="http://schemas.microsoft.com/office/drawing/2014/main" val="834458839"/>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Bernalillo</a:t>
                      </a:r>
                    </a:p>
                  </a:txBody>
                  <a:tcPr marL="9525" marR="9525" marT="9525" marB="0" anchor="b">
                    <a:solidFill>
                      <a:srgbClr val="0193B3"/>
                    </a:solidFill>
                  </a:tcPr>
                </a:tc>
                <a:extLst>
                  <a:ext uri="{0D108BD9-81ED-4DB2-BD59-A6C34878D82A}">
                    <a16:rowId xmlns:a16="http://schemas.microsoft.com/office/drawing/2014/main" val="656121675"/>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Sandoval</a:t>
                      </a:r>
                    </a:p>
                  </a:txBody>
                  <a:tcPr marL="9525" marR="9525" marT="9525" marB="0" anchor="b">
                    <a:solidFill>
                      <a:srgbClr val="0193B3"/>
                    </a:solidFill>
                  </a:tcPr>
                </a:tc>
                <a:extLst>
                  <a:ext uri="{0D108BD9-81ED-4DB2-BD59-A6C34878D82A}">
                    <a16:rowId xmlns:a16="http://schemas.microsoft.com/office/drawing/2014/main" val="373536120"/>
                  </a:ext>
                </a:extLst>
              </a:tr>
              <a:tr h="182880">
                <a:tc>
                  <a:txBody>
                    <a:bodyPr/>
                    <a:lstStyle/>
                    <a:p>
                      <a:pPr algn="l" fontAlgn="b">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Rebuilding Together Sandoval County</a:t>
                      </a:r>
                    </a:p>
                  </a:txBody>
                  <a:tcPr marL="9525" marR="9525" marT="9525" marB="0" anchor="b">
                    <a:solidFill>
                      <a:srgbClr val="FEEDBC"/>
                    </a:solidFill>
                  </a:tcPr>
                </a:tc>
                <a:extLst>
                  <a:ext uri="{0D108BD9-81ED-4DB2-BD59-A6C34878D82A}">
                    <a16:rowId xmlns:a16="http://schemas.microsoft.com/office/drawing/2014/main" val="2525845697"/>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Sandoval</a:t>
                      </a:r>
                    </a:p>
                  </a:txBody>
                  <a:tcPr marL="9525" marR="9525" marT="9525" marB="0" anchor="b">
                    <a:solidFill>
                      <a:srgbClr val="FEEDBC"/>
                    </a:solidFill>
                  </a:tcPr>
                </a:tc>
                <a:extLst>
                  <a:ext uri="{0D108BD9-81ED-4DB2-BD59-A6C34878D82A}">
                    <a16:rowId xmlns:a16="http://schemas.microsoft.com/office/drawing/2014/main" val="3744214383"/>
                  </a:ext>
                </a:extLst>
              </a:tr>
              <a:tr h="182880">
                <a:tc>
                  <a:txBody>
                    <a:bodyPr/>
                    <a:lstStyle/>
                    <a:p>
                      <a:pPr algn="l" fontAlgn="b">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Santa Fe Habitat for Humanity</a:t>
                      </a:r>
                    </a:p>
                  </a:txBody>
                  <a:tcPr marL="9525" marR="9525" marT="9525" marB="0" anchor="b">
                    <a:solidFill>
                      <a:srgbClr val="C9C9C9"/>
                    </a:solidFill>
                  </a:tcPr>
                </a:tc>
                <a:extLst>
                  <a:ext uri="{0D108BD9-81ED-4DB2-BD59-A6C34878D82A}">
                    <a16:rowId xmlns:a16="http://schemas.microsoft.com/office/drawing/2014/main" val="1885012357"/>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Santa Fe</a:t>
                      </a:r>
                    </a:p>
                  </a:txBody>
                  <a:tcPr marL="9525" marR="9525" marT="9525" marB="0" anchor="b">
                    <a:solidFill>
                      <a:srgbClr val="C9C9C9"/>
                    </a:solidFill>
                  </a:tcPr>
                </a:tc>
                <a:extLst>
                  <a:ext uri="{0D108BD9-81ED-4DB2-BD59-A6C34878D82A}">
                    <a16:rowId xmlns:a16="http://schemas.microsoft.com/office/drawing/2014/main" val="1927909475"/>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San Miguel</a:t>
                      </a:r>
                    </a:p>
                  </a:txBody>
                  <a:tcPr marL="9525" marR="9525" marT="9525" marB="0" anchor="b">
                    <a:solidFill>
                      <a:srgbClr val="C9C9C9"/>
                    </a:solidFill>
                  </a:tcPr>
                </a:tc>
                <a:extLst>
                  <a:ext uri="{0D108BD9-81ED-4DB2-BD59-A6C34878D82A}">
                    <a16:rowId xmlns:a16="http://schemas.microsoft.com/office/drawing/2014/main" val="3816492431"/>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Tesuque Pueblo</a:t>
                      </a:r>
                    </a:p>
                  </a:txBody>
                  <a:tcPr marL="9525" marR="9525" marT="9525" marB="0" anchor="b">
                    <a:solidFill>
                      <a:srgbClr val="C9C9C9"/>
                    </a:solidFill>
                  </a:tcPr>
                </a:tc>
                <a:extLst>
                  <a:ext uri="{0D108BD9-81ED-4DB2-BD59-A6C34878D82A}">
                    <a16:rowId xmlns:a16="http://schemas.microsoft.com/office/drawing/2014/main" val="1365475344"/>
                  </a:ext>
                </a:extLst>
              </a:tr>
              <a:tr h="182880">
                <a:tc>
                  <a:txBody>
                    <a:bodyPr/>
                    <a:lstStyle/>
                    <a:p>
                      <a:pPr algn="l" fontAlgn="b">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El Camino Real Housing Authority</a:t>
                      </a:r>
                    </a:p>
                  </a:txBody>
                  <a:tcPr marL="9525" marR="9525" marT="9525" marB="0" anchor="b">
                    <a:solidFill>
                      <a:srgbClr val="9DC3E6"/>
                    </a:solidFill>
                  </a:tcPr>
                </a:tc>
                <a:extLst>
                  <a:ext uri="{0D108BD9-81ED-4DB2-BD59-A6C34878D82A}">
                    <a16:rowId xmlns:a16="http://schemas.microsoft.com/office/drawing/2014/main" val="2173268535"/>
                  </a:ext>
                </a:extLst>
              </a:tr>
              <a:tr h="182880">
                <a:tc>
                  <a:txBody>
                    <a:bodyPr/>
                    <a:lstStyle/>
                    <a:p>
                      <a:pPr algn="l" fontAlgn="b">
                        <a:buNone/>
                      </a:pPr>
                      <a:r>
                        <a:rPr lang="en-US" sz="1100" b="0" i="0" u="none" strike="noStrike">
                          <a:solidFill>
                            <a:srgbClr val="000000"/>
                          </a:solidFill>
                          <a:effectLst/>
                          <a:latin typeface="Calibri"/>
                        </a:rPr>
                        <a:t>Catron</a:t>
                      </a:r>
                    </a:p>
                  </a:txBody>
                  <a:tcPr marL="9525" marR="9525" marT="9525" marB="0" anchor="b">
                    <a:solidFill>
                      <a:srgbClr val="9DC3E6"/>
                    </a:solidFill>
                  </a:tcPr>
                </a:tc>
                <a:extLst>
                  <a:ext uri="{0D108BD9-81ED-4DB2-BD59-A6C34878D82A}">
                    <a16:rowId xmlns:a16="http://schemas.microsoft.com/office/drawing/2014/main" val="606967533"/>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Socorro</a:t>
                      </a:r>
                    </a:p>
                  </a:txBody>
                  <a:tcPr marL="9525" marR="9525" marT="9525" marB="0" anchor="b">
                    <a:solidFill>
                      <a:srgbClr val="9DC3E6"/>
                    </a:solidFill>
                  </a:tcPr>
                </a:tc>
                <a:extLst>
                  <a:ext uri="{0D108BD9-81ED-4DB2-BD59-A6C34878D82A}">
                    <a16:rowId xmlns:a16="http://schemas.microsoft.com/office/drawing/2014/main" val="315200658"/>
                  </a:ext>
                </a:extLst>
              </a:tr>
              <a:tr h="182880">
                <a:tc>
                  <a:txBody>
                    <a:bodyPr/>
                    <a:lstStyle/>
                    <a:p>
                      <a:pPr algn="l" fontAlgn="b">
                        <a:buNone/>
                      </a:pPr>
                      <a:r>
                        <a:rPr lang="en-US" sz="1100" b="0" i="0" u="none" strike="noStrike">
                          <a:solidFill>
                            <a:srgbClr val="000000"/>
                          </a:solidFill>
                          <a:effectLst/>
                          <a:latin typeface="Calibri"/>
                        </a:rPr>
                        <a:t>Torrance</a:t>
                      </a:r>
                    </a:p>
                  </a:txBody>
                  <a:tcPr marL="9525" marR="9525" marT="9525" marB="0" anchor="b">
                    <a:solidFill>
                      <a:srgbClr val="9DC3E6"/>
                    </a:solidFill>
                  </a:tcPr>
                </a:tc>
                <a:extLst>
                  <a:ext uri="{0D108BD9-81ED-4DB2-BD59-A6C34878D82A}">
                    <a16:rowId xmlns:a16="http://schemas.microsoft.com/office/drawing/2014/main" val="3403103665"/>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Valencia</a:t>
                      </a:r>
                    </a:p>
                  </a:txBody>
                  <a:tcPr marL="9525" marR="9525" marT="9525" marB="0" anchor="b">
                    <a:solidFill>
                      <a:srgbClr val="9DC3E6"/>
                    </a:solidFill>
                  </a:tcPr>
                </a:tc>
                <a:extLst>
                  <a:ext uri="{0D108BD9-81ED-4DB2-BD59-A6C34878D82A}">
                    <a16:rowId xmlns:a16="http://schemas.microsoft.com/office/drawing/2014/main" val="176100123"/>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Cibola</a:t>
                      </a:r>
                    </a:p>
                  </a:txBody>
                  <a:tcPr marL="9525" marR="9525" marT="9525" marB="0" anchor="b">
                    <a:solidFill>
                      <a:srgbClr val="9DC3E6"/>
                    </a:solidFill>
                  </a:tcPr>
                </a:tc>
                <a:extLst>
                  <a:ext uri="{0D108BD9-81ED-4DB2-BD59-A6C34878D82A}">
                    <a16:rowId xmlns:a16="http://schemas.microsoft.com/office/drawing/2014/main" val="3265328940"/>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Colfax</a:t>
                      </a:r>
                    </a:p>
                  </a:txBody>
                  <a:tcPr marL="9525" marR="9525" marT="9525" marB="0" anchor="b">
                    <a:solidFill>
                      <a:srgbClr val="9DC3E6"/>
                    </a:solidFill>
                  </a:tcPr>
                </a:tc>
                <a:extLst>
                  <a:ext uri="{0D108BD9-81ED-4DB2-BD59-A6C34878D82A}">
                    <a16:rowId xmlns:a16="http://schemas.microsoft.com/office/drawing/2014/main" val="3036330201"/>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Mora</a:t>
                      </a:r>
                    </a:p>
                  </a:txBody>
                  <a:tcPr marL="9525" marR="9525" marT="9525" marB="0" anchor="b">
                    <a:solidFill>
                      <a:srgbClr val="9DC3E6"/>
                    </a:solidFill>
                  </a:tcPr>
                </a:tc>
                <a:extLst>
                  <a:ext uri="{0D108BD9-81ED-4DB2-BD59-A6C34878D82A}">
                    <a16:rowId xmlns:a16="http://schemas.microsoft.com/office/drawing/2014/main" val="2827793679"/>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Taos</a:t>
                      </a:r>
                    </a:p>
                  </a:txBody>
                  <a:tcPr marL="9525" marR="9525" marT="9525" marB="0" anchor="b">
                    <a:solidFill>
                      <a:srgbClr val="9DC3E6"/>
                    </a:solidFill>
                  </a:tcPr>
                </a:tc>
                <a:extLst>
                  <a:ext uri="{0D108BD9-81ED-4DB2-BD59-A6C34878D82A}">
                    <a16:rowId xmlns:a16="http://schemas.microsoft.com/office/drawing/2014/main" val="3072394557"/>
                  </a:ext>
                </a:extLst>
              </a:tr>
            </a:tbl>
          </a:graphicData>
        </a:graphic>
      </p:graphicFrame>
      <p:graphicFrame>
        <p:nvGraphicFramePr>
          <p:cNvPr id="5" name="Table 4">
            <a:extLst>
              <a:ext uri="{FF2B5EF4-FFF2-40B4-BE49-F238E27FC236}">
                <a16:creationId xmlns:a16="http://schemas.microsoft.com/office/drawing/2014/main" id="{AACC6651-84AD-2F87-4561-947DCF4F83EC}"/>
              </a:ext>
            </a:extLst>
          </p:cNvPr>
          <p:cNvGraphicFramePr>
            <a:graphicFrameLocks noGrp="1"/>
          </p:cNvGraphicFramePr>
          <p:nvPr/>
        </p:nvGraphicFramePr>
        <p:xfrm>
          <a:off x="8623836" y="1190438"/>
          <a:ext cx="3140075" cy="5194935"/>
        </p:xfrm>
        <a:graphic>
          <a:graphicData uri="http://schemas.openxmlformats.org/drawingml/2006/table">
            <a:tbl>
              <a:tblPr bandRow="1">
                <a:tableStyleId>{5C22544A-7EE6-4342-B048-85BDC9FD1C3A}</a:tableStyleId>
              </a:tblPr>
              <a:tblGrid>
                <a:gridCol w="3140075">
                  <a:extLst>
                    <a:ext uri="{9D8B030D-6E8A-4147-A177-3AD203B41FA5}">
                      <a16:colId xmlns:a16="http://schemas.microsoft.com/office/drawing/2014/main" val="2212149417"/>
                    </a:ext>
                  </a:extLst>
                </a:gridCol>
              </a:tblGrid>
              <a:tr h="182880">
                <a:tc>
                  <a:txBody>
                    <a:bodyPr/>
                    <a:lstStyle/>
                    <a:p>
                      <a:pPr algn="l" fontAlgn="b">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Southwestern Regional Housing &amp; Community Development Corporation</a:t>
                      </a:r>
                    </a:p>
                  </a:txBody>
                  <a:tcPr marL="9525" marR="9525" marT="9525" marB="0" anchor="b">
                    <a:solidFill>
                      <a:srgbClr val="FFD966"/>
                    </a:solidFill>
                  </a:tcPr>
                </a:tc>
                <a:extLst>
                  <a:ext uri="{0D108BD9-81ED-4DB2-BD59-A6C34878D82A}">
                    <a16:rowId xmlns:a16="http://schemas.microsoft.com/office/drawing/2014/main" val="2334177666"/>
                  </a:ext>
                </a:extLst>
              </a:tr>
              <a:tr h="182880">
                <a:tc>
                  <a:txBody>
                    <a:bodyPr/>
                    <a:lstStyle/>
                    <a:p>
                      <a:pPr algn="l" fontAlgn="b">
                        <a:buNone/>
                      </a:pPr>
                      <a:r>
                        <a:rPr lang="en-US" sz="1100" b="0" i="0" u="none" strike="noStrike">
                          <a:solidFill>
                            <a:srgbClr val="000000"/>
                          </a:solidFill>
                          <a:effectLst/>
                          <a:latin typeface="Calibri"/>
                        </a:rPr>
                        <a:t>Doña Ana</a:t>
                      </a:r>
                    </a:p>
                  </a:txBody>
                  <a:tcPr marL="9525" marR="9525" marT="9525" marB="0" anchor="b">
                    <a:solidFill>
                      <a:srgbClr val="FFD966"/>
                    </a:solidFill>
                  </a:tcPr>
                </a:tc>
                <a:extLst>
                  <a:ext uri="{0D108BD9-81ED-4DB2-BD59-A6C34878D82A}">
                    <a16:rowId xmlns:a16="http://schemas.microsoft.com/office/drawing/2014/main" val="208063447"/>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Eddy</a:t>
                      </a:r>
                    </a:p>
                  </a:txBody>
                  <a:tcPr marL="9525" marR="9525" marT="9525" marB="0" anchor="b">
                    <a:solidFill>
                      <a:srgbClr val="FFD966"/>
                    </a:solidFill>
                  </a:tcPr>
                </a:tc>
                <a:extLst>
                  <a:ext uri="{0D108BD9-81ED-4DB2-BD59-A6C34878D82A}">
                    <a16:rowId xmlns:a16="http://schemas.microsoft.com/office/drawing/2014/main" val="2700170883"/>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Grant</a:t>
                      </a:r>
                    </a:p>
                  </a:txBody>
                  <a:tcPr marL="9525" marR="9525" marT="9525" marB="0" anchor="b">
                    <a:solidFill>
                      <a:srgbClr val="FFD966"/>
                    </a:solidFill>
                  </a:tcPr>
                </a:tc>
                <a:extLst>
                  <a:ext uri="{0D108BD9-81ED-4DB2-BD59-A6C34878D82A}">
                    <a16:rowId xmlns:a16="http://schemas.microsoft.com/office/drawing/2014/main" val="3757250012"/>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Hildago</a:t>
                      </a:r>
                    </a:p>
                  </a:txBody>
                  <a:tcPr marL="9525" marR="9525" marT="9525" marB="0" anchor="b">
                    <a:solidFill>
                      <a:srgbClr val="FFD966"/>
                    </a:solidFill>
                  </a:tcPr>
                </a:tc>
                <a:extLst>
                  <a:ext uri="{0D108BD9-81ED-4DB2-BD59-A6C34878D82A}">
                    <a16:rowId xmlns:a16="http://schemas.microsoft.com/office/drawing/2014/main" val="294645229"/>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Luna</a:t>
                      </a:r>
                    </a:p>
                  </a:txBody>
                  <a:tcPr marL="9525" marR="9525" marT="9525" marB="0" anchor="b">
                    <a:solidFill>
                      <a:srgbClr val="FFD966"/>
                    </a:solidFill>
                  </a:tcPr>
                </a:tc>
                <a:extLst>
                  <a:ext uri="{0D108BD9-81ED-4DB2-BD59-A6C34878D82A}">
                    <a16:rowId xmlns:a16="http://schemas.microsoft.com/office/drawing/2014/main" val="2938069068"/>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Sierra</a:t>
                      </a:r>
                    </a:p>
                  </a:txBody>
                  <a:tcPr marL="9525" marR="9525" marT="9525" marB="0" anchor="b">
                    <a:solidFill>
                      <a:srgbClr val="FFD966"/>
                    </a:solidFill>
                  </a:tcPr>
                </a:tc>
                <a:extLst>
                  <a:ext uri="{0D108BD9-81ED-4DB2-BD59-A6C34878D82A}">
                    <a16:rowId xmlns:a16="http://schemas.microsoft.com/office/drawing/2014/main" val="1710934927"/>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Curry</a:t>
                      </a:r>
                    </a:p>
                  </a:txBody>
                  <a:tcPr marL="9525" marR="9525" marT="9525" marB="0" anchor="b">
                    <a:solidFill>
                      <a:srgbClr val="FFD966"/>
                    </a:solidFill>
                  </a:tcPr>
                </a:tc>
                <a:extLst>
                  <a:ext uri="{0D108BD9-81ED-4DB2-BD59-A6C34878D82A}">
                    <a16:rowId xmlns:a16="http://schemas.microsoft.com/office/drawing/2014/main" val="2447787108"/>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De Baca</a:t>
                      </a:r>
                    </a:p>
                  </a:txBody>
                  <a:tcPr marL="9525" marR="9525" marT="9525" marB="0" anchor="b">
                    <a:solidFill>
                      <a:srgbClr val="FFD966"/>
                    </a:solidFill>
                  </a:tcPr>
                </a:tc>
                <a:extLst>
                  <a:ext uri="{0D108BD9-81ED-4DB2-BD59-A6C34878D82A}">
                    <a16:rowId xmlns:a16="http://schemas.microsoft.com/office/drawing/2014/main" val="2343229374"/>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Lincoln</a:t>
                      </a:r>
                    </a:p>
                  </a:txBody>
                  <a:tcPr marL="9525" marR="9525" marT="9525" marB="0" anchor="b">
                    <a:solidFill>
                      <a:srgbClr val="FFD966"/>
                    </a:solidFill>
                  </a:tcPr>
                </a:tc>
                <a:extLst>
                  <a:ext uri="{0D108BD9-81ED-4DB2-BD59-A6C34878D82A}">
                    <a16:rowId xmlns:a16="http://schemas.microsoft.com/office/drawing/2014/main" val="3443352557"/>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Chavez</a:t>
                      </a:r>
                    </a:p>
                  </a:txBody>
                  <a:tcPr marL="9525" marR="9525" marT="9525" marB="0" anchor="b">
                    <a:solidFill>
                      <a:srgbClr val="FFD966"/>
                    </a:solidFill>
                  </a:tcPr>
                </a:tc>
                <a:extLst>
                  <a:ext uri="{0D108BD9-81ED-4DB2-BD59-A6C34878D82A}">
                    <a16:rowId xmlns:a16="http://schemas.microsoft.com/office/drawing/2014/main" val="3720581671"/>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Roosevelt</a:t>
                      </a:r>
                    </a:p>
                  </a:txBody>
                  <a:tcPr marL="9525" marR="9525" marT="9525" marB="0" anchor="b">
                    <a:solidFill>
                      <a:srgbClr val="FFD966"/>
                    </a:solidFill>
                  </a:tcPr>
                </a:tc>
                <a:extLst>
                  <a:ext uri="{0D108BD9-81ED-4DB2-BD59-A6C34878D82A}">
                    <a16:rowId xmlns:a16="http://schemas.microsoft.com/office/drawing/2014/main" val="2862135061"/>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Otero</a:t>
                      </a:r>
                    </a:p>
                  </a:txBody>
                  <a:tcPr marL="9525" marR="9525" marT="9525" marB="0" anchor="b">
                    <a:solidFill>
                      <a:srgbClr val="FFD966"/>
                    </a:solidFill>
                  </a:tcPr>
                </a:tc>
                <a:extLst>
                  <a:ext uri="{0D108BD9-81ED-4DB2-BD59-A6C34878D82A}">
                    <a16:rowId xmlns:a16="http://schemas.microsoft.com/office/drawing/2014/main" val="2441455353"/>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Lea</a:t>
                      </a:r>
                    </a:p>
                  </a:txBody>
                  <a:tcPr marL="9525" marR="9525" marT="9525" marB="0" anchor="b">
                    <a:solidFill>
                      <a:srgbClr val="FFD966"/>
                    </a:solidFill>
                  </a:tcPr>
                </a:tc>
                <a:extLst>
                  <a:ext uri="{0D108BD9-81ED-4DB2-BD59-A6C34878D82A}">
                    <a16:rowId xmlns:a16="http://schemas.microsoft.com/office/drawing/2014/main" val="2438478728"/>
                  </a:ext>
                </a:extLst>
              </a:tr>
              <a:tr h="182880">
                <a:tc>
                  <a:txBody>
                    <a:bodyPr/>
                    <a:lstStyle/>
                    <a:p>
                      <a:pPr lvl="0" algn="l">
                        <a:buNone/>
                      </a:pPr>
                      <a:r>
                        <a:rPr lang="en-US" sz="1100" b="0" i="0" u="none" strike="noStrike">
                          <a:solidFill>
                            <a:srgbClr val="000000"/>
                          </a:solidFill>
                          <a:effectLst/>
                          <a:latin typeface="Calibri"/>
                        </a:rPr>
                        <a:t>Luna</a:t>
                      </a:r>
                    </a:p>
                  </a:txBody>
                  <a:tcPr marL="9524" marR="9524" marT="9524" marB="0" anchor="b">
                    <a:solidFill>
                      <a:srgbClr val="FFD966"/>
                    </a:solidFill>
                  </a:tcPr>
                </a:tc>
                <a:extLst>
                  <a:ext uri="{0D108BD9-81ED-4DB2-BD59-A6C34878D82A}">
                    <a16:rowId xmlns:a16="http://schemas.microsoft.com/office/drawing/2014/main" val="2427680852"/>
                  </a:ext>
                </a:extLst>
              </a:tr>
              <a:tr h="182880">
                <a:tc>
                  <a:txBody>
                    <a:bodyPr/>
                    <a:lstStyle/>
                    <a:p>
                      <a:pPr algn="l" fontAlgn="b">
                        <a:buNone/>
                      </a:pPr>
                      <a:endParaRPr lang="en-US" sz="1100" b="1" i="0" u="none" strike="noStrike">
                        <a:solidFill>
                          <a:srgbClr val="000000"/>
                        </a:solidFill>
                        <a:effectLst/>
                        <a:latin typeface="Calibri"/>
                      </a:endParaRPr>
                    </a:p>
                    <a:p>
                      <a:pPr lvl="0" algn="l">
                        <a:buNone/>
                      </a:pPr>
                      <a:r>
                        <a:rPr lang="en-US" sz="1400" b="1" i="0" u="none" strike="noStrike">
                          <a:solidFill>
                            <a:srgbClr val="000000"/>
                          </a:solidFill>
                          <a:effectLst/>
                          <a:latin typeface="Calibri"/>
                        </a:rPr>
                        <a:t>Housing New Mexico </a:t>
                      </a:r>
                    </a:p>
                  </a:txBody>
                  <a:tcPr marL="9525" marR="9525" marT="9525" marB="0" anchor="b">
                    <a:solidFill>
                      <a:srgbClr val="5A8A39"/>
                    </a:solidFill>
                  </a:tcPr>
                </a:tc>
                <a:extLst>
                  <a:ext uri="{0D108BD9-81ED-4DB2-BD59-A6C34878D82A}">
                    <a16:rowId xmlns:a16="http://schemas.microsoft.com/office/drawing/2014/main" val="2406556490"/>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San Felipe Pueblo</a:t>
                      </a:r>
                    </a:p>
                  </a:txBody>
                  <a:tcPr marL="9525" marR="9525" marT="9525" marB="0" anchor="b">
                    <a:solidFill>
                      <a:srgbClr val="5A8A39"/>
                    </a:solidFill>
                  </a:tcPr>
                </a:tc>
                <a:extLst>
                  <a:ext uri="{0D108BD9-81ED-4DB2-BD59-A6C34878D82A}">
                    <a16:rowId xmlns:a16="http://schemas.microsoft.com/office/drawing/2014/main" val="2255425454"/>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Guadalupe</a:t>
                      </a:r>
                    </a:p>
                  </a:txBody>
                  <a:tcPr marL="9525" marR="9525" marT="9525" marB="0" anchor="b">
                    <a:solidFill>
                      <a:srgbClr val="5A8A39"/>
                    </a:solidFill>
                  </a:tcPr>
                </a:tc>
                <a:extLst>
                  <a:ext uri="{0D108BD9-81ED-4DB2-BD59-A6C34878D82A}">
                    <a16:rowId xmlns:a16="http://schemas.microsoft.com/office/drawing/2014/main" val="140345559"/>
                  </a:ext>
                </a:extLst>
              </a:tr>
              <a:tr h="182880">
                <a:tc>
                  <a:txBody>
                    <a:bodyPr/>
                    <a:lstStyle/>
                    <a:p>
                      <a:pPr algn="l" fontAlgn="b">
                        <a:buNone/>
                      </a:pPr>
                      <a:r>
                        <a:rPr lang="en-US" sz="1100" b="0" i="0" u="none" strike="noStrike">
                          <a:solidFill>
                            <a:srgbClr val="000000"/>
                          </a:solidFill>
                          <a:effectLst/>
                          <a:latin typeface="Calibri"/>
                        </a:rPr>
                        <a:t>Quay</a:t>
                      </a:r>
                    </a:p>
                  </a:txBody>
                  <a:tcPr marL="9525" marR="9525" marT="9525" marB="0" anchor="b">
                    <a:solidFill>
                      <a:srgbClr val="5A8A39"/>
                    </a:solidFill>
                  </a:tcPr>
                </a:tc>
                <a:extLst>
                  <a:ext uri="{0D108BD9-81ED-4DB2-BD59-A6C34878D82A}">
                    <a16:rowId xmlns:a16="http://schemas.microsoft.com/office/drawing/2014/main" val="3899670474"/>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Harding</a:t>
                      </a:r>
                    </a:p>
                  </a:txBody>
                  <a:tcPr marL="9525" marR="9525" marT="9525" marB="0" anchor="b">
                    <a:solidFill>
                      <a:srgbClr val="5A8A39"/>
                    </a:solidFill>
                  </a:tcPr>
                </a:tc>
                <a:extLst>
                  <a:ext uri="{0D108BD9-81ED-4DB2-BD59-A6C34878D82A}">
                    <a16:rowId xmlns:a16="http://schemas.microsoft.com/office/drawing/2014/main" val="267086438"/>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Union</a:t>
                      </a:r>
                    </a:p>
                  </a:txBody>
                  <a:tcPr marL="9525" marR="9525" marT="9525" marB="0" anchor="b">
                    <a:solidFill>
                      <a:srgbClr val="5A8A39"/>
                    </a:solidFill>
                  </a:tcPr>
                </a:tc>
                <a:extLst>
                  <a:ext uri="{0D108BD9-81ED-4DB2-BD59-A6C34878D82A}">
                    <a16:rowId xmlns:a16="http://schemas.microsoft.com/office/drawing/2014/main" val="3507888213"/>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Rio Arriba</a:t>
                      </a:r>
                    </a:p>
                  </a:txBody>
                  <a:tcPr marL="9525" marR="9525" marT="9525" marB="0" anchor="b">
                    <a:solidFill>
                      <a:srgbClr val="5A8A39"/>
                    </a:solidFill>
                  </a:tcPr>
                </a:tc>
                <a:extLst>
                  <a:ext uri="{0D108BD9-81ED-4DB2-BD59-A6C34878D82A}">
                    <a16:rowId xmlns:a16="http://schemas.microsoft.com/office/drawing/2014/main" val="1999418341"/>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Los Alamos</a:t>
                      </a:r>
                    </a:p>
                  </a:txBody>
                  <a:tcPr marL="9525" marR="9525" marT="9525" marB="0" anchor="b">
                    <a:solidFill>
                      <a:srgbClr val="5A8A39"/>
                    </a:solidFill>
                  </a:tcPr>
                </a:tc>
                <a:extLst>
                  <a:ext uri="{0D108BD9-81ED-4DB2-BD59-A6C34878D82A}">
                    <a16:rowId xmlns:a16="http://schemas.microsoft.com/office/drawing/2014/main" val="1013679653"/>
                  </a:ext>
                </a:extLst>
              </a:tr>
              <a:tr h="0">
                <a:tc>
                  <a:txBody>
                    <a:bodyPr/>
                    <a:lstStyle/>
                    <a:p>
                      <a:pPr algn="l" fontAlgn="b">
                        <a:buNone/>
                      </a:pPr>
                      <a:r>
                        <a:rPr lang="en-US" sz="1100" b="0" i="0" u="none" strike="noStrike">
                          <a:solidFill>
                            <a:srgbClr val="000000"/>
                          </a:solidFill>
                          <a:effectLst/>
                          <a:latin typeface="Calibri" panose="020F0502020204030204" pitchFamily="34" charset="0"/>
                        </a:rPr>
                        <a:t>San Juan</a:t>
                      </a:r>
                    </a:p>
                  </a:txBody>
                  <a:tcPr marL="9525" marR="9525" marT="9525" marB="0" anchor="b">
                    <a:solidFill>
                      <a:srgbClr val="5A8A39"/>
                    </a:solidFill>
                  </a:tcPr>
                </a:tc>
                <a:extLst>
                  <a:ext uri="{0D108BD9-81ED-4DB2-BD59-A6C34878D82A}">
                    <a16:rowId xmlns:a16="http://schemas.microsoft.com/office/drawing/2014/main" val="3093480950"/>
                  </a:ext>
                </a:extLst>
              </a:tr>
              <a:tr h="182880">
                <a:tc>
                  <a:txBody>
                    <a:bodyPr/>
                    <a:lstStyle/>
                    <a:p>
                      <a:pPr algn="l" fontAlgn="b">
                        <a:buNone/>
                      </a:pPr>
                      <a:r>
                        <a:rPr lang="en-US" sz="1100" b="0" i="0" u="none" strike="noStrike">
                          <a:solidFill>
                            <a:srgbClr val="000000"/>
                          </a:solidFill>
                          <a:effectLst/>
                          <a:latin typeface="Calibri" panose="020F0502020204030204" pitchFamily="34" charset="0"/>
                        </a:rPr>
                        <a:t>McKinley</a:t>
                      </a:r>
                    </a:p>
                  </a:txBody>
                  <a:tcPr marL="9525" marR="9525" marT="9525" marB="0" anchor="b">
                    <a:solidFill>
                      <a:srgbClr val="5A8A39"/>
                    </a:solidFill>
                  </a:tcPr>
                </a:tc>
                <a:extLst>
                  <a:ext uri="{0D108BD9-81ED-4DB2-BD59-A6C34878D82A}">
                    <a16:rowId xmlns:a16="http://schemas.microsoft.com/office/drawing/2014/main" val="2172336403"/>
                  </a:ext>
                </a:extLst>
              </a:tr>
            </a:tbl>
          </a:graphicData>
        </a:graphic>
      </p:graphicFrame>
    </p:spTree>
    <p:extLst>
      <p:ext uri="{BB962C8B-B14F-4D97-AF65-F5344CB8AC3E}">
        <p14:creationId xmlns:p14="http://schemas.microsoft.com/office/powerpoint/2010/main" val="44680175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MFA Colors (TextBackground Dark 1, Accent 1 and 2)">
      <a:dk1>
        <a:srgbClr val="535554"/>
      </a:dk1>
      <a:lt1>
        <a:srgbClr val="FFFFFF"/>
      </a:lt1>
      <a:dk2>
        <a:srgbClr val="44546A"/>
      </a:dk2>
      <a:lt2>
        <a:srgbClr val="E7E6E6"/>
      </a:lt2>
      <a:accent1>
        <a:srgbClr val="0193B3"/>
      </a:accent1>
      <a:accent2>
        <a:srgbClr val="FDE18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NSP Board Pesentation.potx" id="{9479A31F-45CA-49CD-A65F-F6DB06461F57}" vid="{F6F79B4C-5419-4D87-8F79-3F74B4894C9A}"/>
    </a:ext>
  </a:extLst>
</a:theme>
</file>

<file path=ppt/theme/theme2.xml><?xml version="1.0" encoding="utf-8"?>
<a:theme xmlns:a="http://schemas.openxmlformats.org/drawingml/2006/main" name="NMMFA 2024 Presentation Template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0C2AC04F-132F-4A08-AAC0-773512F339FA}" vid="{443D212C-CA54-4B97-9895-D95F024340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993A00D860DC46B8124B95B594755D" ma:contentTypeVersion="6" ma:contentTypeDescription="Create a new document." ma:contentTypeScope="" ma:versionID="496d3b809807ae635a99fb1e9a5746d6">
  <xsd:schema xmlns:xsd="http://www.w3.org/2001/XMLSchema" xmlns:xs="http://www.w3.org/2001/XMLSchema" xmlns:p="http://schemas.microsoft.com/office/2006/metadata/properties" xmlns:ns2="77c255c5-77a7-4c5d-b4b3-e46fcd4f592b" xmlns:ns3="a51177a3-3127-4fc7-b024-b3943f8d3dee" targetNamespace="http://schemas.microsoft.com/office/2006/metadata/properties" ma:root="true" ma:fieldsID="06ebf4a57fe65411b3e5b0e63e575126" ns2:_="" ns3:_="">
    <xsd:import namespace="77c255c5-77a7-4c5d-b4b3-e46fcd4f592b"/>
    <xsd:import namespace="a51177a3-3127-4fc7-b024-b3943f8d3de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c255c5-77a7-4c5d-b4b3-e46fcd4f59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1177a3-3127-4fc7-b024-b3943f8d3de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E7B456-3E6D-4080-BEE0-C48CB109CFDC}">
  <ds:schemaRefs>
    <ds:schemaRef ds:uri="http://schemas.microsoft.com/sharepoint/v3/contenttype/forms"/>
  </ds:schemaRefs>
</ds:datastoreItem>
</file>

<file path=customXml/itemProps2.xml><?xml version="1.0" encoding="utf-8"?>
<ds:datastoreItem xmlns:ds="http://schemas.openxmlformats.org/officeDocument/2006/customXml" ds:itemID="{3164D251-015A-40D0-9DDD-BD8276344E21}">
  <ds:schemaRefs>
    <ds:schemaRef ds:uri="77c255c5-77a7-4c5d-b4b3-e46fcd4f592b"/>
    <ds:schemaRef ds:uri="a51177a3-3127-4fc7-b024-b3943f8d3d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A09FB5-D069-4229-A9F9-F006C981D4DE}">
  <ds:schemaRefs>
    <ds:schemaRef ds:uri="77c255c5-77a7-4c5d-b4b3-e46fcd4f592b"/>
    <ds:schemaRef ds:uri="a51177a3-3127-4fc7-b024-b3943f8d3d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Draft NSP Board Pesentation</Template>
  <TotalTime>5773</TotalTime>
  <Words>2310</Words>
  <Application>Microsoft Office PowerPoint</Application>
  <PresentationFormat>Widescreen</PresentationFormat>
  <Paragraphs>427</Paragraphs>
  <Slides>19</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Aptos</vt:lpstr>
      <vt:lpstr>Arial</vt:lpstr>
      <vt:lpstr>Avenir Next LT Pro Demi</vt:lpstr>
      <vt:lpstr>Calibri</vt:lpstr>
      <vt:lpstr>Calibri Light</vt:lpstr>
      <vt:lpstr>Lato</vt:lpstr>
      <vt:lpstr>Lato Black</vt:lpstr>
      <vt:lpstr>Symbol</vt:lpstr>
      <vt:lpstr>Office Theme</vt:lpstr>
      <vt:lpstr>NMMFA 2024 Presentation Template </vt:lpstr>
      <vt:lpstr>PowerPoint Presentation</vt:lpstr>
      <vt:lpstr>PowerPoint Presentation</vt:lpstr>
      <vt:lpstr>PowerPoint Presentation</vt:lpstr>
      <vt:lpstr>HOME Rehab </vt:lpstr>
      <vt:lpstr>PowerPoint Presentation</vt:lpstr>
      <vt:lpstr>PowerPoint Presentation</vt:lpstr>
      <vt:lpstr>Eligible Costs </vt:lpstr>
      <vt:lpstr>Project Life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Neighborhood Stabilization Program (NSP)</dc:title>
  <dc:creator>Donna Maestas-De Vries</dc:creator>
  <cp:lastModifiedBy>John Garcia</cp:lastModifiedBy>
  <cp:revision>10</cp:revision>
  <cp:lastPrinted>2026-02-12T18:37:06Z</cp:lastPrinted>
  <dcterms:created xsi:type="dcterms:W3CDTF">2020-06-30T23:12:12Z</dcterms:created>
  <dcterms:modified xsi:type="dcterms:W3CDTF">2026-03-30T17:37:06Z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0x010100B9993A00D860DC46B8124B95B594755D</vt:lpwstr>
  </property>
</Properties>
</file>