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259" r:id="rId3"/>
    <p:sldId id="273" r:id="rId4"/>
    <p:sldId id="274" r:id="rId5"/>
    <p:sldId id="268" r:id="rId6"/>
    <p:sldId id="263" r:id="rId7"/>
    <p:sldId id="272" r:id="rId8"/>
    <p:sldId id="266" r:id="rId9"/>
    <p:sldId id="275" r:id="rId10"/>
    <p:sldId id="276" r:id="rId11"/>
    <p:sldId id="270" r:id="rId12"/>
    <p:sldId id="277" r:id="rId13"/>
    <p:sldId id="278" r:id="rId14"/>
    <p:sldId id="279" r:id="rId15"/>
    <p:sldId id="260" r:id="rId16"/>
    <p:sldId id="262" r:id="rId17"/>
    <p:sldId id="267" r:id="rId18"/>
    <p:sldId id="280" r:id="rId19"/>
    <p:sldId id="269" r:id="rId20"/>
    <p:sldId id="281"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nica Abeita" initials="M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D1"/>
    <a:srgbClr val="29ADC8"/>
    <a:srgbClr val="FFFFB3"/>
    <a:srgbClr val="FFFF89"/>
    <a:srgbClr val="FBFE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83838" autoAdjust="0"/>
  </p:normalViewPr>
  <p:slideViewPr>
    <p:cSldViewPr>
      <p:cViewPr varScale="1">
        <p:scale>
          <a:sx n="95" d="100"/>
          <a:sy n="95" d="100"/>
        </p:scale>
        <p:origin x="209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F59CA9B-DC1F-4494-BD16-465495887D11}" type="datetimeFigureOut">
              <a:rPr lang="en-US" smtClean="0"/>
              <a:t>2/13/2024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54D513-F378-4CE9-BD7B-FFB6AD3441FF}" type="slidenum">
              <a:rPr lang="en-US" smtClean="0"/>
              <a:t>‹#›</a:t>
            </a:fld>
            <a:endParaRPr lang="en-US" dirty="0"/>
          </a:p>
        </p:txBody>
      </p:sp>
    </p:spTree>
    <p:extLst>
      <p:ext uri="{BB962C8B-B14F-4D97-AF65-F5344CB8AC3E}">
        <p14:creationId xmlns:p14="http://schemas.microsoft.com/office/powerpoint/2010/main" val="3146356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166E89C-949D-4ECB-BDE5-E55916F7C346}" type="datetimeFigureOut">
              <a:rPr lang="en-US" smtClean="0"/>
              <a:t>2/13/2024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457E94F-D3D3-45B3-9371-25BEB4916C48}" type="slidenum">
              <a:rPr lang="en-US" smtClean="0"/>
              <a:t>‹#›</a:t>
            </a:fld>
            <a:endParaRPr lang="en-US" dirty="0"/>
          </a:p>
        </p:txBody>
      </p:sp>
    </p:spTree>
    <p:extLst>
      <p:ext uri="{BB962C8B-B14F-4D97-AF65-F5344CB8AC3E}">
        <p14:creationId xmlns:p14="http://schemas.microsoft.com/office/powerpoint/2010/main" val="2475012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7E94F-D3D3-45B3-9371-25BEB4916C48}" type="slidenum">
              <a:rPr lang="en-US" smtClean="0"/>
              <a:t>1</a:t>
            </a:fld>
            <a:endParaRPr lang="en-US" dirty="0"/>
          </a:p>
        </p:txBody>
      </p:sp>
    </p:spTree>
    <p:extLst>
      <p:ext uri="{BB962C8B-B14F-4D97-AF65-F5344CB8AC3E}">
        <p14:creationId xmlns:p14="http://schemas.microsoft.com/office/powerpoint/2010/main" val="2672270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57E94F-D3D3-45B3-9371-25BEB4916C48}" type="slidenum">
              <a:rPr lang="en-US" smtClean="0"/>
              <a:t>10</a:t>
            </a:fld>
            <a:endParaRPr lang="en-US" dirty="0"/>
          </a:p>
        </p:txBody>
      </p:sp>
    </p:spTree>
    <p:extLst>
      <p:ext uri="{BB962C8B-B14F-4D97-AF65-F5344CB8AC3E}">
        <p14:creationId xmlns:p14="http://schemas.microsoft.com/office/powerpoint/2010/main" val="2975479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bullet point: and searching for “state tax credit” in the search bar on the webpage</a:t>
            </a:r>
          </a:p>
          <a:p>
            <a:r>
              <a:rPr lang="en-US" dirty="0"/>
              <a:t>After the last bullet point: Donating to a project requires the project to be soliciting donations eligible for state tax credits and for you to know that to receive state tax credits. Donating to the Charitable Trust can occur at any time and only requires you to visit our website for guidance.</a:t>
            </a:r>
          </a:p>
        </p:txBody>
      </p:sp>
      <p:sp>
        <p:nvSpPr>
          <p:cNvPr id="4" name="Slide Number Placeholder 3"/>
          <p:cNvSpPr>
            <a:spLocks noGrp="1"/>
          </p:cNvSpPr>
          <p:nvPr>
            <p:ph type="sldNum" sz="quarter" idx="5"/>
          </p:nvPr>
        </p:nvSpPr>
        <p:spPr/>
        <p:txBody>
          <a:bodyPr/>
          <a:lstStyle/>
          <a:p>
            <a:fld id="{7457E94F-D3D3-45B3-9371-25BEB4916C48}" type="slidenum">
              <a:rPr lang="en-US" smtClean="0"/>
              <a:t>12</a:t>
            </a:fld>
            <a:endParaRPr lang="en-US" dirty="0"/>
          </a:p>
        </p:txBody>
      </p:sp>
    </p:spTree>
    <p:extLst>
      <p:ext uri="{BB962C8B-B14F-4D97-AF65-F5344CB8AC3E}">
        <p14:creationId xmlns:p14="http://schemas.microsoft.com/office/powerpoint/2010/main" val="867395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bullet point after dollar amounts: in value</a:t>
            </a:r>
          </a:p>
        </p:txBody>
      </p:sp>
      <p:sp>
        <p:nvSpPr>
          <p:cNvPr id="4" name="Slide Number Placeholder 3"/>
          <p:cNvSpPr>
            <a:spLocks noGrp="1"/>
          </p:cNvSpPr>
          <p:nvPr>
            <p:ph type="sldNum" sz="quarter" idx="5"/>
          </p:nvPr>
        </p:nvSpPr>
        <p:spPr/>
        <p:txBody>
          <a:bodyPr/>
          <a:lstStyle/>
          <a:p>
            <a:fld id="{7457E94F-D3D3-45B3-9371-25BEB4916C48}" type="slidenum">
              <a:rPr lang="en-US" smtClean="0"/>
              <a:t>13</a:t>
            </a:fld>
            <a:endParaRPr lang="en-US" dirty="0"/>
          </a:p>
        </p:txBody>
      </p:sp>
    </p:spTree>
    <p:extLst>
      <p:ext uri="{BB962C8B-B14F-4D97-AF65-F5344CB8AC3E}">
        <p14:creationId xmlns:p14="http://schemas.microsoft.com/office/powerpoint/2010/main" val="3956636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bullet point: using the appropriate forms</a:t>
            </a:r>
          </a:p>
        </p:txBody>
      </p:sp>
      <p:sp>
        <p:nvSpPr>
          <p:cNvPr id="4" name="Slide Number Placeholder 3"/>
          <p:cNvSpPr>
            <a:spLocks noGrp="1"/>
          </p:cNvSpPr>
          <p:nvPr>
            <p:ph type="sldNum" sz="quarter" idx="5"/>
          </p:nvPr>
        </p:nvSpPr>
        <p:spPr/>
        <p:txBody>
          <a:bodyPr/>
          <a:lstStyle/>
          <a:p>
            <a:fld id="{7457E94F-D3D3-45B3-9371-25BEB4916C48}" type="slidenum">
              <a:rPr lang="en-US" smtClean="0"/>
              <a:t>14</a:t>
            </a:fld>
            <a:endParaRPr lang="en-US" dirty="0"/>
          </a:p>
        </p:txBody>
      </p:sp>
    </p:spTree>
    <p:extLst>
      <p:ext uri="{BB962C8B-B14F-4D97-AF65-F5344CB8AC3E}">
        <p14:creationId xmlns:p14="http://schemas.microsoft.com/office/powerpoint/2010/main" val="1800273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57E94F-D3D3-45B3-9371-25BEB4916C48}" type="slidenum">
              <a:rPr lang="en-US" smtClean="0"/>
              <a:t>15</a:t>
            </a:fld>
            <a:endParaRPr lang="en-US" dirty="0"/>
          </a:p>
        </p:txBody>
      </p:sp>
    </p:spTree>
    <p:extLst>
      <p:ext uri="{BB962C8B-B14F-4D97-AF65-F5344CB8AC3E}">
        <p14:creationId xmlns:p14="http://schemas.microsoft.com/office/powerpoint/2010/main" val="3632795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of Soleras Station in Santa Fe, a multifamily development funded in part with State Tax Credits</a:t>
            </a:r>
          </a:p>
        </p:txBody>
      </p:sp>
      <p:sp>
        <p:nvSpPr>
          <p:cNvPr id="4" name="Slide Number Placeholder 3"/>
          <p:cNvSpPr>
            <a:spLocks noGrp="1"/>
          </p:cNvSpPr>
          <p:nvPr>
            <p:ph type="sldNum" sz="quarter" idx="5"/>
          </p:nvPr>
        </p:nvSpPr>
        <p:spPr/>
        <p:txBody>
          <a:bodyPr/>
          <a:lstStyle/>
          <a:p>
            <a:fld id="{7457E94F-D3D3-45B3-9371-25BEB4916C48}" type="slidenum">
              <a:rPr lang="en-US" smtClean="0"/>
              <a:t>16</a:t>
            </a:fld>
            <a:endParaRPr lang="en-US" dirty="0"/>
          </a:p>
        </p:txBody>
      </p:sp>
    </p:spTree>
    <p:extLst>
      <p:ext uri="{BB962C8B-B14F-4D97-AF65-F5344CB8AC3E}">
        <p14:creationId xmlns:p14="http://schemas.microsoft.com/office/powerpoint/2010/main" val="3056019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bullet point: Potentially ask Board to change this from “the lessor of $1,000,000.00 or 25 percent of the annual amount of state tax credits available” (as in the “Program Rules”) to “in excess of 25 percent of the annual available amount” (as in the “NOFA”); this would raise the maximum award amount to nearly $1.3 MM and the potential development funding to over $2.5 MM. Could also ask them to remove the cap entirely?</a:t>
            </a:r>
          </a:p>
        </p:txBody>
      </p:sp>
      <p:sp>
        <p:nvSpPr>
          <p:cNvPr id="4" name="Slide Number Placeholder 3"/>
          <p:cNvSpPr>
            <a:spLocks noGrp="1"/>
          </p:cNvSpPr>
          <p:nvPr>
            <p:ph type="sldNum" sz="quarter" idx="5"/>
          </p:nvPr>
        </p:nvSpPr>
        <p:spPr/>
        <p:txBody>
          <a:bodyPr/>
          <a:lstStyle/>
          <a:p>
            <a:fld id="{7457E94F-D3D3-45B3-9371-25BEB4916C48}" type="slidenum">
              <a:rPr lang="en-US" smtClean="0"/>
              <a:t>17</a:t>
            </a:fld>
            <a:endParaRPr lang="en-US" dirty="0"/>
          </a:p>
        </p:txBody>
      </p:sp>
    </p:spTree>
    <p:extLst>
      <p:ext uri="{BB962C8B-B14F-4D97-AF65-F5344CB8AC3E}">
        <p14:creationId xmlns:p14="http://schemas.microsoft.com/office/powerpoint/2010/main" val="875606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Fourth bullet point: including that in the event the project never comes through, MFA would be stuck with land that it would be responsible for maintaining and/or disposing of. </a:t>
            </a:r>
          </a:p>
          <a:p>
            <a:endParaRPr lang="en-US" dirty="0"/>
          </a:p>
        </p:txBody>
      </p:sp>
      <p:sp>
        <p:nvSpPr>
          <p:cNvPr id="4" name="Slide Number Placeholder 3"/>
          <p:cNvSpPr>
            <a:spLocks noGrp="1"/>
          </p:cNvSpPr>
          <p:nvPr>
            <p:ph type="sldNum" sz="quarter" idx="5"/>
          </p:nvPr>
        </p:nvSpPr>
        <p:spPr/>
        <p:txBody>
          <a:bodyPr/>
          <a:lstStyle/>
          <a:p>
            <a:fld id="{7457E94F-D3D3-45B3-9371-25BEB4916C48}" type="slidenum">
              <a:rPr lang="en-US" smtClean="0"/>
              <a:t>18</a:t>
            </a:fld>
            <a:endParaRPr lang="en-US" dirty="0"/>
          </a:p>
        </p:txBody>
      </p:sp>
    </p:spTree>
    <p:extLst>
      <p:ext uri="{BB962C8B-B14F-4D97-AF65-F5344CB8AC3E}">
        <p14:creationId xmlns:p14="http://schemas.microsoft.com/office/powerpoint/2010/main" val="230761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7E94F-D3D3-45B3-9371-25BEB4916C48}" type="slidenum">
              <a:rPr lang="en-US" smtClean="0"/>
              <a:t>19</a:t>
            </a:fld>
            <a:endParaRPr lang="en-US" dirty="0"/>
          </a:p>
        </p:txBody>
      </p:sp>
    </p:spTree>
    <p:extLst>
      <p:ext uri="{BB962C8B-B14F-4D97-AF65-F5344CB8AC3E}">
        <p14:creationId xmlns:p14="http://schemas.microsoft.com/office/powerpoint/2010/main" val="1119837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57E94F-D3D3-45B3-9371-25BEB4916C48}" type="slidenum">
              <a:rPr lang="en-US" smtClean="0"/>
              <a:t>2</a:t>
            </a:fld>
            <a:endParaRPr lang="en-US" dirty="0"/>
          </a:p>
        </p:txBody>
      </p:sp>
    </p:spTree>
    <p:extLst>
      <p:ext uri="{BB962C8B-B14F-4D97-AF65-F5344CB8AC3E}">
        <p14:creationId xmlns:p14="http://schemas.microsoft.com/office/powerpoint/2010/main" val="2182804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2</a:t>
            </a:r>
            <a:r>
              <a:rPr lang="en-US" sz="1200" baseline="30000" dirty="0"/>
              <a:t>nd</a:t>
            </a:r>
            <a:r>
              <a:rPr lang="en-US" sz="1200" dirty="0"/>
              <a:t> bullet: meaning housing restricted to those earning 30-120% of Area Median Income (AMI)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3</a:t>
            </a:r>
            <a:r>
              <a:rPr lang="en-US" sz="1200" baseline="30000" dirty="0"/>
              <a:t>nd</a:t>
            </a:r>
            <a:r>
              <a:rPr lang="en-US" sz="1200" dirty="0"/>
              <a:t> bullet: excluding local option GRT imposed by a municipality or county, or the government GRT. </a:t>
            </a:r>
          </a:p>
          <a:p>
            <a:endParaRPr lang="en-US" dirty="0"/>
          </a:p>
        </p:txBody>
      </p:sp>
      <p:sp>
        <p:nvSpPr>
          <p:cNvPr id="4" name="Slide Number Placeholder 3"/>
          <p:cNvSpPr>
            <a:spLocks noGrp="1"/>
          </p:cNvSpPr>
          <p:nvPr>
            <p:ph type="sldNum" sz="quarter" idx="5"/>
          </p:nvPr>
        </p:nvSpPr>
        <p:spPr/>
        <p:txBody>
          <a:bodyPr/>
          <a:lstStyle/>
          <a:p>
            <a:fld id="{7457E94F-D3D3-45B3-9371-25BEB4916C48}" type="slidenum">
              <a:rPr lang="en-US" smtClean="0"/>
              <a:t>3</a:t>
            </a:fld>
            <a:endParaRPr lang="en-US" dirty="0"/>
          </a:p>
        </p:txBody>
      </p:sp>
    </p:spTree>
    <p:extLst>
      <p:ext uri="{BB962C8B-B14F-4D97-AF65-F5344CB8AC3E}">
        <p14:creationId xmlns:p14="http://schemas.microsoft.com/office/powerpoint/2010/main" val="2581819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bullet point: like MFA weatherization program, housing rehabilitation programs etc.</a:t>
            </a:r>
          </a:p>
        </p:txBody>
      </p:sp>
      <p:sp>
        <p:nvSpPr>
          <p:cNvPr id="4" name="Slide Number Placeholder 3"/>
          <p:cNvSpPr>
            <a:spLocks noGrp="1"/>
          </p:cNvSpPr>
          <p:nvPr>
            <p:ph type="sldNum" sz="quarter" idx="5"/>
          </p:nvPr>
        </p:nvSpPr>
        <p:spPr/>
        <p:txBody>
          <a:bodyPr/>
          <a:lstStyle/>
          <a:p>
            <a:fld id="{7457E94F-D3D3-45B3-9371-25BEB4916C48}" type="slidenum">
              <a:rPr lang="en-US" smtClean="0"/>
              <a:t>4</a:t>
            </a:fld>
            <a:endParaRPr lang="en-US" dirty="0"/>
          </a:p>
        </p:txBody>
      </p:sp>
    </p:spTree>
    <p:extLst>
      <p:ext uri="{BB962C8B-B14F-4D97-AF65-F5344CB8AC3E}">
        <p14:creationId xmlns:p14="http://schemas.microsoft.com/office/powerpoint/2010/main" val="2444080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Picture of Oshara Village in Santa Fe, a single-family home development funded exclusively with State Tax Credits</a:t>
            </a:r>
          </a:p>
          <a:p>
            <a:endParaRPr lang="en-US" dirty="0"/>
          </a:p>
          <a:p>
            <a:endParaRPr lang="en-US" dirty="0"/>
          </a:p>
        </p:txBody>
      </p:sp>
      <p:sp>
        <p:nvSpPr>
          <p:cNvPr id="4" name="Slide Number Placeholder 3"/>
          <p:cNvSpPr>
            <a:spLocks noGrp="1"/>
          </p:cNvSpPr>
          <p:nvPr>
            <p:ph type="sldNum" sz="quarter" idx="5"/>
          </p:nvPr>
        </p:nvSpPr>
        <p:spPr/>
        <p:txBody>
          <a:bodyPr/>
          <a:lstStyle/>
          <a:p>
            <a:fld id="{7457E94F-D3D3-45B3-9371-25BEB4916C48}" type="slidenum">
              <a:rPr lang="en-US" smtClean="0"/>
              <a:t>5</a:t>
            </a:fld>
            <a:endParaRPr lang="en-US" dirty="0"/>
          </a:p>
        </p:txBody>
      </p:sp>
    </p:spTree>
    <p:extLst>
      <p:ext uri="{BB962C8B-B14F-4D97-AF65-F5344CB8AC3E}">
        <p14:creationId xmlns:p14="http://schemas.microsoft.com/office/powerpoint/2010/main" val="1932708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First bullet point: Amount equal to a base rate of $1.85 in 2008 dollars, adjusted annually for inflation, multiplied by the state population </a:t>
            </a:r>
          </a:p>
          <a:p>
            <a:endParaRPr lang="en-US" dirty="0"/>
          </a:p>
        </p:txBody>
      </p:sp>
      <p:sp>
        <p:nvSpPr>
          <p:cNvPr id="4" name="Slide Number Placeholder 3"/>
          <p:cNvSpPr>
            <a:spLocks noGrp="1"/>
          </p:cNvSpPr>
          <p:nvPr>
            <p:ph type="sldNum" sz="quarter" idx="5"/>
          </p:nvPr>
        </p:nvSpPr>
        <p:spPr/>
        <p:txBody>
          <a:bodyPr/>
          <a:lstStyle/>
          <a:p>
            <a:fld id="{7457E94F-D3D3-45B3-9371-25BEB4916C48}" type="slidenum">
              <a:rPr lang="en-US" smtClean="0"/>
              <a:t>6</a:t>
            </a:fld>
            <a:endParaRPr lang="en-US" dirty="0"/>
          </a:p>
        </p:txBody>
      </p:sp>
    </p:spTree>
    <p:extLst>
      <p:ext uri="{BB962C8B-B14F-4D97-AF65-F5344CB8AC3E}">
        <p14:creationId xmlns:p14="http://schemas.microsoft.com/office/powerpoint/2010/main" val="4125789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bullet point: using materials we make available to them on our website</a:t>
            </a:r>
          </a:p>
          <a:p>
            <a:r>
              <a:rPr lang="en-US" dirty="0"/>
              <a:t>Last bullet point: depending on the amount of tax credits being requested from MFA’s Chief Lending Officer, Policy Committee comprised of all the chiefs and the executive director of MFA, and/or the MFA Board of Directors</a:t>
            </a:r>
          </a:p>
        </p:txBody>
      </p:sp>
      <p:sp>
        <p:nvSpPr>
          <p:cNvPr id="4" name="Slide Number Placeholder 3"/>
          <p:cNvSpPr>
            <a:spLocks noGrp="1"/>
          </p:cNvSpPr>
          <p:nvPr>
            <p:ph type="sldNum" sz="quarter" idx="5"/>
          </p:nvPr>
        </p:nvSpPr>
        <p:spPr/>
        <p:txBody>
          <a:bodyPr/>
          <a:lstStyle/>
          <a:p>
            <a:fld id="{7457E94F-D3D3-45B3-9371-25BEB4916C48}" type="slidenum">
              <a:rPr lang="en-US" smtClean="0"/>
              <a:t>7</a:t>
            </a:fld>
            <a:endParaRPr lang="en-US" dirty="0"/>
          </a:p>
        </p:txBody>
      </p:sp>
    </p:spTree>
    <p:extLst>
      <p:ext uri="{BB962C8B-B14F-4D97-AF65-F5344CB8AC3E}">
        <p14:creationId xmlns:p14="http://schemas.microsoft.com/office/powerpoint/2010/main" val="2136178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57E94F-D3D3-45B3-9371-25BEB4916C48}" type="slidenum">
              <a:rPr lang="en-US" smtClean="0"/>
              <a:t>8</a:t>
            </a:fld>
            <a:endParaRPr lang="en-US" dirty="0"/>
          </a:p>
        </p:txBody>
      </p:sp>
    </p:spTree>
    <p:extLst>
      <p:ext uri="{BB962C8B-B14F-4D97-AF65-F5344CB8AC3E}">
        <p14:creationId xmlns:p14="http://schemas.microsoft.com/office/powerpoint/2010/main" val="1785520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bullet point: Developers are awarded </a:t>
            </a:r>
            <a:r>
              <a:rPr lang="en-US" sz="1200" dirty="0"/>
              <a:t>either a State Tax Credit reservation or Trust Fund allocation from MFA</a:t>
            </a:r>
          </a:p>
          <a:p>
            <a:r>
              <a:rPr lang="en-US" dirty="0"/>
              <a:t>Third bullet point: Those donations are how projects are funded.</a:t>
            </a:r>
          </a:p>
          <a:p>
            <a:r>
              <a:rPr lang="en-US" dirty="0"/>
              <a:t>Fourth bullet point: after the project has successfully applied and been approved by MFA</a:t>
            </a:r>
          </a:p>
          <a:p>
            <a:r>
              <a:rPr lang="en-US" dirty="0"/>
              <a:t>Fifth bullet point: Usually in the form of a check</a:t>
            </a:r>
          </a:p>
        </p:txBody>
      </p:sp>
      <p:sp>
        <p:nvSpPr>
          <p:cNvPr id="4" name="Slide Number Placeholder 3"/>
          <p:cNvSpPr>
            <a:spLocks noGrp="1"/>
          </p:cNvSpPr>
          <p:nvPr>
            <p:ph type="sldNum" sz="quarter" idx="5"/>
          </p:nvPr>
        </p:nvSpPr>
        <p:spPr/>
        <p:txBody>
          <a:bodyPr/>
          <a:lstStyle/>
          <a:p>
            <a:fld id="{7457E94F-D3D3-45B3-9371-25BEB4916C48}" type="slidenum">
              <a:rPr lang="en-US" smtClean="0"/>
              <a:t>9</a:t>
            </a:fld>
            <a:endParaRPr lang="en-US" dirty="0"/>
          </a:p>
        </p:txBody>
      </p:sp>
    </p:spTree>
    <p:extLst>
      <p:ext uri="{BB962C8B-B14F-4D97-AF65-F5344CB8AC3E}">
        <p14:creationId xmlns:p14="http://schemas.microsoft.com/office/powerpoint/2010/main" val="3203371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TextBox 6"/>
          <p:cNvSpPr txBox="1"/>
          <p:nvPr userDrawn="1"/>
        </p:nvSpPr>
        <p:spPr>
          <a:xfrm>
            <a:off x="0" y="6477000"/>
            <a:ext cx="9144000" cy="369332"/>
          </a:xfrm>
          <a:prstGeom prst="rect">
            <a:avLst/>
          </a:prstGeom>
          <a:solidFill>
            <a:srgbClr val="FFF5D1"/>
          </a:solidFill>
        </p:spPr>
        <p:txBody>
          <a:bodyPr wrap="square" rtlCol="0">
            <a:spAutoFit/>
          </a:bodyPr>
          <a:lstStyle/>
          <a:p>
            <a:endParaRPr lang="en-US" dirty="0"/>
          </a:p>
        </p:txBody>
      </p:sp>
      <p:sp>
        <p:nvSpPr>
          <p:cNvPr id="2" name="Title 1"/>
          <p:cNvSpPr>
            <a:spLocks noGrp="1"/>
          </p:cNvSpPr>
          <p:nvPr>
            <p:ph type="ctrTitle"/>
          </p:nvPr>
        </p:nvSpPr>
        <p:spPr>
          <a:xfrm>
            <a:off x="0" y="0"/>
            <a:ext cx="9144000" cy="1470025"/>
          </a:xfrm>
          <a:solidFill>
            <a:srgbClr val="29ADC8"/>
          </a:solidFill>
        </p:spPr>
        <p:txBody>
          <a:bodyPr/>
          <a:lstStyle/>
          <a:p>
            <a:r>
              <a:rPr lang="en-US"/>
              <a:t>Click to edit Master title style</a:t>
            </a:r>
          </a:p>
        </p:txBody>
      </p:sp>
      <p:sp>
        <p:nvSpPr>
          <p:cNvPr id="3" name="Subtitle 2"/>
          <p:cNvSpPr>
            <a:spLocks noGrp="1"/>
          </p:cNvSpPr>
          <p:nvPr>
            <p:ph type="subTitle" idx="1"/>
          </p:nvPr>
        </p:nvSpPr>
        <p:spPr>
          <a:xfrm>
            <a:off x="1371600" y="28194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0" y="6477000"/>
            <a:ext cx="4267200" cy="381000"/>
          </a:xfrm>
          <a:solidFill>
            <a:srgbClr val="FFF5D1"/>
          </a:solidFill>
        </p:spPr>
        <p:txBody>
          <a:bodyPr/>
          <a:lstStyle/>
          <a:p>
            <a:endParaRPr lang="en-US" dirty="0"/>
          </a:p>
        </p:txBody>
      </p:sp>
      <p:sp>
        <p:nvSpPr>
          <p:cNvPr id="6" name="Slide Number Placeholder 5"/>
          <p:cNvSpPr>
            <a:spLocks noGrp="1"/>
          </p:cNvSpPr>
          <p:nvPr>
            <p:ph type="sldNum" sz="quarter" idx="12"/>
          </p:nvPr>
        </p:nvSpPr>
        <p:spPr>
          <a:xfrm>
            <a:off x="8153400" y="6477000"/>
            <a:ext cx="990600" cy="381000"/>
          </a:xfrm>
          <a:solidFill>
            <a:srgbClr val="FFF5D1"/>
          </a:solidFill>
        </p:spPr>
        <p:txBody>
          <a:bodyPr/>
          <a:lstStyle/>
          <a:p>
            <a:fld id="{447A2FEE-A88F-449A-A666-489832668D17}"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1000" y="5715000"/>
            <a:ext cx="609600" cy="609600"/>
          </a:xfrm>
          <a:prstGeom prst="rect">
            <a:avLst/>
          </a:prstGeom>
        </p:spPr>
      </p:pic>
    </p:spTree>
    <p:extLst>
      <p:ext uri="{BB962C8B-B14F-4D97-AF65-F5344CB8AC3E}">
        <p14:creationId xmlns:p14="http://schemas.microsoft.com/office/powerpoint/2010/main" val="141307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TextBox 6"/>
          <p:cNvSpPr txBox="1"/>
          <p:nvPr userDrawn="1"/>
        </p:nvSpPr>
        <p:spPr>
          <a:xfrm>
            <a:off x="0" y="6487391"/>
            <a:ext cx="9144000" cy="369332"/>
          </a:xfrm>
          <a:prstGeom prst="rect">
            <a:avLst/>
          </a:prstGeom>
          <a:solidFill>
            <a:srgbClr val="FFF5D1"/>
          </a:solidFill>
        </p:spPr>
        <p:txBody>
          <a:bodyPr wrap="square" rtlCol="0">
            <a:spAutoFit/>
          </a:bodyPr>
          <a:lstStyle/>
          <a:p>
            <a:endParaRPr lang="en-US" dirty="0"/>
          </a:p>
        </p:txBody>
      </p:sp>
      <p:sp>
        <p:nvSpPr>
          <p:cNvPr id="2" name="Title 1"/>
          <p:cNvSpPr>
            <a:spLocks noGrp="1"/>
          </p:cNvSpPr>
          <p:nvPr>
            <p:ph type="title"/>
          </p:nvPr>
        </p:nvSpPr>
        <p:spPr>
          <a:xfrm>
            <a:off x="0" y="0"/>
            <a:ext cx="9144000" cy="1143000"/>
          </a:xfrm>
          <a:solidFill>
            <a:srgbClr val="29ADC8"/>
          </a:solidFill>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Ø"/>
              <a:defRPr sz="3600"/>
            </a:lvl1pPr>
            <a:lvl2pPr marL="742950" indent="-285750">
              <a:buFont typeface="Wingdings" panose="05000000000000000000" pitchFamily="2" charset="2"/>
              <a:buChar char="q"/>
              <a:defRPr sz="3200"/>
            </a:lvl2pPr>
            <a:lvl3pPr marL="1143000" indent="-228600">
              <a:buFont typeface="Arial" panose="020B0604020202020204" pitchFamily="34" charset="0"/>
              <a:buChar char="•"/>
              <a:defRPr sz="2800"/>
            </a:lvl3pPr>
            <a:lvl4pPr marL="1600200" indent="-228600">
              <a:buFont typeface="Wingdings" panose="05000000000000000000" pitchFamily="2" charset="2"/>
              <a:buChar char="§"/>
              <a:defRPr sz="2400"/>
            </a:lvl4pPr>
            <a:lvl5pPr marL="2057400" indent="-228600">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229600" y="6477000"/>
            <a:ext cx="457200" cy="244475"/>
          </a:xfrm>
        </p:spPr>
        <p:txBody>
          <a:bodyPr/>
          <a:lstStyle/>
          <a:p>
            <a:fld id="{447A2FEE-A88F-449A-A666-489832668D17}" type="slidenum">
              <a:rPr lang="en-US" smtClean="0"/>
              <a:t>‹#›</a:t>
            </a:fld>
            <a:endParaRPr lang="en-US" dirty="0"/>
          </a:p>
        </p:txBody>
      </p:sp>
      <p:sp>
        <p:nvSpPr>
          <p:cNvPr id="5" name="Footer Placeholder 4"/>
          <p:cNvSpPr>
            <a:spLocks noGrp="1"/>
          </p:cNvSpPr>
          <p:nvPr>
            <p:ph type="ftr" sz="quarter" idx="11"/>
          </p:nvPr>
        </p:nvSpPr>
        <p:spPr>
          <a:xfrm>
            <a:off x="0" y="6477000"/>
            <a:ext cx="6019800" cy="381000"/>
          </a:xfrm>
        </p:spPr>
        <p:txBody>
          <a:bodyPr/>
          <a:lstStyle/>
          <a:p>
            <a:endParaRPr lang="en-US" dirty="0"/>
          </a:p>
        </p:txBody>
      </p:sp>
    </p:spTree>
    <p:extLst>
      <p:ext uri="{BB962C8B-B14F-4D97-AF65-F5344CB8AC3E}">
        <p14:creationId xmlns:p14="http://schemas.microsoft.com/office/powerpoint/2010/main" val="775678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extBox 7"/>
          <p:cNvSpPr txBox="1"/>
          <p:nvPr userDrawn="1"/>
        </p:nvSpPr>
        <p:spPr>
          <a:xfrm>
            <a:off x="0" y="6477000"/>
            <a:ext cx="9144000" cy="369332"/>
          </a:xfrm>
          <a:prstGeom prst="rect">
            <a:avLst/>
          </a:prstGeom>
          <a:solidFill>
            <a:srgbClr val="FFF5D1"/>
          </a:solidFill>
        </p:spPr>
        <p:txBody>
          <a:bodyPr wrap="square" rtlCol="0">
            <a:spAutoFit/>
          </a:bodyPr>
          <a:lstStyle/>
          <a:p>
            <a:endParaRPr lang="en-US" dirty="0"/>
          </a:p>
        </p:txBody>
      </p:sp>
      <p:sp>
        <p:nvSpPr>
          <p:cNvPr id="2" name="Title 1"/>
          <p:cNvSpPr>
            <a:spLocks noGrp="1"/>
          </p:cNvSpPr>
          <p:nvPr>
            <p:ph type="title"/>
          </p:nvPr>
        </p:nvSpPr>
        <p:spPr>
          <a:xfrm>
            <a:off x="0" y="0"/>
            <a:ext cx="9144000" cy="1143000"/>
          </a:xfrm>
          <a:solidFill>
            <a:srgbClr val="29ADC8"/>
          </a:solidFill>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781800" y="6477000"/>
            <a:ext cx="2133600" cy="381000"/>
          </a:xfrm>
        </p:spPr>
        <p:txBody>
          <a:bodyPr/>
          <a:lstStyle/>
          <a:p>
            <a:fld id="{447A2FEE-A88F-449A-A666-489832668D17}" type="slidenum">
              <a:rPr lang="en-US" smtClean="0"/>
              <a:t>‹#›</a:t>
            </a:fld>
            <a:endParaRPr lang="en-US" dirty="0"/>
          </a:p>
        </p:txBody>
      </p:sp>
      <p:sp>
        <p:nvSpPr>
          <p:cNvPr id="6" name="Footer Placeholder 5"/>
          <p:cNvSpPr>
            <a:spLocks noGrp="1"/>
          </p:cNvSpPr>
          <p:nvPr>
            <p:ph type="ftr" sz="quarter" idx="11"/>
          </p:nvPr>
        </p:nvSpPr>
        <p:spPr>
          <a:xfrm>
            <a:off x="0" y="6477000"/>
            <a:ext cx="2895600" cy="381000"/>
          </a:xfrm>
        </p:spPr>
        <p:txBody>
          <a:bodyPr/>
          <a:lstStyle/>
          <a:p>
            <a:endParaRPr lang="en-US" dirty="0"/>
          </a:p>
        </p:txBody>
      </p:sp>
    </p:spTree>
    <p:extLst>
      <p:ext uri="{BB962C8B-B14F-4D97-AF65-F5344CB8AC3E}">
        <p14:creationId xmlns:p14="http://schemas.microsoft.com/office/powerpoint/2010/main" val="907853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TextBox 10"/>
          <p:cNvSpPr txBox="1"/>
          <p:nvPr userDrawn="1"/>
        </p:nvSpPr>
        <p:spPr>
          <a:xfrm>
            <a:off x="0" y="6477000"/>
            <a:ext cx="9144000" cy="369332"/>
          </a:xfrm>
          <a:prstGeom prst="rect">
            <a:avLst/>
          </a:prstGeom>
          <a:solidFill>
            <a:srgbClr val="FFF5D1"/>
          </a:solidFill>
        </p:spPr>
        <p:txBody>
          <a:bodyPr wrap="square" rtlCol="0">
            <a:spAutoFit/>
          </a:bodyPr>
          <a:lstStyle/>
          <a:p>
            <a:endParaRPr lang="en-US" dirty="0"/>
          </a:p>
        </p:txBody>
      </p:sp>
      <p:sp>
        <p:nvSpPr>
          <p:cNvPr id="2" name="Title 1"/>
          <p:cNvSpPr>
            <a:spLocks noGrp="1"/>
          </p:cNvSpPr>
          <p:nvPr>
            <p:ph type="title"/>
          </p:nvPr>
        </p:nvSpPr>
        <p:spPr>
          <a:xfrm>
            <a:off x="0" y="0"/>
            <a:ext cx="9144000" cy="1143000"/>
          </a:xfrm>
          <a:solidFill>
            <a:srgbClr val="29ADC8"/>
          </a:solidFill>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0" y="6492875"/>
            <a:ext cx="2895600" cy="365125"/>
          </a:xfrm>
        </p:spPr>
        <p:txBody>
          <a:bodyPr/>
          <a:lstStyle/>
          <a:p>
            <a:endParaRPr lang="en-US" dirty="0"/>
          </a:p>
        </p:txBody>
      </p:sp>
      <p:sp>
        <p:nvSpPr>
          <p:cNvPr id="9" name="Slide Number Placeholder 8"/>
          <p:cNvSpPr>
            <a:spLocks noGrp="1"/>
          </p:cNvSpPr>
          <p:nvPr>
            <p:ph type="sldNum" sz="quarter" idx="12"/>
          </p:nvPr>
        </p:nvSpPr>
        <p:spPr>
          <a:xfrm>
            <a:off x="6781800" y="6492875"/>
            <a:ext cx="2133600" cy="365125"/>
          </a:xfrm>
        </p:spPr>
        <p:txBody>
          <a:bodyPr/>
          <a:lstStyle/>
          <a:p>
            <a:fld id="{447A2FEE-A88F-449A-A666-489832668D17}" type="slidenum">
              <a:rPr lang="en-US" smtClean="0"/>
              <a:t>‹#›</a:t>
            </a:fld>
            <a:endParaRPr lang="en-US" dirty="0"/>
          </a:p>
        </p:txBody>
      </p:sp>
    </p:spTree>
    <p:extLst>
      <p:ext uri="{BB962C8B-B14F-4D97-AF65-F5344CB8AC3E}">
        <p14:creationId xmlns:p14="http://schemas.microsoft.com/office/powerpoint/2010/main" val="185536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extBox 5"/>
          <p:cNvSpPr txBox="1"/>
          <p:nvPr userDrawn="1"/>
        </p:nvSpPr>
        <p:spPr>
          <a:xfrm>
            <a:off x="0" y="6477000"/>
            <a:ext cx="9144000" cy="369332"/>
          </a:xfrm>
          <a:prstGeom prst="rect">
            <a:avLst/>
          </a:prstGeom>
          <a:solidFill>
            <a:srgbClr val="FFF5D1"/>
          </a:solidFill>
        </p:spPr>
        <p:txBody>
          <a:bodyPr wrap="square" rtlCol="0">
            <a:spAutoFit/>
          </a:bodyPr>
          <a:lstStyle/>
          <a:p>
            <a:endParaRPr lang="en-US" dirty="0"/>
          </a:p>
        </p:txBody>
      </p:sp>
      <p:sp>
        <p:nvSpPr>
          <p:cNvPr id="2" name="Title 1"/>
          <p:cNvSpPr>
            <a:spLocks noGrp="1"/>
          </p:cNvSpPr>
          <p:nvPr>
            <p:ph type="title"/>
          </p:nvPr>
        </p:nvSpPr>
        <p:spPr>
          <a:xfrm>
            <a:off x="0" y="0"/>
            <a:ext cx="9144000" cy="1143000"/>
          </a:xfrm>
          <a:solidFill>
            <a:srgbClr val="29ADC8"/>
          </a:solidFill>
        </p:spPr>
        <p:txBody>
          <a:bodyPr/>
          <a:lstStyle/>
          <a:p>
            <a:r>
              <a:rPr lang="en-US"/>
              <a:t>Click to edit Master title style</a:t>
            </a:r>
          </a:p>
        </p:txBody>
      </p:sp>
      <p:sp>
        <p:nvSpPr>
          <p:cNvPr id="4" name="Footer Placeholder 3"/>
          <p:cNvSpPr>
            <a:spLocks noGrp="1"/>
          </p:cNvSpPr>
          <p:nvPr>
            <p:ph type="ftr" sz="quarter" idx="11"/>
          </p:nvPr>
        </p:nvSpPr>
        <p:spPr>
          <a:xfrm>
            <a:off x="0" y="6492875"/>
            <a:ext cx="2895600" cy="365125"/>
          </a:xfrm>
        </p:spPr>
        <p:txBody>
          <a:bodyPr/>
          <a:lstStyle/>
          <a:p>
            <a:endParaRPr lang="en-US" dirty="0"/>
          </a:p>
        </p:txBody>
      </p:sp>
      <p:sp>
        <p:nvSpPr>
          <p:cNvPr id="5" name="Slide Number Placeholder 4"/>
          <p:cNvSpPr>
            <a:spLocks noGrp="1"/>
          </p:cNvSpPr>
          <p:nvPr>
            <p:ph type="sldNum" sz="quarter" idx="12"/>
          </p:nvPr>
        </p:nvSpPr>
        <p:spPr>
          <a:xfrm>
            <a:off x="6781800" y="6492875"/>
            <a:ext cx="2133600" cy="365125"/>
          </a:xfrm>
        </p:spPr>
        <p:txBody>
          <a:bodyPr/>
          <a:lstStyle/>
          <a:p>
            <a:fld id="{447A2FEE-A88F-449A-A666-489832668D17}" type="slidenum">
              <a:rPr lang="en-US" smtClean="0"/>
              <a:t>‹#›</a:t>
            </a:fld>
            <a:endParaRPr lang="en-US" dirty="0"/>
          </a:p>
        </p:txBody>
      </p:sp>
    </p:spTree>
    <p:extLst>
      <p:ext uri="{BB962C8B-B14F-4D97-AF65-F5344CB8AC3E}">
        <p14:creationId xmlns:p14="http://schemas.microsoft.com/office/powerpoint/2010/main" val="3909757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A2FEE-A88F-449A-A666-489832668D17}" type="slidenum">
              <a:rPr lang="en-US" smtClean="0"/>
              <a:t>‹#›</a:t>
            </a:fld>
            <a:endParaRPr lang="en-US" dirty="0"/>
          </a:p>
        </p:txBody>
      </p:sp>
    </p:spTree>
    <p:extLst>
      <p:ext uri="{BB962C8B-B14F-4D97-AF65-F5344CB8AC3E}">
        <p14:creationId xmlns:p14="http://schemas.microsoft.com/office/powerpoint/2010/main" val="2543330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739774"/>
          </a:xfrm>
        </p:spPr>
        <p:txBody>
          <a:bodyPr>
            <a:normAutofit fontScale="90000"/>
          </a:bodyPr>
          <a:lstStyle/>
          <a:p>
            <a:br>
              <a:rPr lang="en-US" b="1" dirty="0"/>
            </a:br>
            <a:endParaRPr lang="en-US" b="1" dirty="0"/>
          </a:p>
        </p:txBody>
      </p:sp>
      <p:sp>
        <p:nvSpPr>
          <p:cNvPr id="3" name="Subtitle 2"/>
          <p:cNvSpPr>
            <a:spLocks noGrp="1"/>
          </p:cNvSpPr>
          <p:nvPr>
            <p:ph type="subTitle" idx="1"/>
          </p:nvPr>
        </p:nvSpPr>
        <p:spPr>
          <a:xfrm>
            <a:off x="12405" y="739775"/>
            <a:ext cx="9144000" cy="5378450"/>
          </a:xfrm>
        </p:spPr>
        <p:txBody>
          <a:bodyPr>
            <a:noAutofit/>
          </a:bodyPr>
          <a:lstStyle/>
          <a:p>
            <a:pPr fontAlgn="auto">
              <a:spcAft>
                <a:spcPts val="0"/>
              </a:spcAft>
              <a:defRPr/>
            </a:pPr>
            <a:r>
              <a:rPr lang="en-US" sz="7200" b="1" dirty="0">
                <a:solidFill>
                  <a:schemeClr val="tx1"/>
                </a:solidFill>
              </a:rPr>
              <a:t>New Mexico Affordable Housing Tax Credit (State Tax Credit) Program</a:t>
            </a:r>
          </a:p>
          <a:p>
            <a:pPr fontAlgn="auto">
              <a:spcAft>
                <a:spcPts val="0"/>
              </a:spcAft>
              <a:defRPr/>
            </a:pPr>
            <a:endParaRPr lang="en-US" sz="2000" b="1" dirty="0">
              <a:solidFill>
                <a:schemeClr val="tx1"/>
              </a:solidFill>
            </a:endParaRPr>
          </a:p>
          <a:p>
            <a:pPr algn="l" fontAlgn="auto">
              <a:spcAft>
                <a:spcPts val="0"/>
              </a:spcAft>
              <a:defRPr/>
            </a:pPr>
            <a:br>
              <a:rPr lang="en-US" sz="8000" dirty="0">
                <a:solidFill>
                  <a:schemeClr val="tx1"/>
                </a:solidFill>
              </a:rPr>
            </a:br>
            <a:endParaRPr lang="en-US" sz="8000" dirty="0">
              <a:solidFill>
                <a:schemeClr val="tx1"/>
              </a:solidFill>
            </a:endParaRPr>
          </a:p>
        </p:txBody>
      </p:sp>
    </p:spTree>
    <p:extLst>
      <p:ext uri="{BB962C8B-B14F-4D97-AF65-F5344CB8AC3E}">
        <p14:creationId xmlns:p14="http://schemas.microsoft.com/office/powerpoint/2010/main" val="4087513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WHEN CAN DEVELOPERS USE STATE TAX CREDIT FUNDING?</a:t>
            </a:r>
          </a:p>
        </p:txBody>
      </p:sp>
      <p:sp>
        <p:nvSpPr>
          <p:cNvPr id="3" name="Content Placeholder 2"/>
          <p:cNvSpPr>
            <a:spLocks noGrp="1"/>
          </p:cNvSpPr>
          <p:nvPr>
            <p:ph idx="1"/>
          </p:nvPr>
        </p:nvSpPr>
        <p:spPr>
          <a:xfrm>
            <a:off x="0" y="1143000"/>
            <a:ext cx="9144000" cy="5334000"/>
          </a:xfrm>
        </p:spPr>
        <p:txBody>
          <a:bodyPr>
            <a:normAutofit lnSpcReduction="10000"/>
          </a:bodyPr>
          <a:lstStyle/>
          <a:p>
            <a:r>
              <a:rPr lang="en-US" sz="3800" dirty="0"/>
              <a:t>Start once</a:t>
            </a:r>
          </a:p>
          <a:p>
            <a:pPr marL="971550" lvl="1" indent="-514350">
              <a:buFont typeface="+mj-lt"/>
              <a:buAutoNum type="arabicPeriod"/>
            </a:pPr>
            <a:r>
              <a:rPr lang="en-US" sz="3400" dirty="0"/>
              <a:t>Reservation Contract has been executed</a:t>
            </a:r>
          </a:p>
          <a:p>
            <a:pPr marL="971550" lvl="1" indent="-514350">
              <a:buFont typeface="+mj-lt"/>
              <a:buAutoNum type="arabicPeriod"/>
            </a:pPr>
            <a:r>
              <a:rPr lang="en-US" sz="3400" dirty="0"/>
              <a:t>Master LURA has been executed</a:t>
            </a:r>
          </a:p>
          <a:p>
            <a:pPr marL="971550" lvl="1" indent="-514350">
              <a:buFont typeface="+mj-lt"/>
              <a:buAutoNum type="arabicPeriod"/>
            </a:pPr>
            <a:r>
              <a:rPr lang="en-US" sz="3400" dirty="0"/>
              <a:t>Other financing commitments have closed</a:t>
            </a:r>
          </a:p>
          <a:p>
            <a:r>
              <a:rPr lang="en-US" sz="3800" dirty="0"/>
              <a:t>Reservation Contract enables the developer to solicit donations eligible for State Tax Credits</a:t>
            </a:r>
            <a:endParaRPr lang="en-US" sz="3400" dirty="0"/>
          </a:p>
          <a:p>
            <a:pPr lvl="1"/>
            <a:r>
              <a:rPr lang="en-US" sz="3400" dirty="0"/>
              <a:t>Lasts until the Certificate of Occupancy for the last unit or home is issued</a:t>
            </a:r>
          </a:p>
        </p:txBody>
      </p:sp>
      <p:sp>
        <p:nvSpPr>
          <p:cNvPr id="4" name="Slide Number Placeholder 3"/>
          <p:cNvSpPr>
            <a:spLocks noGrp="1"/>
          </p:cNvSpPr>
          <p:nvPr>
            <p:ph type="sldNum" sz="quarter" idx="12"/>
          </p:nvPr>
        </p:nvSpPr>
        <p:spPr/>
        <p:txBody>
          <a:bodyPr/>
          <a:lstStyle/>
          <a:p>
            <a:fld id="{447A2FEE-A88F-449A-A666-489832668D17}" type="slidenum">
              <a:rPr lang="en-US" smtClean="0"/>
              <a:t>10</a:t>
            </a:fld>
            <a:endParaRPr lang="en-US" dirty="0"/>
          </a:p>
        </p:txBody>
      </p:sp>
    </p:spTree>
    <p:extLst>
      <p:ext uri="{BB962C8B-B14F-4D97-AF65-F5344CB8AC3E}">
        <p14:creationId xmlns:p14="http://schemas.microsoft.com/office/powerpoint/2010/main" val="2521751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WHO IS ELIGIBLE TO RECEIVE STATE TAX CREDITS?</a:t>
            </a:r>
          </a:p>
        </p:txBody>
      </p:sp>
      <p:sp>
        <p:nvSpPr>
          <p:cNvPr id="3" name="Content Placeholder 2"/>
          <p:cNvSpPr>
            <a:spLocks noGrp="1"/>
          </p:cNvSpPr>
          <p:nvPr>
            <p:ph idx="1"/>
          </p:nvPr>
        </p:nvSpPr>
        <p:spPr>
          <a:xfrm>
            <a:off x="-1" y="1143000"/>
            <a:ext cx="9144001" cy="5334000"/>
          </a:xfrm>
        </p:spPr>
        <p:txBody>
          <a:bodyPr>
            <a:normAutofit/>
          </a:bodyPr>
          <a:lstStyle/>
          <a:p>
            <a:r>
              <a:rPr lang="en-US" dirty="0"/>
              <a:t> Any of the following donating to a project with a State Tax Credit Reservation or the Charitable Trust:</a:t>
            </a:r>
          </a:p>
          <a:p>
            <a:pPr lvl="1"/>
            <a:r>
              <a:rPr lang="en-US" dirty="0"/>
              <a:t> Individuals</a:t>
            </a:r>
          </a:p>
          <a:p>
            <a:pPr lvl="1"/>
            <a:r>
              <a:rPr lang="en-US" dirty="0"/>
              <a:t>Business entities</a:t>
            </a:r>
          </a:p>
          <a:p>
            <a:pPr lvl="2"/>
            <a:r>
              <a:rPr lang="en-US" dirty="0"/>
              <a:t>Corporations</a:t>
            </a:r>
          </a:p>
          <a:p>
            <a:pPr lvl="2"/>
            <a:r>
              <a:rPr lang="en-US" dirty="0"/>
              <a:t>Companies</a:t>
            </a:r>
          </a:p>
          <a:p>
            <a:pPr lvl="2"/>
            <a:r>
              <a:rPr lang="en-US" dirty="0"/>
              <a:t>Partnerships</a:t>
            </a:r>
          </a:p>
          <a:p>
            <a:pPr lvl="2"/>
            <a:r>
              <a:rPr lang="en-US" dirty="0"/>
              <a:t>Pass-through entities</a:t>
            </a:r>
          </a:p>
          <a:p>
            <a:pPr lvl="1"/>
            <a:endParaRPr lang="en-US" dirty="0"/>
          </a:p>
        </p:txBody>
      </p:sp>
      <p:sp>
        <p:nvSpPr>
          <p:cNvPr id="4" name="Slide Number Placeholder 3"/>
          <p:cNvSpPr>
            <a:spLocks noGrp="1"/>
          </p:cNvSpPr>
          <p:nvPr>
            <p:ph type="sldNum" sz="quarter" idx="12"/>
          </p:nvPr>
        </p:nvSpPr>
        <p:spPr/>
        <p:txBody>
          <a:bodyPr/>
          <a:lstStyle/>
          <a:p>
            <a:fld id="{447A2FEE-A88F-449A-A666-489832668D17}" type="slidenum">
              <a:rPr lang="en-US" smtClean="0"/>
              <a:t>11</a:t>
            </a:fld>
            <a:endParaRPr lang="en-US" dirty="0"/>
          </a:p>
        </p:txBody>
      </p:sp>
    </p:spTree>
    <p:extLst>
      <p:ext uri="{BB962C8B-B14F-4D97-AF65-F5344CB8AC3E}">
        <p14:creationId xmlns:p14="http://schemas.microsoft.com/office/powerpoint/2010/main" val="3992048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HOW DO YOU GET STATE TAX CREDITS?</a:t>
            </a:r>
          </a:p>
        </p:txBody>
      </p:sp>
      <p:sp>
        <p:nvSpPr>
          <p:cNvPr id="3" name="Content Placeholder 2"/>
          <p:cNvSpPr>
            <a:spLocks noGrp="1"/>
          </p:cNvSpPr>
          <p:nvPr>
            <p:ph idx="1"/>
          </p:nvPr>
        </p:nvSpPr>
        <p:spPr>
          <a:xfrm>
            <a:off x="-1" y="1143000"/>
            <a:ext cx="9144001" cy="5334000"/>
          </a:xfrm>
        </p:spPr>
        <p:txBody>
          <a:bodyPr>
            <a:normAutofit fontScale="92500" lnSpcReduction="20000"/>
          </a:bodyPr>
          <a:lstStyle/>
          <a:p>
            <a:r>
              <a:rPr lang="en-US" dirty="0"/>
              <a:t> Donate any of the following to a project with a State Tax Credit reservation</a:t>
            </a:r>
          </a:p>
          <a:p>
            <a:pPr lvl="1"/>
            <a:r>
              <a:rPr lang="en-US" dirty="0"/>
              <a:t>Buildings</a:t>
            </a:r>
          </a:p>
          <a:p>
            <a:pPr lvl="1"/>
            <a:r>
              <a:rPr lang="en-US" dirty="0"/>
              <a:t>Land</a:t>
            </a:r>
          </a:p>
          <a:p>
            <a:pPr lvl="1"/>
            <a:r>
              <a:rPr lang="en-US" dirty="0"/>
              <a:t>Materials</a:t>
            </a:r>
          </a:p>
          <a:p>
            <a:pPr lvl="1"/>
            <a:r>
              <a:rPr lang="en-US" dirty="0"/>
              <a:t>Money</a:t>
            </a:r>
          </a:p>
          <a:p>
            <a:pPr lvl="1"/>
            <a:r>
              <a:rPr lang="en-US" dirty="0"/>
              <a:t>Services </a:t>
            </a:r>
          </a:p>
          <a:p>
            <a:r>
              <a:rPr lang="en-US" dirty="0"/>
              <a:t> The Charitable Trust can only accept monetary donations </a:t>
            </a:r>
          </a:p>
          <a:p>
            <a:r>
              <a:rPr lang="en-US" dirty="0"/>
              <a:t>Find these projects or how to donate to the Charitable Trust on our website: housingnm.org</a:t>
            </a:r>
          </a:p>
          <a:p>
            <a:pPr lvl="1"/>
            <a:endParaRPr lang="en-US" dirty="0"/>
          </a:p>
        </p:txBody>
      </p:sp>
      <p:sp>
        <p:nvSpPr>
          <p:cNvPr id="4" name="Slide Number Placeholder 3"/>
          <p:cNvSpPr>
            <a:spLocks noGrp="1"/>
          </p:cNvSpPr>
          <p:nvPr>
            <p:ph type="sldNum" sz="quarter" idx="12"/>
          </p:nvPr>
        </p:nvSpPr>
        <p:spPr/>
        <p:txBody>
          <a:bodyPr/>
          <a:lstStyle/>
          <a:p>
            <a:fld id="{447A2FEE-A88F-449A-A666-489832668D17}" type="slidenum">
              <a:rPr lang="en-US" smtClean="0"/>
              <a:t>12</a:t>
            </a:fld>
            <a:endParaRPr lang="en-US" dirty="0"/>
          </a:p>
        </p:txBody>
      </p:sp>
      <p:pic>
        <p:nvPicPr>
          <p:cNvPr id="6" name="Picture 5" descr="A picture containing person, tool, work-clothing&#10;&#10;Description automatically generated">
            <a:extLst>
              <a:ext uri="{FF2B5EF4-FFF2-40B4-BE49-F238E27FC236}">
                <a16:creationId xmlns:a16="http://schemas.microsoft.com/office/drawing/2014/main" id="{523F8FD2-A656-9FA1-1ED7-540329C51C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5460" y="1905000"/>
            <a:ext cx="3124200" cy="2231770"/>
          </a:xfrm>
          <a:prstGeom prst="rect">
            <a:avLst/>
          </a:prstGeom>
        </p:spPr>
      </p:pic>
    </p:spTree>
    <p:extLst>
      <p:ext uri="{BB962C8B-B14F-4D97-AF65-F5344CB8AC3E}">
        <p14:creationId xmlns:p14="http://schemas.microsoft.com/office/powerpoint/2010/main" val="3247400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HOW DO YOU GET STATE TAX CREDITS? (CONTINUED)</a:t>
            </a:r>
          </a:p>
        </p:txBody>
      </p:sp>
      <p:sp>
        <p:nvSpPr>
          <p:cNvPr id="3" name="Content Placeholder 2"/>
          <p:cNvSpPr>
            <a:spLocks noGrp="1"/>
          </p:cNvSpPr>
          <p:nvPr>
            <p:ph idx="1"/>
          </p:nvPr>
        </p:nvSpPr>
        <p:spPr>
          <a:xfrm>
            <a:off x="-1" y="1143000"/>
            <a:ext cx="9144001" cy="5334000"/>
          </a:xfrm>
        </p:spPr>
        <p:txBody>
          <a:bodyPr>
            <a:normAutofit/>
          </a:bodyPr>
          <a:lstStyle/>
          <a:p>
            <a:r>
              <a:rPr lang="en-US" sz="3600" dirty="0"/>
              <a:t>Minimum accepted donation is $200; maximum is $2,000,000</a:t>
            </a:r>
          </a:p>
          <a:p>
            <a:r>
              <a:rPr lang="en-US" sz="3600" dirty="0"/>
              <a:t>Developer reaches out to you with an Investment Voucher Form to fill out to claim state tax credits</a:t>
            </a:r>
          </a:p>
          <a:p>
            <a:r>
              <a:rPr lang="en-US" sz="3600" dirty="0"/>
              <a:t>That form and donation proof are sent to MFA</a:t>
            </a:r>
          </a:p>
          <a:p>
            <a:r>
              <a:rPr lang="en-US" dirty="0"/>
              <a:t>MFA processes the form and sends it back to the donor</a:t>
            </a:r>
            <a:endParaRPr lang="en-US" sz="3600" dirty="0"/>
          </a:p>
          <a:p>
            <a:pPr marL="0" indent="0">
              <a:buNone/>
            </a:pPr>
            <a:endParaRPr lang="en-US" dirty="0"/>
          </a:p>
        </p:txBody>
      </p:sp>
      <p:sp>
        <p:nvSpPr>
          <p:cNvPr id="4" name="Slide Number Placeholder 3"/>
          <p:cNvSpPr>
            <a:spLocks noGrp="1"/>
          </p:cNvSpPr>
          <p:nvPr>
            <p:ph type="sldNum" sz="quarter" idx="12"/>
          </p:nvPr>
        </p:nvSpPr>
        <p:spPr/>
        <p:txBody>
          <a:bodyPr/>
          <a:lstStyle/>
          <a:p>
            <a:fld id="{447A2FEE-A88F-449A-A666-489832668D17}" type="slidenum">
              <a:rPr lang="en-US" smtClean="0"/>
              <a:t>13</a:t>
            </a:fld>
            <a:endParaRPr lang="en-US" dirty="0"/>
          </a:p>
        </p:txBody>
      </p:sp>
    </p:spTree>
    <p:extLst>
      <p:ext uri="{BB962C8B-B14F-4D97-AF65-F5344CB8AC3E}">
        <p14:creationId xmlns:p14="http://schemas.microsoft.com/office/powerpoint/2010/main" val="3401881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HOW DO YOU GET STATE TAX CREDITS? (CONTINUED)</a:t>
            </a:r>
          </a:p>
        </p:txBody>
      </p:sp>
      <p:sp>
        <p:nvSpPr>
          <p:cNvPr id="3" name="Content Placeholder 2"/>
          <p:cNvSpPr>
            <a:spLocks noGrp="1"/>
          </p:cNvSpPr>
          <p:nvPr>
            <p:ph idx="1"/>
          </p:nvPr>
        </p:nvSpPr>
        <p:spPr>
          <a:xfrm>
            <a:off x="-1" y="1143000"/>
            <a:ext cx="9144001" cy="5334000"/>
          </a:xfrm>
        </p:spPr>
        <p:txBody>
          <a:bodyPr>
            <a:normAutofit/>
          </a:bodyPr>
          <a:lstStyle/>
          <a:p>
            <a:r>
              <a:rPr lang="en-US" dirty="0"/>
              <a:t>State Tax C</a:t>
            </a:r>
            <a:r>
              <a:rPr lang="en-US" sz="3600" dirty="0"/>
              <a:t>redits received equal 50% of the value of the donation</a:t>
            </a:r>
          </a:p>
          <a:p>
            <a:r>
              <a:rPr lang="en-US" dirty="0"/>
              <a:t>When you file your taxes, you use the Investment Voucher Form, along with the appropriate state tax forms to claim the credits</a:t>
            </a:r>
          </a:p>
          <a:p>
            <a:r>
              <a:rPr lang="en-US" sz="3600" dirty="0"/>
              <a:t>Donor may transfer all or a fraction of the amount of the credits to an eligible individual or entity</a:t>
            </a:r>
          </a:p>
          <a:p>
            <a:endParaRPr lang="en-US" sz="3600" dirty="0"/>
          </a:p>
          <a:p>
            <a:pPr marL="0" indent="0">
              <a:buNone/>
            </a:pPr>
            <a:endParaRPr lang="en-US" dirty="0"/>
          </a:p>
        </p:txBody>
      </p:sp>
      <p:sp>
        <p:nvSpPr>
          <p:cNvPr id="4" name="Slide Number Placeholder 3"/>
          <p:cNvSpPr>
            <a:spLocks noGrp="1"/>
          </p:cNvSpPr>
          <p:nvPr>
            <p:ph type="sldNum" sz="quarter" idx="12"/>
          </p:nvPr>
        </p:nvSpPr>
        <p:spPr/>
        <p:txBody>
          <a:bodyPr/>
          <a:lstStyle/>
          <a:p>
            <a:fld id="{447A2FEE-A88F-449A-A666-489832668D17}" type="slidenum">
              <a:rPr lang="en-US" smtClean="0"/>
              <a:t>14</a:t>
            </a:fld>
            <a:endParaRPr lang="en-US" dirty="0"/>
          </a:p>
        </p:txBody>
      </p:sp>
    </p:spTree>
    <p:extLst>
      <p:ext uri="{BB962C8B-B14F-4D97-AF65-F5344CB8AC3E}">
        <p14:creationId xmlns:p14="http://schemas.microsoft.com/office/powerpoint/2010/main" val="3527169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BENEFITS OF STATE TAX CREDITS</a:t>
            </a:r>
          </a:p>
        </p:txBody>
      </p:sp>
      <p:sp>
        <p:nvSpPr>
          <p:cNvPr id="3" name="Content Placeholder 2"/>
          <p:cNvSpPr>
            <a:spLocks noGrp="1"/>
          </p:cNvSpPr>
          <p:nvPr>
            <p:ph idx="1"/>
          </p:nvPr>
        </p:nvSpPr>
        <p:spPr>
          <a:xfrm>
            <a:off x="0" y="1143000"/>
            <a:ext cx="9144000" cy="5334000"/>
          </a:xfrm>
        </p:spPr>
        <p:txBody>
          <a:bodyPr>
            <a:normAutofit/>
          </a:bodyPr>
          <a:lstStyle/>
          <a:p>
            <a:r>
              <a:rPr lang="en-US" sz="4000" dirty="0"/>
              <a:t>Credits cover liability associated with taxes imposed by the state government in the amount of 50% of your donation</a:t>
            </a:r>
          </a:p>
          <a:p>
            <a:r>
              <a:rPr lang="en-US" sz="3800" dirty="0"/>
              <a:t>Your donation may be eligible for a federal tax deduction</a:t>
            </a:r>
          </a:p>
          <a:p>
            <a:r>
              <a:rPr lang="en-US" sz="3800" dirty="0"/>
              <a:t>The whole tax credit or a fraction thereof may be redeemed the 1st year or carried forward for up to 5 years</a:t>
            </a:r>
          </a:p>
        </p:txBody>
      </p:sp>
      <p:sp>
        <p:nvSpPr>
          <p:cNvPr id="4" name="Slide Number Placeholder 3"/>
          <p:cNvSpPr>
            <a:spLocks noGrp="1"/>
          </p:cNvSpPr>
          <p:nvPr>
            <p:ph type="sldNum" sz="quarter" idx="12"/>
          </p:nvPr>
        </p:nvSpPr>
        <p:spPr/>
        <p:txBody>
          <a:bodyPr/>
          <a:lstStyle/>
          <a:p>
            <a:fld id="{447A2FEE-A88F-449A-A666-489832668D17}" type="slidenum">
              <a:rPr lang="en-US" smtClean="0"/>
              <a:t>15</a:t>
            </a:fld>
            <a:endParaRPr lang="en-US" dirty="0"/>
          </a:p>
        </p:txBody>
      </p:sp>
    </p:spTree>
    <p:extLst>
      <p:ext uri="{BB962C8B-B14F-4D97-AF65-F5344CB8AC3E}">
        <p14:creationId xmlns:p14="http://schemas.microsoft.com/office/powerpoint/2010/main" val="531877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PROGRAM ACCOMPLISHMENTS</a:t>
            </a:r>
          </a:p>
        </p:txBody>
      </p:sp>
      <p:sp>
        <p:nvSpPr>
          <p:cNvPr id="3" name="Content Placeholder 2"/>
          <p:cNvSpPr>
            <a:spLocks noGrp="1"/>
          </p:cNvSpPr>
          <p:nvPr>
            <p:ph idx="1"/>
          </p:nvPr>
        </p:nvSpPr>
        <p:spPr>
          <a:xfrm>
            <a:off x="0" y="1143000"/>
            <a:ext cx="9144000" cy="5334000"/>
          </a:xfrm>
        </p:spPr>
        <p:txBody>
          <a:bodyPr>
            <a:normAutofit lnSpcReduction="10000"/>
          </a:bodyPr>
          <a:lstStyle/>
          <a:p>
            <a:pPr marL="0" indent="0">
              <a:buNone/>
            </a:pPr>
            <a:endParaRPr lang="en-US" sz="1600" dirty="0"/>
          </a:p>
          <a:p>
            <a:r>
              <a:rPr lang="en-US" dirty="0"/>
              <a:t>Credits issued since 2006 = $7.3MM</a:t>
            </a:r>
          </a:p>
          <a:p>
            <a:r>
              <a:rPr lang="en-US" dirty="0"/>
              <a:t>Total funding provided by donations = </a:t>
            </a:r>
            <a:r>
              <a:rPr lang="en-US" b="1" i="1" dirty="0"/>
              <a:t>$14.6MM</a:t>
            </a:r>
            <a:endParaRPr lang="en-US" sz="1700" dirty="0"/>
          </a:p>
          <a:p>
            <a:pPr marL="0" indent="0">
              <a:buNone/>
            </a:pPr>
            <a:r>
              <a:rPr lang="en-US" b="1" i="1" dirty="0"/>
              <a:t>WHICH TRANSLATES INTO…</a:t>
            </a:r>
            <a:endParaRPr lang="en-US" i="1" dirty="0"/>
          </a:p>
          <a:p>
            <a:r>
              <a:rPr lang="en-US" dirty="0"/>
              <a:t>57 total projects*</a:t>
            </a:r>
          </a:p>
          <a:p>
            <a:r>
              <a:rPr lang="en-US" dirty="0"/>
              <a:t>365 single-family homes</a:t>
            </a:r>
          </a:p>
          <a:p>
            <a:r>
              <a:rPr lang="en-US" dirty="0"/>
              <a:t>380 multifamily units</a:t>
            </a:r>
          </a:p>
          <a:p>
            <a:pPr marL="0" indent="0">
              <a:buNone/>
            </a:pPr>
            <a:endParaRPr lang="en-US" dirty="0"/>
          </a:p>
          <a:p>
            <a:pPr marL="0" indent="0">
              <a:buNone/>
            </a:pPr>
            <a:r>
              <a:rPr lang="en-US" sz="1200" dirty="0"/>
              <a:t>*see Appendix A for a full list of project and locations</a:t>
            </a:r>
          </a:p>
          <a:p>
            <a:endParaRPr lang="en-US" dirty="0"/>
          </a:p>
        </p:txBody>
      </p:sp>
      <p:sp>
        <p:nvSpPr>
          <p:cNvPr id="4" name="Slide Number Placeholder 3"/>
          <p:cNvSpPr>
            <a:spLocks noGrp="1"/>
          </p:cNvSpPr>
          <p:nvPr>
            <p:ph type="sldNum" sz="quarter" idx="12"/>
          </p:nvPr>
        </p:nvSpPr>
        <p:spPr/>
        <p:txBody>
          <a:bodyPr/>
          <a:lstStyle/>
          <a:p>
            <a:fld id="{447A2FEE-A88F-449A-A666-489832668D17}" type="slidenum">
              <a:rPr lang="en-US" smtClean="0"/>
              <a:t>16</a:t>
            </a:fld>
            <a:endParaRPr lang="en-US" dirty="0"/>
          </a:p>
        </p:txBody>
      </p:sp>
      <p:pic>
        <p:nvPicPr>
          <p:cNvPr id="7" name="Picture 6">
            <a:extLst>
              <a:ext uri="{FF2B5EF4-FFF2-40B4-BE49-F238E27FC236}">
                <a16:creationId xmlns:a16="http://schemas.microsoft.com/office/drawing/2014/main" id="{D2F2DF40-8AD5-FE09-F352-45E710CA6B40}"/>
              </a:ext>
            </a:extLst>
          </p:cNvPr>
          <p:cNvPicPr>
            <a:picLocks noChangeAspect="1"/>
          </p:cNvPicPr>
          <p:nvPr/>
        </p:nvPicPr>
        <p:blipFill>
          <a:blip r:embed="rId3"/>
          <a:stretch>
            <a:fillRect/>
          </a:stretch>
        </p:blipFill>
        <p:spPr>
          <a:xfrm>
            <a:off x="5257800" y="3911536"/>
            <a:ext cx="3660030" cy="2438495"/>
          </a:xfrm>
          <a:prstGeom prst="rect">
            <a:avLst/>
          </a:prstGeom>
        </p:spPr>
      </p:pic>
    </p:spTree>
    <p:extLst>
      <p:ext uri="{BB962C8B-B14F-4D97-AF65-F5344CB8AC3E}">
        <p14:creationId xmlns:p14="http://schemas.microsoft.com/office/powerpoint/2010/main" val="2883345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E0AA8-E964-4B1C-B758-90748EF2BE17}"/>
              </a:ext>
            </a:extLst>
          </p:cNvPr>
          <p:cNvSpPr>
            <a:spLocks noGrp="1"/>
          </p:cNvSpPr>
          <p:nvPr>
            <p:ph type="title"/>
          </p:nvPr>
        </p:nvSpPr>
        <p:spPr/>
        <p:txBody>
          <a:bodyPr>
            <a:normAutofit/>
          </a:bodyPr>
          <a:lstStyle/>
          <a:p>
            <a:r>
              <a:rPr lang="en-US" sz="6000" b="1" dirty="0"/>
              <a:t>PROGRAM LIMITATIONS</a:t>
            </a:r>
          </a:p>
        </p:txBody>
      </p:sp>
      <p:sp>
        <p:nvSpPr>
          <p:cNvPr id="3" name="Content Placeholder 2">
            <a:extLst>
              <a:ext uri="{FF2B5EF4-FFF2-40B4-BE49-F238E27FC236}">
                <a16:creationId xmlns:a16="http://schemas.microsoft.com/office/drawing/2014/main" id="{CFF6C8F5-F17A-4BBF-A066-D66C24320D1A}"/>
              </a:ext>
            </a:extLst>
          </p:cNvPr>
          <p:cNvSpPr>
            <a:spLocks noGrp="1"/>
          </p:cNvSpPr>
          <p:nvPr>
            <p:ph idx="1"/>
          </p:nvPr>
        </p:nvSpPr>
        <p:spPr>
          <a:xfrm>
            <a:off x="0" y="1143001"/>
            <a:ext cx="9144000" cy="5334000"/>
          </a:xfrm>
        </p:spPr>
        <p:txBody>
          <a:bodyPr>
            <a:normAutofit/>
          </a:bodyPr>
          <a:lstStyle/>
          <a:p>
            <a:endParaRPr lang="en-US" sz="5400" dirty="0"/>
          </a:p>
          <a:p>
            <a:r>
              <a:rPr lang="en-US" sz="5400" dirty="0"/>
              <a:t>Doesn’t fund operating costs</a:t>
            </a:r>
          </a:p>
          <a:p>
            <a:r>
              <a:rPr lang="en-US" sz="5400" dirty="0"/>
              <a:t>Funds up to a maximum of $2MM of development</a:t>
            </a:r>
          </a:p>
        </p:txBody>
      </p:sp>
      <p:sp>
        <p:nvSpPr>
          <p:cNvPr id="4" name="Slide Number Placeholder 3">
            <a:extLst>
              <a:ext uri="{FF2B5EF4-FFF2-40B4-BE49-F238E27FC236}">
                <a16:creationId xmlns:a16="http://schemas.microsoft.com/office/drawing/2014/main" id="{28FBC5FD-3676-4AF7-829F-B64646C53A5A}"/>
              </a:ext>
            </a:extLst>
          </p:cNvPr>
          <p:cNvSpPr>
            <a:spLocks noGrp="1"/>
          </p:cNvSpPr>
          <p:nvPr>
            <p:ph type="sldNum" sz="quarter" idx="12"/>
          </p:nvPr>
        </p:nvSpPr>
        <p:spPr/>
        <p:txBody>
          <a:bodyPr/>
          <a:lstStyle/>
          <a:p>
            <a:fld id="{447A2FEE-A88F-449A-A666-489832668D17}" type="slidenum">
              <a:rPr lang="en-US" smtClean="0"/>
              <a:t>17</a:t>
            </a:fld>
            <a:endParaRPr lang="en-US" dirty="0"/>
          </a:p>
        </p:txBody>
      </p:sp>
    </p:spTree>
    <p:extLst>
      <p:ext uri="{BB962C8B-B14F-4D97-AF65-F5344CB8AC3E}">
        <p14:creationId xmlns:p14="http://schemas.microsoft.com/office/powerpoint/2010/main" val="2630516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E0AA8-E964-4B1C-B758-90748EF2BE17}"/>
              </a:ext>
            </a:extLst>
          </p:cNvPr>
          <p:cNvSpPr>
            <a:spLocks noGrp="1"/>
          </p:cNvSpPr>
          <p:nvPr>
            <p:ph type="title"/>
          </p:nvPr>
        </p:nvSpPr>
        <p:spPr/>
        <p:txBody>
          <a:bodyPr>
            <a:normAutofit/>
          </a:bodyPr>
          <a:lstStyle/>
          <a:p>
            <a:r>
              <a:rPr lang="en-US" sz="6000" b="1" dirty="0"/>
              <a:t>PAST ISSUE</a:t>
            </a:r>
          </a:p>
        </p:txBody>
      </p:sp>
      <p:sp>
        <p:nvSpPr>
          <p:cNvPr id="3" name="Content Placeholder 2">
            <a:extLst>
              <a:ext uri="{FF2B5EF4-FFF2-40B4-BE49-F238E27FC236}">
                <a16:creationId xmlns:a16="http://schemas.microsoft.com/office/drawing/2014/main" id="{CFF6C8F5-F17A-4BBF-A066-D66C24320D1A}"/>
              </a:ext>
            </a:extLst>
          </p:cNvPr>
          <p:cNvSpPr>
            <a:spLocks noGrp="1"/>
          </p:cNvSpPr>
          <p:nvPr>
            <p:ph idx="1"/>
          </p:nvPr>
        </p:nvSpPr>
        <p:spPr>
          <a:xfrm>
            <a:off x="0" y="1143001"/>
            <a:ext cx="9144000" cy="5334000"/>
          </a:xfrm>
        </p:spPr>
        <p:txBody>
          <a:bodyPr>
            <a:normAutofit lnSpcReduction="10000"/>
          </a:bodyPr>
          <a:lstStyle/>
          <a:p>
            <a:pPr marL="3175" indent="-3175"/>
            <a:r>
              <a:rPr lang="en-US" dirty="0">
                <a:latin typeface="Calibri" panose="020F0502020204030204" pitchFamily="34" charset="0"/>
                <a:ea typeface="Calibri" panose="020F0502020204030204" pitchFamily="34" charset="0"/>
              </a:rPr>
              <a:t>MFA received a request to donate land for a future project</a:t>
            </a:r>
          </a:p>
          <a:p>
            <a:pPr marL="403225" lvl="1" indent="-3175"/>
            <a:r>
              <a:rPr lang="en-US" sz="2800" dirty="0">
                <a:effectLst/>
                <a:latin typeface="Calibri" panose="020F0502020204030204" pitchFamily="34" charset="0"/>
                <a:ea typeface="Calibri" panose="020F0502020204030204" pitchFamily="34" charset="0"/>
              </a:rPr>
              <a:t>There are issues with the Charitable Trust accepting non-monetary donations</a:t>
            </a:r>
          </a:p>
          <a:p>
            <a:pPr marL="803275" lvl="2" indent="-3175"/>
            <a:r>
              <a:rPr lang="en-US" dirty="0">
                <a:latin typeface="Calibri" panose="020F0502020204030204" pitchFamily="34" charset="0"/>
                <a:ea typeface="Calibri" panose="020F0502020204030204" pitchFamily="34" charset="0"/>
              </a:rPr>
              <a:t> We’re still evaluating how </a:t>
            </a:r>
            <a:r>
              <a:rPr lang="en-US" dirty="0">
                <a:effectLst/>
                <a:latin typeface="Calibri" panose="020F0502020204030204" pitchFamily="34" charset="0"/>
                <a:ea typeface="Calibri" panose="020F0502020204030204" pitchFamily="34" charset="0"/>
              </a:rPr>
              <a:t>MFA might receive and hold property </a:t>
            </a:r>
          </a:p>
          <a:p>
            <a:pPr marL="803275" lvl="2" indent="-3175"/>
            <a:r>
              <a:rPr lang="en-US" dirty="0">
                <a:effectLst/>
                <a:latin typeface="Calibri" panose="020F0502020204030204" pitchFamily="34" charset="0"/>
                <a:ea typeface="Calibri" panose="020F0502020204030204" pitchFamily="34" charset="0"/>
              </a:rPr>
              <a:t>There are potential liability issues with MFA holding real estate</a:t>
            </a:r>
          </a:p>
          <a:p>
            <a:pPr marL="403225" lvl="1" indent="-3175"/>
            <a:r>
              <a:rPr lang="en-US" sz="2800" dirty="0">
                <a:effectLst/>
                <a:latin typeface="Calibri" panose="020F0502020204030204" pitchFamily="34" charset="0"/>
                <a:ea typeface="Calibri" panose="020F0502020204030204" pitchFamily="34" charset="0"/>
              </a:rPr>
              <a:t>NMTRD advised us against issuing credits for donations that have no demonstrable benefit to affordable housing in the year they are issued. </a:t>
            </a:r>
          </a:p>
        </p:txBody>
      </p:sp>
      <p:sp>
        <p:nvSpPr>
          <p:cNvPr id="4" name="Slide Number Placeholder 3">
            <a:extLst>
              <a:ext uri="{FF2B5EF4-FFF2-40B4-BE49-F238E27FC236}">
                <a16:creationId xmlns:a16="http://schemas.microsoft.com/office/drawing/2014/main" id="{28FBC5FD-3676-4AF7-829F-B64646C53A5A}"/>
              </a:ext>
            </a:extLst>
          </p:cNvPr>
          <p:cNvSpPr>
            <a:spLocks noGrp="1"/>
          </p:cNvSpPr>
          <p:nvPr>
            <p:ph type="sldNum" sz="quarter" idx="12"/>
          </p:nvPr>
        </p:nvSpPr>
        <p:spPr/>
        <p:txBody>
          <a:bodyPr/>
          <a:lstStyle/>
          <a:p>
            <a:fld id="{447A2FEE-A88F-449A-A666-489832668D17}" type="slidenum">
              <a:rPr lang="en-US" smtClean="0"/>
              <a:t>18</a:t>
            </a:fld>
            <a:endParaRPr lang="en-US" dirty="0"/>
          </a:p>
        </p:txBody>
      </p:sp>
    </p:spTree>
    <p:extLst>
      <p:ext uri="{BB962C8B-B14F-4D97-AF65-F5344CB8AC3E}">
        <p14:creationId xmlns:p14="http://schemas.microsoft.com/office/powerpoint/2010/main" val="2155617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3000"/>
          </a:xfrm>
        </p:spPr>
        <p:txBody>
          <a:bodyPr>
            <a:normAutofit fontScale="90000"/>
          </a:bodyPr>
          <a:lstStyle/>
          <a:p>
            <a:br>
              <a:rPr lang="en-US" b="1" dirty="0"/>
            </a:br>
            <a:endParaRPr lang="en-US" b="1" dirty="0"/>
          </a:p>
        </p:txBody>
      </p:sp>
      <p:sp>
        <p:nvSpPr>
          <p:cNvPr id="3" name="Subtitle 2"/>
          <p:cNvSpPr>
            <a:spLocks noGrp="1"/>
          </p:cNvSpPr>
          <p:nvPr>
            <p:ph type="subTitle" idx="1"/>
          </p:nvPr>
        </p:nvSpPr>
        <p:spPr>
          <a:xfrm>
            <a:off x="0" y="1143001"/>
            <a:ext cx="9144000" cy="5333999"/>
          </a:xfrm>
        </p:spPr>
        <p:txBody>
          <a:bodyPr>
            <a:noAutofit/>
          </a:bodyPr>
          <a:lstStyle/>
          <a:p>
            <a:pPr fontAlgn="auto">
              <a:spcAft>
                <a:spcPts val="0"/>
              </a:spcAft>
              <a:defRPr/>
            </a:pPr>
            <a:endParaRPr lang="en-US" sz="6000" b="1" dirty="0">
              <a:solidFill>
                <a:schemeClr val="tx1"/>
              </a:solidFill>
            </a:endParaRPr>
          </a:p>
          <a:p>
            <a:pPr fontAlgn="auto">
              <a:spcAft>
                <a:spcPts val="0"/>
              </a:spcAft>
              <a:defRPr/>
            </a:pPr>
            <a:r>
              <a:rPr lang="en-US" sz="6000" b="1" dirty="0">
                <a:solidFill>
                  <a:schemeClr val="tx1"/>
                </a:solidFill>
              </a:rPr>
              <a:t>I’d be happy to answer your questions. Thank you. </a:t>
            </a:r>
            <a:endParaRPr lang="en-US" sz="6000" dirty="0">
              <a:solidFill>
                <a:schemeClr val="tx1"/>
              </a:solidFill>
            </a:endParaRPr>
          </a:p>
        </p:txBody>
      </p:sp>
    </p:spTree>
    <p:extLst>
      <p:ext uri="{BB962C8B-B14F-4D97-AF65-F5344CB8AC3E}">
        <p14:creationId xmlns:p14="http://schemas.microsoft.com/office/powerpoint/2010/main" val="2408516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a:t>Table of Contents</a:t>
            </a:r>
          </a:p>
        </p:txBody>
      </p:sp>
      <p:sp>
        <p:nvSpPr>
          <p:cNvPr id="3" name="Content Placeholder 2"/>
          <p:cNvSpPr>
            <a:spLocks noGrp="1"/>
          </p:cNvSpPr>
          <p:nvPr>
            <p:ph idx="1"/>
          </p:nvPr>
        </p:nvSpPr>
        <p:spPr>
          <a:xfrm>
            <a:off x="0" y="1143000"/>
            <a:ext cx="9144000" cy="5334000"/>
          </a:xfrm>
        </p:spPr>
        <p:txBody>
          <a:bodyPr>
            <a:normAutofit fontScale="85000" lnSpcReduction="20000"/>
          </a:bodyPr>
          <a:lstStyle/>
          <a:p>
            <a:pPr marL="0" marR="0">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What is it?</a:t>
            </a:r>
          </a:p>
          <a:p>
            <a:pPr marL="0" marR="0">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Who can use State Tax Credits to develop affordable housing?</a:t>
            </a:r>
          </a:p>
          <a:p>
            <a:pPr marL="400050" lvl="1">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How </a:t>
            </a:r>
            <a:r>
              <a:rPr lang="en-US" sz="2200" dirty="0">
                <a:latin typeface="Calibri" panose="020F0502020204030204" pitchFamily="34" charset="0"/>
                <a:ea typeface="Calibri" panose="020F0502020204030204" pitchFamily="34" charset="0"/>
                <a:cs typeface="Times New Roman" panose="02020603050405020304" pitchFamily="18" charset="0"/>
              </a:rPr>
              <a:t>much funding is available?</a:t>
            </a:r>
          </a:p>
          <a:p>
            <a:pPr marL="400050" lvl="1">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How do developers get State Tax Credits?</a:t>
            </a:r>
          </a:p>
          <a:p>
            <a:pPr marL="400050" lvl="1">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What can developers use State Tax Credit </a:t>
            </a:r>
            <a:r>
              <a:rPr lang="en-US" sz="2200" dirty="0">
                <a:latin typeface="Calibri" panose="020F0502020204030204" pitchFamily="34" charset="0"/>
                <a:ea typeface="Calibri" panose="020F0502020204030204" pitchFamily="34" charset="0"/>
                <a:cs typeface="Times New Roman" panose="02020603050405020304" pitchFamily="18" charset="0"/>
              </a:rPr>
              <a:t>funding </a:t>
            </a:r>
            <a:r>
              <a:rPr lang="en-US" sz="2200" dirty="0">
                <a:effectLst/>
                <a:latin typeface="Calibri" panose="020F0502020204030204" pitchFamily="34" charset="0"/>
                <a:ea typeface="Calibri" panose="020F0502020204030204" pitchFamily="34" charset="0"/>
                <a:cs typeface="Times New Roman" panose="02020603050405020304" pitchFamily="18" charset="0"/>
              </a:rPr>
              <a:t>for?</a:t>
            </a:r>
          </a:p>
          <a:p>
            <a:pPr marL="400050" lvl="1">
              <a:lnSpc>
                <a:spcPct val="107000"/>
              </a:lnSpc>
              <a:spcBef>
                <a:spcPts val="0"/>
              </a:spcBef>
              <a:spcAft>
                <a:spcPts val="800"/>
              </a:spcAft>
            </a:pPr>
            <a:r>
              <a:rPr lang="en-US" sz="2200" dirty="0">
                <a:latin typeface="Calibri" panose="020F0502020204030204" pitchFamily="34" charset="0"/>
                <a:ea typeface="Calibri" panose="020F0502020204030204" pitchFamily="34" charset="0"/>
                <a:cs typeface="Times New Roman" panose="02020603050405020304" pitchFamily="18" charset="0"/>
              </a:rPr>
              <a:t>What does it mean for developers to receive State Tax Credits?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00050" lvl="1">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When can they use the Credits?</a:t>
            </a:r>
          </a:p>
          <a:p>
            <a:pPr marL="0" marR="0">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Who is eligible to receive State Tax Credits?</a:t>
            </a:r>
          </a:p>
          <a:p>
            <a:pPr marL="400050" lvl="1">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How do you get State Tax Credits?</a:t>
            </a:r>
          </a:p>
          <a:p>
            <a:pPr marL="400050" lvl="1">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Benefits of State Tax Credits</a:t>
            </a:r>
          </a:p>
          <a:p>
            <a:pPr marL="0" marR="0">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Program accomplishments</a:t>
            </a:r>
          </a:p>
          <a:p>
            <a:pPr marL="0" marR="0">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Program limitations</a:t>
            </a:r>
          </a:p>
          <a:p>
            <a:pPr marL="0" marR="0">
              <a:lnSpc>
                <a:spcPct val="107000"/>
              </a:lnSpc>
              <a:spcBef>
                <a:spcPts val="0"/>
              </a:spcBef>
              <a:spcAft>
                <a:spcPts val="800"/>
              </a:spcAft>
            </a:pPr>
            <a:r>
              <a:rPr lang="en-US" sz="3000" dirty="0">
                <a:latin typeface="Calibri" panose="020F0502020204030204" pitchFamily="34" charset="0"/>
                <a:ea typeface="Calibri" panose="020F0502020204030204" pitchFamily="34" charset="0"/>
                <a:cs typeface="Times New Roman" panose="02020603050405020304" pitchFamily="18" charset="0"/>
              </a:rPr>
              <a:t>Past Issue</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4000" dirty="0"/>
          </a:p>
        </p:txBody>
      </p:sp>
      <p:sp>
        <p:nvSpPr>
          <p:cNvPr id="4" name="Slide Number Placeholder 3"/>
          <p:cNvSpPr>
            <a:spLocks noGrp="1"/>
          </p:cNvSpPr>
          <p:nvPr>
            <p:ph type="sldNum" sz="quarter" idx="12"/>
          </p:nvPr>
        </p:nvSpPr>
        <p:spPr/>
        <p:txBody>
          <a:bodyPr/>
          <a:lstStyle/>
          <a:p>
            <a:fld id="{447A2FEE-A88F-449A-A666-489832668D17}" type="slidenum">
              <a:rPr lang="en-US" smtClean="0"/>
              <a:t>2</a:t>
            </a:fld>
            <a:endParaRPr lang="en-US" dirty="0"/>
          </a:p>
        </p:txBody>
      </p:sp>
    </p:spTree>
    <p:extLst>
      <p:ext uri="{BB962C8B-B14F-4D97-AF65-F5344CB8AC3E}">
        <p14:creationId xmlns:p14="http://schemas.microsoft.com/office/powerpoint/2010/main" val="1459966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8C353-5975-0AF2-AF2D-B6E0CF2236ED}"/>
              </a:ext>
            </a:extLst>
          </p:cNvPr>
          <p:cNvSpPr>
            <a:spLocks noGrp="1"/>
          </p:cNvSpPr>
          <p:nvPr>
            <p:ph type="title"/>
          </p:nvPr>
        </p:nvSpPr>
        <p:spPr/>
        <p:txBody>
          <a:bodyPr/>
          <a:lstStyle/>
          <a:p>
            <a:r>
              <a:rPr lang="en-US" dirty="0"/>
              <a:t>Appendix A: STC Projects &amp; Locations</a:t>
            </a:r>
          </a:p>
        </p:txBody>
      </p:sp>
      <p:sp>
        <p:nvSpPr>
          <p:cNvPr id="4" name="Slide Number Placeholder 3">
            <a:extLst>
              <a:ext uri="{FF2B5EF4-FFF2-40B4-BE49-F238E27FC236}">
                <a16:creationId xmlns:a16="http://schemas.microsoft.com/office/drawing/2014/main" id="{625E6A1C-DCCA-84BB-680A-1EF81F40F814}"/>
              </a:ext>
            </a:extLst>
          </p:cNvPr>
          <p:cNvSpPr>
            <a:spLocks noGrp="1"/>
          </p:cNvSpPr>
          <p:nvPr>
            <p:ph type="sldNum" sz="quarter" idx="12"/>
          </p:nvPr>
        </p:nvSpPr>
        <p:spPr/>
        <p:txBody>
          <a:bodyPr/>
          <a:lstStyle/>
          <a:p>
            <a:fld id="{447A2FEE-A88F-449A-A666-489832668D17}" type="slidenum">
              <a:rPr lang="en-US" smtClean="0"/>
              <a:t>20</a:t>
            </a:fld>
            <a:endParaRPr lang="en-US" dirty="0"/>
          </a:p>
        </p:txBody>
      </p:sp>
      <p:pic>
        <p:nvPicPr>
          <p:cNvPr id="8" name="Content Placeholder 7">
            <a:extLst>
              <a:ext uri="{FF2B5EF4-FFF2-40B4-BE49-F238E27FC236}">
                <a16:creationId xmlns:a16="http://schemas.microsoft.com/office/drawing/2014/main" id="{4B276868-2644-3092-A87E-E5E1D534BA02}"/>
              </a:ext>
            </a:extLst>
          </p:cNvPr>
          <p:cNvPicPr>
            <a:picLocks noGrp="1" noChangeAspect="1"/>
          </p:cNvPicPr>
          <p:nvPr>
            <p:ph idx="1"/>
          </p:nvPr>
        </p:nvPicPr>
        <p:blipFill>
          <a:blip r:embed="rId2"/>
          <a:stretch>
            <a:fillRect/>
          </a:stretch>
        </p:blipFill>
        <p:spPr>
          <a:xfrm>
            <a:off x="777343" y="1373948"/>
            <a:ext cx="7589313" cy="4942988"/>
          </a:xfrm>
          <a:prstGeom prst="rect">
            <a:avLst/>
          </a:prstGeom>
        </p:spPr>
      </p:pic>
    </p:spTree>
    <p:extLst>
      <p:ext uri="{BB962C8B-B14F-4D97-AF65-F5344CB8AC3E}">
        <p14:creationId xmlns:p14="http://schemas.microsoft.com/office/powerpoint/2010/main" val="247435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a:t>WHAT IS IT?</a:t>
            </a:r>
          </a:p>
        </p:txBody>
      </p:sp>
      <p:sp>
        <p:nvSpPr>
          <p:cNvPr id="3" name="Content Placeholder 2"/>
          <p:cNvSpPr>
            <a:spLocks noGrp="1"/>
          </p:cNvSpPr>
          <p:nvPr>
            <p:ph idx="1"/>
          </p:nvPr>
        </p:nvSpPr>
        <p:spPr>
          <a:xfrm>
            <a:off x="0" y="1143000"/>
            <a:ext cx="9144000" cy="5334000"/>
          </a:xfrm>
        </p:spPr>
        <p:txBody>
          <a:bodyPr>
            <a:normAutofit/>
          </a:bodyPr>
          <a:lstStyle/>
          <a:p>
            <a:r>
              <a:rPr lang="en-US" sz="4000" b="1" dirty="0"/>
              <a:t>New Mexico Affordable Housing Tax Credit (“State Tax Credit” or “STC”)</a:t>
            </a:r>
          </a:p>
          <a:p>
            <a:pPr lvl="1"/>
            <a:r>
              <a:rPr lang="en-US" sz="3600" b="1" dirty="0"/>
              <a:t>State tax credit to incentivize development of affordable housing in New Mexico </a:t>
            </a:r>
          </a:p>
          <a:p>
            <a:pPr lvl="1"/>
            <a:r>
              <a:rPr lang="en-US" sz="3600" b="1" dirty="0"/>
              <a:t>Directly reduces a donor’s state tax liability by 50% of the value of their donation</a:t>
            </a:r>
          </a:p>
        </p:txBody>
      </p:sp>
      <p:sp>
        <p:nvSpPr>
          <p:cNvPr id="4" name="Slide Number Placeholder 3"/>
          <p:cNvSpPr>
            <a:spLocks noGrp="1"/>
          </p:cNvSpPr>
          <p:nvPr>
            <p:ph type="sldNum" sz="quarter" idx="12"/>
          </p:nvPr>
        </p:nvSpPr>
        <p:spPr/>
        <p:txBody>
          <a:bodyPr/>
          <a:lstStyle/>
          <a:p>
            <a:fld id="{447A2FEE-A88F-449A-A666-489832668D17}" type="slidenum">
              <a:rPr lang="en-US" smtClean="0"/>
              <a:t>3</a:t>
            </a:fld>
            <a:endParaRPr lang="en-US" dirty="0"/>
          </a:p>
        </p:txBody>
      </p:sp>
      <p:pic>
        <p:nvPicPr>
          <p:cNvPr id="6" name="Picture 5">
            <a:extLst>
              <a:ext uri="{FF2B5EF4-FFF2-40B4-BE49-F238E27FC236}">
                <a16:creationId xmlns:a16="http://schemas.microsoft.com/office/drawing/2014/main" id="{0F9A53EB-FBAC-6CD4-83B0-7B6F0572670A}"/>
              </a:ext>
            </a:extLst>
          </p:cNvPr>
          <p:cNvPicPr>
            <a:picLocks noChangeAspect="1"/>
          </p:cNvPicPr>
          <p:nvPr/>
        </p:nvPicPr>
        <p:blipFill>
          <a:blip r:embed="rId3">
            <a:alphaModFix amt="20000"/>
          </a:blip>
          <a:stretch>
            <a:fillRect/>
          </a:stretch>
        </p:blipFill>
        <p:spPr>
          <a:xfrm>
            <a:off x="0" y="1143000"/>
            <a:ext cx="9144000" cy="5334000"/>
          </a:xfrm>
          <a:prstGeom prst="rect">
            <a:avLst/>
          </a:prstGeom>
        </p:spPr>
      </p:pic>
    </p:spTree>
    <p:extLst>
      <p:ext uri="{BB962C8B-B14F-4D97-AF65-F5344CB8AC3E}">
        <p14:creationId xmlns:p14="http://schemas.microsoft.com/office/powerpoint/2010/main" val="895175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a:t>WHAT IS IT? (CONTINUED)</a:t>
            </a:r>
          </a:p>
        </p:txBody>
      </p:sp>
      <p:sp>
        <p:nvSpPr>
          <p:cNvPr id="3" name="Content Placeholder 2"/>
          <p:cNvSpPr>
            <a:spLocks noGrp="1"/>
          </p:cNvSpPr>
          <p:nvPr>
            <p:ph idx="1"/>
          </p:nvPr>
        </p:nvSpPr>
        <p:spPr>
          <a:xfrm>
            <a:off x="0" y="1143000"/>
            <a:ext cx="9144000" cy="5334000"/>
          </a:xfrm>
        </p:spPr>
        <p:txBody>
          <a:bodyPr>
            <a:normAutofit/>
          </a:bodyPr>
          <a:lstStyle/>
          <a:p>
            <a:r>
              <a:rPr lang="en-US" sz="4000" dirty="0"/>
              <a:t>Origins</a:t>
            </a:r>
          </a:p>
          <a:p>
            <a:pPr lvl="1"/>
            <a:r>
              <a:rPr lang="en-US" sz="2000" dirty="0"/>
              <a:t> </a:t>
            </a:r>
            <a:r>
              <a:rPr lang="en-US" sz="2600" dirty="0"/>
              <a:t>Created by the Affordable Housing Tax Credit Act of 2005</a:t>
            </a:r>
          </a:p>
          <a:p>
            <a:pPr lvl="2"/>
            <a:r>
              <a:rPr lang="en-US" sz="2600" dirty="0"/>
              <a:t>Passed by the state legislature, signed by Gov. Richardson</a:t>
            </a:r>
          </a:p>
          <a:p>
            <a:pPr lvl="2"/>
            <a:r>
              <a:rPr lang="en-US" sz="2600" dirty="0"/>
              <a:t>Designated MFA as the issuer of investment vouchers used to claim State Tax Credits </a:t>
            </a:r>
          </a:p>
          <a:p>
            <a:pPr lvl="2"/>
            <a:r>
              <a:rPr lang="en-US" sz="2600" dirty="0"/>
              <a:t>Allowed MFA to create a trust fund</a:t>
            </a:r>
          </a:p>
          <a:p>
            <a:pPr lvl="1"/>
            <a:r>
              <a:rPr lang="en-US" sz="2600" dirty="0"/>
              <a:t>New Mexico Affordable Housing Charitable Trust Fund (Charitable Trust) </a:t>
            </a:r>
          </a:p>
          <a:p>
            <a:pPr lvl="2"/>
            <a:r>
              <a:rPr lang="en-US" sz="2600" dirty="0"/>
              <a:t>Created by MFA, received 501(c)(3) status in 2008</a:t>
            </a:r>
          </a:p>
          <a:p>
            <a:pPr lvl="2"/>
            <a:r>
              <a:rPr lang="en-US" sz="2600" dirty="0"/>
              <a:t>Able to issue investment vouchers for donations to fund future projects and other affordable housing activities</a:t>
            </a:r>
          </a:p>
          <a:p>
            <a:pPr lvl="1"/>
            <a:endParaRPr lang="en-US" sz="2600" dirty="0"/>
          </a:p>
          <a:p>
            <a:pPr lvl="2"/>
            <a:endParaRPr lang="en-US" sz="2600" dirty="0"/>
          </a:p>
          <a:p>
            <a:pPr lvl="1"/>
            <a:endParaRPr lang="en-US" sz="3600" dirty="0"/>
          </a:p>
        </p:txBody>
      </p:sp>
      <p:sp>
        <p:nvSpPr>
          <p:cNvPr id="4" name="Slide Number Placeholder 3"/>
          <p:cNvSpPr>
            <a:spLocks noGrp="1"/>
          </p:cNvSpPr>
          <p:nvPr>
            <p:ph type="sldNum" sz="quarter" idx="12"/>
          </p:nvPr>
        </p:nvSpPr>
        <p:spPr/>
        <p:txBody>
          <a:bodyPr/>
          <a:lstStyle/>
          <a:p>
            <a:fld id="{447A2FEE-A88F-449A-A666-489832668D17}" type="slidenum">
              <a:rPr lang="en-US" smtClean="0"/>
              <a:t>4</a:t>
            </a:fld>
            <a:endParaRPr lang="en-US" dirty="0"/>
          </a:p>
        </p:txBody>
      </p:sp>
    </p:spTree>
    <p:extLst>
      <p:ext uri="{BB962C8B-B14F-4D97-AF65-F5344CB8AC3E}">
        <p14:creationId xmlns:p14="http://schemas.microsoft.com/office/powerpoint/2010/main" val="3159501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A3FCE-27C4-444A-AB88-189AA0E0049D}"/>
              </a:ext>
            </a:extLst>
          </p:cNvPr>
          <p:cNvSpPr>
            <a:spLocks noGrp="1"/>
          </p:cNvSpPr>
          <p:nvPr>
            <p:ph type="title"/>
          </p:nvPr>
        </p:nvSpPr>
        <p:spPr>
          <a:xfrm>
            <a:off x="0" y="0"/>
            <a:ext cx="9144000" cy="1143000"/>
          </a:xfrm>
        </p:spPr>
        <p:txBody>
          <a:bodyPr anchor="ctr">
            <a:noAutofit/>
          </a:bodyPr>
          <a:lstStyle/>
          <a:p>
            <a:pPr>
              <a:lnSpc>
                <a:spcPct val="90000"/>
              </a:lnSpc>
            </a:pPr>
            <a:r>
              <a:rPr lang="en-US" sz="4000" b="1" dirty="0"/>
              <a:t>WHO CAN USE STATE TAX CREDITS TO DEVELOP AFFORDABLE HOUSING?</a:t>
            </a:r>
          </a:p>
        </p:txBody>
      </p:sp>
      <p:sp>
        <p:nvSpPr>
          <p:cNvPr id="3" name="Content Placeholder 2">
            <a:extLst>
              <a:ext uri="{FF2B5EF4-FFF2-40B4-BE49-F238E27FC236}">
                <a16:creationId xmlns:a16="http://schemas.microsoft.com/office/drawing/2014/main" id="{F43C8432-AB83-4A75-AA36-C547A89A4CE3}"/>
              </a:ext>
            </a:extLst>
          </p:cNvPr>
          <p:cNvSpPr>
            <a:spLocks noGrp="1"/>
          </p:cNvSpPr>
          <p:nvPr>
            <p:ph sz="half" idx="1"/>
          </p:nvPr>
        </p:nvSpPr>
        <p:spPr>
          <a:xfrm>
            <a:off x="0" y="1143000"/>
            <a:ext cx="4572000" cy="5334000"/>
          </a:xfrm>
        </p:spPr>
        <p:txBody>
          <a:bodyPr>
            <a:normAutofit/>
          </a:bodyPr>
          <a:lstStyle/>
          <a:p>
            <a:pPr marL="457200" lvl="1" indent="0">
              <a:lnSpc>
                <a:spcPct val="90000"/>
              </a:lnSpc>
              <a:buNone/>
            </a:pPr>
            <a:r>
              <a:rPr lang="en-US" sz="2800" b="1" dirty="0"/>
              <a:t>Eligible Applicants:</a:t>
            </a:r>
          </a:p>
          <a:p>
            <a:pPr lvl="1">
              <a:lnSpc>
                <a:spcPct val="90000"/>
              </a:lnSpc>
              <a:buFont typeface="Wingdings" panose="05000000000000000000" pitchFamily="2" charset="2"/>
              <a:buChar char="Ø"/>
            </a:pPr>
            <a:r>
              <a:rPr lang="en-US" sz="2800" dirty="0"/>
              <a:t>Nonprofit developers</a:t>
            </a:r>
          </a:p>
          <a:p>
            <a:pPr lvl="1">
              <a:lnSpc>
                <a:spcPct val="90000"/>
              </a:lnSpc>
              <a:buFont typeface="Wingdings" panose="05000000000000000000" pitchFamily="2" charset="2"/>
              <a:buChar char="Ø"/>
            </a:pPr>
            <a:r>
              <a:rPr lang="en-US" sz="2800" dirty="0"/>
              <a:t>For-profit developers</a:t>
            </a:r>
          </a:p>
          <a:p>
            <a:pPr lvl="1">
              <a:lnSpc>
                <a:spcPct val="90000"/>
              </a:lnSpc>
              <a:buFont typeface="Wingdings" panose="05000000000000000000" pitchFamily="2" charset="2"/>
              <a:buChar char="Ø"/>
            </a:pPr>
            <a:r>
              <a:rPr lang="en-US" sz="2800" dirty="0"/>
              <a:t>Governmental and Tribal Instrumentalities</a:t>
            </a:r>
          </a:p>
          <a:p>
            <a:pPr marL="457200" lvl="1" indent="0">
              <a:lnSpc>
                <a:spcPct val="90000"/>
              </a:lnSpc>
              <a:buNone/>
            </a:pPr>
            <a:r>
              <a:rPr lang="en-US" sz="2800" b="1" dirty="0"/>
              <a:t>Eligible Projects:</a:t>
            </a:r>
            <a:endParaRPr lang="en-US" sz="2800" dirty="0"/>
          </a:p>
          <a:p>
            <a:pPr lvl="1">
              <a:lnSpc>
                <a:spcPct val="90000"/>
              </a:lnSpc>
              <a:buFont typeface="Wingdings" panose="05000000000000000000" pitchFamily="2" charset="2"/>
              <a:buChar char="Ø"/>
            </a:pPr>
            <a:r>
              <a:rPr lang="en-US" sz="2800" dirty="0"/>
              <a:t>Single family homes</a:t>
            </a:r>
          </a:p>
          <a:p>
            <a:pPr lvl="1">
              <a:lnSpc>
                <a:spcPct val="90000"/>
              </a:lnSpc>
              <a:buFont typeface="Wingdings" panose="05000000000000000000" pitchFamily="2" charset="2"/>
              <a:buChar char="Ø"/>
            </a:pPr>
            <a:r>
              <a:rPr lang="en-US" sz="2800" dirty="0"/>
              <a:t>Multifamily rental projects</a:t>
            </a:r>
          </a:p>
          <a:p>
            <a:pPr lvl="1">
              <a:lnSpc>
                <a:spcPct val="90000"/>
              </a:lnSpc>
              <a:buFont typeface="Wingdings" panose="05000000000000000000" pitchFamily="2" charset="2"/>
              <a:buChar char="Ø"/>
            </a:pPr>
            <a:r>
              <a:rPr lang="en-US" sz="2800" dirty="0"/>
              <a:t>Transitional housing</a:t>
            </a:r>
          </a:p>
          <a:p>
            <a:pPr lvl="1">
              <a:lnSpc>
                <a:spcPct val="90000"/>
              </a:lnSpc>
              <a:buFont typeface="Wingdings" panose="05000000000000000000" pitchFamily="2" charset="2"/>
              <a:buChar char="Ø"/>
            </a:pPr>
            <a:r>
              <a:rPr lang="en-US" sz="2800" dirty="0"/>
              <a:t>Emergency shelters</a:t>
            </a:r>
          </a:p>
        </p:txBody>
      </p:sp>
      <p:pic>
        <p:nvPicPr>
          <p:cNvPr id="6" name="Picture 5" descr="A picture containing building, outdoor&#10;&#10;Description automatically generated">
            <a:extLst>
              <a:ext uri="{FF2B5EF4-FFF2-40B4-BE49-F238E27FC236}">
                <a16:creationId xmlns:a16="http://schemas.microsoft.com/office/drawing/2014/main" id="{8F9F07AF-1CE3-D76E-17D1-ECEFFD99EB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2348706"/>
            <a:ext cx="4038600" cy="3028950"/>
          </a:xfrm>
          <a:prstGeom prst="rect">
            <a:avLst/>
          </a:prstGeom>
          <a:noFill/>
        </p:spPr>
      </p:pic>
      <p:sp>
        <p:nvSpPr>
          <p:cNvPr id="4" name="Slide Number Placeholder 3">
            <a:extLst>
              <a:ext uri="{FF2B5EF4-FFF2-40B4-BE49-F238E27FC236}">
                <a16:creationId xmlns:a16="http://schemas.microsoft.com/office/drawing/2014/main" id="{7196BBBD-B9E1-4459-893D-CD5194A6C3C4}"/>
              </a:ext>
            </a:extLst>
          </p:cNvPr>
          <p:cNvSpPr>
            <a:spLocks noGrp="1"/>
          </p:cNvSpPr>
          <p:nvPr>
            <p:ph type="sldNum" sz="quarter" idx="12"/>
          </p:nvPr>
        </p:nvSpPr>
        <p:spPr>
          <a:xfrm>
            <a:off x="6781800" y="6477000"/>
            <a:ext cx="2133600" cy="381000"/>
          </a:xfrm>
        </p:spPr>
        <p:txBody>
          <a:bodyPr anchor="ctr">
            <a:normAutofit/>
          </a:bodyPr>
          <a:lstStyle/>
          <a:p>
            <a:pPr>
              <a:spcAft>
                <a:spcPts val="600"/>
              </a:spcAft>
            </a:pPr>
            <a:fld id="{447A2FEE-A88F-449A-A666-489832668D17}" type="slidenum">
              <a:rPr lang="en-US" smtClean="0"/>
              <a:pPr>
                <a:spcAft>
                  <a:spcPts val="600"/>
                </a:spcAft>
              </a:pPr>
              <a:t>5</a:t>
            </a:fld>
            <a:endParaRPr lang="en-US"/>
          </a:p>
        </p:txBody>
      </p:sp>
    </p:spTree>
    <p:extLst>
      <p:ext uri="{BB962C8B-B14F-4D97-AF65-F5344CB8AC3E}">
        <p14:creationId xmlns:p14="http://schemas.microsoft.com/office/powerpoint/2010/main" val="1614893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HOW MUCH FUNDING IS AVAILABLE?</a:t>
            </a:r>
          </a:p>
        </p:txBody>
      </p:sp>
      <p:sp>
        <p:nvSpPr>
          <p:cNvPr id="3" name="Content Placeholder 2"/>
          <p:cNvSpPr>
            <a:spLocks noGrp="1"/>
          </p:cNvSpPr>
          <p:nvPr>
            <p:ph idx="1"/>
          </p:nvPr>
        </p:nvSpPr>
        <p:spPr>
          <a:xfrm>
            <a:off x="0" y="1143000"/>
            <a:ext cx="9144000" cy="5334000"/>
          </a:xfrm>
        </p:spPr>
        <p:txBody>
          <a:bodyPr>
            <a:normAutofit/>
          </a:bodyPr>
          <a:lstStyle/>
          <a:p>
            <a:pPr marL="0" indent="0">
              <a:buNone/>
            </a:pPr>
            <a:endParaRPr lang="en-US" sz="4000" dirty="0"/>
          </a:p>
          <a:p>
            <a:pPr marL="0" indent="0" algn="ctr">
              <a:buNone/>
            </a:pPr>
            <a:r>
              <a:rPr lang="en-US" sz="6000" b="1" dirty="0"/>
              <a:t>$5,115,454 </a:t>
            </a:r>
            <a:r>
              <a:rPr lang="en-US" sz="6000" dirty="0"/>
              <a:t>in State Tax Credits available for reservation as of January 2022</a:t>
            </a:r>
          </a:p>
          <a:p>
            <a:endParaRPr lang="en-US" sz="4000" dirty="0"/>
          </a:p>
          <a:p>
            <a:pPr marL="0" indent="0" algn="ctr">
              <a:buNone/>
            </a:pPr>
            <a:endParaRPr lang="en-US" sz="6600" b="1" dirty="0"/>
          </a:p>
          <a:p>
            <a:endParaRPr lang="en-US" sz="4800" dirty="0"/>
          </a:p>
        </p:txBody>
      </p:sp>
      <p:sp>
        <p:nvSpPr>
          <p:cNvPr id="4" name="Slide Number Placeholder 3"/>
          <p:cNvSpPr>
            <a:spLocks noGrp="1"/>
          </p:cNvSpPr>
          <p:nvPr>
            <p:ph type="sldNum" sz="quarter" idx="12"/>
          </p:nvPr>
        </p:nvSpPr>
        <p:spPr/>
        <p:txBody>
          <a:bodyPr/>
          <a:lstStyle/>
          <a:p>
            <a:fld id="{447A2FEE-A88F-449A-A666-489832668D17}" type="slidenum">
              <a:rPr lang="en-US" smtClean="0"/>
              <a:t>6</a:t>
            </a:fld>
            <a:endParaRPr lang="en-US" dirty="0"/>
          </a:p>
        </p:txBody>
      </p:sp>
    </p:spTree>
    <p:extLst>
      <p:ext uri="{BB962C8B-B14F-4D97-AF65-F5344CB8AC3E}">
        <p14:creationId xmlns:p14="http://schemas.microsoft.com/office/powerpoint/2010/main" val="692260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HOW DO DEVELOPERS GET STATE TAX CREDITS?</a:t>
            </a:r>
          </a:p>
        </p:txBody>
      </p:sp>
      <p:sp>
        <p:nvSpPr>
          <p:cNvPr id="3" name="Content Placeholder 2"/>
          <p:cNvSpPr>
            <a:spLocks noGrp="1"/>
          </p:cNvSpPr>
          <p:nvPr>
            <p:ph idx="1"/>
          </p:nvPr>
        </p:nvSpPr>
        <p:spPr>
          <a:xfrm>
            <a:off x="0" y="1143000"/>
            <a:ext cx="9144000" cy="5334000"/>
          </a:xfrm>
        </p:spPr>
        <p:txBody>
          <a:bodyPr>
            <a:normAutofit/>
          </a:bodyPr>
          <a:lstStyle/>
          <a:p>
            <a:r>
              <a:rPr lang="en-US" sz="3200" dirty="0"/>
              <a:t>Apply for a State Tax Credit reservation or Trust Fund allocation from MFA</a:t>
            </a:r>
          </a:p>
          <a:p>
            <a:r>
              <a:rPr lang="en-US" sz="3200" dirty="0"/>
              <a:t>Meet MFA threshold requirements to receive a reservation or allocation:</a:t>
            </a:r>
          </a:p>
          <a:p>
            <a:pPr lvl="1"/>
            <a:r>
              <a:rPr lang="en-US" sz="2800" dirty="0"/>
              <a:t>Providing documentation including:</a:t>
            </a:r>
          </a:p>
          <a:p>
            <a:pPr lvl="2"/>
            <a:r>
              <a:rPr lang="en-US" sz="2400" dirty="0"/>
              <a:t>Resumes</a:t>
            </a:r>
          </a:p>
          <a:p>
            <a:pPr lvl="2"/>
            <a:r>
              <a:rPr lang="en-US" sz="2400" dirty="0"/>
              <a:t>Organizational financial statements</a:t>
            </a:r>
          </a:p>
          <a:p>
            <a:pPr lvl="2"/>
            <a:r>
              <a:rPr lang="en-US" sz="2400" dirty="0"/>
              <a:t>Complete MFA schedules</a:t>
            </a:r>
          </a:p>
          <a:p>
            <a:pPr lvl="1"/>
            <a:r>
              <a:rPr lang="en-US" sz="2800" dirty="0"/>
              <a:t> Scoring high enough to be eligible for an award</a:t>
            </a:r>
          </a:p>
          <a:p>
            <a:r>
              <a:rPr lang="en-US" sz="3200" dirty="0"/>
              <a:t>Awards must receive approval</a:t>
            </a:r>
            <a:r>
              <a:rPr lang="en-US" sz="2800" dirty="0"/>
              <a:t> </a:t>
            </a:r>
          </a:p>
        </p:txBody>
      </p:sp>
      <p:sp>
        <p:nvSpPr>
          <p:cNvPr id="4" name="Slide Number Placeholder 3"/>
          <p:cNvSpPr>
            <a:spLocks noGrp="1"/>
          </p:cNvSpPr>
          <p:nvPr>
            <p:ph type="sldNum" sz="quarter" idx="12"/>
          </p:nvPr>
        </p:nvSpPr>
        <p:spPr/>
        <p:txBody>
          <a:bodyPr/>
          <a:lstStyle/>
          <a:p>
            <a:fld id="{447A2FEE-A88F-449A-A666-489832668D17}" type="slidenum">
              <a:rPr lang="en-US" smtClean="0"/>
              <a:t>7</a:t>
            </a:fld>
            <a:endParaRPr lang="en-US" dirty="0"/>
          </a:p>
        </p:txBody>
      </p:sp>
    </p:spTree>
    <p:extLst>
      <p:ext uri="{BB962C8B-B14F-4D97-AF65-F5344CB8AC3E}">
        <p14:creationId xmlns:p14="http://schemas.microsoft.com/office/powerpoint/2010/main" val="1169536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A3FCE-27C4-444A-AB88-189AA0E0049D}"/>
              </a:ext>
            </a:extLst>
          </p:cNvPr>
          <p:cNvSpPr>
            <a:spLocks noGrp="1"/>
          </p:cNvSpPr>
          <p:nvPr>
            <p:ph type="title"/>
          </p:nvPr>
        </p:nvSpPr>
        <p:spPr>
          <a:xfrm>
            <a:off x="0" y="0"/>
            <a:ext cx="9144000" cy="1143000"/>
          </a:xfrm>
        </p:spPr>
        <p:txBody>
          <a:bodyPr anchor="ctr">
            <a:noAutofit/>
          </a:bodyPr>
          <a:lstStyle/>
          <a:p>
            <a:pPr>
              <a:lnSpc>
                <a:spcPct val="90000"/>
              </a:lnSpc>
            </a:pPr>
            <a:r>
              <a:rPr lang="en-US" sz="4000" b="1" dirty="0"/>
              <a:t>WHAT CAN DEVELOPERS USE STATE TAX CREDIT FUNDING FOR?</a:t>
            </a:r>
          </a:p>
        </p:txBody>
      </p:sp>
      <p:pic>
        <p:nvPicPr>
          <p:cNvPr id="7" name="Picture 6" descr="A picture containing sky, ground, outdoor, building&#10;&#10;Description automatically generated">
            <a:extLst>
              <a:ext uri="{FF2B5EF4-FFF2-40B4-BE49-F238E27FC236}">
                <a16:creationId xmlns:a16="http://schemas.microsoft.com/office/drawing/2014/main" id="{AD1D9DA4-7719-AE8B-8712-1974F35C4C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547018"/>
            <a:ext cx="3021080" cy="4525963"/>
          </a:xfrm>
          <a:prstGeom prst="rect">
            <a:avLst/>
          </a:prstGeom>
          <a:noFill/>
        </p:spPr>
      </p:pic>
      <p:sp>
        <p:nvSpPr>
          <p:cNvPr id="3" name="Content Placeholder 2">
            <a:extLst>
              <a:ext uri="{FF2B5EF4-FFF2-40B4-BE49-F238E27FC236}">
                <a16:creationId xmlns:a16="http://schemas.microsoft.com/office/drawing/2014/main" id="{F43C8432-AB83-4A75-AA36-C547A89A4CE3}"/>
              </a:ext>
            </a:extLst>
          </p:cNvPr>
          <p:cNvSpPr>
            <a:spLocks noGrp="1"/>
          </p:cNvSpPr>
          <p:nvPr>
            <p:ph sz="half" idx="2"/>
          </p:nvPr>
        </p:nvSpPr>
        <p:spPr>
          <a:xfrm>
            <a:off x="4114800" y="1317551"/>
            <a:ext cx="4800600" cy="5334000"/>
          </a:xfrm>
        </p:spPr>
        <p:txBody>
          <a:bodyPr>
            <a:normAutofit/>
          </a:bodyPr>
          <a:lstStyle/>
          <a:p>
            <a:pPr lvl="1">
              <a:buFont typeface="Wingdings" panose="05000000000000000000" pitchFamily="2" charset="2"/>
              <a:buChar char="Ø"/>
            </a:pPr>
            <a:r>
              <a:rPr lang="en-US" sz="4000" dirty="0"/>
              <a:t>Land and building      acquisition </a:t>
            </a:r>
          </a:p>
          <a:p>
            <a:pPr lvl="1">
              <a:buFont typeface="Wingdings" panose="05000000000000000000" pitchFamily="2" charset="2"/>
              <a:buChar char="Ø"/>
            </a:pPr>
            <a:r>
              <a:rPr lang="en-US" sz="4000" dirty="0"/>
              <a:t>Construction</a:t>
            </a:r>
          </a:p>
          <a:p>
            <a:pPr lvl="1">
              <a:buFont typeface="Wingdings" panose="05000000000000000000" pitchFamily="2" charset="2"/>
              <a:buChar char="Ø"/>
            </a:pPr>
            <a:r>
              <a:rPr lang="en-US" sz="4000" dirty="0"/>
              <a:t>Remodeling</a:t>
            </a:r>
          </a:p>
          <a:p>
            <a:pPr lvl="1">
              <a:buFont typeface="Wingdings" panose="05000000000000000000" pitchFamily="2" charset="2"/>
              <a:buChar char="Ø"/>
            </a:pPr>
            <a:r>
              <a:rPr lang="en-US" sz="4000" dirty="0"/>
              <a:t>Rehabilitation</a:t>
            </a:r>
          </a:p>
          <a:p>
            <a:pPr lvl="1">
              <a:buFont typeface="Wingdings" panose="05000000000000000000" pitchFamily="2" charset="2"/>
              <a:buChar char="Ø"/>
            </a:pPr>
            <a:r>
              <a:rPr lang="en-US" sz="4000" dirty="0"/>
              <a:t>Conversion</a:t>
            </a:r>
          </a:p>
          <a:p>
            <a:pPr lvl="1">
              <a:buFont typeface="Wingdings" panose="05000000000000000000" pitchFamily="2" charset="2"/>
              <a:buChar char="Ø"/>
            </a:pPr>
            <a:r>
              <a:rPr lang="en-US" sz="4000" dirty="0"/>
              <a:t>Weatherization</a:t>
            </a:r>
          </a:p>
        </p:txBody>
      </p:sp>
      <p:sp>
        <p:nvSpPr>
          <p:cNvPr id="4" name="Slide Number Placeholder 3">
            <a:extLst>
              <a:ext uri="{FF2B5EF4-FFF2-40B4-BE49-F238E27FC236}">
                <a16:creationId xmlns:a16="http://schemas.microsoft.com/office/drawing/2014/main" id="{7196BBBD-B9E1-4459-893D-CD5194A6C3C4}"/>
              </a:ext>
            </a:extLst>
          </p:cNvPr>
          <p:cNvSpPr>
            <a:spLocks noGrp="1"/>
          </p:cNvSpPr>
          <p:nvPr>
            <p:ph type="sldNum" sz="quarter" idx="12"/>
          </p:nvPr>
        </p:nvSpPr>
        <p:spPr>
          <a:xfrm>
            <a:off x="6781800" y="6477000"/>
            <a:ext cx="2133600" cy="381000"/>
          </a:xfrm>
        </p:spPr>
        <p:txBody>
          <a:bodyPr anchor="ctr">
            <a:normAutofit/>
          </a:bodyPr>
          <a:lstStyle/>
          <a:p>
            <a:pPr>
              <a:spcAft>
                <a:spcPts val="600"/>
              </a:spcAft>
            </a:pPr>
            <a:fld id="{447A2FEE-A88F-449A-A666-489832668D17}" type="slidenum">
              <a:rPr lang="en-US" smtClean="0"/>
              <a:pPr>
                <a:spcAft>
                  <a:spcPts val="600"/>
                </a:spcAft>
              </a:pPr>
              <a:t>8</a:t>
            </a:fld>
            <a:endParaRPr lang="en-US"/>
          </a:p>
        </p:txBody>
      </p:sp>
    </p:spTree>
    <p:extLst>
      <p:ext uri="{BB962C8B-B14F-4D97-AF65-F5344CB8AC3E}">
        <p14:creationId xmlns:p14="http://schemas.microsoft.com/office/powerpoint/2010/main" val="3600750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WHAT DOES IT MEAN FOR DEVELOPERS TO RECEIVE STATE TAX CREDITS?</a:t>
            </a:r>
          </a:p>
        </p:txBody>
      </p:sp>
      <p:sp>
        <p:nvSpPr>
          <p:cNvPr id="3" name="Content Placeholder 2"/>
          <p:cNvSpPr>
            <a:spLocks noGrp="1"/>
          </p:cNvSpPr>
          <p:nvPr>
            <p:ph idx="1"/>
          </p:nvPr>
        </p:nvSpPr>
        <p:spPr>
          <a:xfrm>
            <a:off x="0" y="1143000"/>
            <a:ext cx="9144000" cy="5334000"/>
          </a:xfrm>
        </p:spPr>
        <p:txBody>
          <a:bodyPr>
            <a:normAutofit/>
          </a:bodyPr>
          <a:lstStyle/>
          <a:p>
            <a:r>
              <a:rPr lang="en-US" sz="3200" dirty="0"/>
              <a:t>A State Tax Credit Reservation</a:t>
            </a:r>
          </a:p>
          <a:p>
            <a:pPr lvl="1"/>
            <a:r>
              <a:rPr lang="en-US" sz="2800" dirty="0"/>
              <a:t>Awarded reservation of Affordable Housing Credits for the project</a:t>
            </a:r>
          </a:p>
          <a:p>
            <a:pPr lvl="1"/>
            <a:r>
              <a:rPr lang="en-US" sz="2800" dirty="0"/>
              <a:t>The developer can then solicit donations eligible for those State Tax Credits</a:t>
            </a:r>
          </a:p>
          <a:p>
            <a:r>
              <a:rPr lang="en-US" sz="3200" dirty="0"/>
              <a:t>A Charitable Trust Allocation</a:t>
            </a:r>
          </a:p>
          <a:p>
            <a:pPr lvl="1"/>
            <a:r>
              <a:rPr lang="en-US" sz="2800" dirty="0"/>
              <a:t>Awarded allocation of earmarked Charitable Trust funds for the project</a:t>
            </a:r>
          </a:p>
          <a:p>
            <a:pPr lvl="1"/>
            <a:r>
              <a:rPr lang="en-US" sz="2800" dirty="0"/>
              <a:t>State Tax Credits are given to the donor at the time they donate to the Charitable Trust</a:t>
            </a:r>
          </a:p>
          <a:p>
            <a:pPr lvl="1"/>
            <a:endParaRPr lang="en-US" sz="2800" dirty="0"/>
          </a:p>
        </p:txBody>
      </p:sp>
      <p:sp>
        <p:nvSpPr>
          <p:cNvPr id="4" name="Slide Number Placeholder 3"/>
          <p:cNvSpPr>
            <a:spLocks noGrp="1"/>
          </p:cNvSpPr>
          <p:nvPr>
            <p:ph type="sldNum" sz="quarter" idx="12"/>
          </p:nvPr>
        </p:nvSpPr>
        <p:spPr/>
        <p:txBody>
          <a:bodyPr/>
          <a:lstStyle/>
          <a:p>
            <a:fld id="{447A2FEE-A88F-449A-A666-489832668D17}" type="slidenum">
              <a:rPr lang="en-US" smtClean="0"/>
              <a:t>9</a:t>
            </a:fld>
            <a:endParaRPr lang="en-US" dirty="0"/>
          </a:p>
        </p:txBody>
      </p:sp>
    </p:spTree>
    <p:extLst>
      <p:ext uri="{BB962C8B-B14F-4D97-AF65-F5344CB8AC3E}">
        <p14:creationId xmlns:p14="http://schemas.microsoft.com/office/powerpoint/2010/main" val="1960112752"/>
      </p:ext>
    </p:extLst>
  </p:cSld>
  <p:clrMapOvr>
    <a:masterClrMapping/>
  </p:clrMapOvr>
</p:sld>
</file>

<file path=ppt/theme/theme1.xml><?xml version="1.0" encoding="utf-8"?>
<a:theme xmlns:a="http://schemas.openxmlformats.org/drawingml/2006/main" name="MFA PowerPoint template 7-11-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MFA PowerPoint template 7-11-14</Template>
  <TotalTime>914</TotalTime>
  <Words>1396</Words>
  <Application>Microsoft Office PowerPoint</Application>
  <PresentationFormat>On-screen Show (4:3)</PresentationFormat>
  <Paragraphs>184</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Courier New</vt:lpstr>
      <vt:lpstr>Wingdings</vt:lpstr>
      <vt:lpstr>MFA PowerPoint template 7-11-14</vt:lpstr>
      <vt:lpstr> </vt:lpstr>
      <vt:lpstr>Table of Contents</vt:lpstr>
      <vt:lpstr>WHAT IS IT?</vt:lpstr>
      <vt:lpstr>WHAT IS IT? (CONTINUED)</vt:lpstr>
      <vt:lpstr>WHO CAN USE STATE TAX CREDITS TO DEVELOP AFFORDABLE HOUSING?</vt:lpstr>
      <vt:lpstr>HOW MUCH FUNDING IS AVAILABLE?</vt:lpstr>
      <vt:lpstr>HOW DO DEVELOPERS GET STATE TAX CREDITS?</vt:lpstr>
      <vt:lpstr>WHAT CAN DEVELOPERS USE STATE TAX CREDIT FUNDING FOR?</vt:lpstr>
      <vt:lpstr>WHAT DOES IT MEAN FOR DEVELOPERS TO RECEIVE STATE TAX CREDITS?</vt:lpstr>
      <vt:lpstr>WHEN CAN DEVELOPERS USE STATE TAX CREDIT FUNDING?</vt:lpstr>
      <vt:lpstr>WHO IS ELIGIBLE TO RECEIVE STATE TAX CREDITS?</vt:lpstr>
      <vt:lpstr>HOW DO YOU GET STATE TAX CREDITS?</vt:lpstr>
      <vt:lpstr>HOW DO YOU GET STATE TAX CREDITS? (CONTINUED)</vt:lpstr>
      <vt:lpstr>HOW DO YOU GET STATE TAX CREDITS? (CONTINUED)</vt:lpstr>
      <vt:lpstr>BENEFITS OF STATE TAX CREDITS</vt:lpstr>
      <vt:lpstr>PROGRAM ACCOMPLISHMENTS</vt:lpstr>
      <vt:lpstr>PROGRAM LIMITATIONS</vt:lpstr>
      <vt:lpstr>PAST ISSUE</vt:lpstr>
      <vt:lpstr> </vt:lpstr>
      <vt:lpstr>Appendix A: STC Projects &amp; Locations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Shawn Colbert</dc:creator>
  <cp:lastModifiedBy>Justin Carmona</cp:lastModifiedBy>
  <cp:revision>73</cp:revision>
  <cp:lastPrinted>2014-07-02T18:43:52Z</cp:lastPrinted>
  <dcterms:created xsi:type="dcterms:W3CDTF">2017-09-08T16:06:42Z</dcterms:created>
  <dcterms:modified xsi:type="dcterms:W3CDTF">2024-02-13T21:04:06Z</dcterms:modified>
</cp:coreProperties>
</file>