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8" r:id="rId5"/>
    <p:sldId id="281" r:id="rId6"/>
    <p:sldId id="329" r:id="rId7"/>
    <p:sldId id="315" r:id="rId8"/>
    <p:sldId id="298" r:id="rId9"/>
    <p:sldId id="311" r:id="rId10"/>
    <p:sldId id="314" r:id="rId11"/>
    <p:sldId id="296" r:id="rId12"/>
    <p:sldId id="326" r:id="rId13"/>
    <p:sldId id="325" r:id="rId14"/>
    <p:sldId id="327" r:id="rId15"/>
    <p:sldId id="266" r:id="rId16"/>
    <p:sldId id="32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117230-4995-62CE-4455-120F552CC97F}" name="Dimitri Florez" initials="DF" userId="S::dflorez@housingnm.org::f7f468e4-5057-4b5e-be3f-491a3cd61377" providerId="AD"/>
  <p188:author id="{C643A573-FCD0-62ED-8FC0-3DEFF3EF2FB1}" name="Kellie Tillerson" initials="KT" userId="S::ktillerson@housingnm.org::8b4770ac-bf10-47a8-b1b5-16cbd9527a00" providerId="AD"/>
  <p188:author id="{B461F29A-9A98-6D83-809E-B2C53054A0F8}" name="David Trembath" initials="DT" userId="S::dtrembath@housingnm.org::371ca473-4d13-4891-9af7-61a86c3babdc" providerId="AD"/>
  <p188:author id="{2B311DEF-4C52-65A7-9E1C-48C94DD21054}" name="David Gutierrez" initials="DG" userId="S::dgutierrez@housingnm.org::33c5396b-f556-41c9-9ef3-85a02ae1fa69" providerId="AD"/>
  <p188:author id="{0D4F18FB-A730-5001-5448-5050C6828B2E}" name="Troy Cucchiara" initials="TC" userId="S::tcucchiara@housingnm.org::517f051f-719b-413d-97ba-71d830d15a5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9AB"/>
    <a:srgbClr val="00D6B6"/>
    <a:srgbClr val="00BA9E"/>
    <a:srgbClr val="00947E"/>
    <a:srgbClr val="085E51"/>
    <a:srgbClr val="09AD8A"/>
    <a:srgbClr val="99BAB3"/>
    <a:srgbClr val="2DC2A1"/>
    <a:srgbClr val="39BFA2"/>
    <a:srgbClr val="02B5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CE7EFB-C8B8-0844-3173-8BA10C2144E9}" v="4" dt="2026-03-30T18:34:54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hyperlink" Target="mailto:Dflorez@housingnm.org" TargetMode="External"/><Relationship Id="rId1" Type="http://schemas.openxmlformats.org/officeDocument/2006/relationships/hyperlink" Target="mailto:Tcucchiara@housingnm.org" TargetMode="Externa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hyperlink" Target="mailto:Dtrembath@housingnm.org" TargetMode="External"/><Relationship Id="rId1" Type="http://schemas.openxmlformats.org/officeDocument/2006/relationships/hyperlink" Target="mailto:Dgutierrez@housingnm.org" TargetMode="External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hyperlink" Target="mailto:Dflorez@housingnm.org" TargetMode="External"/><Relationship Id="rId1" Type="http://schemas.openxmlformats.org/officeDocument/2006/relationships/hyperlink" Target="mailto:Tcucchiara@housingnm.org" TargetMode="External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hyperlink" Target="mailto:Dtrembath@housingnm.org" TargetMode="External"/><Relationship Id="rId1" Type="http://schemas.openxmlformats.org/officeDocument/2006/relationships/hyperlink" Target="mailto:Dgutierrez@housingnm.or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CA154C-2F07-4ADD-85DA-2C86085A59B8}" type="doc">
      <dgm:prSet loTypeId="urn:microsoft.com/office/officeart/2005/8/layout/list1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2FB0FA5F-C65F-4BB9-A6EA-27D62B5C2D46}">
      <dgm:prSet custT="1"/>
      <dgm:spPr/>
      <dgm:t>
        <a:bodyPr/>
        <a:lstStyle/>
        <a:p>
          <a:pPr algn="ctr"/>
          <a:r>
            <a:rPr lang="en-US" sz="1800">
              <a:latin typeface="Avenir Next LT Pro Light" panose="020B0304020202020204" pitchFamily="34" charset="0"/>
            </a:rPr>
            <a:t>Department of Energy (DOE) Definition:</a:t>
          </a:r>
        </a:p>
      </dgm:t>
    </dgm:pt>
    <dgm:pt modelId="{3CFC4202-2D42-4B1D-87DE-E68083FE4B21}" type="parTrans" cxnId="{889F97F3-6AFB-4741-966D-C5904DEBF10D}">
      <dgm:prSet/>
      <dgm:spPr/>
      <dgm:t>
        <a:bodyPr/>
        <a:lstStyle/>
        <a:p>
          <a:endParaRPr lang="en-US"/>
        </a:p>
      </dgm:t>
    </dgm:pt>
    <dgm:pt modelId="{A6586A2A-FD15-4599-BCEF-7673D6F51173}" type="sibTrans" cxnId="{889F97F3-6AFB-4741-966D-C5904DEBF10D}">
      <dgm:prSet/>
      <dgm:spPr/>
      <dgm:t>
        <a:bodyPr/>
        <a:lstStyle/>
        <a:p>
          <a:endParaRPr lang="en-US"/>
        </a:p>
      </dgm:t>
    </dgm:pt>
    <dgm:pt modelId="{9B68B824-1405-4802-8353-262D49314A19}">
      <dgm:prSet custT="1"/>
      <dgm:spPr/>
      <dgm:t>
        <a:bodyPr anchor="ctr"/>
        <a:lstStyle/>
        <a:p>
          <a:pPr algn="ctr">
            <a:buNone/>
          </a:pPr>
          <a:r>
            <a:rPr lang="en-US" sz="1900"/>
            <a:t>	</a:t>
          </a:r>
          <a:r>
            <a:rPr lang="en-US" sz="1800">
              <a:latin typeface="+mj-lt"/>
            </a:rPr>
            <a:t>Reduces energy costs for low-income households by increasing the energy efficiency of their homes, while ensuring health and safety. It is the nation’s single largest residential whole-house energy efficiency program. WAP has created an industry, producing new jobs and technologies, all while helping the most vulnerable families across the country.</a:t>
          </a:r>
        </a:p>
      </dgm:t>
    </dgm:pt>
    <dgm:pt modelId="{94711F18-B495-4642-9B5F-3D600791FB55}" type="parTrans" cxnId="{3B17B2BC-508C-4328-9FFF-F3A94DDE7F89}">
      <dgm:prSet/>
      <dgm:spPr/>
      <dgm:t>
        <a:bodyPr/>
        <a:lstStyle/>
        <a:p>
          <a:endParaRPr lang="en-US"/>
        </a:p>
      </dgm:t>
    </dgm:pt>
    <dgm:pt modelId="{D4C45824-7D66-48A3-9519-CBC80DD50081}" type="sibTrans" cxnId="{3B17B2BC-508C-4328-9FFF-F3A94DDE7F89}">
      <dgm:prSet/>
      <dgm:spPr/>
      <dgm:t>
        <a:bodyPr/>
        <a:lstStyle/>
        <a:p>
          <a:endParaRPr lang="en-US"/>
        </a:p>
      </dgm:t>
    </dgm:pt>
    <dgm:pt modelId="{A752DFF1-D240-46BB-B2F7-7E93FBEEA8CC}" type="pres">
      <dgm:prSet presAssocID="{3ACA154C-2F07-4ADD-85DA-2C86085A59B8}" presName="linear" presStyleCnt="0">
        <dgm:presLayoutVars>
          <dgm:dir/>
          <dgm:animLvl val="lvl"/>
          <dgm:resizeHandles val="exact"/>
        </dgm:presLayoutVars>
      </dgm:prSet>
      <dgm:spPr/>
    </dgm:pt>
    <dgm:pt modelId="{0895B28C-BB4C-4BBD-9DBD-0F674F59EB24}" type="pres">
      <dgm:prSet presAssocID="{2FB0FA5F-C65F-4BB9-A6EA-27D62B5C2D46}" presName="parentLin" presStyleCnt="0"/>
      <dgm:spPr/>
    </dgm:pt>
    <dgm:pt modelId="{0C07D2E2-9BF6-4232-BADF-AD752337EBCC}" type="pres">
      <dgm:prSet presAssocID="{2FB0FA5F-C65F-4BB9-A6EA-27D62B5C2D46}" presName="parentLeftMargin" presStyleLbl="node1" presStyleIdx="0" presStyleCnt="1"/>
      <dgm:spPr/>
    </dgm:pt>
    <dgm:pt modelId="{57F4B51E-A0D8-451B-A9EE-8AEC947CB089}" type="pres">
      <dgm:prSet presAssocID="{2FB0FA5F-C65F-4BB9-A6EA-27D62B5C2D46}" presName="parentText" presStyleLbl="node1" presStyleIdx="0" presStyleCnt="1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E3DCAB5F-8C95-41E6-969F-92DDED80508C}" type="pres">
      <dgm:prSet presAssocID="{2FB0FA5F-C65F-4BB9-A6EA-27D62B5C2D46}" presName="negativeSpace" presStyleCnt="0"/>
      <dgm:spPr/>
    </dgm:pt>
    <dgm:pt modelId="{70D842BC-E7B3-4C6F-8B7A-B140D54373BA}" type="pres">
      <dgm:prSet presAssocID="{2FB0FA5F-C65F-4BB9-A6EA-27D62B5C2D46}" presName="childText" presStyleLbl="conFgAcc1" presStyleIdx="0" presStyleCnt="1" custLinFactNeighborY="-3619">
        <dgm:presLayoutVars>
          <dgm:bulletEnabled val="1"/>
        </dgm:presLayoutVars>
      </dgm:prSet>
      <dgm:spPr/>
    </dgm:pt>
  </dgm:ptLst>
  <dgm:cxnLst>
    <dgm:cxn modelId="{A8578961-D644-4B95-B06B-EF1F89757329}" type="presOf" srcId="{9B68B824-1405-4802-8353-262D49314A19}" destId="{70D842BC-E7B3-4C6F-8B7A-B140D54373BA}" srcOrd="0" destOrd="0" presId="urn:microsoft.com/office/officeart/2005/8/layout/list1"/>
    <dgm:cxn modelId="{E7BC2797-A9CA-4578-820A-B4D099CCD880}" type="presOf" srcId="{2FB0FA5F-C65F-4BB9-A6EA-27D62B5C2D46}" destId="{0C07D2E2-9BF6-4232-BADF-AD752337EBCC}" srcOrd="0" destOrd="0" presId="urn:microsoft.com/office/officeart/2005/8/layout/list1"/>
    <dgm:cxn modelId="{94304FAF-CFD9-409D-9958-F4173106783E}" type="presOf" srcId="{3ACA154C-2F07-4ADD-85DA-2C86085A59B8}" destId="{A752DFF1-D240-46BB-B2F7-7E93FBEEA8CC}" srcOrd="0" destOrd="0" presId="urn:microsoft.com/office/officeart/2005/8/layout/list1"/>
    <dgm:cxn modelId="{3B17B2BC-508C-4328-9FFF-F3A94DDE7F89}" srcId="{2FB0FA5F-C65F-4BB9-A6EA-27D62B5C2D46}" destId="{9B68B824-1405-4802-8353-262D49314A19}" srcOrd="0" destOrd="0" parTransId="{94711F18-B495-4642-9B5F-3D600791FB55}" sibTransId="{D4C45824-7D66-48A3-9519-CBC80DD50081}"/>
    <dgm:cxn modelId="{41B0CFDA-C214-40D0-95FC-C397DAE6DA32}" type="presOf" srcId="{2FB0FA5F-C65F-4BB9-A6EA-27D62B5C2D46}" destId="{57F4B51E-A0D8-451B-A9EE-8AEC947CB089}" srcOrd="1" destOrd="0" presId="urn:microsoft.com/office/officeart/2005/8/layout/list1"/>
    <dgm:cxn modelId="{889F97F3-6AFB-4741-966D-C5904DEBF10D}" srcId="{3ACA154C-2F07-4ADD-85DA-2C86085A59B8}" destId="{2FB0FA5F-C65F-4BB9-A6EA-27D62B5C2D46}" srcOrd="0" destOrd="0" parTransId="{3CFC4202-2D42-4B1D-87DE-E68083FE4B21}" sibTransId="{A6586A2A-FD15-4599-BCEF-7673D6F51173}"/>
    <dgm:cxn modelId="{718D93CA-0F65-4FE2-9540-8D0B3D160A53}" type="presParOf" srcId="{A752DFF1-D240-46BB-B2F7-7E93FBEEA8CC}" destId="{0895B28C-BB4C-4BBD-9DBD-0F674F59EB24}" srcOrd="0" destOrd="0" presId="urn:microsoft.com/office/officeart/2005/8/layout/list1"/>
    <dgm:cxn modelId="{71DDBDCA-A51F-429F-8174-68F7DA8D70B2}" type="presParOf" srcId="{0895B28C-BB4C-4BBD-9DBD-0F674F59EB24}" destId="{0C07D2E2-9BF6-4232-BADF-AD752337EBCC}" srcOrd="0" destOrd="0" presId="urn:microsoft.com/office/officeart/2005/8/layout/list1"/>
    <dgm:cxn modelId="{C3D70080-15CB-4E00-9BDB-4FAE1F1D1FD3}" type="presParOf" srcId="{0895B28C-BB4C-4BBD-9DBD-0F674F59EB24}" destId="{57F4B51E-A0D8-451B-A9EE-8AEC947CB089}" srcOrd="1" destOrd="0" presId="urn:microsoft.com/office/officeart/2005/8/layout/list1"/>
    <dgm:cxn modelId="{5282E167-8B99-48C8-99AB-029A6F5DD03D}" type="presParOf" srcId="{A752DFF1-D240-46BB-B2F7-7E93FBEEA8CC}" destId="{E3DCAB5F-8C95-41E6-969F-92DDED80508C}" srcOrd="1" destOrd="0" presId="urn:microsoft.com/office/officeart/2005/8/layout/list1"/>
    <dgm:cxn modelId="{8AFDC0CA-F5E2-4DB0-A1F9-AC4FBB42B85B}" type="presParOf" srcId="{A752DFF1-D240-46BB-B2F7-7E93FBEEA8CC}" destId="{70D842BC-E7B3-4C6F-8B7A-B140D54373B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1F6501-525C-43CD-BF9B-45F9EC6FD358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B88F39C-7BE0-4397-B460-BB68BE417D33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Federal</a:t>
          </a:r>
          <a:endParaRPr lang="en-US"/>
        </a:p>
      </dgm:t>
    </dgm:pt>
    <dgm:pt modelId="{5792DB8F-CD4F-4FAA-A403-5DE7B9F434C5}" type="parTrans" cxnId="{4B7DA677-73CD-492D-B8C5-92D0BB49CF71}">
      <dgm:prSet/>
      <dgm:spPr/>
      <dgm:t>
        <a:bodyPr/>
        <a:lstStyle/>
        <a:p>
          <a:endParaRPr lang="en-US"/>
        </a:p>
      </dgm:t>
    </dgm:pt>
    <dgm:pt modelId="{22F3A305-D220-4DDF-8A60-26A7654B2A43}" type="sibTrans" cxnId="{4B7DA677-73CD-492D-B8C5-92D0BB49CF71}">
      <dgm:prSet/>
      <dgm:spPr/>
      <dgm:t>
        <a:bodyPr/>
        <a:lstStyle/>
        <a:p>
          <a:endParaRPr lang="en-US"/>
        </a:p>
      </dgm:t>
    </dgm:pt>
    <dgm:pt modelId="{FC3FCC71-A761-4B1B-A2C0-E032DDD053FD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U.S. Department of Energy (DOE), IIJA, and innovative grants</a:t>
          </a:r>
          <a:endParaRPr lang="en-US"/>
        </a:p>
      </dgm:t>
    </dgm:pt>
    <dgm:pt modelId="{5B1DC154-530E-4A8D-8314-5EAEB6BDC6D7}" type="parTrans" cxnId="{59B1ECE4-AB1B-42C2-BAFD-6B4963782A1F}">
      <dgm:prSet/>
      <dgm:spPr/>
      <dgm:t>
        <a:bodyPr/>
        <a:lstStyle/>
        <a:p>
          <a:endParaRPr lang="en-US"/>
        </a:p>
      </dgm:t>
    </dgm:pt>
    <dgm:pt modelId="{156E5850-2E6D-4A6D-9C4C-E98F3B649608}" type="sibTrans" cxnId="{59B1ECE4-AB1B-42C2-BAFD-6B4963782A1F}">
      <dgm:prSet/>
      <dgm:spPr/>
      <dgm:t>
        <a:bodyPr/>
        <a:lstStyle/>
        <a:p>
          <a:endParaRPr lang="en-US"/>
        </a:p>
      </dgm:t>
    </dgm:pt>
    <dgm:pt modelId="{77659AC3-14A5-4654-808A-52DAA0F10510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Federal but passes through state</a:t>
          </a:r>
          <a:endParaRPr lang="en-US"/>
        </a:p>
      </dgm:t>
    </dgm:pt>
    <dgm:pt modelId="{8EBF392E-0E8E-4257-B37D-5DDAEC584567}" type="parTrans" cxnId="{70442F80-BADD-462F-BFC6-2059EA193BCF}">
      <dgm:prSet/>
      <dgm:spPr/>
      <dgm:t>
        <a:bodyPr/>
        <a:lstStyle/>
        <a:p>
          <a:endParaRPr lang="en-US"/>
        </a:p>
      </dgm:t>
    </dgm:pt>
    <dgm:pt modelId="{A3A4D6F4-89C9-4EF8-A0A4-D74642640531}" type="sibTrans" cxnId="{70442F80-BADD-462F-BFC6-2059EA193BCF}">
      <dgm:prSet/>
      <dgm:spPr/>
      <dgm:t>
        <a:bodyPr/>
        <a:lstStyle/>
        <a:p>
          <a:endParaRPr lang="en-US"/>
        </a:p>
      </dgm:t>
    </dgm:pt>
    <dgm:pt modelId="{7FBEE995-AEC3-47BF-A7DD-4D61F2EF0F02}">
      <dgm:prSet phldrT="[Text]" phldr="0"/>
      <dgm:spPr/>
      <dgm:t>
        <a:bodyPr/>
        <a:lstStyle/>
        <a:p>
          <a:pPr rtl="0"/>
          <a:r>
            <a:rPr lang="en-US" sz="2200">
              <a:latin typeface="Calibri Light" panose="020F0302020204030204"/>
            </a:rPr>
            <a:t>State Funding</a:t>
          </a:r>
          <a:endParaRPr lang="en-US" sz="2200"/>
        </a:p>
      </dgm:t>
    </dgm:pt>
    <dgm:pt modelId="{17338813-54A4-4701-8A7D-341A8CF45D56}" type="parTrans" cxnId="{E5953531-FB8B-4F45-BFAC-84E8D69222C0}">
      <dgm:prSet/>
      <dgm:spPr/>
      <dgm:t>
        <a:bodyPr/>
        <a:lstStyle/>
        <a:p>
          <a:endParaRPr lang="en-US"/>
        </a:p>
      </dgm:t>
    </dgm:pt>
    <dgm:pt modelId="{62A83A95-36C5-4E16-BDC5-24BE8CD0ED88}" type="sibTrans" cxnId="{E5953531-FB8B-4F45-BFAC-84E8D69222C0}">
      <dgm:prSet/>
      <dgm:spPr/>
      <dgm:t>
        <a:bodyPr/>
        <a:lstStyle/>
        <a:p>
          <a:endParaRPr lang="en-US"/>
        </a:p>
      </dgm:t>
    </dgm:pt>
    <dgm:pt modelId="{8D05CBC3-24A6-4FD5-9B1B-37CB73E4323E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Coronavirus State and Local Fiscal Recovery Funds (CSLFRF)</a:t>
          </a:r>
        </a:p>
      </dgm:t>
    </dgm:pt>
    <dgm:pt modelId="{83E9C0C1-C4D0-4F5E-843C-10755AD1F6C0}" type="parTrans" cxnId="{83601CE4-6200-4D36-84D9-94F37062171F}">
      <dgm:prSet/>
      <dgm:spPr/>
    </dgm:pt>
    <dgm:pt modelId="{C6E1491F-3498-47AF-BE5A-D32ADD2372A2}" type="sibTrans" cxnId="{83601CE4-6200-4D36-84D9-94F37062171F}">
      <dgm:prSet/>
      <dgm:spPr/>
    </dgm:pt>
    <dgm:pt modelId="{5F36EE3A-03E5-43E5-B7C6-3AAA38C2B3E9}">
      <dgm:prSet phldr="0"/>
      <dgm:spPr/>
      <dgm:t>
        <a:bodyPr/>
        <a:lstStyle/>
        <a:p>
          <a:pPr rtl="0"/>
          <a:r>
            <a:rPr lang="en-US" sz="1800">
              <a:latin typeface="Calibri Light" panose="020F0302020204030204"/>
            </a:rPr>
            <a:t>Capital Outlay and other funds (NMHTF)</a:t>
          </a:r>
        </a:p>
      </dgm:t>
    </dgm:pt>
    <dgm:pt modelId="{14240A42-DAE2-4C22-A720-54E7DE82F332}" type="parTrans" cxnId="{E46A0222-B135-428B-BE3D-075712095A46}">
      <dgm:prSet/>
      <dgm:spPr/>
    </dgm:pt>
    <dgm:pt modelId="{4C115F4F-6C11-47CD-86B1-9FE169BA8E65}" type="sibTrans" cxnId="{E46A0222-B135-428B-BE3D-075712095A46}">
      <dgm:prSet/>
      <dgm:spPr/>
    </dgm:pt>
    <dgm:pt modelId="{7A3E924A-9261-4058-8D15-FE858ACE8470}">
      <dgm:prSet phldr="0"/>
      <dgm:spPr/>
      <dgm:t>
        <a:bodyPr/>
        <a:lstStyle/>
        <a:p>
          <a:pPr rtl="0"/>
          <a:r>
            <a:rPr lang="en-US" sz="2200">
              <a:latin typeface="Calibri Light" panose="020F0302020204030204"/>
            </a:rPr>
            <a:t>Utilities</a:t>
          </a:r>
        </a:p>
      </dgm:t>
    </dgm:pt>
    <dgm:pt modelId="{57997259-8FAD-40EF-A3F6-E6BE38952B22}" type="parTrans" cxnId="{332EAF19-722A-49EB-B38A-EE36E0224034}">
      <dgm:prSet/>
      <dgm:spPr/>
    </dgm:pt>
    <dgm:pt modelId="{7913CD94-D947-41B8-92F2-44F520D9231F}" type="sibTrans" cxnId="{332EAF19-722A-49EB-B38A-EE36E0224034}">
      <dgm:prSet/>
      <dgm:spPr/>
    </dgm:pt>
    <dgm:pt modelId="{46FFDDFD-D55D-4617-9E8C-7C00FE3E5AC7}">
      <dgm:prSet phldr="0"/>
      <dgm:spPr/>
      <dgm:t>
        <a:bodyPr/>
        <a:lstStyle/>
        <a:p>
          <a:pPr rtl="0"/>
          <a:r>
            <a:rPr lang="en-US" sz="1800">
              <a:latin typeface="Calibri Light" panose="020F0302020204030204"/>
            </a:rPr>
            <a:t>New Mexico Gas Company</a:t>
          </a:r>
        </a:p>
      </dgm:t>
    </dgm:pt>
    <dgm:pt modelId="{FCB577FB-23E1-407F-9E49-DA963E5F96A0}" type="parTrans" cxnId="{06F2D133-04D5-49A6-B3C4-2024DF8EE945}">
      <dgm:prSet/>
      <dgm:spPr/>
    </dgm:pt>
    <dgm:pt modelId="{2B09BD7C-D91C-4903-BDBC-B00866386573}" type="sibTrans" cxnId="{06F2D133-04D5-49A6-B3C4-2024DF8EE945}">
      <dgm:prSet/>
      <dgm:spPr/>
    </dgm:pt>
    <dgm:pt modelId="{678F025D-A47F-4531-AC1B-75875E2AE0E9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Low Income Home Energy Assistance Program (LIHEAP)</a:t>
          </a:r>
        </a:p>
      </dgm:t>
    </dgm:pt>
    <dgm:pt modelId="{83DD2630-762E-4347-81B9-B437FB218C53}" type="parTrans" cxnId="{D5EB5B68-2CB5-4ECC-8761-7EDB3EB5B278}">
      <dgm:prSet/>
      <dgm:spPr/>
    </dgm:pt>
    <dgm:pt modelId="{B07647B7-75D8-4A46-82CC-EB188CE24ABB}" type="sibTrans" cxnId="{D5EB5B68-2CB5-4ECC-8761-7EDB3EB5B278}">
      <dgm:prSet/>
      <dgm:spPr/>
    </dgm:pt>
    <dgm:pt modelId="{03EDBE26-FCDD-4D3D-B537-99BA0577C82F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Community Energy Efficiency Development Block Grant (CEED)</a:t>
          </a:r>
          <a:endParaRPr lang="en-US"/>
        </a:p>
      </dgm:t>
    </dgm:pt>
    <dgm:pt modelId="{8EE6BCB4-856E-468F-89E2-87558C6743FC}" type="parTrans" cxnId="{22589507-E860-4CBD-ACE3-293253170BEB}">
      <dgm:prSet/>
      <dgm:spPr/>
    </dgm:pt>
    <dgm:pt modelId="{0C778AE8-F513-4313-A8A1-F2459FDB05D5}" type="sibTrans" cxnId="{22589507-E860-4CBD-ACE3-293253170BEB}">
      <dgm:prSet/>
      <dgm:spPr/>
    </dgm:pt>
    <dgm:pt modelId="{E7EB0AFC-F695-480F-AE0F-9A2B15AF2B59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Public Service Company of NM (PNM)</a:t>
          </a:r>
          <a:endParaRPr lang="en-US"/>
        </a:p>
      </dgm:t>
    </dgm:pt>
    <dgm:pt modelId="{59FA50E2-7B3E-4FDF-B380-161AF815FA22}" type="parTrans" cxnId="{104301D5-1569-443F-B745-1A4DF4B44366}">
      <dgm:prSet/>
      <dgm:spPr/>
    </dgm:pt>
    <dgm:pt modelId="{32AFCCCF-88AF-43A9-BA43-BBD77D090991}" type="sibTrans" cxnId="{104301D5-1569-443F-B745-1A4DF4B44366}">
      <dgm:prSet/>
      <dgm:spPr/>
    </dgm:pt>
    <dgm:pt modelId="{F2B866A8-CA68-4B5A-A5B4-34033EFB72F4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El Paso Electric (EPE)</a:t>
          </a:r>
        </a:p>
      </dgm:t>
    </dgm:pt>
    <dgm:pt modelId="{6E1DD2A3-B685-4570-84E6-0CD75B0A04A9}" type="parTrans" cxnId="{C805AFBD-95E6-46D7-9A78-32F975957D19}">
      <dgm:prSet/>
      <dgm:spPr/>
    </dgm:pt>
    <dgm:pt modelId="{FB3A1FA6-147B-43C3-930C-FDC655BA7D83}" type="sibTrans" cxnId="{C805AFBD-95E6-46D7-9A78-32F975957D19}">
      <dgm:prSet/>
      <dgm:spPr/>
    </dgm:pt>
    <dgm:pt modelId="{6B9A4A4E-A788-4FF9-8C2D-93EC93BF071F}" type="pres">
      <dgm:prSet presAssocID="{481F6501-525C-43CD-BF9B-45F9EC6FD358}" presName="linear" presStyleCnt="0">
        <dgm:presLayoutVars>
          <dgm:animLvl val="lvl"/>
          <dgm:resizeHandles val="exact"/>
        </dgm:presLayoutVars>
      </dgm:prSet>
      <dgm:spPr/>
    </dgm:pt>
    <dgm:pt modelId="{D17EA0D4-50D6-47F1-800A-081605B91C13}" type="pres">
      <dgm:prSet presAssocID="{3B88F39C-7BE0-4397-B460-BB68BE417D3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B8A1EC5-5863-47AC-B6EC-74FEA80A17F3}" type="pres">
      <dgm:prSet presAssocID="{3B88F39C-7BE0-4397-B460-BB68BE417D33}" presName="childText" presStyleLbl="revTx" presStyleIdx="0" presStyleCnt="4">
        <dgm:presLayoutVars>
          <dgm:bulletEnabled val="1"/>
        </dgm:presLayoutVars>
      </dgm:prSet>
      <dgm:spPr/>
    </dgm:pt>
    <dgm:pt modelId="{86037550-8A71-44B6-B38D-3A771A9EE31D}" type="pres">
      <dgm:prSet presAssocID="{77659AC3-14A5-4654-808A-52DAA0F1051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1B4FBB2-B546-41EE-B072-5E04F7883818}" type="pres">
      <dgm:prSet presAssocID="{77659AC3-14A5-4654-808A-52DAA0F10510}" presName="childText" presStyleLbl="revTx" presStyleIdx="1" presStyleCnt="4">
        <dgm:presLayoutVars>
          <dgm:bulletEnabled val="1"/>
        </dgm:presLayoutVars>
      </dgm:prSet>
      <dgm:spPr/>
    </dgm:pt>
    <dgm:pt modelId="{458E0DE7-BEA5-4A3C-B1AE-E09DF528766C}" type="pres">
      <dgm:prSet presAssocID="{7FBEE995-AEC3-47BF-A7DD-4D61F2EF0F0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16F1264-7902-428F-8400-4340B759958C}" type="pres">
      <dgm:prSet presAssocID="{7FBEE995-AEC3-47BF-A7DD-4D61F2EF0F02}" presName="childText" presStyleLbl="revTx" presStyleIdx="2" presStyleCnt="4">
        <dgm:presLayoutVars>
          <dgm:bulletEnabled val="1"/>
        </dgm:presLayoutVars>
      </dgm:prSet>
      <dgm:spPr/>
    </dgm:pt>
    <dgm:pt modelId="{369BCDDE-7AD9-4885-A0F0-9A69684750DA}" type="pres">
      <dgm:prSet presAssocID="{7A3E924A-9261-4058-8D15-FE858ACE847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089B139-2859-450D-8DA4-AFC1C44BAC56}" type="pres">
      <dgm:prSet presAssocID="{7A3E924A-9261-4058-8D15-FE858ACE8470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2589507-E860-4CBD-ACE3-293253170BEB}" srcId="{7FBEE995-AEC3-47BF-A7DD-4D61F2EF0F02}" destId="{03EDBE26-FCDD-4D3D-B537-99BA0577C82F}" srcOrd="1" destOrd="0" parTransId="{8EE6BCB4-856E-468F-89E2-87558C6743FC}" sibTransId="{0C778AE8-F513-4313-A8A1-F2459FDB05D5}"/>
    <dgm:cxn modelId="{C222C916-55F0-4013-A1BE-98193459A52C}" type="presOf" srcId="{481F6501-525C-43CD-BF9B-45F9EC6FD358}" destId="{6B9A4A4E-A788-4FF9-8C2D-93EC93BF071F}" srcOrd="0" destOrd="0" presId="urn:microsoft.com/office/officeart/2005/8/layout/vList2"/>
    <dgm:cxn modelId="{B8EDE117-FFCF-4E7C-A8AF-F320274A5F6E}" type="presOf" srcId="{46FFDDFD-D55D-4617-9E8C-7C00FE3E5AC7}" destId="{4089B139-2859-450D-8DA4-AFC1C44BAC56}" srcOrd="0" destOrd="0" presId="urn:microsoft.com/office/officeart/2005/8/layout/vList2"/>
    <dgm:cxn modelId="{332EAF19-722A-49EB-B38A-EE36E0224034}" srcId="{481F6501-525C-43CD-BF9B-45F9EC6FD358}" destId="{7A3E924A-9261-4058-8D15-FE858ACE8470}" srcOrd="3" destOrd="0" parTransId="{57997259-8FAD-40EF-A3F6-E6BE38952B22}" sibTransId="{7913CD94-D947-41B8-92F2-44F520D9231F}"/>
    <dgm:cxn modelId="{E46A0222-B135-428B-BE3D-075712095A46}" srcId="{7FBEE995-AEC3-47BF-A7DD-4D61F2EF0F02}" destId="{5F36EE3A-03E5-43E5-B7C6-3AAA38C2B3E9}" srcOrd="0" destOrd="0" parTransId="{14240A42-DAE2-4C22-A720-54E7DE82F332}" sibTransId="{4C115F4F-6C11-47CD-86B1-9FE169BA8E65}"/>
    <dgm:cxn modelId="{3E6C2827-D319-411C-96D4-29135F3753CF}" type="presOf" srcId="{F2B866A8-CA68-4B5A-A5B4-34033EFB72F4}" destId="{4089B139-2859-450D-8DA4-AFC1C44BAC56}" srcOrd="0" destOrd="2" presId="urn:microsoft.com/office/officeart/2005/8/layout/vList2"/>
    <dgm:cxn modelId="{E5953531-FB8B-4F45-BFAC-84E8D69222C0}" srcId="{481F6501-525C-43CD-BF9B-45F9EC6FD358}" destId="{7FBEE995-AEC3-47BF-A7DD-4D61F2EF0F02}" srcOrd="2" destOrd="0" parTransId="{17338813-54A4-4701-8A7D-341A8CF45D56}" sibTransId="{62A83A95-36C5-4E16-BDC5-24BE8CD0ED88}"/>
    <dgm:cxn modelId="{62323933-59CD-44CC-BA6F-1E26F54FD1E3}" type="presOf" srcId="{77659AC3-14A5-4654-808A-52DAA0F10510}" destId="{86037550-8A71-44B6-B38D-3A771A9EE31D}" srcOrd="0" destOrd="0" presId="urn:microsoft.com/office/officeart/2005/8/layout/vList2"/>
    <dgm:cxn modelId="{06F2D133-04D5-49A6-B3C4-2024DF8EE945}" srcId="{7A3E924A-9261-4058-8D15-FE858ACE8470}" destId="{46FFDDFD-D55D-4617-9E8C-7C00FE3E5AC7}" srcOrd="0" destOrd="0" parTransId="{FCB577FB-23E1-407F-9E49-DA963E5F96A0}" sibTransId="{2B09BD7C-D91C-4903-BDBC-B00866386573}"/>
    <dgm:cxn modelId="{D5EB5B68-2CB5-4ECC-8761-7EDB3EB5B278}" srcId="{77659AC3-14A5-4654-808A-52DAA0F10510}" destId="{678F025D-A47F-4531-AC1B-75875E2AE0E9}" srcOrd="0" destOrd="0" parTransId="{83DD2630-762E-4347-81B9-B437FB218C53}" sibTransId="{B07647B7-75D8-4A46-82CC-EB188CE24ABB}"/>
    <dgm:cxn modelId="{5A2FD74A-54EE-4AFB-855E-87E13877128A}" type="presOf" srcId="{7A3E924A-9261-4058-8D15-FE858ACE8470}" destId="{369BCDDE-7AD9-4885-A0F0-9A69684750DA}" srcOrd="0" destOrd="0" presId="urn:microsoft.com/office/officeart/2005/8/layout/vList2"/>
    <dgm:cxn modelId="{328C3856-9FD1-4CEE-BC7C-03E15DC94231}" type="presOf" srcId="{3B88F39C-7BE0-4397-B460-BB68BE417D33}" destId="{D17EA0D4-50D6-47F1-800A-081605B91C13}" srcOrd="0" destOrd="0" presId="urn:microsoft.com/office/officeart/2005/8/layout/vList2"/>
    <dgm:cxn modelId="{4B7DA677-73CD-492D-B8C5-92D0BB49CF71}" srcId="{481F6501-525C-43CD-BF9B-45F9EC6FD358}" destId="{3B88F39C-7BE0-4397-B460-BB68BE417D33}" srcOrd="0" destOrd="0" parTransId="{5792DB8F-CD4F-4FAA-A403-5DE7B9F434C5}" sibTransId="{22F3A305-D220-4DDF-8A60-26A7654B2A43}"/>
    <dgm:cxn modelId="{70442F80-BADD-462F-BFC6-2059EA193BCF}" srcId="{481F6501-525C-43CD-BF9B-45F9EC6FD358}" destId="{77659AC3-14A5-4654-808A-52DAA0F10510}" srcOrd="1" destOrd="0" parTransId="{8EBF392E-0E8E-4257-B37D-5DDAEC584567}" sibTransId="{A3A4D6F4-89C9-4EF8-A0A4-D74642640531}"/>
    <dgm:cxn modelId="{EE1A8185-ABB9-48BC-BBA8-4389551712AF}" type="presOf" srcId="{03EDBE26-FCDD-4D3D-B537-99BA0577C82F}" destId="{616F1264-7902-428F-8400-4340B759958C}" srcOrd="0" destOrd="1" presId="urn:microsoft.com/office/officeart/2005/8/layout/vList2"/>
    <dgm:cxn modelId="{7D391E8E-2F0B-450F-87B5-43C329CC9A6B}" type="presOf" srcId="{FC3FCC71-A761-4B1B-A2C0-E032DDD053FD}" destId="{3B8A1EC5-5863-47AC-B6EC-74FEA80A17F3}" srcOrd="0" destOrd="0" presId="urn:microsoft.com/office/officeart/2005/8/layout/vList2"/>
    <dgm:cxn modelId="{84F36A9E-4230-4EC5-9500-08EEBE31B621}" type="presOf" srcId="{8D05CBC3-24A6-4FD5-9B1B-37CB73E4323E}" destId="{71B4FBB2-B546-41EE-B072-5E04F7883818}" srcOrd="0" destOrd="1" presId="urn:microsoft.com/office/officeart/2005/8/layout/vList2"/>
    <dgm:cxn modelId="{C805AFBD-95E6-46D7-9A78-32F975957D19}" srcId="{7A3E924A-9261-4058-8D15-FE858ACE8470}" destId="{F2B866A8-CA68-4B5A-A5B4-34033EFB72F4}" srcOrd="2" destOrd="0" parTransId="{6E1DD2A3-B685-4570-84E6-0CD75B0A04A9}" sibTransId="{FB3A1FA6-147B-43C3-930C-FDC655BA7D83}"/>
    <dgm:cxn modelId="{104301D5-1569-443F-B745-1A4DF4B44366}" srcId="{7A3E924A-9261-4058-8D15-FE858ACE8470}" destId="{E7EB0AFC-F695-480F-AE0F-9A2B15AF2B59}" srcOrd="1" destOrd="0" parTransId="{59FA50E2-7B3E-4FDF-B380-161AF815FA22}" sibTransId="{32AFCCCF-88AF-43A9-BA43-BBD77D090991}"/>
    <dgm:cxn modelId="{CF8840DA-CF61-46A7-B5A1-FDFDA6A68D88}" type="presOf" srcId="{7FBEE995-AEC3-47BF-A7DD-4D61F2EF0F02}" destId="{458E0DE7-BEA5-4A3C-B1AE-E09DF528766C}" srcOrd="0" destOrd="0" presId="urn:microsoft.com/office/officeart/2005/8/layout/vList2"/>
    <dgm:cxn modelId="{83601CE4-6200-4D36-84D9-94F37062171F}" srcId="{77659AC3-14A5-4654-808A-52DAA0F10510}" destId="{8D05CBC3-24A6-4FD5-9B1B-37CB73E4323E}" srcOrd="1" destOrd="0" parTransId="{83E9C0C1-C4D0-4F5E-843C-10755AD1F6C0}" sibTransId="{C6E1491F-3498-47AF-BE5A-D32ADD2372A2}"/>
    <dgm:cxn modelId="{5E7F4CE4-0F9F-4772-BEC4-CB5558171392}" type="presOf" srcId="{678F025D-A47F-4531-AC1B-75875E2AE0E9}" destId="{71B4FBB2-B546-41EE-B072-5E04F7883818}" srcOrd="0" destOrd="0" presId="urn:microsoft.com/office/officeart/2005/8/layout/vList2"/>
    <dgm:cxn modelId="{59B1ECE4-AB1B-42C2-BAFD-6B4963782A1F}" srcId="{3B88F39C-7BE0-4397-B460-BB68BE417D33}" destId="{FC3FCC71-A761-4B1B-A2C0-E032DDD053FD}" srcOrd="0" destOrd="0" parTransId="{5B1DC154-530E-4A8D-8314-5EAEB6BDC6D7}" sibTransId="{156E5850-2E6D-4A6D-9C4C-E98F3B649608}"/>
    <dgm:cxn modelId="{2BE752F1-A359-47FB-8353-CE88AFB63808}" type="presOf" srcId="{5F36EE3A-03E5-43E5-B7C6-3AAA38C2B3E9}" destId="{616F1264-7902-428F-8400-4340B759958C}" srcOrd="0" destOrd="0" presId="urn:microsoft.com/office/officeart/2005/8/layout/vList2"/>
    <dgm:cxn modelId="{B16333FC-534C-4AD7-B408-A419348B8CCE}" type="presOf" srcId="{E7EB0AFC-F695-480F-AE0F-9A2B15AF2B59}" destId="{4089B139-2859-450D-8DA4-AFC1C44BAC56}" srcOrd="0" destOrd="1" presId="urn:microsoft.com/office/officeart/2005/8/layout/vList2"/>
    <dgm:cxn modelId="{696FD08D-3AA6-46FF-B4E8-53EAC4059FCF}" type="presParOf" srcId="{6B9A4A4E-A788-4FF9-8C2D-93EC93BF071F}" destId="{D17EA0D4-50D6-47F1-800A-081605B91C13}" srcOrd="0" destOrd="0" presId="urn:microsoft.com/office/officeart/2005/8/layout/vList2"/>
    <dgm:cxn modelId="{E80A2D60-3376-4489-9898-8C5604604E11}" type="presParOf" srcId="{6B9A4A4E-A788-4FF9-8C2D-93EC93BF071F}" destId="{3B8A1EC5-5863-47AC-B6EC-74FEA80A17F3}" srcOrd="1" destOrd="0" presId="urn:microsoft.com/office/officeart/2005/8/layout/vList2"/>
    <dgm:cxn modelId="{36604F8B-4A6B-4487-8281-2716C4206AA2}" type="presParOf" srcId="{6B9A4A4E-A788-4FF9-8C2D-93EC93BF071F}" destId="{86037550-8A71-44B6-B38D-3A771A9EE31D}" srcOrd="2" destOrd="0" presId="urn:microsoft.com/office/officeart/2005/8/layout/vList2"/>
    <dgm:cxn modelId="{DC3951D6-AE16-443F-81E2-33963AC9E2B8}" type="presParOf" srcId="{6B9A4A4E-A788-4FF9-8C2D-93EC93BF071F}" destId="{71B4FBB2-B546-41EE-B072-5E04F7883818}" srcOrd="3" destOrd="0" presId="urn:microsoft.com/office/officeart/2005/8/layout/vList2"/>
    <dgm:cxn modelId="{27529F22-44C2-477C-BC6C-2C2CBBCFF540}" type="presParOf" srcId="{6B9A4A4E-A788-4FF9-8C2D-93EC93BF071F}" destId="{458E0DE7-BEA5-4A3C-B1AE-E09DF528766C}" srcOrd="4" destOrd="0" presId="urn:microsoft.com/office/officeart/2005/8/layout/vList2"/>
    <dgm:cxn modelId="{D5053ECD-7E72-40DA-B4CF-58D8939377D2}" type="presParOf" srcId="{6B9A4A4E-A788-4FF9-8C2D-93EC93BF071F}" destId="{616F1264-7902-428F-8400-4340B759958C}" srcOrd="5" destOrd="0" presId="urn:microsoft.com/office/officeart/2005/8/layout/vList2"/>
    <dgm:cxn modelId="{CA3C99DB-8154-440A-8B3D-ADC78CC64393}" type="presParOf" srcId="{6B9A4A4E-A788-4FF9-8C2D-93EC93BF071F}" destId="{369BCDDE-7AD9-4885-A0F0-9A69684750DA}" srcOrd="6" destOrd="0" presId="urn:microsoft.com/office/officeart/2005/8/layout/vList2"/>
    <dgm:cxn modelId="{775EA4CA-D1F1-4C79-A378-D58AA16C9E03}" type="presParOf" srcId="{6B9A4A4E-A788-4FF9-8C2D-93EC93BF071F}" destId="{4089B139-2859-450D-8DA4-AFC1C44BAC5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336127-5B2D-4F42-965E-46DF69460A1B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AFFEDBBE-6B69-4861-AA7F-568CB2876AB5}">
      <dgm:prSet phldr="0"/>
      <dgm:spPr/>
      <dgm:t>
        <a:bodyPr/>
        <a:lstStyle/>
        <a:p>
          <a:pPr rtl="0"/>
          <a:r>
            <a:rPr lang="en-US" sz="1800" b="0" u="none">
              <a:latin typeface="Calibri"/>
              <a:ea typeface="Calibri"/>
              <a:cs typeface="Calibri"/>
            </a:rPr>
            <a:t>Rehabilitate</a:t>
          </a:r>
          <a:r>
            <a:rPr lang="en-US" sz="1800">
              <a:latin typeface="Calibri"/>
              <a:ea typeface="Calibri"/>
              <a:cs typeface="Calibri"/>
            </a:rPr>
            <a:t> and Repair</a:t>
          </a:r>
          <a:endParaRPr lang="en-US" sz="1800"/>
        </a:p>
      </dgm:t>
    </dgm:pt>
    <dgm:pt modelId="{C4DCFCB7-6247-4155-805B-F48230D702BD}" type="parTrans" cxnId="{3D79E8B9-C2F3-4ADD-A2D2-2AAC29B80C18}">
      <dgm:prSet/>
      <dgm:spPr/>
      <dgm:t>
        <a:bodyPr/>
        <a:lstStyle/>
        <a:p>
          <a:endParaRPr lang="en-US"/>
        </a:p>
      </dgm:t>
    </dgm:pt>
    <dgm:pt modelId="{5E40D9ED-81D8-46C5-BEA3-A242EC3FEE30}" type="sibTrans" cxnId="{3D79E8B9-C2F3-4ADD-A2D2-2AAC29B80C18}">
      <dgm:prSet/>
      <dgm:spPr/>
      <dgm:t>
        <a:bodyPr/>
        <a:lstStyle/>
        <a:p>
          <a:endParaRPr lang="en-US"/>
        </a:p>
      </dgm:t>
    </dgm:pt>
    <dgm:pt modelId="{0CB2EFE3-6E2A-415B-BBCE-281D59957368}">
      <dgm:prSet/>
      <dgm:spPr/>
      <dgm:t>
        <a:bodyPr/>
        <a:lstStyle/>
        <a:p>
          <a:pPr rtl="0"/>
          <a:r>
            <a:rPr lang="en-US" sz="1800" b="0" u="none">
              <a:latin typeface="Calibri"/>
              <a:ea typeface="Calibri"/>
              <a:cs typeface="Calibri"/>
            </a:rPr>
            <a:t>Full Energy Efficiency Measures</a:t>
          </a:r>
          <a:endParaRPr lang="en-US" sz="1800">
            <a:latin typeface="Calibri"/>
            <a:ea typeface="Calibri"/>
            <a:cs typeface="Calibri"/>
          </a:endParaRPr>
        </a:p>
      </dgm:t>
    </dgm:pt>
    <dgm:pt modelId="{DED93761-38C3-4F3E-A92A-E8255316F6E4}" type="parTrans" cxnId="{70AFA055-A93A-484F-BACA-0E9A0D690F26}">
      <dgm:prSet/>
      <dgm:spPr/>
      <dgm:t>
        <a:bodyPr/>
        <a:lstStyle/>
        <a:p>
          <a:endParaRPr lang="en-US"/>
        </a:p>
      </dgm:t>
    </dgm:pt>
    <dgm:pt modelId="{381B0BD1-619A-476D-AB6C-C2AA748A3295}" type="sibTrans" cxnId="{70AFA055-A93A-484F-BACA-0E9A0D690F26}">
      <dgm:prSet/>
      <dgm:spPr/>
      <dgm:t>
        <a:bodyPr/>
        <a:lstStyle/>
        <a:p>
          <a:endParaRPr lang="en-US"/>
        </a:p>
      </dgm:t>
    </dgm:pt>
    <dgm:pt modelId="{EA410F50-EF80-435A-981F-C6DA1DE4A16D}">
      <dgm:prSet/>
      <dgm:spPr/>
      <dgm:t>
        <a:bodyPr/>
        <a:lstStyle/>
        <a:p>
          <a:pPr rtl="0"/>
          <a:r>
            <a:rPr lang="en-US" sz="1800">
              <a:latin typeface="Calibri"/>
              <a:ea typeface="Calibri"/>
              <a:cs typeface="Calibri"/>
            </a:rPr>
            <a:t>If switching to electricity, use heat</a:t>
          </a:r>
          <a:r>
            <a:rPr lang="en-US" sz="1800" b="0" u="none">
              <a:latin typeface="Calibri"/>
              <a:ea typeface="Calibri"/>
              <a:cs typeface="Calibri"/>
            </a:rPr>
            <a:t> pumps with fossil fuel  back-up</a:t>
          </a:r>
          <a:endParaRPr lang="en-US" sz="1800"/>
        </a:p>
      </dgm:t>
    </dgm:pt>
    <dgm:pt modelId="{077D1356-30FF-4E86-AD11-AD018E260359}" type="parTrans" cxnId="{7BF21B0D-E2B7-42A6-9725-8BED9A2D588F}">
      <dgm:prSet/>
      <dgm:spPr/>
      <dgm:t>
        <a:bodyPr/>
        <a:lstStyle/>
        <a:p>
          <a:endParaRPr lang="en-US"/>
        </a:p>
      </dgm:t>
    </dgm:pt>
    <dgm:pt modelId="{B0AEE4DD-7A3A-423B-B75C-8C3ACAC6A7C3}" type="sibTrans" cxnId="{7BF21B0D-E2B7-42A6-9725-8BED9A2D588F}">
      <dgm:prSet/>
      <dgm:spPr/>
      <dgm:t>
        <a:bodyPr/>
        <a:lstStyle/>
        <a:p>
          <a:endParaRPr lang="en-US"/>
        </a:p>
      </dgm:t>
    </dgm:pt>
    <dgm:pt modelId="{56BD0F28-9467-46DD-B311-D54BDFC72905}">
      <dgm:prSet phldr="0"/>
      <dgm:spPr/>
      <dgm:t>
        <a:bodyPr/>
        <a:lstStyle/>
        <a:p>
          <a:pPr rtl="0"/>
          <a:r>
            <a:rPr lang="en-US" b="0" u="none">
              <a:latin typeface="Calibri"/>
              <a:ea typeface="Calibri"/>
              <a:cs typeface="Calibri"/>
            </a:rPr>
            <a:t>Solar</a:t>
          </a:r>
        </a:p>
      </dgm:t>
    </dgm:pt>
    <dgm:pt modelId="{94C75633-1F04-4D30-9FA7-6954C6229BFE}" type="parTrans" cxnId="{B180AFB3-78CC-45D2-A3DD-E53FDEC58E2B}">
      <dgm:prSet/>
      <dgm:spPr/>
      <dgm:t>
        <a:bodyPr/>
        <a:lstStyle/>
        <a:p>
          <a:endParaRPr lang="en-US"/>
        </a:p>
      </dgm:t>
    </dgm:pt>
    <dgm:pt modelId="{D8B7A71B-1B39-411B-8B87-1BEAD0103ED7}" type="sibTrans" cxnId="{B180AFB3-78CC-45D2-A3DD-E53FDEC58E2B}">
      <dgm:prSet/>
      <dgm:spPr/>
      <dgm:t>
        <a:bodyPr/>
        <a:lstStyle/>
        <a:p>
          <a:endParaRPr lang="en-US"/>
        </a:p>
      </dgm:t>
    </dgm:pt>
    <dgm:pt modelId="{778AD0CC-BA90-4857-BE04-B3C922AEBBB7}">
      <dgm:prSet phldr="0"/>
      <dgm:spPr/>
      <dgm:t>
        <a:bodyPr/>
        <a:lstStyle/>
        <a:p>
          <a:pPr rtl="0"/>
          <a:r>
            <a:rPr lang="en-US">
              <a:latin typeface="Calibri"/>
              <a:ea typeface="Calibri"/>
              <a:cs typeface="Calibri"/>
            </a:rPr>
            <a:t>When switching the main fuel source from natural gas to electricity, always include solar, or find a way for them to obtain community solar. </a:t>
          </a:r>
        </a:p>
      </dgm:t>
    </dgm:pt>
    <dgm:pt modelId="{679CEC20-3134-414D-86AB-8520570FEE98}" type="parTrans" cxnId="{BBC07863-090F-4D1A-97E5-DCD992025A34}">
      <dgm:prSet/>
      <dgm:spPr/>
    </dgm:pt>
    <dgm:pt modelId="{C1C4D620-2608-4694-9823-5E217B3BFE9E}" type="sibTrans" cxnId="{BBC07863-090F-4D1A-97E5-DCD992025A34}">
      <dgm:prSet/>
      <dgm:spPr/>
    </dgm:pt>
    <dgm:pt modelId="{B0637F0B-8BEC-4E54-9AF4-5C8BC778BC19}">
      <dgm:prSet phldr="0" custT="0"/>
      <dgm:spPr/>
      <dgm:t>
        <a:bodyPr/>
        <a:lstStyle/>
        <a:p>
          <a:pPr rtl="0"/>
          <a:r>
            <a:rPr lang="en-US" sz="1800" b="0" u="none">
              <a:latin typeface="Calibri"/>
              <a:ea typeface="Calibri"/>
              <a:cs typeface="Arial"/>
            </a:rPr>
            <a:t>Find the Client</a:t>
          </a:r>
        </a:p>
      </dgm:t>
    </dgm:pt>
    <dgm:pt modelId="{DCE87990-24F1-4813-B0A8-C23F5F6AD7C9}" type="parTrans" cxnId="{37272D61-CEF3-4C5B-84AB-78FF353C7665}">
      <dgm:prSet/>
      <dgm:spPr/>
    </dgm:pt>
    <dgm:pt modelId="{8A04F234-2C12-496B-BFF5-93250CC9B112}" type="sibTrans" cxnId="{37272D61-CEF3-4C5B-84AB-78FF353C7665}">
      <dgm:prSet/>
      <dgm:spPr/>
    </dgm:pt>
    <dgm:pt modelId="{CBBCF572-B137-4869-B9E1-B030DA3E3CD9}">
      <dgm:prSet phldr="0"/>
      <dgm:spPr/>
      <dgm:t>
        <a:bodyPr/>
        <a:lstStyle/>
        <a:p>
          <a:pPr rtl="0"/>
          <a:r>
            <a:rPr lang="en-US" sz="1800" b="0" u="none">
              <a:latin typeface="Avenir Next LT Pro"/>
              <a:cs typeface="Arial"/>
            </a:rPr>
            <a:t>Income, fuel source, energy burden, vulnerability</a:t>
          </a:r>
        </a:p>
      </dgm:t>
    </dgm:pt>
    <dgm:pt modelId="{65A3F204-E8F5-485F-94CF-71DF387BE8CE}" type="parTrans" cxnId="{1E63B082-2286-4DFA-A096-CBC42F557DAA}">
      <dgm:prSet/>
      <dgm:spPr/>
    </dgm:pt>
    <dgm:pt modelId="{17BC33B1-7F1C-42F0-91AC-B1559A6E0F95}" type="sibTrans" cxnId="{1E63B082-2286-4DFA-A096-CBC42F557DAA}">
      <dgm:prSet/>
      <dgm:spPr/>
    </dgm:pt>
    <dgm:pt modelId="{25C9D715-1179-4C45-AC2A-6D787C446170}">
      <dgm:prSet phldr="0"/>
      <dgm:spPr/>
      <dgm:t>
        <a:bodyPr/>
        <a:lstStyle/>
        <a:p>
          <a:pPr rtl="0"/>
          <a:r>
            <a:rPr lang="en-US" b="0">
              <a:latin typeface="Calibri"/>
              <a:ea typeface="Calibri"/>
              <a:cs typeface="Calibri"/>
            </a:rPr>
            <a:t>NEVER LEAVE A LOW- INCOME CLIENT WITH HIGHER UTILITY BILLS THAN BEFORE IMPLEMENTATION</a:t>
          </a:r>
        </a:p>
      </dgm:t>
    </dgm:pt>
    <dgm:pt modelId="{682921D8-841A-4E43-A747-DBCAD29C4F76}" type="parTrans" cxnId="{D8265733-AA65-48FB-97EF-B12EF7EBBA11}">
      <dgm:prSet/>
      <dgm:spPr/>
    </dgm:pt>
    <dgm:pt modelId="{DE9C7E7F-C117-46ED-AC7C-29CAB8F73654}" type="sibTrans" cxnId="{D8265733-AA65-48FB-97EF-B12EF7EBBA11}">
      <dgm:prSet/>
      <dgm:spPr/>
    </dgm:pt>
    <dgm:pt modelId="{3793C117-27A7-49CB-ACAD-F8038D726B4F}">
      <dgm:prSet phldr="0"/>
      <dgm:spPr/>
      <dgm:t>
        <a:bodyPr/>
        <a:lstStyle/>
        <a:p>
          <a:pPr rtl="0"/>
          <a:r>
            <a:rPr lang="en-US" sz="1100">
              <a:latin typeface="Calibri"/>
              <a:ea typeface="Calibri"/>
              <a:cs typeface="Calibri"/>
            </a:rPr>
            <a:t>Do No Harm</a:t>
          </a:r>
        </a:p>
      </dgm:t>
    </dgm:pt>
    <dgm:pt modelId="{85BA060C-0F48-4615-B95A-15763AB7F82D}" type="parTrans" cxnId="{23FA05D3-2995-4349-81D4-2C2786B72BD3}">
      <dgm:prSet/>
      <dgm:spPr/>
    </dgm:pt>
    <dgm:pt modelId="{D6AC74F5-2D3F-40FF-8227-75591FB13056}" type="sibTrans" cxnId="{23FA05D3-2995-4349-81D4-2C2786B72BD3}">
      <dgm:prSet/>
      <dgm:spPr/>
    </dgm:pt>
    <dgm:pt modelId="{E87F673C-FD5C-4F61-AA38-0CAE8DA93C9F}">
      <dgm:prSet phldr="0"/>
      <dgm:spPr/>
      <dgm:t>
        <a:bodyPr/>
        <a:lstStyle/>
        <a:p>
          <a:pPr rtl="0"/>
          <a:r>
            <a:rPr lang="en-US" sz="700">
              <a:latin typeface="Calibri"/>
              <a:ea typeface="Calibri"/>
              <a:cs typeface="Calibri"/>
            </a:rPr>
            <a:t>Under no circumstances will the low-income client's utility bill be allowed to increase.</a:t>
          </a:r>
        </a:p>
      </dgm:t>
    </dgm:pt>
    <dgm:pt modelId="{47E04B87-0369-486F-AE6D-631122C75615}" type="parTrans" cxnId="{D1D56F41-B895-47B1-B002-3D29BE721BBA}">
      <dgm:prSet/>
      <dgm:spPr/>
    </dgm:pt>
    <dgm:pt modelId="{68A782C9-2B9B-4B9A-8BA8-B3FD1BBFFF61}" type="sibTrans" cxnId="{D1D56F41-B895-47B1-B002-3D29BE721BBA}">
      <dgm:prSet/>
      <dgm:spPr/>
    </dgm:pt>
    <dgm:pt modelId="{AF65698D-9A99-4FF9-AB21-C5C16B59B3E9}">
      <dgm:prSet phldr="0"/>
      <dgm:spPr/>
      <dgm:t>
        <a:bodyPr/>
        <a:lstStyle/>
        <a:p>
          <a:pPr rtl="0"/>
          <a:r>
            <a:rPr lang="en-US">
              <a:latin typeface="Avenir Next LT Pro"/>
            </a:rPr>
            <a:t>Upgrade panels where needed</a:t>
          </a:r>
        </a:p>
      </dgm:t>
    </dgm:pt>
    <dgm:pt modelId="{C19CBCC8-FC01-4C73-94FD-C8F4BB503F86}" type="parTrans" cxnId="{A9783249-CDCC-4B85-BDDE-29333989715A}">
      <dgm:prSet/>
      <dgm:spPr/>
    </dgm:pt>
    <dgm:pt modelId="{8717E267-DAE4-45BC-B3DC-28479875026B}" type="sibTrans" cxnId="{A9783249-CDCC-4B85-BDDE-29333989715A}">
      <dgm:prSet/>
      <dgm:spPr/>
    </dgm:pt>
    <dgm:pt modelId="{5A853945-EE4F-438D-B40D-79631510F1ED}">
      <dgm:prSet phldr="0"/>
      <dgm:spPr/>
      <dgm:t>
        <a:bodyPr/>
        <a:lstStyle/>
        <a:p>
          <a:r>
            <a:rPr lang="en-US">
              <a:latin typeface="Avenir Next LT Pro"/>
            </a:rPr>
            <a:t>Dual fuel heat pumps will use the less expensive fuel.</a:t>
          </a:r>
          <a:endParaRPr lang="en-US"/>
        </a:p>
      </dgm:t>
    </dgm:pt>
    <dgm:pt modelId="{ECDE90E5-50F5-4004-AFF3-04FE3F8685AA}" type="parTrans" cxnId="{BD8C44EB-2CB8-4149-99B5-4FE8C0E9CD71}">
      <dgm:prSet/>
      <dgm:spPr/>
    </dgm:pt>
    <dgm:pt modelId="{08981413-3B7B-48E8-844E-45AA66CEF34E}" type="sibTrans" cxnId="{BD8C44EB-2CB8-4149-99B5-4FE8C0E9CD71}">
      <dgm:prSet/>
      <dgm:spPr/>
    </dgm:pt>
    <dgm:pt modelId="{5EDD0F7C-C97F-4EE6-A54C-D1C9C304B7E0}">
      <dgm:prSet phldr="0"/>
      <dgm:spPr/>
      <dgm:t>
        <a:bodyPr/>
        <a:lstStyle/>
        <a:p>
          <a:pPr rtl="0"/>
          <a:r>
            <a:rPr lang="en-US" sz="1800">
              <a:latin typeface="Avenir Next LT Pro"/>
              <a:ea typeface="Calibri"/>
              <a:cs typeface="Calibri"/>
            </a:rPr>
            <a:t>Insulate entire building shell, seal air leaks and duct leakage, baseload measures such as appliances and bulbs, health and safety.</a:t>
          </a:r>
          <a:endParaRPr lang="en-US" sz="1800">
            <a:latin typeface="Calibri Light"/>
            <a:ea typeface="Calibri Light"/>
            <a:cs typeface="Calibri Light"/>
          </a:endParaRPr>
        </a:p>
      </dgm:t>
    </dgm:pt>
    <dgm:pt modelId="{90FBAF60-0185-4490-9AB8-C818309B8B78}" type="parTrans" cxnId="{1E0FC6B7-68EC-4A81-BCCF-91E284EEF6D2}">
      <dgm:prSet/>
      <dgm:spPr/>
    </dgm:pt>
    <dgm:pt modelId="{E7D01956-F5DC-4CA5-B4D7-B8B7DBF4E9DD}" type="sibTrans" cxnId="{1E0FC6B7-68EC-4A81-BCCF-91E284EEF6D2}">
      <dgm:prSet/>
      <dgm:spPr/>
    </dgm:pt>
    <dgm:pt modelId="{7B7CCEA2-A5AD-416C-B685-DD0B143C1790}">
      <dgm:prSet phldr="0"/>
      <dgm:spPr/>
      <dgm:t>
        <a:bodyPr/>
        <a:lstStyle/>
        <a:p>
          <a:pPr rtl="0"/>
          <a:r>
            <a:rPr lang="en-US" sz="1800" b="0" u="none">
              <a:latin typeface="Avenir Next LT Pro"/>
              <a:ea typeface="Calibri"/>
              <a:cs typeface="Calibri"/>
            </a:rPr>
            <a:t>What does the home need for repairs? </a:t>
          </a:r>
        </a:p>
      </dgm:t>
    </dgm:pt>
    <dgm:pt modelId="{B2EFC468-FEAC-483E-8FFB-F76020747CAF}" type="parTrans" cxnId="{325978E8-C2EA-4BCD-B1E3-5BC8990603F8}">
      <dgm:prSet/>
      <dgm:spPr/>
    </dgm:pt>
    <dgm:pt modelId="{754BB5FD-38A9-4231-B8A0-B3D89005B965}" type="sibTrans" cxnId="{325978E8-C2EA-4BCD-B1E3-5BC8990603F8}">
      <dgm:prSet/>
      <dgm:spPr/>
    </dgm:pt>
    <dgm:pt modelId="{224CF986-D105-44D7-95D9-E8289976C44F}">
      <dgm:prSet phldr="0"/>
      <dgm:spPr/>
      <dgm:t>
        <a:bodyPr/>
        <a:lstStyle/>
        <a:p>
          <a:pPr rtl="0"/>
          <a:r>
            <a:rPr lang="en-US" sz="1800" b="0" u="none">
              <a:latin typeface="Avenir Next LT Pro"/>
              <a:ea typeface="Calibri"/>
              <a:cs typeface="Calibri"/>
            </a:rPr>
            <a:t>Roof leaks or major structural problems will cause work to be ineffective. </a:t>
          </a:r>
        </a:p>
      </dgm:t>
    </dgm:pt>
    <dgm:pt modelId="{39AD218C-0AB8-423F-BCB1-A289F1FBB3D6}" type="parTrans" cxnId="{EDEAEF1A-6546-4B25-9DAE-52BD646AD3E0}">
      <dgm:prSet/>
      <dgm:spPr/>
    </dgm:pt>
    <dgm:pt modelId="{89594302-3FF2-4765-BE30-2D703D53B884}" type="sibTrans" cxnId="{EDEAEF1A-6546-4B25-9DAE-52BD646AD3E0}">
      <dgm:prSet/>
      <dgm:spPr/>
    </dgm:pt>
    <dgm:pt modelId="{579BADFB-F897-4E42-BE8F-FA1BCD2284AD}" type="pres">
      <dgm:prSet presAssocID="{94336127-5B2D-4F42-965E-46DF69460A1B}" presName="linear" presStyleCnt="0">
        <dgm:presLayoutVars>
          <dgm:animLvl val="lvl"/>
          <dgm:resizeHandles val="exact"/>
        </dgm:presLayoutVars>
      </dgm:prSet>
      <dgm:spPr/>
    </dgm:pt>
    <dgm:pt modelId="{18B73677-E8DE-4EFF-9ACA-1421F0C9AB59}" type="pres">
      <dgm:prSet presAssocID="{B0637F0B-8BEC-4E54-9AF4-5C8BC778BC1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0F758D3-FAE3-4631-97E3-650DE7116265}" type="pres">
      <dgm:prSet presAssocID="{B0637F0B-8BEC-4E54-9AF4-5C8BC778BC19}" presName="childText" presStyleLbl="revTx" presStyleIdx="0" presStyleCnt="6">
        <dgm:presLayoutVars>
          <dgm:bulletEnabled val="1"/>
        </dgm:presLayoutVars>
      </dgm:prSet>
      <dgm:spPr/>
    </dgm:pt>
    <dgm:pt modelId="{E5875A99-8697-4F6B-B73C-A3719F006712}" type="pres">
      <dgm:prSet presAssocID="{AFFEDBBE-6B69-4861-AA7F-568CB2876AB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E6147E2-A23F-412A-A692-F93F9845639E}" type="pres">
      <dgm:prSet presAssocID="{AFFEDBBE-6B69-4861-AA7F-568CB2876AB5}" presName="childText" presStyleLbl="revTx" presStyleIdx="1" presStyleCnt="6">
        <dgm:presLayoutVars>
          <dgm:bulletEnabled val="1"/>
        </dgm:presLayoutVars>
      </dgm:prSet>
      <dgm:spPr/>
    </dgm:pt>
    <dgm:pt modelId="{04492ABB-D7E4-41E4-B04B-2F4D3DC616E8}" type="pres">
      <dgm:prSet presAssocID="{0CB2EFE3-6E2A-415B-BBCE-281D5995736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71E7FEB-AB26-4E3B-8C46-DA52FCBAC95C}" type="pres">
      <dgm:prSet presAssocID="{0CB2EFE3-6E2A-415B-BBCE-281D59957368}" presName="childText" presStyleLbl="revTx" presStyleIdx="2" presStyleCnt="6">
        <dgm:presLayoutVars>
          <dgm:bulletEnabled val="1"/>
        </dgm:presLayoutVars>
      </dgm:prSet>
      <dgm:spPr/>
    </dgm:pt>
    <dgm:pt modelId="{1D0F8EBF-0825-4610-8C0A-6B91F7803994}" type="pres">
      <dgm:prSet presAssocID="{EA410F50-EF80-435A-981F-C6DA1DE4A16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83EB42B-29B7-4FA3-9C63-1C9027A9C79B}" type="pres">
      <dgm:prSet presAssocID="{EA410F50-EF80-435A-981F-C6DA1DE4A16D}" presName="childText" presStyleLbl="revTx" presStyleIdx="3" presStyleCnt="6">
        <dgm:presLayoutVars>
          <dgm:bulletEnabled val="1"/>
        </dgm:presLayoutVars>
      </dgm:prSet>
      <dgm:spPr/>
    </dgm:pt>
    <dgm:pt modelId="{7C177EBD-CFF3-4E59-ACCF-FDC720644760}" type="pres">
      <dgm:prSet presAssocID="{56BD0F28-9467-46DD-B311-D54BDFC7290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5F72550-AB79-4780-A3A8-0F1EE52624BC}" type="pres">
      <dgm:prSet presAssocID="{56BD0F28-9467-46DD-B311-D54BDFC72905}" presName="childText" presStyleLbl="revTx" presStyleIdx="4" presStyleCnt="6">
        <dgm:presLayoutVars>
          <dgm:bulletEnabled val="1"/>
        </dgm:presLayoutVars>
      </dgm:prSet>
      <dgm:spPr/>
    </dgm:pt>
    <dgm:pt modelId="{ED6613FC-004C-498A-A179-E71ACCE98178}" type="pres">
      <dgm:prSet presAssocID="{3793C117-27A7-49CB-ACAD-F8038D726B4F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23E9AD42-E612-49B7-8B90-EEDA653C3243}" type="pres">
      <dgm:prSet presAssocID="{3793C117-27A7-49CB-ACAD-F8038D726B4F}" presName="childText" presStyleLbl="revTx" presStyleIdx="5" presStyleCnt="6">
        <dgm:presLayoutVars>
          <dgm:bulletEnabled val="1"/>
        </dgm:presLayoutVars>
      </dgm:prSet>
      <dgm:spPr/>
    </dgm:pt>
  </dgm:ptLst>
  <dgm:cxnLst>
    <dgm:cxn modelId="{48032603-61C5-463D-93C6-B725730F7E3E}" type="presOf" srcId="{25C9D715-1179-4C45-AC2A-6D787C446170}" destId="{45F72550-AB79-4780-A3A8-0F1EE52624BC}" srcOrd="0" destOrd="1" presId="urn:microsoft.com/office/officeart/2005/8/layout/vList2"/>
    <dgm:cxn modelId="{2F001E04-FCC4-46B6-AF68-ABB8397FFFB4}" type="presOf" srcId="{AF65698D-9A99-4FF9-AB21-C5C16B59B3E9}" destId="{683EB42B-29B7-4FA3-9C63-1C9027A9C79B}" srcOrd="0" destOrd="0" presId="urn:microsoft.com/office/officeart/2005/8/layout/vList2"/>
    <dgm:cxn modelId="{7BF21B0D-E2B7-42A6-9725-8BED9A2D588F}" srcId="{94336127-5B2D-4F42-965E-46DF69460A1B}" destId="{EA410F50-EF80-435A-981F-C6DA1DE4A16D}" srcOrd="3" destOrd="0" parTransId="{077D1356-30FF-4E86-AD11-AD018E260359}" sibTransId="{B0AEE4DD-7A3A-423B-B75C-8C3ACAC6A7C3}"/>
    <dgm:cxn modelId="{EDEAEF1A-6546-4B25-9DAE-52BD646AD3E0}" srcId="{AFFEDBBE-6B69-4861-AA7F-568CB2876AB5}" destId="{224CF986-D105-44D7-95D9-E8289976C44F}" srcOrd="1" destOrd="0" parTransId="{39AD218C-0AB8-423F-BCB1-A289F1FBB3D6}" sibTransId="{89594302-3FF2-4765-BE30-2D703D53B884}"/>
    <dgm:cxn modelId="{D8265733-AA65-48FB-97EF-B12EF7EBBA11}" srcId="{56BD0F28-9467-46DD-B311-D54BDFC72905}" destId="{25C9D715-1179-4C45-AC2A-6D787C446170}" srcOrd="1" destOrd="0" parTransId="{682921D8-841A-4E43-A747-DBCAD29C4F76}" sibTransId="{DE9C7E7F-C117-46ED-AC7C-29CAB8F73654}"/>
    <dgm:cxn modelId="{1795E534-86DC-4B82-9F77-44D2A1211E3F}" type="presOf" srcId="{AFFEDBBE-6B69-4861-AA7F-568CB2876AB5}" destId="{E5875A99-8697-4F6B-B73C-A3719F006712}" srcOrd="0" destOrd="0" presId="urn:microsoft.com/office/officeart/2005/8/layout/vList2"/>
    <dgm:cxn modelId="{37272D61-CEF3-4C5B-84AB-78FF353C7665}" srcId="{94336127-5B2D-4F42-965E-46DF69460A1B}" destId="{B0637F0B-8BEC-4E54-9AF4-5C8BC778BC19}" srcOrd="0" destOrd="0" parTransId="{DCE87990-24F1-4813-B0A8-C23F5F6AD7C9}" sibTransId="{8A04F234-2C12-496B-BFF5-93250CC9B112}"/>
    <dgm:cxn modelId="{D1D56F41-B895-47B1-B002-3D29BE721BBA}" srcId="{3793C117-27A7-49CB-ACAD-F8038D726B4F}" destId="{E87F673C-FD5C-4F61-AA38-0CAE8DA93C9F}" srcOrd="0" destOrd="0" parTransId="{47E04B87-0369-486F-AE6D-631122C75615}" sibTransId="{68A782C9-2B9B-4B9A-8BA8-B3FD1BBFFF61}"/>
    <dgm:cxn modelId="{BBC07863-090F-4D1A-97E5-DCD992025A34}" srcId="{56BD0F28-9467-46DD-B311-D54BDFC72905}" destId="{778AD0CC-BA90-4857-BE04-B3C922AEBBB7}" srcOrd="0" destOrd="0" parTransId="{679CEC20-3134-414D-86AB-8520570FEE98}" sibTransId="{C1C4D620-2608-4694-9823-5E217B3BFE9E}"/>
    <dgm:cxn modelId="{A9783249-CDCC-4B85-BDDE-29333989715A}" srcId="{EA410F50-EF80-435A-981F-C6DA1DE4A16D}" destId="{AF65698D-9A99-4FF9-AB21-C5C16B59B3E9}" srcOrd="0" destOrd="0" parTransId="{C19CBCC8-FC01-4C73-94FD-C8F4BB503F86}" sibTransId="{8717E267-DAE4-45BC-B3DC-28479875026B}"/>
    <dgm:cxn modelId="{7D068771-6CA5-4032-A185-2DF5759B30D2}" type="presOf" srcId="{CBBCF572-B137-4869-B9E1-B030DA3E3CD9}" destId="{00F758D3-FAE3-4631-97E3-650DE7116265}" srcOrd="0" destOrd="0" presId="urn:microsoft.com/office/officeart/2005/8/layout/vList2"/>
    <dgm:cxn modelId="{B87E3574-B780-4D59-9113-5698E9F3C645}" type="presOf" srcId="{778AD0CC-BA90-4857-BE04-B3C922AEBBB7}" destId="{45F72550-AB79-4780-A3A8-0F1EE52624BC}" srcOrd="0" destOrd="0" presId="urn:microsoft.com/office/officeart/2005/8/layout/vList2"/>
    <dgm:cxn modelId="{70AFA055-A93A-484F-BACA-0E9A0D690F26}" srcId="{94336127-5B2D-4F42-965E-46DF69460A1B}" destId="{0CB2EFE3-6E2A-415B-BBCE-281D59957368}" srcOrd="2" destOrd="0" parTransId="{DED93761-38C3-4F3E-A92A-E8255316F6E4}" sibTransId="{381B0BD1-619A-476D-AB6C-C2AA748A3295}"/>
    <dgm:cxn modelId="{1469EA77-E739-481C-9A7D-4D83F9689271}" type="presOf" srcId="{5A853945-EE4F-438D-B40D-79631510F1ED}" destId="{683EB42B-29B7-4FA3-9C63-1C9027A9C79B}" srcOrd="0" destOrd="1" presId="urn:microsoft.com/office/officeart/2005/8/layout/vList2"/>
    <dgm:cxn modelId="{13EE3358-481B-4809-8A39-CD227CC91DEA}" type="presOf" srcId="{7B7CCEA2-A5AD-416C-B685-DD0B143C1790}" destId="{DE6147E2-A23F-412A-A692-F93F9845639E}" srcOrd="0" destOrd="0" presId="urn:microsoft.com/office/officeart/2005/8/layout/vList2"/>
    <dgm:cxn modelId="{1E63B082-2286-4DFA-A096-CBC42F557DAA}" srcId="{B0637F0B-8BEC-4E54-9AF4-5C8BC778BC19}" destId="{CBBCF572-B137-4869-B9E1-B030DA3E3CD9}" srcOrd="0" destOrd="0" parTransId="{65A3F204-E8F5-485F-94CF-71DF387BE8CE}" sibTransId="{17BC33B1-7F1C-42F0-91AC-B1559A6E0F95}"/>
    <dgm:cxn modelId="{C6C2728A-D41A-499B-A2CC-C25964F82F78}" type="presOf" srcId="{224CF986-D105-44D7-95D9-E8289976C44F}" destId="{DE6147E2-A23F-412A-A692-F93F9845639E}" srcOrd="0" destOrd="1" presId="urn:microsoft.com/office/officeart/2005/8/layout/vList2"/>
    <dgm:cxn modelId="{D1728A8B-523B-4A56-A9E4-3511CC5498F5}" type="presOf" srcId="{0CB2EFE3-6E2A-415B-BBCE-281D59957368}" destId="{04492ABB-D7E4-41E4-B04B-2F4D3DC616E8}" srcOrd="0" destOrd="0" presId="urn:microsoft.com/office/officeart/2005/8/layout/vList2"/>
    <dgm:cxn modelId="{042C5393-62BE-47E0-A10D-D3FE205CC55B}" type="presOf" srcId="{B0637F0B-8BEC-4E54-9AF4-5C8BC778BC19}" destId="{18B73677-E8DE-4EFF-9ACA-1421F0C9AB59}" srcOrd="0" destOrd="0" presId="urn:microsoft.com/office/officeart/2005/8/layout/vList2"/>
    <dgm:cxn modelId="{D541A89A-A4D0-40B8-BB53-98D335AACB61}" type="presOf" srcId="{EA410F50-EF80-435A-981F-C6DA1DE4A16D}" destId="{1D0F8EBF-0825-4610-8C0A-6B91F7803994}" srcOrd="0" destOrd="0" presId="urn:microsoft.com/office/officeart/2005/8/layout/vList2"/>
    <dgm:cxn modelId="{B180AFB3-78CC-45D2-A3DD-E53FDEC58E2B}" srcId="{94336127-5B2D-4F42-965E-46DF69460A1B}" destId="{56BD0F28-9467-46DD-B311-D54BDFC72905}" srcOrd="4" destOrd="0" parTransId="{94C75633-1F04-4D30-9FA7-6954C6229BFE}" sibTransId="{D8B7A71B-1B39-411B-8B87-1BEAD0103ED7}"/>
    <dgm:cxn modelId="{1E0FC6B7-68EC-4A81-BCCF-91E284EEF6D2}" srcId="{0CB2EFE3-6E2A-415B-BBCE-281D59957368}" destId="{5EDD0F7C-C97F-4EE6-A54C-D1C9C304B7E0}" srcOrd="0" destOrd="0" parTransId="{90FBAF60-0185-4490-9AB8-C818309B8B78}" sibTransId="{E7D01956-F5DC-4CA5-B4D7-B8B7DBF4E9DD}"/>
    <dgm:cxn modelId="{3D79E8B9-C2F3-4ADD-A2D2-2AAC29B80C18}" srcId="{94336127-5B2D-4F42-965E-46DF69460A1B}" destId="{AFFEDBBE-6B69-4861-AA7F-568CB2876AB5}" srcOrd="1" destOrd="0" parTransId="{C4DCFCB7-6247-4155-805B-F48230D702BD}" sibTransId="{5E40D9ED-81D8-46C5-BEA3-A242EC3FEE30}"/>
    <dgm:cxn modelId="{94916FBB-881A-44B5-A12A-699A8DE97110}" type="presOf" srcId="{56BD0F28-9467-46DD-B311-D54BDFC72905}" destId="{7C177EBD-CFF3-4E59-ACCF-FDC720644760}" srcOrd="0" destOrd="0" presId="urn:microsoft.com/office/officeart/2005/8/layout/vList2"/>
    <dgm:cxn modelId="{D424DDC1-BCBE-491F-AB89-3B5B5A49E39F}" type="presOf" srcId="{3793C117-27A7-49CB-ACAD-F8038D726B4F}" destId="{ED6613FC-004C-498A-A179-E71ACCE98178}" srcOrd="0" destOrd="0" presId="urn:microsoft.com/office/officeart/2005/8/layout/vList2"/>
    <dgm:cxn modelId="{7CBFB8D1-6D2E-4A8A-849F-F01BF37C1E6D}" type="presOf" srcId="{E87F673C-FD5C-4F61-AA38-0CAE8DA93C9F}" destId="{23E9AD42-E612-49B7-8B90-EEDA653C3243}" srcOrd="0" destOrd="0" presId="urn:microsoft.com/office/officeart/2005/8/layout/vList2"/>
    <dgm:cxn modelId="{23FA05D3-2995-4349-81D4-2C2786B72BD3}" srcId="{94336127-5B2D-4F42-965E-46DF69460A1B}" destId="{3793C117-27A7-49CB-ACAD-F8038D726B4F}" srcOrd="5" destOrd="0" parTransId="{85BA060C-0F48-4615-B95A-15763AB7F82D}" sibTransId="{D6AC74F5-2D3F-40FF-8227-75591FB13056}"/>
    <dgm:cxn modelId="{E8543DE2-E4B6-49A0-A0AE-62595DA9D3BF}" type="presOf" srcId="{94336127-5B2D-4F42-965E-46DF69460A1B}" destId="{579BADFB-F897-4E42-BE8F-FA1BCD2284AD}" srcOrd="0" destOrd="0" presId="urn:microsoft.com/office/officeart/2005/8/layout/vList2"/>
    <dgm:cxn modelId="{36EC28E5-8A16-485C-AB46-9E08FD1B6C0D}" type="presOf" srcId="{5EDD0F7C-C97F-4EE6-A54C-D1C9C304B7E0}" destId="{271E7FEB-AB26-4E3B-8C46-DA52FCBAC95C}" srcOrd="0" destOrd="0" presId="urn:microsoft.com/office/officeart/2005/8/layout/vList2"/>
    <dgm:cxn modelId="{325978E8-C2EA-4BCD-B1E3-5BC8990603F8}" srcId="{AFFEDBBE-6B69-4861-AA7F-568CB2876AB5}" destId="{7B7CCEA2-A5AD-416C-B685-DD0B143C1790}" srcOrd="0" destOrd="0" parTransId="{B2EFC468-FEAC-483E-8FFB-F76020747CAF}" sibTransId="{754BB5FD-38A9-4231-B8A0-B3D89005B965}"/>
    <dgm:cxn modelId="{BD8C44EB-2CB8-4149-99B5-4FE8C0E9CD71}" srcId="{EA410F50-EF80-435A-981F-C6DA1DE4A16D}" destId="{5A853945-EE4F-438D-B40D-79631510F1ED}" srcOrd="1" destOrd="0" parTransId="{ECDE90E5-50F5-4004-AFF3-04FE3F8685AA}" sibTransId="{08981413-3B7B-48E8-844E-45AA66CEF34E}"/>
    <dgm:cxn modelId="{8C29D9C7-3176-4254-B84B-F57978F757BB}" type="presParOf" srcId="{579BADFB-F897-4E42-BE8F-FA1BCD2284AD}" destId="{18B73677-E8DE-4EFF-9ACA-1421F0C9AB59}" srcOrd="0" destOrd="0" presId="urn:microsoft.com/office/officeart/2005/8/layout/vList2"/>
    <dgm:cxn modelId="{B82850A2-0A4C-4C0A-A6C4-B596A93641C1}" type="presParOf" srcId="{579BADFB-F897-4E42-BE8F-FA1BCD2284AD}" destId="{00F758D3-FAE3-4631-97E3-650DE7116265}" srcOrd="1" destOrd="0" presId="urn:microsoft.com/office/officeart/2005/8/layout/vList2"/>
    <dgm:cxn modelId="{7B987603-DC3E-4AA1-ACFB-D2CF747755B7}" type="presParOf" srcId="{579BADFB-F897-4E42-BE8F-FA1BCD2284AD}" destId="{E5875A99-8697-4F6B-B73C-A3719F006712}" srcOrd="2" destOrd="0" presId="urn:microsoft.com/office/officeart/2005/8/layout/vList2"/>
    <dgm:cxn modelId="{084ADB84-7AC1-4FAE-9DA8-A10E0316FBBD}" type="presParOf" srcId="{579BADFB-F897-4E42-BE8F-FA1BCD2284AD}" destId="{DE6147E2-A23F-412A-A692-F93F9845639E}" srcOrd="3" destOrd="0" presId="urn:microsoft.com/office/officeart/2005/8/layout/vList2"/>
    <dgm:cxn modelId="{C5716061-DBBB-4295-980E-F6D72543A0A4}" type="presParOf" srcId="{579BADFB-F897-4E42-BE8F-FA1BCD2284AD}" destId="{04492ABB-D7E4-41E4-B04B-2F4D3DC616E8}" srcOrd="4" destOrd="0" presId="urn:microsoft.com/office/officeart/2005/8/layout/vList2"/>
    <dgm:cxn modelId="{26C23BD0-C103-45B4-98F9-EB8F33313644}" type="presParOf" srcId="{579BADFB-F897-4E42-BE8F-FA1BCD2284AD}" destId="{271E7FEB-AB26-4E3B-8C46-DA52FCBAC95C}" srcOrd="5" destOrd="0" presId="urn:microsoft.com/office/officeart/2005/8/layout/vList2"/>
    <dgm:cxn modelId="{0BA4A961-C7BE-4B32-A03D-C0DC054D9D1D}" type="presParOf" srcId="{579BADFB-F897-4E42-BE8F-FA1BCD2284AD}" destId="{1D0F8EBF-0825-4610-8C0A-6B91F7803994}" srcOrd="6" destOrd="0" presId="urn:microsoft.com/office/officeart/2005/8/layout/vList2"/>
    <dgm:cxn modelId="{B528C3AD-786F-4A99-9E95-8B5400B55371}" type="presParOf" srcId="{579BADFB-F897-4E42-BE8F-FA1BCD2284AD}" destId="{683EB42B-29B7-4FA3-9C63-1C9027A9C79B}" srcOrd="7" destOrd="0" presId="urn:microsoft.com/office/officeart/2005/8/layout/vList2"/>
    <dgm:cxn modelId="{57600C3D-8FF6-48E3-9F24-B551F0F11B7F}" type="presParOf" srcId="{579BADFB-F897-4E42-BE8F-FA1BCD2284AD}" destId="{7C177EBD-CFF3-4E59-ACCF-FDC720644760}" srcOrd="8" destOrd="0" presId="urn:microsoft.com/office/officeart/2005/8/layout/vList2"/>
    <dgm:cxn modelId="{62892EDF-4690-42F9-8BA9-8701451BAFED}" type="presParOf" srcId="{579BADFB-F897-4E42-BE8F-FA1BCD2284AD}" destId="{45F72550-AB79-4780-A3A8-0F1EE52624BC}" srcOrd="9" destOrd="0" presId="urn:microsoft.com/office/officeart/2005/8/layout/vList2"/>
    <dgm:cxn modelId="{4E5293FC-A4F7-43F1-B3E1-58A932546A0F}" type="presParOf" srcId="{579BADFB-F897-4E42-BE8F-FA1BCD2284AD}" destId="{ED6613FC-004C-498A-A179-E71ACCE98178}" srcOrd="10" destOrd="0" presId="urn:microsoft.com/office/officeart/2005/8/layout/vList2"/>
    <dgm:cxn modelId="{7A016710-0421-4385-B1D1-DB40EF08516F}" type="presParOf" srcId="{579BADFB-F897-4E42-BE8F-FA1BCD2284AD}" destId="{23E9AD42-E612-49B7-8B90-EEDA653C3243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4B6F29-80FD-4595-8E4A-A67B870062E3}" type="doc">
      <dgm:prSet loTypeId="urn:microsoft.com/office/officeart/2005/8/layout/target3" loCatId="relationship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D8E3EA88-F118-4F11-ABA9-C52A7220E072}">
      <dgm:prSet/>
      <dgm:spPr/>
      <dgm:t>
        <a:bodyPr/>
        <a:lstStyle/>
        <a:p>
          <a:pPr algn="ctr"/>
          <a:r>
            <a:rPr lang="en-US" b="0">
              <a:latin typeface="Avenir Next LT Pro Demi" panose="020B0704020202020204" pitchFamily="34" charset="0"/>
            </a:rPr>
            <a:t>Funding is used for emergencies and full weatherization.</a:t>
          </a:r>
        </a:p>
      </dgm:t>
    </dgm:pt>
    <dgm:pt modelId="{8E7A7F05-9A22-421E-9BF5-833E2589E622}" type="parTrans" cxnId="{5DBCC516-5E6C-4A02-A72C-DC622E39B842}">
      <dgm:prSet/>
      <dgm:spPr/>
      <dgm:t>
        <a:bodyPr/>
        <a:lstStyle/>
        <a:p>
          <a:endParaRPr lang="en-US"/>
        </a:p>
      </dgm:t>
    </dgm:pt>
    <dgm:pt modelId="{A55C4A63-4CAB-4005-BBDA-FE577FED0EF6}" type="sibTrans" cxnId="{5DBCC516-5E6C-4A02-A72C-DC622E39B842}">
      <dgm:prSet/>
      <dgm:spPr/>
      <dgm:t>
        <a:bodyPr/>
        <a:lstStyle/>
        <a:p>
          <a:endParaRPr lang="en-US"/>
        </a:p>
      </dgm:t>
    </dgm:pt>
    <dgm:pt modelId="{B865AF33-6472-4E8C-BE9F-EF4D0791E4FB}">
      <dgm:prSet/>
      <dgm:spPr/>
      <dgm:t>
        <a:bodyPr/>
        <a:lstStyle/>
        <a:p>
          <a:pPr algn="l"/>
          <a:endParaRPr lang="en-US" sz="1600"/>
        </a:p>
      </dgm:t>
    </dgm:pt>
    <dgm:pt modelId="{D63A4AB6-97EF-4547-A5FE-22ED03706524}" type="parTrans" cxnId="{C45BEA01-98F9-47E4-B4F1-EF9B03D8C774}">
      <dgm:prSet/>
      <dgm:spPr/>
      <dgm:t>
        <a:bodyPr/>
        <a:lstStyle/>
        <a:p>
          <a:endParaRPr lang="en-US"/>
        </a:p>
      </dgm:t>
    </dgm:pt>
    <dgm:pt modelId="{99DB5726-EAF6-4AC1-B560-999106CA4C76}" type="sibTrans" cxnId="{C45BEA01-98F9-47E4-B4F1-EF9B03D8C774}">
      <dgm:prSet/>
      <dgm:spPr/>
      <dgm:t>
        <a:bodyPr/>
        <a:lstStyle/>
        <a:p>
          <a:endParaRPr lang="en-US"/>
        </a:p>
      </dgm:t>
    </dgm:pt>
    <dgm:pt modelId="{2CB86247-A887-49C8-B3E3-C608D78CA3BA}">
      <dgm:prSet/>
      <dgm:spPr/>
      <dgm:t>
        <a:bodyPr/>
        <a:lstStyle/>
        <a:p>
          <a:pPr algn="l">
            <a:buNone/>
          </a:pPr>
          <a:r>
            <a:rPr lang="en-US" sz="1600" b="1">
              <a:latin typeface="Avenir Next LT Pro" panose="020B0504020202020204" pitchFamily="34" charset="0"/>
            </a:rPr>
            <a:t>	Emergency is defined as: </a:t>
          </a:r>
          <a:r>
            <a:rPr lang="en-US" sz="1600">
              <a:latin typeface="Avenir Next LT Pro" panose="020B0504020202020204" pitchFamily="34" charset="0"/>
            </a:rPr>
            <a:t>Repairs that if not made immediately are very likely to pose a material or imminent risk of injury to persons or substantial damage to property.</a:t>
          </a:r>
        </a:p>
      </dgm:t>
    </dgm:pt>
    <dgm:pt modelId="{AB66D043-08F7-4770-B609-256C819B458E}" type="parTrans" cxnId="{8D6097F4-9354-44FE-B4D1-3CD616D4E86D}">
      <dgm:prSet/>
      <dgm:spPr/>
      <dgm:t>
        <a:bodyPr/>
        <a:lstStyle/>
        <a:p>
          <a:endParaRPr lang="en-US"/>
        </a:p>
      </dgm:t>
    </dgm:pt>
    <dgm:pt modelId="{FF8AD1A3-180D-4B60-840F-1B3A233F83DF}" type="sibTrans" cxnId="{8D6097F4-9354-44FE-B4D1-3CD616D4E86D}">
      <dgm:prSet/>
      <dgm:spPr/>
      <dgm:t>
        <a:bodyPr/>
        <a:lstStyle/>
        <a:p>
          <a:endParaRPr lang="en-US"/>
        </a:p>
      </dgm:t>
    </dgm:pt>
    <dgm:pt modelId="{EFBFC7C0-62F5-4E79-8036-99CB4875D253}">
      <dgm:prSet custT="1"/>
      <dgm:spPr/>
      <dgm:t>
        <a:bodyPr/>
        <a:lstStyle/>
        <a:p>
          <a:pPr algn="l">
            <a:buFont typeface="Avenir Next LT Pro" panose="020B0504020202020204" pitchFamily="34" charset="0"/>
            <a:buChar char="–"/>
          </a:pPr>
          <a:r>
            <a:rPr lang="en-US" sz="1200">
              <a:latin typeface="Avenir Next LT Pro" panose="020B0504020202020204" pitchFamily="34" charset="0"/>
            </a:rPr>
            <a:t>Enables the program to take care of the segment with the highest needs.</a:t>
          </a:r>
        </a:p>
      </dgm:t>
    </dgm:pt>
    <dgm:pt modelId="{3A1CA3BC-CCAB-467B-95CD-4C6B726F3CE0}" type="parTrans" cxnId="{97D4C10A-9602-4F31-A82C-99C91AC912C2}">
      <dgm:prSet/>
      <dgm:spPr/>
      <dgm:t>
        <a:bodyPr/>
        <a:lstStyle/>
        <a:p>
          <a:endParaRPr lang="en-US"/>
        </a:p>
      </dgm:t>
    </dgm:pt>
    <dgm:pt modelId="{529CD55E-0F2C-4E2C-8714-C48CF7ACCAFE}" type="sibTrans" cxnId="{97D4C10A-9602-4F31-A82C-99C91AC912C2}">
      <dgm:prSet/>
      <dgm:spPr/>
      <dgm:t>
        <a:bodyPr/>
        <a:lstStyle/>
        <a:p>
          <a:endParaRPr lang="en-US"/>
        </a:p>
      </dgm:t>
    </dgm:pt>
    <dgm:pt modelId="{60762E94-E7DF-4286-9B09-90371CFC7C99}">
      <dgm:prSet/>
      <dgm:spPr/>
      <dgm:t>
        <a:bodyPr/>
        <a:lstStyle/>
        <a:p>
          <a:pPr algn="l">
            <a:buNone/>
          </a:pPr>
          <a:r>
            <a:rPr lang="en-US" sz="1600">
              <a:latin typeface="Avenir Next LT Pro"/>
            </a:rPr>
            <a:t>	This has been a huge need of the program since it’s inception.</a:t>
          </a:r>
        </a:p>
      </dgm:t>
    </dgm:pt>
    <dgm:pt modelId="{2809D68A-26A4-4775-9621-CB7F9A743CAC}" type="parTrans" cxnId="{9EBCA6EC-5AD3-4F10-9A3B-69ADF466F36F}">
      <dgm:prSet/>
      <dgm:spPr/>
      <dgm:t>
        <a:bodyPr/>
        <a:lstStyle/>
        <a:p>
          <a:endParaRPr lang="en-US"/>
        </a:p>
      </dgm:t>
    </dgm:pt>
    <dgm:pt modelId="{686F2A7E-7E6B-4A4E-8702-AFB73658B53D}" type="sibTrans" cxnId="{9EBCA6EC-5AD3-4F10-9A3B-69ADF466F36F}">
      <dgm:prSet/>
      <dgm:spPr/>
      <dgm:t>
        <a:bodyPr/>
        <a:lstStyle/>
        <a:p>
          <a:endParaRPr lang="en-US"/>
        </a:p>
      </dgm:t>
    </dgm:pt>
    <dgm:pt modelId="{B22E91AA-921B-45DB-8DD8-7B719A9ED782}">
      <dgm:prSet custT="1"/>
      <dgm:spPr/>
      <dgm:t>
        <a:bodyPr/>
        <a:lstStyle/>
        <a:p>
          <a:pPr algn="l">
            <a:buFont typeface="Avenir Next LT Pro" panose="020B0504020202020204" pitchFamily="34" charset="0"/>
            <a:buChar char="–"/>
          </a:pPr>
          <a:r>
            <a:rPr lang="en-US" sz="1200">
              <a:latin typeface="Avenir Next LT Pro"/>
            </a:rPr>
            <a:t>There are over 100 clients in our database in need of structural repairs and emergencies.</a:t>
          </a:r>
        </a:p>
      </dgm:t>
    </dgm:pt>
    <dgm:pt modelId="{F8A54D96-67A0-422B-9A0A-CC0BAF07F36E}" type="parTrans" cxnId="{AABEC544-43A8-4AA6-A1CA-B32A78CF78FA}">
      <dgm:prSet/>
      <dgm:spPr/>
      <dgm:t>
        <a:bodyPr/>
        <a:lstStyle/>
        <a:p>
          <a:endParaRPr lang="en-US"/>
        </a:p>
      </dgm:t>
    </dgm:pt>
    <dgm:pt modelId="{903F19BA-F510-43C9-A823-0442F3F5E534}" type="sibTrans" cxnId="{AABEC544-43A8-4AA6-A1CA-B32A78CF78FA}">
      <dgm:prSet/>
      <dgm:spPr/>
      <dgm:t>
        <a:bodyPr/>
        <a:lstStyle/>
        <a:p>
          <a:endParaRPr lang="en-US"/>
        </a:p>
      </dgm:t>
    </dgm:pt>
    <dgm:pt modelId="{8F8BCF05-ACB7-4670-8135-5A8CEF9D1E04}">
      <dgm:prSet/>
      <dgm:spPr/>
      <dgm:t>
        <a:bodyPr/>
        <a:lstStyle/>
        <a:p>
          <a:pPr algn="l"/>
          <a:endParaRPr lang="en-US" sz="1600"/>
        </a:p>
      </dgm:t>
    </dgm:pt>
    <dgm:pt modelId="{7CD30C4F-F606-4E61-9F9A-BCA9411D1E51}" type="parTrans" cxnId="{16787DCB-4CEA-4511-A0CA-E495874EA781}">
      <dgm:prSet/>
      <dgm:spPr/>
      <dgm:t>
        <a:bodyPr/>
        <a:lstStyle/>
        <a:p>
          <a:endParaRPr lang="en-US"/>
        </a:p>
      </dgm:t>
    </dgm:pt>
    <dgm:pt modelId="{66D18399-CE02-4310-8A02-37ED29C35EC4}" type="sibTrans" cxnId="{16787DCB-4CEA-4511-A0CA-E495874EA781}">
      <dgm:prSet/>
      <dgm:spPr/>
      <dgm:t>
        <a:bodyPr/>
        <a:lstStyle/>
        <a:p>
          <a:endParaRPr lang="en-US"/>
        </a:p>
      </dgm:t>
    </dgm:pt>
    <dgm:pt modelId="{8FBBA971-53B8-43A0-BEDF-EBBAC459843F}">
      <dgm:prSet custT="1"/>
      <dgm:spPr/>
      <dgm:t>
        <a:bodyPr/>
        <a:lstStyle/>
        <a:p>
          <a:pPr algn="l"/>
          <a:endParaRPr lang="en-US" sz="1200">
            <a:latin typeface="Avenir Next LT Pro" panose="020B0504020202020204" pitchFamily="34" charset="0"/>
          </a:endParaRPr>
        </a:p>
      </dgm:t>
    </dgm:pt>
    <dgm:pt modelId="{46EE20E3-1849-4135-AFA1-BC650F4EB88B}" type="parTrans" cxnId="{6469196F-9092-4795-BF17-F4F8C6CA2580}">
      <dgm:prSet/>
      <dgm:spPr/>
      <dgm:t>
        <a:bodyPr/>
        <a:lstStyle/>
        <a:p>
          <a:endParaRPr lang="en-US"/>
        </a:p>
      </dgm:t>
    </dgm:pt>
    <dgm:pt modelId="{50F2458D-C8BB-4531-8CDD-087A4C188DF8}" type="sibTrans" cxnId="{6469196F-9092-4795-BF17-F4F8C6CA2580}">
      <dgm:prSet/>
      <dgm:spPr/>
      <dgm:t>
        <a:bodyPr/>
        <a:lstStyle/>
        <a:p>
          <a:endParaRPr lang="en-US"/>
        </a:p>
      </dgm:t>
    </dgm:pt>
    <dgm:pt modelId="{217CB2A9-3E65-4D7B-A26B-76A67621EC7B}">
      <dgm:prSet custT="1"/>
      <dgm:spPr/>
      <dgm:t>
        <a:bodyPr/>
        <a:lstStyle/>
        <a:p>
          <a:pPr algn="ctr">
            <a:buFontTx/>
            <a:buNone/>
          </a:pPr>
          <a:r>
            <a:rPr lang="en-US" sz="1600" b="1">
              <a:latin typeface="Avenir Next LT Pro" panose="020B0504020202020204" pitchFamily="34" charset="0"/>
            </a:rPr>
            <a:t>Once a home qualifies for emergency service, full weatherization is triggered. </a:t>
          </a:r>
          <a:endParaRPr lang="en-US" sz="1200" b="1">
            <a:latin typeface="Avenir Next LT Pro" panose="020B0504020202020204" pitchFamily="34" charset="0"/>
          </a:endParaRPr>
        </a:p>
      </dgm:t>
    </dgm:pt>
    <dgm:pt modelId="{1AF8AB6B-8FC8-4FBD-B8AF-4DF6A04FDFB7}" type="parTrans" cxnId="{4AE583FE-46BC-463F-A6CC-F0EF7059B881}">
      <dgm:prSet/>
      <dgm:spPr/>
      <dgm:t>
        <a:bodyPr/>
        <a:lstStyle/>
        <a:p>
          <a:endParaRPr lang="en-US"/>
        </a:p>
      </dgm:t>
    </dgm:pt>
    <dgm:pt modelId="{183952F9-E656-4EDC-8F0A-F594470398E2}" type="sibTrans" cxnId="{4AE583FE-46BC-463F-A6CC-F0EF7059B881}">
      <dgm:prSet/>
      <dgm:spPr/>
      <dgm:t>
        <a:bodyPr/>
        <a:lstStyle/>
        <a:p>
          <a:endParaRPr lang="en-US"/>
        </a:p>
      </dgm:t>
    </dgm:pt>
    <dgm:pt modelId="{982C9743-750D-4CC5-A2FE-1BB323A23AFD}">
      <dgm:prSet custT="1"/>
      <dgm:spPr/>
      <dgm:t>
        <a:bodyPr/>
        <a:lstStyle/>
        <a:p>
          <a:pPr algn="l">
            <a:buFont typeface="Avenir Next LT Pro" panose="020B0504020202020204" pitchFamily="34" charset="0"/>
            <a:buChar char="–"/>
          </a:pPr>
          <a:r>
            <a:rPr lang="en-US" sz="1200">
              <a:latin typeface="Avenir Next LT Pro" panose="020B0504020202020204" pitchFamily="34" charset="0"/>
            </a:rPr>
            <a:t>Historically, these homes have been deferred.</a:t>
          </a:r>
        </a:p>
      </dgm:t>
    </dgm:pt>
    <dgm:pt modelId="{0C57848F-B526-4254-9F2C-83F522ADF7AA}" type="parTrans" cxnId="{69179A89-0B4A-4224-993A-B64C3E91F578}">
      <dgm:prSet/>
      <dgm:spPr/>
      <dgm:t>
        <a:bodyPr/>
        <a:lstStyle/>
        <a:p>
          <a:endParaRPr lang="en-US"/>
        </a:p>
      </dgm:t>
    </dgm:pt>
    <dgm:pt modelId="{91730F39-5D10-43B9-9603-46A92FDB47DF}" type="sibTrans" cxnId="{69179A89-0B4A-4224-993A-B64C3E91F578}">
      <dgm:prSet/>
      <dgm:spPr/>
      <dgm:t>
        <a:bodyPr/>
        <a:lstStyle/>
        <a:p>
          <a:endParaRPr lang="en-US"/>
        </a:p>
      </dgm:t>
    </dgm:pt>
    <dgm:pt modelId="{3636836C-74B2-4FD2-BEA7-3E2D625730E6}">
      <dgm:prSet custT="1"/>
      <dgm:spPr/>
      <dgm:t>
        <a:bodyPr/>
        <a:lstStyle/>
        <a:p>
          <a:pPr algn="l"/>
          <a:endParaRPr lang="en-US" sz="1200">
            <a:latin typeface="Avenir Next LT Pro" panose="020B0504020202020204" pitchFamily="34" charset="0"/>
          </a:endParaRPr>
        </a:p>
      </dgm:t>
    </dgm:pt>
    <dgm:pt modelId="{252952CC-5A7A-4526-A27B-07764144C6EF}" type="parTrans" cxnId="{BC362DB3-A36C-4680-97C5-234B7EF6EC49}">
      <dgm:prSet/>
      <dgm:spPr/>
      <dgm:t>
        <a:bodyPr/>
        <a:lstStyle/>
        <a:p>
          <a:endParaRPr lang="en-US"/>
        </a:p>
      </dgm:t>
    </dgm:pt>
    <dgm:pt modelId="{26AD227B-71A9-4F25-9557-53865E999377}" type="sibTrans" cxnId="{BC362DB3-A36C-4680-97C5-234B7EF6EC49}">
      <dgm:prSet/>
      <dgm:spPr/>
      <dgm:t>
        <a:bodyPr/>
        <a:lstStyle/>
        <a:p>
          <a:endParaRPr lang="en-US"/>
        </a:p>
      </dgm:t>
    </dgm:pt>
    <dgm:pt modelId="{A3D1CEDC-40A2-4E50-8049-B155D0AAD42C}" type="pres">
      <dgm:prSet presAssocID="{CD4B6F29-80FD-4595-8E4A-A67B870062E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6278286-07C2-4E75-A58F-106B76527C43}" type="pres">
      <dgm:prSet presAssocID="{D8E3EA88-F118-4F11-ABA9-C52A7220E072}" presName="circle1" presStyleLbl="node1" presStyleIdx="0" presStyleCnt="1"/>
      <dgm:spPr/>
    </dgm:pt>
    <dgm:pt modelId="{230F0C22-F4E2-4F54-A862-FD5B72026076}" type="pres">
      <dgm:prSet presAssocID="{D8E3EA88-F118-4F11-ABA9-C52A7220E072}" presName="space" presStyleCnt="0"/>
      <dgm:spPr/>
    </dgm:pt>
    <dgm:pt modelId="{506BCF67-DA81-4EFE-8962-5A27111750C8}" type="pres">
      <dgm:prSet presAssocID="{D8E3EA88-F118-4F11-ABA9-C52A7220E072}" presName="rect1" presStyleLbl="alignAcc1" presStyleIdx="0" presStyleCnt="1"/>
      <dgm:spPr/>
    </dgm:pt>
    <dgm:pt modelId="{244702F4-DAB9-4222-AAEA-0230F41BBBC1}" type="pres">
      <dgm:prSet presAssocID="{D8E3EA88-F118-4F11-ABA9-C52A7220E072}" presName="rect1ParTx" presStyleLbl="alignAcc1" presStyleIdx="0" presStyleCnt="1">
        <dgm:presLayoutVars>
          <dgm:chMax val="1"/>
          <dgm:bulletEnabled val="1"/>
        </dgm:presLayoutVars>
      </dgm:prSet>
      <dgm:spPr/>
    </dgm:pt>
    <dgm:pt modelId="{B0431271-03CA-44DE-8D8A-ED69B094AF6D}" type="pres">
      <dgm:prSet presAssocID="{D8E3EA88-F118-4F11-ABA9-C52A7220E072}" presName="rect1ChTx" presStyleLbl="alignAcc1" presStyleIdx="0" presStyleCnt="1" custScaleX="105532">
        <dgm:presLayoutVars>
          <dgm:bulletEnabled val="1"/>
        </dgm:presLayoutVars>
      </dgm:prSet>
      <dgm:spPr/>
    </dgm:pt>
  </dgm:ptLst>
  <dgm:cxnLst>
    <dgm:cxn modelId="{C45BEA01-98F9-47E4-B4F1-EF9B03D8C774}" srcId="{D8E3EA88-F118-4F11-ABA9-C52A7220E072}" destId="{B865AF33-6472-4E8C-BE9F-EF4D0791E4FB}" srcOrd="0" destOrd="0" parTransId="{D63A4AB6-97EF-4547-A5FE-22ED03706524}" sibTransId="{99DB5726-EAF6-4AC1-B560-999106CA4C76}"/>
    <dgm:cxn modelId="{97D4C10A-9602-4F31-A82C-99C91AC912C2}" srcId="{2CB86247-A887-49C8-B3E3-C608D78CA3BA}" destId="{EFBFC7C0-62F5-4E79-8036-99CB4875D253}" srcOrd="0" destOrd="0" parTransId="{3A1CA3BC-CCAB-467B-95CD-4C6B726F3CE0}" sibTransId="{529CD55E-0F2C-4E2C-8714-C48CF7ACCAFE}"/>
    <dgm:cxn modelId="{5DBCC516-5E6C-4A02-A72C-DC622E39B842}" srcId="{CD4B6F29-80FD-4595-8E4A-A67B870062E3}" destId="{D8E3EA88-F118-4F11-ABA9-C52A7220E072}" srcOrd="0" destOrd="0" parTransId="{8E7A7F05-9A22-421E-9BF5-833E2589E622}" sibTransId="{A55C4A63-4CAB-4005-BBDA-FE577FED0EF6}"/>
    <dgm:cxn modelId="{74A25A21-6B4F-4D89-A37D-70B74ED6B2B0}" type="presOf" srcId="{8FBBA971-53B8-43A0-BEDF-EBBAC459843F}" destId="{B0431271-03CA-44DE-8D8A-ED69B094AF6D}" srcOrd="0" destOrd="3" presId="urn:microsoft.com/office/officeart/2005/8/layout/target3"/>
    <dgm:cxn modelId="{EA877635-12DD-48C6-8D91-B1B0DCD1227A}" type="presOf" srcId="{982C9743-750D-4CC5-A2FE-1BB323A23AFD}" destId="{B0431271-03CA-44DE-8D8A-ED69B094AF6D}" srcOrd="0" destOrd="6" presId="urn:microsoft.com/office/officeart/2005/8/layout/target3"/>
    <dgm:cxn modelId="{9CAB1739-11AC-486F-914B-528DC9E8C9F1}" type="presOf" srcId="{2CB86247-A887-49C8-B3E3-C608D78CA3BA}" destId="{B0431271-03CA-44DE-8D8A-ED69B094AF6D}" srcOrd="0" destOrd="1" presId="urn:microsoft.com/office/officeart/2005/8/layout/target3"/>
    <dgm:cxn modelId="{FDF5AA5E-E14C-407F-AA01-48D06B369FAD}" type="presOf" srcId="{8F8BCF05-ACB7-4670-8135-5A8CEF9D1E04}" destId="{B0431271-03CA-44DE-8D8A-ED69B094AF6D}" srcOrd="0" destOrd="9" presId="urn:microsoft.com/office/officeart/2005/8/layout/target3"/>
    <dgm:cxn modelId="{6134D563-CCAC-49DE-9C32-6248F5FAE960}" type="presOf" srcId="{217CB2A9-3E65-4D7B-A26B-76A67621EC7B}" destId="{B0431271-03CA-44DE-8D8A-ED69B094AF6D}" srcOrd="0" destOrd="8" presId="urn:microsoft.com/office/officeart/2005/8/layout/target3"/>
    <dgm:cxn modelId="{AABEC544-43A8-4AA6-A1CA-B32A78CF78FA}" srcId="{60762E94-E7DF-4286-9B09-90371CFC7C99}" destId="{B22E91AA-921B-45DB-8DD8-7B719A9ED782}" srcOrd="0" destOrd="0" parTransId="{F8A54D96-67A0-422B-9A0A-CC0BAF07F36E}" sibTransId="{903F19BA-F510-43C9-A823-0442F3F5E534}"/>
    <dgm:cxn modelId="{E276EB69-86AE-4910-B2AB-44260B90237B}" type="presOf" srcId="{EFBFC7C0-62F5-4E79-8036-99CB4875D253}" destId="{B0431271-03CA-44DE-8D8A-ED69B094AF6D}" srcOrd="0" destOrd="2" presId="urn:microsoft.com/office/officeart/2005/8/layout/target3"/>
    <dgm:cxn modelId="{6469196F-9092-4795-BF17-F4F8C6CA2580}" srcId="{D8E3EA88-F118-4F11-ABA9-C52A7220E072}" destId="{8FBBA971-53B8-43A0-BEDF-EBBAC459843F}" srcOrd="1" destOrd="0" parTransId="{46EE20E3-1849-4135-AFA1-BC650F4EB88B}" sibTransId="{50F2458D-C8BB-4531-8CDD-087A4C188DF8}"/>
    <dgm:cxn modelId="{69179A89-0B4A-4224-993A-B64C3E91F578}" srcId="{60762E94-E7DF-4286-9B09-90371CFC7C99}" destId="{982C9743-750D-4CC5-A2FE-1BB323A23AFD}" srcOrd="1" destOrd="0" parTransId="{0C57848F-B526-4254-9F2C-83F522ADF7AA}" sibTransId="{91730F39-5D10-43B9-9603-46A92FDB47DF}"/>
    <dgm:cxn modelId="{AD80F69C-2BF4-4520-8920-9D3BE14D0A97}" type="presOf" srcId="{60762E94-E7DF-4286-9B09-90371CFC7C99}" destId="{B0431271-03CA-44DE-8D8A-ED69B094AF6D}" srcOrd="0" destOrd="4" presId="urn:microsoft.com/office/officeart/2005/8/layout/target3"/>
    <dgm:cxn modelId="{01B1E5AE-428C-404A-82B7-8816319233C1}" type="presOf" srcId="{D8E3EA88-F118-4F11-ABA9-C52A7220E072}" destId="{244702F4-DAB9-4222-AAEA-0230F41BBBC1}" srcOrd="1" destOrd="0" presId="urn:microsoft.com/office/officeart/2005/8/layout/target3"/>
    <dgm:cxn modelId="{7081AEB0-B6E1-4060-A07D-C4274AC9F7A9}" type="presOf" srcId="{D8E3EA88-F118-4F11-ABA9-C52A7220E072}" destId="{506BCF67-DA81-4EFE-8962-5A27111750C8}" srcOrd="0" destOrd="0" presId="urn:microsoft.com/office/officeart/2005/8/layout/target3"/>
    <dgm:cxn modelId="{BC362DB3-A36C-4680-97C5-234B7EF6EC49}" srcId="{60762E94-E7DF-4286-9B09-90371CFC7C99}" destId="{3636836C-74B2-4FD2-BEA7-3E2D625730E6}" srcOrd="2" destOrd="0" parTransId="{252952CC-5A7A-4526-A27B-07764144C6EF}" sibTransId="{26AD227B-71A9-4F25-9557-53865E999377}"/>
    <dgm:cxn modelId="{1669C6C3-8CF2-42AA-872E-8085837C51F0}" type="presOf" srcId="{3636836C-74B2-4FD2-BEA7-3E2D625730E6}" destId="{B0431271-03CA-44DE-8D8A-ED69B094AF6D}" srcOrd="0" destOrd="7" presId="urn:microsoft.com/office/officeart/2005/8/layout/target3"/>
    <dgm:cxn modelId="{16787DCB-4CEA-4511-A0CA-E495874EA781}" srcId="{D8E3EA88-F118-4F11-ABA9-C52A7220E072}" destId="{8F8BCF05-ACB7-4670-8135-5A8CEF9D1E04}" srcOrd="2" destOrd="0" parTransId="{7CD30C4F-F606-4E61-9F9A-BCA9411D1E51}" sibTransId="{66D18399-CE02-4310-8A02-37ED29C35EC4}"/>
    <dgm:cxn modelId="{F4124ACC-DD0B-41F1-B7E9-B8271F15248F}" type="presOf" srcId="{B865AF33-6472-4E8C-BE9F-EF4D0791E4FB}" destId="{B0431271-03CA-44DE-8D8A-ED69B094AF6D}" srcOrd="0" destOrd="0" presId="urn:microsoft.com/office/officeart/2005/8/layout/target3"/>
    <dgm:cxn modelId="{4E8361E5-BDE4-4114-AE2E-7506CB21652B}" type="presOf" srcId="{B22E91AA-921B-45DB-8DD8-7B719A9ED782}" destId="{B0431271-03CA-44DE-8D8A-ED69B094AF6D}" srcOrd="0" destOrd="5" presId="urn:microsoft.com/office/officeart/2005/8/layout/target3"/>
    <dgm:cxn modelId="{73F878E6-CA7C-43A0-8EDF-39396B32949F}" type="presOf" srcId="{CD4B6F29-80FD-4595-8E4A-A67B870062E3}" destId="{A3D1CEDC-40A2-4E50-8049-B155D0AAD42C}" srcOrd="0" destOrd="0" presId="urn:microsoft.com/office/officeart/2005/8/layout/target3"/>
    <dgm:cxn modelId="{9EBCA6EC-5AD3-4F10-9A3B-69ADF466F36F}" srcId="{8FBBA971-53B8-43A0-BEDF-EBBAC459843F}" destId="{60762E94-E7DF-4286-9B09-90371CFC7C99}" srcOrd="0" destOrd="0" parTransId="{2809D68A-26A4-4775-9621-CB7F9A743CAC}" sibTransId="{686F2A7E-7E6B-4A4E-8702-AFB73658B53D}"/>
    <dgm:cxn modelId="{8D6097F4-9354-44FE-B4D1-3CD616D4E86D}" srcId="{B865AF33-6472-4E8C-BE9F-EF4D0791E4FB}" destId="{2CB86247-A887-49C8-B3E3-C608D78CA3BA}" srcOrd="0" destOrd="0" parTransId="{AB66D043-08F7-4770-B609-256C819B458E}" sibTransId="{FF8AD1A3-180D-4B60-840F-1B3A233F83DF}"/>
    <dgm:cxn modelId="{4AE583FE-46BC-463F-A6CC-F0EF7059B881}" srcId="{8FBBA971-53B8-43A0-BEDF-EBBAC459843F}" destId="{217CB2A9-3E65-4D7B-A26B-76A67621EC7B}" srcOrd="1" destOrd="0" parTransId="{1AF8AB6B-8FC8-4FBD-B8AF-4DF6A04FDFB7}" sibTransId="{183952F9-E656-4EDC-8F0A-F594470398E2}"/>
    <dgm:cxn modelId="{C2412F49-85B4-4369-B17C-62A648DDE6F9}" type="presParOf" srcId="{A3D1CEDC-40A2-4E50-8049-B155D0AAD42C}" destId="{46278286-07C2-4E75-A58F-106B76527C43}" srcOrd="0" destOrd="0" presId="urn:microsoft.com/office/officeart/2005/8/layout/target3"/>
    <dgm:cxn modelId="{392BFBFE-ACBC-4013-BF9B-73FFCB30C2DC}" type="presParOf" srcId="{A3D1CEDC-40A2-4E50-8049-B155D0AAD42C}" destId="{230F0C22-F4E2-4F54-A862-FD5B72026076}" srcOrd="1" destOrd="0" presId="urn:microsoft.com/office/officeart/2005/8/layout/target3"/>
    <dgm:cxn modelId="{FA0D26F9-198A-45CF-A4EF-CEC96BC164BE}" type="presParOf" srcId="{A3D1CEDC-40A2-4E50-8049-B155D0AAD42C}" destId="{506BCF67-DA81-4EFE-8962-5A27111750C8}" srcOrd="2" destOrd="0" presId="urn:microsoft.com/office/officeart/2005/8/layout/target3"/>
    <dgm:cxn modelId="{B48CFC5A-F614-4D04-A879-F449D6013D6F}" type="presParOf" srcId="{A3D1CEDC-40A2-4E50-8049-B155D0AAD42C}" destId="{244702F4-DAB9-4222-AAEA-0230F41BBBC1}" srcOrd="3" destOrd="0" presId="urn:microsoft.com/office/officeart/2005/8/layout/target3"/>
    <dgm:cxn modelId="{5CD136E2-AE44-4285-9934-C9B4C8175A2F}" type="presParOf" srcId="{A3D1CEDC-40A2-4E50-8049-B155D0AAD42C}" destId="{B0431271-03CA-44DE-8D8A-ED69B094AF6D}" srcOrd="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3A61C2-925B-4A52-BC78-66F3820F42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D30F36A-4EF6-4380-850E-0ADA8F13D8D3}">
      <dgm:prSet phldr="0"/>
      <dgm:spPr/>
      <dgm:t>
        <a:bodyPr/>
        <a:lstStyle/>
        <a:p>
          <a:pPr algn="l" rtl="0"/>
          <a:r>
            <a:rPr lang="en-US" b="1">
              <a:latin typeface="Calibri"/>
              <a:ea typeface="Calibri"/>
              <a:cs typeface="Calibri"/>
            </a:rPr>
            <a:t>Central New Mexico Housing Corporation </a:t>
          </a:r>
          <a:endParaRPr lang="en-US" b="1">
            <a:latin typeface="Calibri Light" panose="020F0302020204030204"/>
            <a:ea typeface="Calibri Light" panose="020F0302020204030204"/>
            <a:cs typeface="Calibri Light" panose="020F0302020204030204"/>
          </a:endParaRPr>
        </a:p>
      </dgm:t>
    </dgm:pt>
    <dgm:pt modelId="{A0D1A052-A56F-447F-8A99-40BF458CD3DD}" type="parTrans" cxnId="{1CCE26D5-EA48-4E8F-92F8-D6DFB16DE92B}">
      <dgm:prSet/>
      <dgm:spPr/>
    </dgm:pt>
    <dgm:pt modelId="{A2D5BD1F-AA98-4C5B-9225-27DBFC927A43}" type="sibTrans" cxnId="{1CCE26D5-EA48-4E8F-92F8-D6DFB16DE92B}">
      <dgm:prSet/>
      <dgm:spPr/>
    </dgm:pt>
    <dgm:pt modelId="{92F08F0E-0618-43C5-9F51-08BCB68E7613}">
      <dgm:prSet phldr="0"/>
      <dgm:spPr/>
      <dgm:t>
        <a:bodyPr/>
        <a:lstStyle/>
        <a:p>
          <a:r>
            <a:rPr lang="en-US" b="0">
              <a:latin typeface="Calibri"/>
              <a:ea typeface="Calibri"/>
              <a:cs typeface="Calibri"/>
            </a:rPr>
            <a:t>Cyndi Hazzard, Executive Director </a:t>
          </a:r>
          <a:endParaRPr lang="en-US" b="0"/>
        </a:p>
      </dgm:t>
    </dgm:pt>
    <dgm:pt modelId="{D82B7D59-F4F6-48C9-8083-5293F1420BB2}" type="parTrans" cxnId="{7FF2F327-62FE-4EEF-967C-74DCF7979E40}">
      <dgm:prSet/>
      <dgm:spPr/>
    </dgm:pt>
    <dgm:pt modelId="{40EC742F-6AFF-404B-8841-D13F64115D23}" type="sibTrans" cxnId="{7FF2F327-62FE-4EEF-967C-74DCF7979E40}">
      <dgm:prSet/>
      <dgm:spPr/>
    </dgm:pt>
    <dgm:pt modelId="{E13F7DDE-A6E9-44BD-857F-631677D3BD98}">
      <dgm:prSet phldr="0"/>
      <dgm:spPr/>
      <dgm:t>
        <a:bodyPr/>
        <a:lstStyle/>
        <a:p>
          <a:pPr algn="l" rtl="0"/>
          <a:r>
            <a:rPr lang="en-US" b="0">
              <a:latin typeface="Calibri"/>
              <a:ea typeface="Calibri"/>
              <a:cs typeface="Calibri"/>
            </a:rPr>
            <a:t>Serves the Northern Counties of the State  </a:t>
          </a:r>
          <a:endParaRPr lang="en-US" b="0"/>
        </a:p>
      </dgm:t>
    </dgm:pt>
    <dgm:pt modelId="{FE949E8A-6ADF-46DE-9400-2745DB9D09B6}" type="parTrans" cxnId="{CE4C270E-98BA-4788-96F4-542C4B6ABF50}">
      <dgm:prSet/>
      <dgm:spPr/>
    </dgm:pt>
    <dgm:pt modelId="{D7CF33C6-4816-43B7-9D26-FC47BFA2B315}" type="sibTrans" cxnId="{CE4C270E-98BA-4788-96F4-542C4B6ABF50}">
      <dgm:prSet/>
      <dgm:spPr/>
    </dgm:pt>
    <dgm:pt modelId="{D1BD65B5-3854-4B87-8DA5-232BADF642F9}">
      <dgm:prSet phldr="0"/>
      <dgm:spPr/>
      <dgm:t>
        <a:bodyPr/>
        <a:lstStyle/>
        <a:p>
          <a:pPr algn="l" rtl="0"/>
          <a:r>
            <a:rPr lang="en-US" b="0">
              <a:latin typeface="Calibri"/>
              <a:ea typeface="Calibri"/>
              <a:cs typeface="Calibri"/>
            </a:rPr>
            <a:t>Weatherization Office is in Albuquerque, NM </a:t>
          </a:r>
          <a:endParaRPr lang="en-US" b="0"/>
        </a:p>
      </dgm:t>
    </dgm:pt>
    <dgm:pt modelId="{B7FABC3D-3BA7-46DC-9CD9-B2D89A91748F}" type="parTrans" cxnId="{6A62AB01-D78E-4157-A721-59470A33B835}">
      <dgm:prSet/>
      <dgm:spPr/>
    </dgm:pt>
    <dgm:pt modelId="{EB3D8948-53CA-4283-A159-6DB35C067D42}" type="sibTrans" cxnId="{6A62AB01-D78E-4157-A721-59470A33B835}">
      <dgm:prSet/>
      <dgm:spPr/>
    </dgm:pt>
    <dgm:pt modelId="{A846DD49-A1C5-4005-83FF-6AFCDE4F2A49}">
      <dgm:prSet phldr="0"/>
      <dgm:spPr/>
      <dgm:t>
        <a:bodyPr/>
        <a:lstStyle/>
        <a:p>
          <a:pPr algn="l" rtl="0"/>
          <a:r>
            <a:rPr lang="en-US" b="1">
              <a:latin typeface="Calibri"/>
              <a:ea typeface="Calibri"/>
              <a:cs typeface="Calibri"/>
            </a:rPr>
            <a:t>Southwestern Regional Housing and Community Development Corporation </a:t>
          </a:r>
          <a:endParaRPr lang="en-US" b="1">
            <a:latin typeface="Calibri Light" panose="020F0302020204030204"/>
          </a:endParaRPr>
        </a:p>
      </dgm:t>
    </dgm:pt>
    <dgm:pt modelId="{E8A1841A-5AC5-4A26-9663-E8CDC1D023EA}" type="parTrans" cxnId="{616AE686-D351-4B50-945C-CD5937D63FDA}">
      <dgm:prSet/>
      <dgm:spPr/>
    </dgm:pt>
    <dgm:pt modelId="{44FD677E-7420-4C84-B82D-0F9D06B3F19C}" type="sibTrans" cxnId="{616AE686-D351-4B50-945C-CD5937D63FDA}">
      <dgm:prSet/>
      <dgm:spPr/>
    </dgm:pt>
    <dgm:pt modelId="{2331BD1C-B498-466A-8508-95725A075EE1}">
      <dgm:prSet phldr="0"/>
      <dgm:spPr/>
      <dgm:t>
        <a:bodyPr/>
        <a:lstStyle/>
        <a:p>
          <a:pPr algn="l" rtl="0"/>
          <a:r>
            <a:rPr lang="en-US">
              <a:latin typeface="Calibri"/>
              <a:ea typeface="Calibri"/>
              <a:cs typeface="Calibri"/>
            </a:rPr>
            <a:t>Veronika Molina, Executive Director </a:t>
          </a:r>
          <a:endParaRPr lang="en-US"/>
        </a:p>
      </dgm:t>
    </dgm:pt>
    <dgm:pt modelId="{8C1C4CFD-CB1B-46C8-8139-B3407B6FADCF}" type="parTrans" cxnId="{A5B0A10D-C7A3-41C5-AAB5-323509C64C74}">
      <dgm:prSet/>
      <dgm:spPr/>
    </dgm:pt>
    <dgm:pt modelId="{F931BEE6-12F3-4922-913A-EF60D9F7E839}" type="sibTrans" cxnId="{A5B0A10D-C7A3-41C5-AAB5-323509C64C74}">
      <dgm:prSet/>
      <dgm:spPr/>
    </dgm:pt>
    <dgm:pt modelId="{D1E839B4-6B75-417A-9FAA-11DE42C8B623}">
      <dgm:prSet phldr="0"/>
      <dgm:spPr/>
      <dgm:t>
        <a:bodyPr/>
        <a:lstStyle/>
        <a:p>
          <a:pPr algn="l" rtl="0"/>
          <a:r>
            <a:rPr lang="en-US">
              <a:latin typeface="Calibri"/>
              <a:ea typeface="Calibri"/>
              <a:cs typeface="Calibri"/>
            </a:rPr>
            <a:t>Serves the Southern Counties of the State </a:t>
          </a:r>
          <a:endParaRPr lang="en-US"/>
        </a:p>
      </dgm:t>
    </dgm:pt>
    <dgm:pt modelId="{792FFCD4-B247-45FB-982E-9C8DA4913D24}" type="parTrans" cxnId="{076A2F60-9C28-4BA5-9CE0-0ABACE72EF03}">
      <dgm:prSet/>
      <dgm:spPr/>
    </dgm:pt>
    <dgm:pt modelId="{60D10BBB-EA58-423D-818D-0F70645717AE}" type="sibTrans" cxnId="{076A2F60-9C28-4BA5-9CE0-0ABACE72EF03}">
      <dgm:prSet/>
      <dgm:spPr/>
    </dgm:pt>
    <dgm:pt modelId="{4FA81B07-6BC8-404F-A474-E885DFF7971F}">
      <dgm:prSet phldr="0"/>
      <dgm:spPr/>
      <dgm:t>
        <a:bodyPr/>
        <a:lstStyle/>
        <a:p>
          <a:pPr algn="l" rtl="0"/>
          <a:r>
            <a:rPr lang="en-US">
              <a:latin typeface="Calibri"/>
              <a:ea typeface="Calibri"/>
              <a:cs typeface="Calibri"/>
            </a:rPr>
            <a:t>Weatherization Office is in Las Cruces NM and Main Office is in Deming, NM </a:t>
          </a:r>
          <a:endParaRPr lang="en-US"/>
        </a:p>
      </dgm:t>
    </dgm:pt>
    <dgm:pt modelId="{7A54E76F-4B52-412D-A661-0E23B1E90F89}" type="parTrans" cxnId="{B41E3A60-CFD5-4EB0-9AED-D863B0FDCBD2}">
      <dgm:prSet/>
      <dgm:spPr/>
    </dgm:pt>
    <dgm:pt modelId="{DED6111B-11C9-41EA-8F3D-09DA8C16CFE1}" type="sibTrans" cxnId="{B41E3A60-CFD5-4EB0-9AED-D863B0FDCBD2}">
      <dgm:prSet/>
      <dgm:spPr/>
    </dgm:pt>
    <dgm:pt modelId="{336B027E-8DF1-4F6B-8B60-E353421882D3}">
      <dgm:prSet phldr="0"/>
      <dgm:spPr/>
      <dgm:t>
        <a:bodyPr/>
        <a:lstStyle/>
        <a:p>
          <a:pPr algn="l" rtl="0"/>
          <a:r>
            <a:rPr lang="en-US" b="1">
              <a:latin typeface="Calibri"/>
              <a:ea typeface="Calibri"/>
              <a:cs typeface="Calibri"/>
            </a:rPr>
            <a:t>Red Feather Development Group </a:t>
          </a:r>
          <a:endParaRPr lang="en-US" b="1"/>
        </a:p>
      </dgm:t>
    </dgm:pt>
    <dgm:pt modelId="{1465350D-E605-4A6F-A46D-BC68E99CDF03}" type="parTrans" cxnId="{F3785E29-0C2E-4DC9-8122-97CF87673D6D}">
      <dgm:prSet/>
      <dgm:spPr/>
    </dgm:pt>
    <dgm:pt modelId="{8FEA2E91-3760-42CD-957E-18B30F9AD359}" type="sibTrans" cxnId="{F3785E29-0C2E-4DC9-8122-97CF87673D6D}">
      <dgm:prSet/>
      <dgm:spPr/>
    </dgm:pt>
    <dgm:pt modelId="{322F2D01-CBCE-460B-8FC2-9E1D1F30E6AB}">
      <dgm:prSet phldr="0"/>
      <dgm:spPr/>
      <dgm:t>
        <a:bodyPr/>
        <a:lstStyle/>
        <a:p>
          <a:pPr algn="l" rtl="0"/>
          <a:r>
            <a:rPr lang="en-US">
              <a:latin typeface="Calibri"/>
              <a:ea typeface="Calibri"/>
              <a:cs typeface="Calibri"/>
            </a:rPr>
            <a:t>Joe Seidenberg, Executive Director </a:t>
          </a:r>
          <a:endParaRPr lang="en-US"/>
        </a:p>
      </dgm:t>
    </dgm:pt>
    <dgm:pt modelId="{7B83DBB7-65A4-44BB-A23B-C6E01CA019F1}" type="parTrans" cxnId="{D9BED995-8F38-4875-A672-F11A57A569D2}">
      <dgm:prSet/>
      <dgm:spPr/>
    </dgm:pt>
    <dgm:pt modelId="{932C69FE-3CEF-464E-A1D5-1819A561F0A4}" type="sibTrans" cxnId="{D9BED995-8F38-4875-A672-F11A57A569D2}">
      <dgm:prSet/>
      <dgm:spPr/>
    </dgm:pt>
    <dgm:pt modelId="{79860F01-7DE4-49F4-8187-9A2D94181411}">
      <dgm:prSet phldr="0"/>
      <dgm:spPr/>
      <dgm:t>
        <a:bodyPr/>
        <a:lstStyle/>
        <a:p>
          <a:pPr algn="l" rtl="0"/>
          <a:r>
            <a:rPr lang="en-US">
              <a:latin typeface="Calibri"/>
              <a:ea typeface="Calibri"/>
              <a:cs typeface="Calibri"/>
            </a:rPr>
            <a:t>Serves the Navajo Nation within the State  </a:t>
          </a:r>
          <a:endParaRPr lang="en-US"/>
        </a:p>
      </dgm:t>
    </dgm:pt>
    <dgm:pt modelId="{DEEE2E94-874C-4864-B5B1-82416B892890}" type="parTrans" cxnId="{9A394F88-3E1C-434A-8529-362EEF8C1025}">
      <dgm:prSet/>
      <dgm:spPr/>
    </dgm:pt>
    <dgm:pt modelId="{38B30C93-2EC8-4035-8A71-3B90199F1086}" type="sibTrans" cxnId="{9A394F88-3E1C-434A-8529-362EEF8C1025}">
      <dgm:prSet/>
      <dgm:spPr/>
    </dgm:pt>
    <dgm:pt modelId="{F401B22B-C8C1-4C17-ADE4-F3E4865C473C}">
      <dgm:prSet phldr="0"/>
      <dgm:spPr/>
      <dgm:t>
        <a:bodyPr/>
        <a:lstStyle/>
        <a:p>
          <a:pPr algn="l" rtl="0"/>
          <a:r>
            <a:rPr lang="en-US">
              <a:latin typeface="Calibri"/>
              <a:ea typeface="Calibri"/>
              <a:cs typeface="Calibri"/>
            </a:rPr>
            <a:t>Weatherization Office is in Flagstaff, AZ </a:t>
          </a:r>
          <a:endParaRPr lang="en-US"/>
        </a:p>
      </dgm:t>
    </dgm:pt>
    <dgm:pt modelId="{EB55F568-DC4F-4B38-A9F0-CA876D3A7C22}" type="parTrans" cxnId="{177F9C58-90C6-41E5-A20E-0FDB5CD5E1A8}">
      <dgm:prSet/>
      <dgm:spPr/>
    </dgm:pt>
    <dgm:pt modelId="{016D307A-FA6B-429A-9868-1A4A84282B9E}" type="sibTrans" cxnId="{177F9C58-90C6-41E5-A20E-0FDB5CD5E1A8}">
      <dgm:prSet/>
      <dgm:spPr/>
    </dgm:pt>
    <dgm:pt modelId="{4EE4E296-D7A0-4F36-97DA-11233516E082}" type="pres">
      <dgm:prSet presAssocID="{483A61C2-925B-4A52-BC78-66F3820F4261}" presName="Name0" presStyleCnt="0">
        <dgm:presLayoutVars>
          <dgm:chMax val="7"/>
          <dgm:chPref val="7"/>
          <dgm:dir/>
        </dgm:presLayoutVars>
      </dgm:prSet>
      <dgm:spPr/>
    </dgm:pt>
    <dgm:pt modelId="{CBEDD6F9-4BC7-4B41-9A46-616A853E0818}" type="pres">
      <dgm:prSet presAssocID="{483A61C2-925B-4A52-BC78-66F3820F4261}" presName="Name1" presStyleCnt="0"/>
      <dgm:spPr/>
    </dgm:pt>
    <dgm:pt modelId="{9943BBA9-1D1E-4FED-A23A-754CC69565A7}" type="pres">
      <dgm:prSet presAssocID="{483A61C2-925B-4A52-BC78-66F3820F4261}" presName="cycle" presStyleCnt="0"/>
      <dgm:spPr/>
    </dgm:pt>
    <dgm:pt modelId="{5D026348-ACB2-49D5-8086-CC807A4E64F8}" type="pres">
      <dgm:prSet presAssocID="{483A61C2-925B-4A52-BC78-66F3820F4261}" presName="srcNode" presStyleLbl="node1" presStyleIdx="0" presStyleCnt="3"/>
      <dgm:spPr/>
    </dgm:pt>
    <dgm:pt modelId="{CB74382C-8F3C-4E60-A5B3-7DB059482D1B}" type="pres">
      <dgm:prSet presAssocID="{483A61C2-925B-4A52-BC78-66F3820F4261}" presName="conn" presStyleLbl="parChTrans1D2" presStyleIdx="0" presStyleCnt="1"/>
      <dgm:spPr/>
    </dgm:pt>
    <dgm:pt modelId="{066436EB-5F5A-4B40-B27C-06DD3D18D6F6}" type="pres">
      <dgm:prSet presAssocID="{483A61C2-925B-4A52-BC78-66F3820F4261}" presName="extraNode" presStyleLbl="node1" presStyleIdx="0" presStyleCnt="3"/>
      <dgm:spPr/>
    </dgm:pt>
    <dgm:pt modelId="{D21E0A87-4721-496D-BE55-92EDBA9ED7DA}" type="pres">
      <dgm:prSet presAssocID="{483A61C2-925B-4A52-BC78-66F3820F4261}" presName="dstNode" presStyleLbl="node1" presStyleIdx="0" presStyleCnt="3"/>
      <dgm:spPr/>
    </dgm:pt>
    <dgm:pt modelId="{A1A2D627-D649-4BF2-8D52-198440E1928C}" type="pres">
      <dgm:prSet presAssocID="{1D30F36A-4EF6-4380-850E-0ADA8F13D8D3}" presName="text_1" presStyleLbl="node1" presStyleIdx="0" presStyleCnt="3">
        <dgm:presLayoutVars>
          <dgm:bulletEnabled val="1"/>
        </dgm:presLayoutVars>
      </dgm:prSet>
      <dgm:spPr/>
    </dgm:pt>
    <dgm:pt modelId="{E395CE6B-AD75-46B1-ABAB-8FD7934F43F7}" type="pres">
      <dgm:prSet presAssocID="{1D30F36A-4EF6-4380-850E-0ADA8F13D8D3}" presName="accent_1" presStyleCnt="0"/>
      <dgm:spPr/>
    </dgm:pt>
    <dgm:pt modelId="{83208374-8474-4BAD-9F43-DB01E6AFEDCA}" type="pres">
      <dgm:prSet presAssocID="{1D30F36A-4EF6-4380-850E-0ADA8F13D8D3}" presName="accentRepeatNode" presStyleLbl="solidFgAcc1" presStyleIdx="0" presStyleCnt="3"/>
      <dgm:spPr/>
    </dgm:pt>
    <dgm:pt modelId="{65055B8C-6693-4305-9319-693E8CEC1CCE}" type="pres">
      <dgm:prSet presAssocID="{A846DD49-A1C5-4005-83FF-6AFCDE4F2A49}" presName="text_2" presStyleLbl="node1" presStyleIdx="1" presStyleCnt="3">
        <dgm:presLayoutVars>
          <dgm:bulletEnabled val="1"/>
        </dgm:presLayoutVars>
      </dgm:prSet>
      <dgm:spPr/>
    </dgm:pt>
    <dgm:pt modelId="{E462EEDC-D169-4AEB-80A9-14B660D002D3}" type="pres">
      <dgm:prSet presAssocID="{A846DD49-A1C5-4005-83FF-6AFCDE4F2A49}" presName="accent_2" presStyleCnt="0"/>
      <dgm:spPr/>
    </dgm:pt>
    <dgm:pt modelId="{1ECA7CB9-FB23-4A88-94A1-B1C28C95F3FE}" type="pres">
      <dgm:prSet presAssocID="{A846DD49-A1C5-4005-83FF-6AFCDE4F2A49}" presName="accentRepeatNode" presStyleLbl="solidFgAcc1" presStyleIdx="1" presStyleCnt="3"/>
      <dgm:spPr/>
    </dgm:pt>
    <dgm:pt modelId="{F588A59B-ED85-4FB4-A8A5-163E561B99DA}" type="pres">
      <dgm:prSet presAssocID="{336B027E-8DF1-4F6B-8B60-E353421882D3}" presName="text_3" presStyleLbl="node1" presStyleIdx="2" presStyleCnt="3">
        <dgm:presLayoutVars>
          <dgm:bulletEnabled val="1"/>
        </dgm:presLayoutVars>
      </dgm:prSet>
      <dgm:spPr/>
    </dgm:pt>
    <dgm:pt modelId="{B3ABDF33-D559-4D48-9C77-2CC7E0245B22}" type="pres">
      <dgm:prSet presAssocID="{336B027E-8DF1-4F6B-8B60-E353421882D3}" presName="accent_3" presStyleCnt="0"/>
      <dgm:spPr/>
    </dgm:pt>
    <dgm:pt modelId="{4FAF0402-8ADD-47E1-9D25-7AF279820C37}" type="pres">
      <dgm:prSet presAssocID="{336B027E-8DF1-4F6B-8B60-E353421882D3}" presName="accentRepeatNode" presStyleLbl="solidFgAcc1" presStyleIdx="2" presStyleCnt="3"/>
      <dgm:spPr/>
    </dgm:pt>
  </dgm:ptLst>
  <dgm:cxnLst>
    <dgm:cxn modelId="{6A62AB01-D78E-4157-A721-59470A33B835}" srcId="{1D30F36A-4EF6-4380-850E-0ADA8F13D8D3}" destId="{D1BD65B5-3854-4B87-8DA5-232BADF642F9}" srcOrd="2" destOrd="0" parTransId="{B7FABC3D-3BA7-46DC-9CD9-B2D89A91748F}" sibTransId="{EB3D8948-53CA-4283-A159-6DB35C067D42}"/>
    <dgm:cxn modelId="{22016E05-C295-4DB6-AEE4-B1C759B7C9CA}" type="presOf" srcId="{D1E839B4-6B75-417A-9FAA-11DE42C8B623}" destId="{65055B8C-6693-4305-9319-693E8CEC1CCE}" srcOrd="0" destOrd="2" presId="urn:microsoft.com/office/officeart/2008/layout/VerticalCurvedList"/>
    <dgm:cxn modelId="{A5B0A10D-C7A3-41C5-AAB5-323509C64C74}" srcId="{A846DD49-A1C5-4005-83FF-6AFCDE4F2A49}" destId="{2331BD1C-B498-466A-8508-95725A075EE1}" srcOrd="0" destOrd="0" parTransId="{8C1C4CFD-CB1B-46C8-8139-B3407B6FADCF}" sibTransId="{F931BEE6-12F3-4922-913A-EF60D9F7E839}"/>
    <dgm:cxn modelId="{CE4C270E-98BA-4788-96F4-542C4B6ABF50}" srcId="{1D30F36A-4EF6-4380-850E-0ADA8F13D8D3}" destId="{E13F7DDE-A6E9-44BD-857F-631677D3BD98}" srcOrd="1" destOrd="0" parTransId="{FE949E8A-6ADF-46DE-9400-2745DB9D09B6}" sibTransId="{D7CF33C6-4816-43B7-9D26-FC47BFA2B315}"/>
    <dgm:cxn modelId="{1015AD15-A271-4D58-8820-6B19248F9E5A}" type="presOf" srcId="{F401B22B-C8C1-4C17-ADE4-F3E4865C473C}" destId="{F588A59B-ED85-4FB4-A8A5-163E561B99DA}" srcOrd="0" destOrd="3" presId="urn:microsoft.com/office/officeart/2008/layout/VerticalCurvedList"/>
    <dgm:cxn modelId="{7FF2F327-62FE-4EEF-967C-74DCF7979E40}" srcId="{1D30F36A-4EF6-4380-850E-0ADA8F13D8D3}" destId="{92F08F0E-0618-43C5-9F51-08BCB68E7613}" srcOrd="0" destOrd="0" parTransId="{D82B7D59-F4F6-48C9-8083-5293F1420BB2}" sibTransId="{40EC742F-6AFF-404B-8841-D13F64115D23}"/>
    <dgm:cxn modelId="{F3785E29-0C2E-4DC9-8122-97CF87673D6D}" srcId="{483A61C2-925B-4A52-BC78-66F3820F4261}" destId="{336B027E-8DF1-4F6B-8B60-E353421882D3}" srcOrd="2" destOrd="0" parTransId="{1465350D-E605-4A6F-A46D-BC68E99CDF03}" sibTransId="{8FEA2E91-3760-42CD-957E-18B30F9AD359}"/>
    <dgm:cxn modelId="{C224882C-95D8-41A3-A2A4-8CA86BBBC3F8}" type="presOf" srcId="{1D30F36A-4EF6-4380-850E-0ADA8F13D8D3}" destId="{A1A2D627-D649-4BF2-8D52-198440E1928C}" srcOrd="0" destOrd="0" presId="urn:microsoft.com/office/officeart/2008/layout/VerticalCurvedList"/>
    <dgm:cxn modelId="{F5CAA12D-4439-477C-B549-0C2A63C0CB7D}" type="presOf" srcId="{79860F01-7DE4-49F4-8187-9A2D94181411}" destId="{F588A59B-ED85-4FB4-A8A5-163E561B99DA}" srcOrd="0" destOrd="2" presId="urn:microsoft.com/office/officeart/2008/layout/VerticalCurvedList"/>
    <dgm:cxn modelId="{D200C23A-CF5C-4D8C-8709-AC1FDFE7C0AE}" type="presOf" srcId="{483A61C2-925B-4A52-BC78-66F3820F4261}" destId="{4EE4E296-D7A0-4F36-97DA-11233516E082}" srcOrd="0" destOrd="0" presId="urn:microsoft.com/office/officeart/2008/layout/VerticalCurvedList"/>
    <dgm:cxn modelId="{076A2F60-9C28-4BA5-9CE0-0ABACE72EF03}" srcId="{A846DD49-A1C5-4005-83FF-6AFCDE4F2A49}" destId="{D1E839B4-6B75-417A-9FAA-11DE42C8B623}" srcOrd="1" destOrd="0" parTransId="{792FFCD4-B247-45FB-982E-9C8DA4913D24}" sibTransId="{60D10BBB-EA58-423D-818D-0F70645717AE}"/>
    <dgm:cxn modelId="{B41E3A60-CFD5-4EB0-9AED-D863B0FDCBD2}" srcId="{A846DD49-A1C5-4005-83FF-6AFCDE4F2A49}" destId="{4FA81B07-6BC8-404F-A474-E885DFF7971F}" srcOrd="2" destOrd="0" parTransId="{7A54E76F-4B52-412D-A661-0E23B1E90F89}" sibTransId="{DED6111B-11C9-41EA-8F3D-09DA8C16CFE1}"/>
    <dgm:cxn modelId="{8EDC7A45-7B9A-48BA-B7C3-3E9B3ED842CC}" type="presOf" srcId="{4FA81B07-6BC8-404F-A474-E885DFF7971F}" destId="{65055B8C-6693-4305-9319-693E8CEC1CCE}" srcOrd="0" destOrd="3" presId="urn:microsoft.com/office/officeart/2008/layout/VerticalCurvedList"/>
    <dgm:cxn modelId="{FEC1B569-169C-47EF-905A-BEE1F4E82B3F}" type="presOf" srcId="{40EC742F-6AFF-404B-8841-D13F64115D23}" destId="{CB74382C-8F3C-4E60-A5B3-7DB059482D1B}" srcOrd="0" destOrd="0" presId="urn:microsoft.com/office/officeart/2008/layout/VerticalCurvedList"/>
    <dgm:cxn modelId="{177F9C58-90C6-41E5-A20E-0FDB5CD5E1A8}" srcId="{336B027E-8DF1-4F6B-8B60-E353421882D3}" destId="{F401B22B-C8C1-4C17-ADE4-F3E4865C473C}" srcOrd="2" destOrd="0" parTransId="{EB55F568-DC4F-4B38-A9F0-CA876D3A7C22}" sibTransId="{016D307A-FA6B-429A-9868-1A4A84282B9E}"/>
    <dgm:cxn modelId="{80798E59-159F-429E-8549-8846450D8B69}" type="presOf" srcId="{D1BD65B5-3854-4B87-8DA5-232BADF642F9}" destId="{A1A2D627-D649-4BF2-8D52-198440E1928C}" srcOrd="0" destOrd="3" presId="urn:microsoft.com/office/officeart/2008/layout/VerticalCurvedList"/>
    <dgm:cxn modelId="{392ED979-5D9A-4409-916A-AED543A17F50}" type="presOf" srcId="{92F08F0E-0618-43C5-9F51-08BCB68E7613}" destId="{A1A2D627-D649-4BF2-8D52-198440E1928C}" srcOrd="0" destOrd="1" presId="urn:microsoft.com/office/officeart/2008/layout/VerticalCurvedList"/>
    <dgm:cxn modelId="{5B01D881-80F3-4579-B865-269887B0291B}" type="presOf" srcId="{336B027E-8DF1-4F6B-8B60-E353421882D3}" destId="{F588A59B-ED85-4FB4-A8A5-163E561B99DA}" srcOrd="0" destOrd="0" presId="urn:microsoft.com/office/officeart/2008/layout/VerticalCurvedList"/>
    <dgm:cxn modelId="{31EAAD86-1292-4381-90D4-CE1358428105}" type="presOf" srcId="{A846DD49-A1C5-4005-83FF-6AFCDE4F2A49}" destId="{65055B8C-6693-4305-9319-693E8CEC1CCE}" srcOrd="0" destOrd="0" presId="urn:microsoft.com/office/officeart/2008/layout/VerticalCurvedList"/>
    <dgm:cxn modelId="{616AE686-D351-4B50-945C-CD5937D63FDA}" srcId="{483A61C2-925B-4A52-BC78-66F3820F4261}" destId="{A846DD49-A1C5-4005-83FF-6AFCDE4F2A49}" srcOrd="1" destOrd="0" parTransId="{E8A1841A-5AC5-4A26-9663-E8CDC1D023EA}" sibTransId="{44FD677E-7420-4C84-B82D-0F9D06B3F19C}"/>
    <dgm:cxn modelId="{9A394F88-3E1C-434A-8529-362EEF8C1025}" srcId="{336B027E-8DF1-4F6B-8B60-E353421882D3}" destId="{79860F01-7DE4-49F4-8187-9A2D94181411}" srcOrd="1" destOrd="0" parTransId="{DEEE2E94-874C-4864-B5B1-82416B892890}" sibTransId="{38B30C93-2EC8-4035-8A71-3B90199F1086}"/>
    <dgm:cxn modelId="{DDD0878A-0ACA-421C-9438-4846FA44A3DF}" type="presOf" srcId="{322F2D01-CBCE-460B-8FC2-9E1D1F30E6AB}" destId="{F588A59B-ED85-4FB4-A8A5-163E561B99DA}" srcOrd="0" destOrd="1" presId="urn:microsoft.com/office/officeart/2008/layout/VerticalCurvedList"/>
    <dgm:cxn modelId="{D9BED995-8F38-4875-A672-F11A57A569D2}" srcId="{336B027E-8DF1-4F6B-8B60-E353421882D3}" destId="{322F2D01-CBCE-460B-8FC2-9E1D1F30E6AB}" srcOrd="0" destOrd="0" parTransId="{7B83DBB7-65A4-44BB-A23B-C6E01CA019F1}" sibTransId="{932C69FE-3CEF-464E-A1D5-1819A561F0A4}"/>
    <dgm:cxn modelId="{1CCE26D5-EA48-4E8F-92F8-D6DFB16DE92B}" srcId="{483A61C2-925B-4A52-BC78-66F3820F4261}" destId="{1D30F36A-4EF6-4380-850E-0ADA8F13D8D3}" srcOrd="0" destOrd="0" parTransId="{A0D1A052-A56F-447F-8A99-40BF458CD3DD}" sibTransId="{A2D5BD1F-AA98-4C5B-9225-27DBFC927A43}"/>
    <dgm:cxn modelId="{082572E5-A454-4476-965B-8DA56E63AB8D}" type="presOf" srcId="{2331BD1C-B498-466A-8508-95725A075EE1}" destId="{65055B8C-6693-4305-9319-693E8CEC1CCE}" srcOrd="0" destOrd="1" presId="urn:microsoft.com/office/officeart/2008/layout/VerticalCurvedList"/>
    <dgm:cxn modelId="{F0D82FFE-D7B9-4690-9B71-3F7BAC8F1A4A}" type="presOf" srcId="{E13F7DDE-A6E9-44BD-857F-631677D3BD98}" destId="{A1A2D627-D649-4BF2-8D52-198440E1928C}" srcOrd="0" destOrd="2" presId="urn:microsoft.com/office/officeart/2008/layout/VerticalCurvedList"/>
    <dgm:cxn modelId="{1C48481E-1C49-4395-BE04-5ED7C759D2F2}" type="presParOf" srcId="{4EE4E296-D7A0-4F36-97DA-11233516E082}" destId="{CBEDD6F9-4BC7-4B41-9A46-616A853E0818}" srcOrd="0" destOrd="0" presId="urn:microsoft.com/office/officeart/2008/layout/VerticalCurvedList"/>
    <dgm:cxn modelId="{A1EC0DA6-F2C1-4BE0-BE13-D3623B631B17}" type="presParOf" srcId="{CBEDD6F9-4BC7-4B41-9A46-616A853E0818}" destId="{9943BBA9-1D1E-4FED-A23A-754CC69565A7}" srcOrd="0" destOrd="0" presId="urn:microsoft.com/office/officeart/2008/layout/VerticalCurvedList"/>
    <dgm:cxn modelId="{A2334B04-70E4-4AC8-88CE-0252A520FE73}" type="presParOf" srcId="{9943BBA9-1D1E-4FED-A23A-754CC69565A7}" destId="{5D026348-ACB2-49D5-8086-CC807A4E64F8}" srcOrd="0" destOrd="0" presId="urn:microsoft.com/office/officeart/2008/layout/VerticalCurvedList"/>
    <dgm:cxn modelId="{67624278-096B-48C1-9B5F-DA31231B6617}" type="presParOf" srcId="{9943BBA9-1D1E-4FED-A23A-754CC69565A7}" destId="{CB74382C-8F3C-4E60-A5B3-7DB059482D1B}" srcOrd="1" destOrd="0" presId="urn:microsoft.com/office/officeart/2008/layout/VerticalCurvedList"/>
    <dgm:cxn modelId="{B0C84985-3BD3-4F00-B83C-0D45AB8EC885}" type="presParOf" srcId="{9943BBA9-1D1E-4FED-A23A-754CC69565A7}" destId="{066436EB-5F5A-4B40-B27C-06DD3D18D6F6}" srcOrd="2" destOrd="0" presId="urn:microsoft.com/office/officeart/2008/layout/VerticalCurvedList"/>
    <dgm:cxn modelId="{41D1FCBE-3986-4288-8708-BCB249DB2A77}" type="presParOf" srcId="{9943BBA9-1D1E-4FED-A23A-754CC69565A7}" destId="{D21E0A87-4721-496D-BE55-92EDBA9ED7DA}" srcOrd="3" destOrd="0" presId="urn:microsoft.com/office/officeart/2008/layout/VerticalCurvedList"/>
    <dgm:cxn modelId="{B19033E0-5301-4046-81DB-FAFC37DE3633}" type="presParOf" srcId="{CBEDD6F9-4BC7-4B41-9A46-616A853E0818}" destId="{A1A2D627-D649-4BF2-8D52-198440E1928C}" srcOrd="1" destOrd="0" presId="urn:microsoft.com/office/officeart/2008/layout/VerticalCurvedList"/>
    <dgm:cxn modelId="{0460334D-DCB8-4AE4-96B5-C178F07860DF}" type="presParOf" srcId="{CBEDD6F9-4BC7-4B41-9A46-616A853E0818}" destId="{E395CE6B-AD75-46B1-ABAB-8FD7934F43F7}" srcOrd="2" destOrd="0" presId="urn:microsoft.com/office/officeart/2008/layout/VerticalCurvedList"/>
    <dgm:cxn modelId="{F95DEF18-B1C9-4EAC-A1CC-D7EF780B2A46}" type="presParOf" srcId="{E395CE6B-AD75-46B1-ABAB-8FD7934F43F7}" destId="{83208374-8474-4BAD-9F43-DB01E6AFEDCA}" srcOrd="0" destOrd="0" presId="urn:microsoft.com/office/officeart/2008/layout/VerticalCurvedList"/>
    <dgm:cxn modelId="{601967E7-0DC1-4DA1-85F0-296175540115}" type="presParOf" srcId="{CBEDD6F9-4BC7-4B41-9A46-616A853E0818}" destId="{65055B8C-6693-4305-9319-693E8CEC1CCE}" srcOrd="3" destOrd="0" presId="urn:microsoft.com/office/officeart/2008/layout/VerticalCurvedList"/>
    <dgm:cxn modelId="{75A5CB3B-5281-4FC5-8DF5-D8D2F10FBD90}" type="presParOf" srcId="{CBEDD6F9-4BC7-4B41-9A46-616A853E0818}" destId="{E462EEDC-D169-4AEB-80A9-14B660D002D3}" srcOrd="4" destOrd="0" presId="urn:microsoft.com/office/officeart/2008/layout/VerticalCurvedList"/>
    <dgm:cxn modelId="{8921837B-1E98-4393-8E27-0A933AC197CE}" type="presParOf" srcId="{E462EEDC-D169-4AEB-80A9-14B660D002D3}" destId="{1ECA7CB9-FB23-4A88-94A1-B1C28C95F3FE}" srcOrd="0" destOrd="0" presId="urn:microsoft.com/office/officeart/2008/layout/VerticalCurvedList"/>
    <dgm:cxn modelId="{6BA30253-0F2D-49E1-B682-67BC8969864B}" type="presParOf" srcId="{CBEDD6F9-4BC7-4B41-9A46-616A853E0818}" destId="{F588A59B-ED85-4FB4-A8A5-163E561B99DA}" srcOrd="5" destOrd="0" presId="urn:microsoft.com/office/officeart/2008/layout/VerticalCurvedList"/>
    <dgm:cxn modelId="{16A435FC-D4AF-42AD-A4C1-C18E1A4CA908}" type="presParOf" srcId="{CBEDD6F9-4BC7-4B41-9A46-616A853E0818}" destId="{B3ABDF33-D559-4D48-9C77-2CC7E0245B22}" srcOrd="6" destOrd="0" presId="urn:microsoft.com/office/officeart/2008/layout/VerticalCurvedList"/>
    <dgm:cxn modelId="{F44A47FD-E5A7-4E62-982D-CB2358C1318C}" type="presParOf" srcId="{B3ABDF33-D559-4D48-9C77-2CC7E0245B22}" destId="{4FAF0402-8ADD-47E1-9D25-7AF279820C3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6F27ED-EFCB-4950-A79D-1070BCDACC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86A9B5-F8D4-42B6-B53A-DB297195A228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Troy Cucchiara</a:t>
          </a:r>
          <a:endParaRPr lang="en-US"/>
        </a:p>
      </dgm:t>
    </dgm:pt>
    <dgm:pt modelId="{2D5D4F4F-FC4F-4EC9-8773-0CA471401CCD}" type="parTrans" cxnId="{C213BCEE-38A5-4700-9329-D3777BEAF72C}">
      <dgm:prSet/>
      <dgm:spPr/>
      <dgm:t>
        <a:bodyPr/>
        <a:lstStyle/>
        <a:p>
          <a:endParaRPr lang="en-US"/>
        </a:p>
      </dgm:t>
    </dgm:pt>
    <dgm:pt modelId="{231624E2-4EC2-495E-A70C-76E59623E3C4}" type="sibTrans" cxnId="{C213BCEE-38A5-4700-9329-D3777BEAF72C}">
      <dgm:prSet/>
      <dgm:spPr/>
      <dgm:t>
        <a:bodyPr/>
        <a:lstStyle/>
        <a:p>
          <a:endParaRPr lang="en-US"/>
        </a:p>
      </dgm:t>
    </dgm:pt>
    <dgm:pt modelId="{AA3F6C59-B69A-4CB4-9D72-FBD6EA3AACE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  <a:hlinkClick xmlns:r="http://schemas.openxmlformats.org/officeDocument/2006/relationships" r:id="rId1"/>
            </a:rPr>
            <a:t>tcucchiara@housingnm.org</a:t>
          </a:r>
          <a:r>
            <a:rPr lang="en-US">
              <a:latin typeface="Calibri Light" panose="020F0302020204030204"/>
            </a:rPr>
            <a:t> </a:t>
          </a:r>
          <a:endParaRPr lang="en-US"/>
        </a:p>
      </dgm:t>
    </dgm:pt>
    <dgm:pt modelId="{9B042BAD-D697-44DC-A871-9856CBD102DB}" type="parTrans" cxnId="{D31F2E19-DF21-478A-B77F-FBC7EE562EC5}">
      <dgm:prSet/>
      <dgm:spPr/>
      <dgm:t>
        <a:bodyPr/>
        <a:lstStyle/>
        <a:p>
          <a:endParaRPr lang="en-US"/>
        </a:p>
      </dgm:t>
    </dgm:pt>
    <dgm:pt modelId="{D148695E-CC6D-4219-9BD3-C35F52F02A02}" type="sibTrans" cxnId="{D31F2E19-DF21-478A-B77F-FBC7EE562EC5}">
      <dgm:prSet/>
      <dgm:spPr/>
      <dgm:t>
        <a:bodyPr/>
        <a:lstStyle/>
        <a:p>
          <a:endParaRPr lang="en-US"/>
        </a:p>
      </dgm:t>
    </dgm:pt>
    <dgm:pt modelId="{D11A4841-7313-499B-8752-DF5C2DE93BF7}">
      <dgm:prSet phldrT="[Text]" phldr="0"/>
      <dgm:spPr/>
      <dgm:t>
        <a:bodyPr/>
        <a:lstStyle/>
        <a:p>
          <a:r>
            <a:rPr lang="en-US">
              <a:latin typeface="Calibri Light" panose="020F0302020204030204"/>
            </a:rPr>
            <a:t>505-532-1698</a:t>
          </a:r>
          <a:endParaRPr lang="en-US"/>
        </a:p>
      </dgm:t>
    </dgm:pt>
    <dgm:pt modelId="{E4BE68AE-BF7C-40E3-9313-52A9091E2854}" type="parTrans" cxnId="{825750C0-A461-4754-93C7-F400D253F0C9}">
      <dgm:prSet/>
      <dgm:spPr/>
      <dgm:t>
        <a:bodyPr/>
        <a:lstStyle/>
        <a:p>
          <a:endParaRPr lang="en-US"/>
        </a:p>
      </dgm:t>
    </dgm:pt>
    <dgm:pt modelId="{0FD5122A-AE85-4E3E-B1CB-FA3E22F14867}" type="sibTrans" cxnId="{825750C0-A461-4754-93C7-F400D253F0C9}">
      <dgm:prSet/>
      <dgm:spPr/>
      <dgm:t>
        <a:bodyPr/>
        <a:lstStyle/>
        <a:p>
          <a:endParaRPr lang="en-US"/>
        </a:p>
      </dgm:t>
    </dgm:pt>
    <dgm:pt modelId="{EF868F9A-099F-4A24-9E83-D99424476FCE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Dimitri Florez</a:t>
          </a:r>
          <a:endParaRPr lang="en-US"/>
        </a:p>
      </dgm:t>
    </dgm:pt>
    <dgm:pt modelId="{96DBAF2F-3198-4C40-B73A-A0088302BD56}" type="parTrans" cxnId="{A356A475-A785-46B1-B63E-145CD5F20800}">
      <dgm:prSet/>
      <dgm:spPr/>
      <dgm:t>
        <a:bodyPr/>
        <a:lstStyle/>
        <a:p>
          <a:endParaRPr lang="en-US"/>
        </a:p>
      </dgm:t>
    </dgm:pt>
    <dgm:pt modelId="{DA1F705F-8898-4913-B9E3-A773A9EA2D31}" type="sibTrans" cxnId="{A356A475-A785-46B1-B63E-145CD5F20800}">
      <dgm:prSet/>
      <dgm:spPr/>
      <dgm:t>
        <a:bodyPr/>
        <a:lstStyle/>
        <a:p>
          <a:endParaRPr lang="en-US"/>
        </a:p>
      </dgm:t>
    </dgm:pt>
    <dgm:pt modelId="{9F0FFD16-600E-4E3C-97EC-66EE6D166B5C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  <a:hlinkClick xmlns:r="http://schemas.openxmlformats.org/officeDocument/2006/relationships" r:id="rId2"/>
            </a:rPr>
            <a:t>dflorez@housingnm.org</a:t>
          </a:r>
          <a:r>
            <a:rPr lang="en-US">
              <a:latin typeface="Calibri Light" panose="020F0302020204030204"/>
            </a:rPr>
            <a:t> </a:t>
          </a:r>
        </a:p>
      </dgm:t>
    </dgm:pt>
    <dgm:pt modelId="{1DFB23DD-08C1-4525-80CD-EF71A222D133}" type="parTrans" cxnId="{F9DA1889-4E17-4DBC-B24F-FE42AF32DCE5}">
      <dgm:prSet/>
      <dgm:spPr/>
    </dgm:pt>
    <dgm:pt modelId="{54AC50CE-52A4-4982-92D3-5BF2A2716F0A}" type="sibTrans" cxnId="{F9DA1889-4E17-4DBC-B24F-FE42AF32DCE5}">
      <dgm:prSet/>
      <dgm:spPr/>
    </dgm:pt>
    <dgm:pt modelId="{EAD864D1-ADF0-436C-BC1C-8862E3B89753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505-532-1677</a:t>
          </a:r>
        </a:p>
      </dgm:t>
    </dgm:pt>
    <dgm:pt modelId="{6FE10BD1-E0CE-4FAE-BD21-E1021B38D28C}" type="parTrans" cxnId="{581F786B-850D-4F33-B941-8A16960244AB}">
      <dgm:prSet/>
      <dgm:spPr/>
    </dgm:pt>
    <dgm:pt modelId="{A54A8C21-0756-4757-8DB9-52F436036F1D}" type="sibTrans" cxnId="{581F786B-850D-4F33-B941-8A16960244AB}">
      <dgm:prSet/>
      <dgm:spPr/>
    </dgm:pt>
    <dgm:pt modelId="{7F74B129-F860-440E-B12C-5EA07F3DFB7F}" type="pres">
      <dgm:prSet presAssocID="{C36F27ED-EFCB-4950-A79D-1070BCDACC29}" presName="linear" presStyleCnt="0">
        <dgm:presLayoutVars>
          <dgm:animLvl val="lvl"/>
          <dgm:resizeHandles val="exact"/>
        </dgm:presLayoutVars>
      </dgm:prSet>
      <dgm:spPr/>
    </dgm:pt>
    <dgm:pt modelId="{778DD2E7-2883-4F94-841B-7BBD6FDDCF61}" type="pres">
      <dgm:prSet presAssocID="{2386A9B5-F8D4-42B6-B53A-DB297195A228}" presName="parentText" presStyleLbl="node1" presStyleIdx="0" presStyleCnt="2">
        <dgm:presLayoutVars>
          <dgm:chMax val="0"/>
          <dgm:bulletEnabled val="1"/>
        </dgm:presLayoutVars>
      </dgm:prSet>
      <dgm:spPr>
        <a:solidFill>
          <a:srgbClr val="5B9BD5"/>
        </a:solidFill>
      </dgm:spPr>
    </dgm:pt>
    <dgm:pt modelId="{9868D7E0-0FE2-4854-9112-FBA22F8F4FD8}" type="pres">
      <dgm:prSet presAssocID="{2386A9B5-F8D4-42B6-B53A-DB297195A228}" presName="childText" presStyleLbl="revTx" presStyleIdx="0" presStyleCnt="2">
        <dgm:presLayoutVars>
          <dgm:bulletEnabled val="1"/>
        </dgm:presLayoutVars>
      </dgm:prSet>
      <dgm:spPr/>
    </dgm:pt>
    <dgm:pt modelId="{77E958E3-6839-4122-8A54-A2BF102A90A9}" type="pres">
      <dgm:prSet presAssocID="{EF868F9A-099F-4A24-9E83-D99424476FCE}" presName="parentText" presStyleLbl="node1" presStyleIdx="1" presStyleCnt="2">
        <dgm:presLayoutVars>
          <dgm:chMax val="0"/>
          <dgm:bulletEnabled val="1"/>
        </dgm:presLayoutVars>
      </dgm:prSet>
      <dgm:spPr>
        <a:solidFill>
          <a:srgbClr val="5B9BD5"/>
        </a:solidFill>
      </dgm:spPr>
    </dgm:pt>
    <dgm:pt modelId="{6703D6F3-63B6-4435-936B-29BD6207AE28}" type="pres">
      <dgm:prSet presAssocID="{EF868F9A-099F-4A24-9E83-D99424476FC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E71B301-20FF-48A6-98E0-5ACFE98A0B6F}" type="presOf" srcId="{D11A4841-7313-499B-8752-DF5C2DE93BF7}" destId="{9868D7E0-0FE2-4854-9112-FBA22F8F4FD8}" srcOrd="0" destOrd="1" presId="urn:microsoft.com/office/officeart/2005/8/layout/vList2"/>
    <dgm:cxn modelId="{D31F2E19-DF21-478A-B77F-FBC7EE562EC5}" srcId="{2386A9B5-F8D4-42B6-B53A-DB297195A228}" destId="{AA3F6C59-B69A-4CB4-9D72-FBD6EA3AACE9}" srcOrd="0" destOrd="0" parTransId="{9B042BAD-D697-44DC-A871-9856CBD102DB}" sibTransId="{D148695E-CC6D-4219-9BD3-C35F52F02A02}"/>
    <dgm:cxn modelId="{824D5A24-0AB3-4042-8FC2-E556BE39AA3A}" type="presOf" srcId="{EAD864D1-ADF0-436C-BC1C-8862E3B89753}" destId="{6703D6F3-63B6-4435-936B-29BD6207AE28}" srcOrd="0" destOrd="1" presId="urn:microsoft.com/office/officeart/2005/8/layout/vList2"/>
    <dgm:cxn modelId="{6846FF39-916A-41E7-B221-9A26634E6FCB}" type="presOf" srcId="{EF868F9A-099F-4A24-9E83-D99424476FCE}" destId="{77E958E3-6839-4122-8A54-A2BF102A90A9}" srcOrd="0" destOrd="0" presId="urn:microsoft.com/office/officeart/2005/8/layout/vList2"/>
    <dgm:cxn modelId="{58EE465C-7B29-459B-8D61-F67001121C0D}" type="presOf" srcId="{2386A9B5-F8D4-42B6-B53A-DB297195A228}" destId="{778DD2E7-2883-4F94-841B-7BBD6FDDCF61}" srcOrd="0" destOrd="0" presId="urn:microsoft.com/office/officeart/2005/8/layout/vList2"/>
    <dgm:cxn modelId="{581F786B-850D-4F33-B941-8A16960244AB}" srcId="{EF868F9A-099F-4A24-9E83-D99424476FCE}" destId="{EAD864D1-ADF0-436C-BC1C-8862E3B89753}" srcOrd="1" destOrd="0" parTransId="{6FE10BD1-E0CE-4FAE-BD21-E1021B38D28C}" sibTransId="{A54A8C21-0756-4757-8DB9-52F436036F1D}"/>
    <dgm:cxn modelId="{A356A475-A785-46B1-B63E-145CD5F20800}" srcId="{C36F27ED-EFCB-4950-A79D-1070BCDACC29}" destId="{EF868F9A-099F-4A24-9E83-D99424476FCE}" srcOrd="1" destOrd="0" parTransId="{96DBAF2F-3198-4C40-B73A-A0088302BD56}" sibTransId="{DA1F705F-8898-4913-B9E3-A773A9EA2D31}"/>
    <dgm:cxn modelId="{F9DA1889-4E17-4DBC-B24F-FE42AF32DCE5}" srcId="{EF868F9A-099F-4A24-9E83-D99424476FCE}" destId="{9F0FFD16-600E-4E3C-97EC-66EE6D166B5C}" srcOrd="0" destOrd="0" parTransId="{1DFB23DD-08C1-4525-80CD-EF71A222D133}" sibTransId="{54AC50CE-52A4-4982-92D3-5BF2A2716F0A}"/>
    <dgm:cxn modelId="{D87B4DB0-7B41-45B9-989E-1A4DD7494884}" type="presOf" srcId="{AA3F6C59-B69A-4CB4-9D72-FBD6EA3AACE9}" destId="{9868D7E0-0FE2-4854-9112-FBA22F8F4FD8}" srcOrd="0" destOrd="0" presId="urn:microsoft.com/office/officeart/2005/8/layout/vList2"/>
    <dgm:cxn modelId="{B09060B3-E60F-46B6-B442-964D86ED6716}" type="presOf" srcId="{C36F27ED-EFCB-4950-A79D-1070BCDACC29}" destId="{7F74B129-F860-440E-B12C-5EA07F3DFB7F}" srcOrd="0" destOrd="0" presId="urn:microsoft.com/office/officeart/2005/8/layout/vList2"/>
    <dgm:cxn modelId="{825750C0-A461-4754-93C7-F400D253F0C9}" srcId="{2386A9B5-F8D4-42B6-B53A-DB297195A228}" destId="{D11A4841-7313-499B-8752-DF5C2DE93BF7}" srcOrd="1" destOrd="0" parTransId="{E4BE68AE-BF7C-40E3-9313-52A9091E2854}" sibTransId="{0FD5122A-AE85-4E3E-B1CB-FA3E22F14867}"/>
    <dgm:cxn modelId="{3482EFD8-0730-43F6-A5A9-89044C1FE853}" type="presOf" srcId="{9F0FFD16-600E-4E3C-97EC-66EE6D166B5C}" destId="{6703D6F3-63B6-4435-936B-29BD6207AE28}" srcOrd="0" destOrd="0" presId="urn:microsoft.com/office/officeart/2005/8/layout/vList2"/>
    <dgm:cxn modelId="{C213BCEE-38A5-4700-9329-D3777BEAF72C}" srcId="{C36F27ED-EFCB-4950-A79D-1070BCDACC29}" destId="{2386A9B5-F8D4-42B6-B53A-DB297195A228}" srcOrd="0" destOrd="0" parTransId="{2D5D4F4F-FC4F-4EC9-8773-0CA471401CCD}" sibTransId="{231624E2-4EC2-495E-A70C-76E59623E3C4}"/>
    <dgm:cxn modelId="{01D29D18-4CD9-41B7-BED4-779F1E784139}" type="presParOf" srcId="{7F74B129-F860-440E-B12C-5EA07F3DFB7F}" destId="{778DD2E7-2883-4F94-841B-7BBD6FDDCF61}" srcOrd="0" destOrd="0" presId="urn:microsoft.com/office/officeart/2005/8/layout/vList2"/>
    <dgm:cxn modelId="{8617F88B-E605-45DB-82AD-8C464E3B03B9}" type="presParOf" srcId="{7F74B129-F860-440E-B12C-5EA07F3DFB7F}" destId="{9868D7E0-0FE2-4854-9112-FBA22F8F4FD8}" srcOrd="1" destOrd="0" presId="urn:microsoft.com/office/officeart/2005/8/layout/vList2"/>
    <dgm:cxn modelId="{8D4BBE78-977C-45F2-B436-E066F9F46081}" type="presParOf" srcId="{7F74B129-F860-440E-B12C-5EA07F3DFB7F}" destId="{77E958E3-6839-4122-8A54-A2BF102A90A9}" srcOrd="2" destOrd="0" presId="urn:microsoft.com/office/officeart/2005/8/layout/vList2"/>
    <dgm:cxn modelId="{0F70B72E-F4E7-4BCE-B134-3D81C70F59C5}" type="presParOf" srcId="{7F74B129-F860-440E-B12C-5EA07F3DFB7F}" destId="{6703D6F3-63B6-4435-936B-29BD6207AE2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21A902-2166-4F16-9ECB-9207AF1E4B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1A56A3-A412-4498-9385-279B885EF477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David Gutierrez</a:t>
          </a:r>
          <a:endParaRPr lang="en-US"/>
        </a:p>
      </dgm:t>
    </dgm:pt>
    <dgm:pt modelId="{DA109C3C-DBFB-47F4-AF26-696AE4222E99}" type="parTrans" cxnId="{2B08F7AD-E9C8-46B0-BC57-702820387B3C}">
      <dgm:prSet/>
      <dgm:spPr/>
      <dgm:t>
        <a:bodyPr/>
        <a:lstStyle/>
        <a:p>
          <a:endParaRPr lang="en-US"/>
        </a:p>
      </dgm:t>
    </dgm:pt>
    <dgm:pt modelId="{7C04DD6E-C25C-4B0B-A8D1-F0EEC904B55B}" type="sibTrans" cxnId="{2B08F7AD-E9C8-46B0-BC57-702820387B3C}">
      <dgm:prSet/>
      <dgm:spPr/>
      <dgm:t>
        <a:bodyPr/>
        <a:lstStyle/>
        <a:p>
          <a:endParaRPr lang="en-US"/>
        </a:p>
      </dgm:t>
    </dgm:pt>
    <dgm:pt modelId="{EF8E1884-32A2-4C74-B458-531BD702CE8F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  <a:hlinkClick xmlns:r="http://schemas.openxmlformats.org/officeDocument/2006/relationships" r:id="rId1"/>
            </a:rPr>
            <a:t>dgutierrez@housingnm.org</a:t>
          </a:r>
          <a:r>
            <a:rPr lang="en-US">
              <a:latin typeface="Calibri Light" panose="020F0302020204030204"/>
            </a:rPr>
            <a:t> </a:t>
          </a:r>
          <a:endParaRPr lang="en-US"/>
        </a:p>
      </dgm:t>
    </dgm:pt>
    <dgm:pt modelId="{41BD02C9-8534-4B1A-A1AC-215F72AABCFE}" type="parTrans" cxnId="{E145FE15-F455-4813-A6ED-DC2D32DD9220}">
      <dgm:prSet/>
      <dgm:spPr/>
      <dgm:t>
        <a:bodyPr/>
        <a:lstStyle/>
        <a:p>
          <a:endParaRPr lang="en-US"/>
        </a:p>
      </dgm:t>
    </dgm:pt>
    <dgm:pt modelId="{F61BD701-AF62-4519-9A06-B229C45BF023}" type="sibTrans" cxnId="{E145FE15-F455-4813-A6ED-DC2D32DD9220}">
      <dgm:prSet/>
      <dgm:spPr/>
      <dgm:t>
        <a:bodyPr/>
        <a:lstStyle/>
        <a:p>
          <a:endParaRPr lang="en-US"/>
        </a:p>
      </dgm:t>
    </dgm:pt>
    <dgm:pt modelId="{6A9612D1-EFD9-4DCF-BBBD-C86275B0D772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David Trembath</a:t>
          </a:r>
          <a:endParaRPr lang="en-US"/>
        </a:p>
      </dgm:t>
    </dgm:pt>
    <dgm:pt modelId="{C65C3C0E-C1C5-48F4-BA9B-5B085B64B237}" type="parTrans" cxnId="{E1B95D46-59AD-4430-AC2F-C0BFA3A09327}">
      <dgm:prSet/>
      <dgm:spPr/>
      <dgm:t>
        <a:bodyPr/>
        <a:lstStyle/>
        <a:p>
          <a:endParaRPr lang="en-US"/>
        </a:p>
      </dgm:t>
    </dgm:pt>
    <dgm:pt modelId="{B843D2E8-F03A-4147-9D4B-E6F1A98BD736}" type="sibTrans" cxnId="{E1B95D46-59AD-4430-AC2F-C0BFA3A09327}">
      <dgm:prSet/>
      <dgm:spPr/>
      <dgm:t>
        <a:bodyPr/>
        <a:lstStyle/>
        <a:p>
          <a:endParaRPr lang="en-US"/>
        </a:p>
      </dgm:t>
    </dgm:pt>
    <dgm:pt modelId="{6D5AD3F6-857D-44C5-9C17-C253C74911CA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  <a:hlinkClick xmlns:r="http://schemas.openxmlformats.org/officeDocument/2006/relationships" r:id="rId2"/>
            </a:rPr>
            <a:t>dtrembath@housingnm.org</a:t>
          </a:r>
          <a:r>
            <a:rPr lang="en-US">
              <a:latin typeface="Calibri Light" panose="020F0302020204030204"/>
            </a:rPr>
            <a:t> </a:t>
          </a:r>
          <a:endParaRPr lang="en-US"/>
        </a:p>
      </dgm:t>
    </dgm:pt>
    <dgm:pt modelId="{A176B9E2-0C18-4619-8096-228027E01173}" type="parTrans" cxnId="{2F659005-3D5C-479E-B1FB-72BAD782F214}">
      <dgm:prSet/>
      <dgm:spPr/>
      <dgm:t>
        <a:bodyPr/>
        <a:lstStyle/>
        <a:p>
          <a:endParaRPr lang="en-US"/>
        </a:p>
      </dgm:t>
    </dgm:pt>
    <dgm:pt modelId="{620509F1-EBD0-47E4-9D14-3B32041E3A8B}" type="sibTrans" cxnId="{2F659005-3D5C-479E-B1FB-72BAD782F214}">
      <dgm:prSet/>
      <dgm:spPr/>
      <dgm:t>
        <a:bodyPr/>
        <a:lstStyle/>
        <a:p>
          <a:endParaRPr lang="en-US"/>
        </a:p>
      </dgm:t>
    </dgm:pt>
    <dgm:pt modelId="{7FABE5DF-BBC4-4D4A-B90F-260A665BDF4D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505-532-1674</a:t>
          </a:r>
        </a:p>
      </dgm:t>
    </dgm:pt>
    <dgm:pt modelId="{56CBE7C2-8FA2-4C5D-9624-67AA84EFE92F}" type="parTrans" cxnId="{FE314B3C-77B7-466C-9482-ECD4B815AA4D}">
      <dgm:prSet/>
      <dgm:spPr/>
    </dgm:pt>
    <dgm:pt modelId="{D17D9B19-939A-48CA-BBB3-69403434B1EC}" type="sibTrans" cxnId="{FE314B3C-77B7-466C-9482-ECD4B815AA4D}">
      <dgm:prSet/>
      <dgm:spPr/>
    </dgm:pt>
    <dgm:pt modelId="{575339C4-1BE0-429E-AD3C-BA64666CE249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505-532-1676</a:t>
          </a:r>
        </a:p>
      </dgm:t>
    </dgm:pt>
    <dgm:pt modelId="{3CC70146-8B75-4056-A215-A3A4CF451ECB}" type="parTrans" cxnId="{E2E21CAF-318A-47E8-B853-5C78D5FE64CE}">
      <dgm:prSet/>
      <dgm:spPr/>
    </dgm:pt>
    <dgm:pt modelId="{CB95C5E0-3494-4ECB-89A2-C9EC0103F9D8}" type="sibTrans" cxnId="{E2E21CAF-318A-47E8-B853-5C78D5FE64CE}">
      <dgm:prSet/>
      <dgm:spPr/>
    </dgm:pt>
    <dgm:pt modelId="{B2F9E535-6875-47A2-9E90-4224510655BF}" type="pres">
      <dgm:prSet presAssocID="{1021A902-2166-4F16-9ECB-9207AF1E4BFE}" presName="linear" presStyleCnt="0">
        <dgm:presLayoutVars>
          <dgm:animLvl val="lvl"/>
          <dgm:resizeHandles val="exact"/>
        </dgm:presLayoutVars>
      </dgm:prSet>
      <dgm:spPr/>
    </dgm:pt>
    <dgm:pt modelId="{5C226016-57A1-45DD-883D-976395F1FBFC}" type="pres">
      <dgm:prSet presAssocID="{171A56A3-A412-4498-9385-279B885EF477}" presName="parentText" presStyleLbl="node1" presStyleIdx="0" presStyleCnt="2">
        <dgm:presLayoutVars>
          <dgm:chMax val="0"/>
          <dgm:bulletEnabled val="1"/>
        </dgm:presLayoutVars>
      </dgm:prSet>
      <dgm:spPr>
        <a:solidFill>
          <a:srgbClr val="5B9BD5"/>
        </a:solidFill>
      </dgm:spPr>
    </dgm:pt>
    <dgm:pt modelId="{4A4BD8D5-72BF-4682-8605-46726FE0FBCC}" type="pres">
      <dgm:prSet presAssocID="{171A56A3-A412-4498-9385-279B885EF477}" presName="childText" presStyleLbl="revTx" presStyleIdx="0" presStyleCnt="2">
        <dgm:presLayoutVars>
          <dgm:bulletEnabled val="1"/>
        </dgm:presLayoutVars>
      </dgm:prSet>
      <dgm:spPr/>
    </dgm:pt>
    <dgm:pt modelId="{87DA9FFD-2C4E-4E9E-9761-8FE6DF9C8A98}" type="pres">
      <dgm:prSet presAssocID="{6A9612D1-EFD9-4DCF-BBBD-C86275B0D772}" presName="parentText" presStyleLbl="node1" presStyleIdx="1" presStyleCnt="2">
        <dgm:presLayoutVars>
          <dgm:chMax val="0"/>
          <dgm:bulletEnabled val="1"/>
        </dgm:presLayoutVars>
      </dgm:prSet>
      <dgm:spPr>
        <a:solidFill>
          <a:srgbClr val="5B9BD5"/>
        </a:solidFill>
      </dgm:spPr>
    </dgm:pt>
    <dgm:pt modelId="{F1B45B20-32AB-477B-9364-28955705107C}" type="pres">
      <dgm:prSet presAssocID="{6A9612D1-EFD9-4DCF-BBBD-C86275B0D77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F659005-3D5C-479E-B1FB-72BAD782F214}" srcId="{6A9612D1-EFD9-4DCF-BBBD-C86275B0D772}" destId="{6D5AD3F6-857D-44C5-9C17-C253C74911CA}" srcOrd="0" destOrd="0" parTransId="{A176B9E2-0C18-4619-8096-228027E01173}" sibTransId="{620509F1-EBD0-47E4-9D14-3B32041E3A8B}"/>
    <dgm:cxn modelId="{E145FE15-F455-4813-A6ED-DC2D32DD9220}" srcId="{171A56A3-A412-4498-9385-279B885EF477}" destId="{EF8E1884-32A2-4C74-B458-531BD702CE8F}" srcOrd="0" destOrd="0" parTransId="{41BD02C9-8534-4B1A-A1AC-215F72AABCFE}" sibTransId="{F61BD701-AF62-4519-9A06-B229C45BF023}"/>
    <dgm:cxn modelId="{21F9722A-C471-44AA-A165-08A997B6907D}" type="presOf" srcId="{7FABE5DF-BBC4-4D4A-B90F-260A665BDF4D}" destId="{4A4BD8D5-72BF-4682-8605-46726FE0FBCC}" srcOrd="0" destOrd="1" presId="urn:microsoft.com/office/officeart/2005/8/layout/vList2"/>
    <dgm:cxn modelId="{FE314B3C-77B7-466C-9482-ECD4B815AA4D}" srcId="{171A56A3-A412-4498-9385-279B885EF477}" destId="{7FABE5DF-BBC4-4D4A-B90F-260A665BDF4D}" srcOrd="1" destOrd="0" parTransId="{56CBE7C2-8FA2-4C5D-9624-67AA84EFE92F}" sibTransId="{D17D9B19-939A-48CA-BBB3-69403434B1EC}"/>
    <dgm:cxn modelId="{418BEF45-66BF-40F0-92D1-3394471690B7}" type="presOf" srcId="{EF8E1884-32A2-4C74-B458-531BD702CE8F}" destId="{4A4BD8D5-72BF-4682-8605-46726FE0FBCC}" srcOrd="0" destOrd="0" presId="urn:microsoft.com/office/officeart/2005/8/layout/vList2"/>
    <dgm:cxn modelId="{E1B95D46-59AD-4430-AC2F-C0BFA3A09327}" srcId="{1021A902-2166-4F16-9ECB-9207AF1E4BFE}" destId="{6A9612D1-EFD9-4DCF-BBBD-C86275B0D772}" srcOrd="1" destOrd="0" parTransId="{C65C3C0E-C1C5-48F4-BA9B-5B085B64B237}" sibTransId="{B843D2E8-F03A-4147-9D4B-E6F1A98BD736}"/>
    <dgm:cxn modelId="{ABDC1E78-6C43-4F83-9495-8D9DA3709E84}" type="presOf" srcId="{171A56A3-A412-4498-9385-279B885EF477}" destId="{5C226016-57A1-45DD-883D-976395F1FBFC}" srcOrd="0" destOrd="0" presId="urn:microsoft.com/office/officeart/2005/8/layout/vList2"/>
    <dgm:cxn modelId="{3C022687-A8CC-40F5-A70B-4488A84F3E10}" type="presOf" srcId="{575339C4-1BE0-429E-AD3C-BA64666CE249}" destId="{F1B45B20-32AB-477B-9364-28955705107C}" srcOrd="0" destOrd="1" presId="urn:microsoft.com/office/officeart/2005/8/layout/vList2"/>
    <dgm:cxn modelId="{5E46CB8E-BB30-473B-BB04-86A226D18D66}" type="presOf" srcId="{1021A902-2166-4F16-9ECB-9207AF1E4BFE}" destId="{B2F9E535-6875-47A2-9E90-4224510655BF}" srcOrd="0" destOrd="0" presId="urn:microsoft.com/office/officeart/2005/8/layout/vList2"/>
    <dgm:cxn modelId="{2B08F7AD-E9C8-46B0-BC57-702820387B3C}" srcId="{1021A902-2166-4F16-9ECB-9207AF1E4BFE}" destId="{171A56A3-A412-4498-9385-279B885EF477}" srcOrd="0" destOrd="0" parTransId="{DA109C3C-DBFB-47F4-AF26-696AE4222E99}" sibTransId="{7C04DD6E-C25C-4B0B-A8D1-F0EEC904B55B}"/>
    <dgm:cxn modelId="{E2E21CAF-318A-47E8-B853-5C78D5FE64CE}" srcId="{6A9612D1-EFD9-4DCF-BBBD-C86275B0D772}" destId="{575339C4-1BE0-429E-AD3C-BA64666CE249}" srcOrd="1" destOrd="0" parTransId="{3CC70146-8B75-4056-A215-A3A4CF451ECB}" sibTransId="{CB95C5E0-3494-4ECB-89A2-C9EC0103F9D8}"/>
    <dgm:cxn modelId="{8C8689C4-F826-4A92-BB6A-4EBED5B36E1F}" type="presOf" srcId="{6A9612D1-EFD9-4DCF-BBBD-C86275B0D772}" destId="{87DA9FFD-2C4E-4E9E-9761-8FE6DF9C8A98}" srcOrd="0" destOrd="0" presId="urn:microsoft.com/office/officeart/2005/8/layout/vList2"/>
    <dgm:cxn modelId="{7653A6E0-4DC6-4F44-8590-4E746DDC3273}" type="presOf" srcId="{6D5AD3F6-857D-44C5-9C17-C253C74911CA}" destId="{F1B45B20-32AB-477B-9364-28955705107C}" srcOrd="0" destOrd="0" presId="urn:microsoft.com/office/officeart/2005/8/layout/vList2"/>
    <dgm:cxn modelId="{A8DFD746-51C5-4D96-9A15-DAD547B5F74B}" type="presParOf" srcId="{B2F9E535-6875-47A2-9E90-4224510655BF}" destId="{5C226016-57A1-45DD-883D-976395F1FBFC}" srcOrd="0" destOrd="0" presId="urn:microsoft.com/office/officeart/2005/8/layout/vList2"/>
    <dgm:cxn modelId="{A6E9AE3B-B1B6-413A-976A-E06A8EC8A927}" type="presParOf" srcId="{B2F9E535-6875-47A2-9E90-4224510655BF}" destId="{4A4BD8D5-72BF-4682-8605-46726FE0FBCC}" srcOrd="1" destOrd="0" presId="urn:microsoft.com/office/officeart/2005/8/layout/vList2"/>
    <dgm:cxn modelId="{51E59815-D817-4D7E-838E-78DFE23FBA37}" type="presParOf" srcId="{B2F9E535-6875-47A2-9E90-4224510655BF}" destId="{87DA9FFD-2C4E-4E9E-9761-8FE6DF9C8A98}" srcOrd="2" destOrd="0" presId="urn:microsoft.com/office/officeart/2005/8/layout/vList2"/>
    <dgm:cxn modelId="{B13875DC-BB81-44ED-AEFA-F88CA12DF6A6}" type="presParOf" srcId="{B2F9E535-6875-47A2-9E90-4224510655BF}" destId="{F1B45B20-32AB-477B-9364-28955705107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842BC-E7B3-4C6F-8B7A-B140D54373BA}">
      <dsp:nvSpPr>
        <dsp:cNvPr id="0" name=""/>
        <dsp:cNvSpPr/>
      </dsp:nvSpPr>
      <dsp:spPr>
        <a:xfrm>
          <a:off x="0" y="347327"/>
          <a:ext cx="6846902" cy="24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1396" tIns="499872" rIns="531396" bIns="135128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/>
            <a:t>	</a:t>
          </a:r>
          <a:r>
            <a:rPr lang="en-US" sz="1800" kern="1200">
              <a:latin typeface="+mj-lt"/>
            </a:rPr>
            <a:t>Reduces energy costs for low-income households by increasing the energy efficiency of their homes, while ensuring health and safety. It is the nation’s single largest residential whole-house energy efficiency program. WAP has created an industry, producing new jobs and technologies, all while helping the most vulnerable families across the country.</a:t>
          </a:r>
        </a:p>
      </dsp:txBody>
      <dsp:txXfrm>
        <a:off x="0" y="347327"/>
        <a:ext cx="6846902" cy="2419200"/>
      </dsp:txXfrm>
    </dsp:sp>
    <dsp:sp modelId="{57F4B51E-A0D8-451B-A9EE-8AEC947CB089}">
      <dsp:nvSpPr>
        <dsp:cNvPr id="0" name=""/>
        <dsp:cNvSpPr/>
      </dsp:nvSpPr>
      <dsp:spPr>
        <a:xfrm>
          <a:off x="342345" y="5906"/>
          <a:ext cx="4792831" cy="70848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1158" tIns="0" rIns="181158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venir Next LT Pro Light" panose="020B0304020202020204" pitchFamily="34" charset="0"/>
            </a:rPr>
            <a:t>Department of Energy (DOE) Definition:</a:t>
          </a:r>
        </a:p>
      </dsp:txBody>
      <dsp:txXfrm>
        <a:off x="342345" y="5906"/>
        <a:ext cx="4792831" cy="708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EA0D4-50D6-47F1-800A-081605B91C13}">
      <dsp:nvSpPr>
        <dsp:cNvPr id="0" name=""/>
        <dsp:cNvSpPr/>
      </dsp:nvSpPr>
      <dsp:spPr>
        <a:xfrm>
          <a:off x="0" y="103724"/>
          <a:ext cx="10041192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Federal</a:t>
          </a:r>
          <a:endParaRPr lang="en-US" sz="1900" kern="1200"/>
        </a:p>
      </dsp:txBody>
      <dsp:txXfrm>
        <a:off x="22246" y="125970"/>
        <a:ext cx="9996700" cy="411223"/>
      </dsp:txXfrm>
    </dsp:sp>
    <dsp:sp modelId="{3B8A1EC5-5863-47AC-B6EC-74FEA80A17F3}">
      <dsp:nvSpPr>
        <dsp:cNvPr id="0" name=""/>
        <dsp:cNvSpPr/>
      </dsp:nvSpPr>
      <dsp:spPr>
        <a:xfrm>
          <a:off x="0" y="559439"/>
          <a:ext cx="10041192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808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>
              <a:latin typeface="Calibri Light" panose="020F0302020204030204"/>
            </a:rPr>
            <a:t>U.S. Department of Energy (DOE), IIJA, and innovative grants</a:t>
          </a:r>
          <a:endParaRPr lang="en-US" sz="1500" kern="1200"/>
        </a:p>
      </dsp:txBody>
      <dsp:txXfrm>
        <a:off x="0" y="559439"/>
        <a:ext cx="10041192" cy="314640"/>
      </dsp:txXfrm>
    </dsp:sp>
    <dsp:sp modelId="{86037550-8A71-44B6-B38D-3A771A9EE31D}">
      <dsp:nvSpPr>
        <dsp:cNvPr id="0" name=""/>
        <dsp:cNvSpPr/>
      </dsp:nvSpPr>
      <dsp:spPr>
        <a:xfrm>
          <a:off x="0" y="874079"/>
          <a:ext cx="10041192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Federal but passes through state</a:t>
          </a:r>
          <a:endParaRPr lang="en-US" sz="1900" kern="1200"/>
        </a:p>
      </dsp:txBody>
      <dsp:txXfrm>
        <a:off x="22246" y="896325"/>
        <a:ext cx="9996700" cy="411223"/>
      </dsp:txXfrm>
    </dsp:sp>
    <dsp:sp modelId="{71B4FBB2-B546-41EE-B072-5E04F7883818}">
      <dsp:nvSpPr>
        <dsp:cNvPr id="0" name=""/>
        <dsp:cNvSpPr/>
      </dsp:nvSpPr>
      <dsp:spPr>
        <a:xfrm>
          <a:off x="0" y="1329794"/>
          <a:ext cx="10041192" cy="521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808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>
              <a:latin typeface="Calibri Light" panose="020F0302020204030204"/>
            </a:rPr>
            <a:t>Low Income Home Energy Assistance Program (LIHEAP)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>
              <a:latin typeface="Calibri Light" panose="020F0302020204030204"/>
            </a:rPr>
            <a:t>Coronavirus State and Local Fiscal Recovery Funds (CSLFRF)</a:t>
          </a:r>
        </a:p>
      </dsp:txBody>
      <dsp:txXfrm>
        <a:off x="0" y="1329794"/>
        <a:ext cx="10041192" cy="521122"/>
      </dsp:txXfrm>
    </dsp:sp>
    <dsp:sp modelId="{458E0DE7-BEA5-4A3C-B1AE-E09DF528766C}">
      <dsp:nvSpPr>
        <dsp:cNvPr id="0" name=""/>
        <dsp:cNvSpPr/>
      </dsp:nvSpPr>
      <dsp:spPr>
        <a:xfrm>
          <a:off x="0" y="1850916"/>
          <a:ext cx="10041192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State Funding</a:t>
          </a:r>
          <a:endParaRPr lang="en-US" sz="1900" kern="1200"/>
        </a:p>
      </dsp:txBody>
      <dsp:txXfrm>
        <a:off x="22246" y="1873162"/>
        <a:ext cx="9996700" cy="411223"/>
      </dsp:txXfrm>
    </dsp:sp>
    <dsp:sp modelId="{616F1264-7902-428F-8400-4340B759958C}">
      <dsp:nvSpPr>
        <dsp:cNvPr id="0" name=""/>
        <dsp:cNvSpPr/>
      </dsp:nvSpPr>
      <dsp:spPr>
        <a:xfrm>
          <a:off x="0" y="2306631"/>
          <a:ext cx="10041192" cy="521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808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>
              <a:latin typeface="Calibri Light" panose="020F0302020204030204"/>
            </a:rPr>
            <a:t>Capital Outlay and other funds (NMHTF)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>
              <a:latin typeface="Calibri Light" panose="020F0302020204030204"/>
            </a:rPr>
            <a:t>Community Energy Efficiency Development Block Grant (CEED)</a:t>
          </a:r>
          <a:endParaRPr lang="en-US" sz="1500" kern="1200"/>
        </a:p>
      </dsp:txBody>
      <dsp:txXfrm>
        <a:off x="0" y="2306631"/>
        <a:ext cx="10041192" cy="521122"/>
      </dsp:txXfrm>
    </dsp:sp>
    <dsp:sp modelId="{369BCDDE-7AD9-4885-A0F0-9A69684750DA}">
      <dsp:nvSpPr>
        <dsp:cNvPr id="0" name=""/>
        <dsp:cNvSpPr/>
      </dsp:nvSpPr>
      <dsp:spPr>
        <a:xfrm>
          <a:off x="0" y="2827754"/>
          <a:ext cx="10041192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alibri Light" panose="020F0302020204030204"/>
            </a:rPr>
            <a:t>Utilities</a:t>
          </a:r>
        </a:p>
      </dsp:txBody>
      <dsp:txXfrm>
        <a:off x="22246" y="2850000"/>
        <a:ext cx="9996700" cy="411223"/>
      </dsp:txXfrm>
    </dsp:sp>
    <dsp:sp modelId="{4089B139-2859-450D-8DA4-AFC1C44BAC56}">
      <dsp:nvSpPr>
        <dsp:cNvPr id="0" name=""/>
        <dsp:cNvSpPr/>
      </dsp:nvSpPr>
      <dsp:spPr>
        <a:xfrm>
          <a:off x="0" y="3283469"/>
          <a:ext cx="10041192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808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>
              <a:latin typeface="Calibri Light" panose="020F0302020204030204"/>
            </a:rPr>
            <a:t>New Mexico Gas Company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>
              <a:latin typeface="Calibri Light" panose="020F0302020204030204"/>
            </a:rPr>
            <a:t>Public Service Company of NM (PNM)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>
              <a:latin typeface="Calibri Light" panose="020F0302020204030204"/>
            </a:rPr>
            <a:t>El Paso Electric (EPE)</a:t>
          </a:r>
        </a:p>
      </dsp:txBody>
      <dsp:txXfrm>
        <a:off x="0" y="3283469"/>
        <a:ext cx="10041192" cy="7865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73677-E8DE-4EFF-9ACA-1421F0C9AB59}">
      <dsp:nvSpPr>
        <dsp:cNvPr id="0" name=""/>
        <dsp:cNvSpPr/>
      </dsp:nvSpPr>
      <dsp:spPr>
        <a:xfrm>
          <a:off x="0" y="15709"/>
          <a:ext cx="10865408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u="none" kern="1200">
              <a:latin typeface="Calibri"/>
              <a:ea typeface="Calibri"/>
              <a:cs typeface="Arial"/>
            </a:rPr>
            <a:t>Find the Client</a:t>
          </a:r>
        </a:p>
      </dsp:txBody>
      <dsp:txXfrm>
        <a:off x="19904" y="35613"/>
        <a:ext cx="10825600" cy="367937"/>
      </dsp:txXfrm>
    </dsp:sp>
    <dsp:sp modelId="{00F758D3-FAE3-4631-97E3-650DE7116265}">
      <dsp:nvSpPr>
        <dsp:cNvPr id="0" name=""/>
        <dsp:cNvSpPr/>
      </dsp:nvSpPr>
      <dsp:spPr>
        <a:xfrm>
          <a:off x="0" y="423454"/>
          <a:ext cx="10865408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977" tIns="21590" rIns="120904" bIns="21590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b="0" u="none" kern="1200">
              <a:latin typeface="Avenir Next LT Pro"/>
              <a:cs typeface="Arial"/>
            </a:rPr>
            <a:t>Income, fuel source, energy burden, vulnerability</a:t>
          </a:r>
        </a:p>
      </dsp:txBody>
      <dsp:txXfrm>
        <a:off x="0" y="423454"/>
        <a:ext cx="10865408" cy="281520"/>
      </dsp:txXfrm>
    </dsp:sp>
    <dsp:sp modelId="{E5875A99-8697-4F6B-B73C-A3719F006712}">
      <dsp:nvSpPr>
        <dsp:cNvPr id="0" name=""/>
        <dsp:cNvSpPr/>
      </dsp:nvSpPr>
      <dsp:spPr>
        <a:xfrm>
          <a:off x="0" y="704974"/>
          <a:ext cx="10865408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u="none" kern="1200">
              <a:latin typeface="Calibri"/>
              <a:ea typeface="Calibri"/>
              <a:cs typeface="Calibri"/>
            </a:rPr>
            <a:t>Rehabilitate</a:t>
          </a:r>
          <a:r>
            <a:rPr lang="en-US" sz="1700" kern="1200">
              <a:latin typeface="Calibri"/>
              <a:ea typeface="Calibri"/>
              <a:cs typeface="Calibri"/>
            </a:rPr>
            <a:t> and Repair</a:t>
          </a:r>
          <a:endParaRPr lang="en-US" sz="1700" kern="1200"/>
        </a:p>
      </dsp:txBody>
      <dsp:txXfrm>
        <a:off x="19904" y="724878"/>
        <a:ext cx="10825600" cy="367937"/>
      </dsp:txXfrm>
    </dsp:sp>
    <dsp:sp modelId="{DE6147E2-A23F-412A-A692-F93F9845639E}">
      <dsp:nvSpPr>
        <dsp:cNvPr id="0" name=""/>
        <dsp:cNvSpPr/>
      </dsp:nvSpPr>
      <dsp:spPr>
        <a:xfrm>
          <a:off x="0" y="1112719"/>
          <a:ext cx="10865408" cy="448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977" tIns="21590" rIns="120904" bIns="21590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b="0" u="none" kern="1200">
              <a:latin typeface="Avenir Next LT Pro"/>
              <a:ea typeface="Calibri"/>
              <a:cs typeface="Calibri"/>
            </a:rPr>
            <a:t>What does the home need for repairs? 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b="0" u="none" kern="1200">
              <a:latin typeface="Avenir Next LT Pro"/>
              <a:ea typeface="Calibri"/>
              <a:cs typeface="Calibri"/>
            </a:rPr>
            <a:t>Roof leaks or major structural problems will cause work to be ineffective. </a:t>
          </a:r>
        </a:p>
      </dsp:txBody>
      <dsp:txXfrm>
        <a:off x="0" y="1112719"/>
        <a:ext cx="10865408" cy="448672"/>
      </dsp:txXfrm>
    </dsp:sp>
    <dsp:sp modelId="{04492ABB-D7E4-41E4-B04B-2F4D3DC616E8}">
      <dsp:nvSpPr>
        <dsp:cNvPr id="0" name=""/>
        <dsp:cNvSpPr/>
      </dsp:nvSpPr>
      <dsp:spPr>
        <a:xfrm>
          <a:off x="0" y="1561391"/>
          <a:ext cx="10865408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u="none" kern="1200">
              <a:latin typeface="Calibri"/>
              <a:ea typeface="Calibri"/>
              <a:cs typeface="Calibri"/>
            </a:rPr>
            <a:t>Full Energy Efficiency Measures</a:t>
          </a:r>
          <a:endParaRPr lang="en-US" sz="1700" kern="1200">
            <a:latin typeface="Calibri"/>
            <a:ea typeface="Calibri"/>
            <a:cs typeface="Calibri"/>
          </a:endParaRPr>
        </a:p>
      </dsp:txBody>
      <dsp:txXfrm>
        <a:off x="19904" y="1581295"/>
        <a:ext cx="10825600" cy="367937"/>
      </dsp:txXfrm>
    </dsp:sp>
    <dsp:sp modelId="{271E7FEB-AB26-4E3B-8C46-DA52FCBAC95C}">
      <dsp:nvSpPr>
        <dsp:cNvPr id="0" name=""/>
        <dsp:cNvSpPr/>
      </dsp:nvSpPr>
      <dsp:spPr>
        <a:xfrm>
          <a:off x="0" y="1969136"/>
          <a:ext cx="10865408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977" tIns="21590" rIns="120904" bIns="21590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>
              <a:latin typeface="Avenir Next LT Pro"/>
              <a:ea typeface="Calibri"/>
              <a:cs typeface="Calibri"/>
            </a:rPr>
            <a:t>Insulate entire building shell, seal air leaks and duct leakage, baseload measures such as appliances and bulbs, health and safety.</a:t>
          </a:r>
          <a:endParaRPr lang="en-US" sz="1300" kern="1200">
            <a:latin typeface="Calibri Light"/>
            <a:ea typeface="Calibri Light"/>
            <a:cs typeface="Calibri Light"/>
          </a:endParaRPr>
        </a:p>
      </dsp:txBody>
      <dsp:txXfrm>
        <a:off x="0" y="1969136"/>
        <a:ext cx="10865408" cy="281520"/>
      </dsp:txXfrm>
    </dsp:sp>
    <dsp:sp modelId="{1D0F8EBF-0825-4610-8C0A-6B91F7803994}">
      <dsp:nvSpPr>
        <dsp:cNvPr id="0" name=""/>
        <dsp:cNvSpPr/>
      </dsp:nvSpPr>
      <dsp:spPr>
        <a:xfrm>
          <a:off x="0" y="2250656"/>
          <a:ext cx="10865408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"/>
              <a:ea typeface="Calibri"/>
              <a:cs typeface="Calibri"/>
            </a:rPr>
            <a:t>If switching to electricity, use heat</a:t>
          </a:r>
          <a:r>
            <a:rPr lang="en-US" sz="1700" b="0" u="none" kern="1200">
              <a:latin typeface="Calibri"/>
              <a:ea typeface="Calibri"/>
              <a:cs typeface="Calibri"/>
            </a:rPr>
            <a:t> pumps with fossil fuel  back-up</a:t>
          </a:r>
          <a:endParaRPr lang="en-US" sz="1700" kern="1200"/>
        </a:p>
      </dsp:txBody>
      <dsp:txXfrm>
        <a:off x="19904" y="2270560"/>
        <a:ext cx="10825600" cy="367937"/>
      </dsp:txXfrm>
    </dsp:sp>
    <dsp:sp modelId="{683EB42B-29B7-4FA3-9C63-1C9027A9C79B}">
      <dsp:nvSpPr>
        <dsp:cNvPr id="0" name=""/>
        <dsp:cNvSpPr/>
      </dsp:nvSpPr>
      <dsp:spPr>
        <a:xfrm>
          <a:off x="0" y="2658401"/>
          <a:ext cx="10865408" cy="448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977" tIns="21590" rIns="120904" bIns="21590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>
              <a:latin typeface="Avenir Next LT Pro"/>
            </a:rPr>
            <a:t>Upgrade panels where needed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>
              <a:latin typeface="Avenir Next LT Pro"/>
            </a:rPr>
            <a:t>Dual fuel heat pumps will use the less expensive fuel.</a:t>
          </a:r>
          <a:endParaRPr lang="en-US" sz="1300" kern="1200"/>
        </a:p>
      </dsp:txBody>
      <dsp:txXfrm>
        <a:off x="0" y="2658401"/>
        <a:ext cx="10865408" cy="448672"/>
      </dsp:txXfrm>
    </dsp:sp>
    <dsp:sp modelId="{7C177EBD-CFF3-4E59-ACCF-FDC720644760}">
      <dsp:nvSpPr>
        <dsp:cNvPr id="0" name=""/>
        <dsp:cNvSpPr/>
      </dsp:nvSpPr>
      <dsp:spPr>
        <a:xfrm>
          <a:off x="0" y="3107074"/>
          <a:ext cx="10865408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u="none" kern="1200">
              <a:latin typeface="Calibri"/>
              <a:ea typeface="Calibri"/>
              <a:cs typeface="Calibri"/>
            </a:rPr>
            <a:t>Solar</a:t>
          </a:r>
        </a:p>
      </dsp:txBody>
      <dsp:txXfrm>
        <a:off x="19904" y="3126978"/>
        <a:ext cx="10825600" cy="367937"/>
      </dsp:txXfrm>
    </dsp:sp>
    <dsp:sp modelId="{45F72550-AB79-4780-A3A8-0F1EE52624BC}">
      <dsp:nvSpPr>
        <dsp:cNvPr id="0" name=""/>
        <dsp:cNvSpPr/>
      </dsp:nvSpPr>
      <dsp:spPr>
        <a:xfrm>
          <a:off x="0" y="3514819"/>
          <a:ext cx="10865408" cy="448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977" tIns="21590" rIns="120904" bIns="21590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>
              <a:latin typeface="Calibri"/>
              <a:ea typeface="Calibri"/>
              <a:cs typeface="Calibri"/>
            </a:rPr>
            <a:t>When switching the main fuel source from natural gas to electricity, always include solar, or find a way for them to obtain community solar. 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b="0" kern="1200">
              <a:latin typeface="Calibri"/>
              <a:ea typeface="Calibri"/>
              <a:cs typeface="Calibri"/>
            </a:rPr>
            <a:t>NEVER LEAVE A LOW- INCOME CLIENT WITH HIGHER UTILITY BILLS THAN BEFORE IMPLEMENTATION</a:t>
          </a:r>
        </a:p>
      </dsp:txBody>
      <dsp:txXfrm>
        <a:off x="0" y="3514819"/>
        <a:ext cx="10865408" cy="448672"/>
      </dsp:txXfrm>
    </dsp:sp>
    <dsp:sp modelId="{ED6613FC-004C-498A-A179-E71ACCE98178}">
      <dsp:nvSpPr>
        <dsp:cNvPr id="0" name=""/>
        <dsp:cNvSpPr/>
      </dsp:nvSpPr>
      <dsp:spPr>
        <a:xfrm>
          <a:off x="0" y="3963491"/>
          <a:ext cx="10865408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"/>
              <a:ea typeface="Calibri"/>
              <a:cs typeface="Calibri"/>
            </a:rPr>
            <a:t>Do No Harm</a:t>
          </a:r>
        </a:p>
      </dsp:txBody>
      <dsp:txXfrm>
        <a:off x="19904" y="3983395"/>
        <a:ext cx="10825600" cy="367937"/>
      </dsp:txXfrm>
    </dsp:sp>
    <dsp:sp modelId="{23E9AD42-E612-49B7-8B90-EEDA653C3243}">
      <dsp:nvSpPr>
        <dsp:cNvPr id="0" name=""/>
        <dsp:cNvSpPr/>
      </dsp:nvSpPr>
      <dsp:spPr>
        <a:xfrm>
          <a:off x="0" y="4371236"/>
          <a:ext cx="10865408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977" tIns="21590" rIns="120904" bIns="21590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>
              <a:latin typeface="Calibri"/>
              <a:ea typeface="Calibri"/>
              <a:cs typeface="Calibri"/>
            </a:rPr>
            <a:t>Under no circumstances will the low-income client's utility bill be allowed to increase.</a:t>
          </a:r>
        </a:p>
      </dsp:txBody>
      <dsp:txXfrm>
        <a:off x="0" y="4371236"/>
        <a:ext cx="10865408" cy="2815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78286-07C2-4E75-A58F-106B76527C43}">
      <dsp:nvSpPr>
        <dsp:cNvPr id="0" name=""/>
        <dsp:cNvSpPr/>
      </dsp:nvSpPr>
      <dsp:spPr>
        <a:xfrm>
          <a:off x="-61626" y="0"/>
          <a:ext cx="4464997" cy="446499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BCF67-DA81-4EFE-8962-5A27111750C8}">
      <dsp:nvSpPr>
        <dsp:cNvPr id="0" name=""/>
        <dsp:cNvSpPr/>
      </dsp:nvSpPr>
      <dsp:spPr>
        <a:xfrm>
          <a:off x="2170872" y="0"/>
          <a:ext cx="8911945" cy="44649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>
              <a:latin typeface="Avenir Next LT Pro Demi" panose="020B0704020202020204" pitchFamily="34" charset="0"/>
            </a:rPr>
            <a:t>Funding is used for emergencies and full weatherization.</a:t>
          </a:r>
        </a:p>
      </dsp:txBody>
      <dsp:txXfrm>
        <a:off x="2170872" y="0"/>
        <a:ext cx="4455972" cy="4464997"/>
      </dsp:txXfrm>
    </dsp:sp>
    <dsp:sp modelId="{B0431271-03CA-44DE-8D8A-ED69B094AF6D}">
      <dsp:nvSpPr>
        <dsp:cNvPr id="0" name=""/>
        <dsp:cNvSpPr/>
      </dsp:nvSpPr>
      <dsp:spPr>
        <a:xfrm>
          <a:off x="6503592" y="0"/>
          <a:ext cx="4702477" cy="446499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b="1" kern="1200">
              <a:latin typeface="Avenir Next LT Pro" panose="020B0504020202020204" pitchFamily="34" charset="0"/>
            </a:rPr>
            <a:t>	Emergency is defined as: </a:t>
          </a:r>
          <a:r>
            <a:rPr lang="en-US" sz="1600" kern="1200">
              <a:latin typeface="Avenir Next LT Pro" panose="020B0504020202020204" pitchFamily="34" charset="0"/>
            </a:rPr>
            <a:t>Repairs that if not made immediately are very likely to pose a material or imminent risk of injury to persons or substantial damage to property.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venir Next LT Pro" panose="020B0504020202020204" pitchFamily="34" charset="0"/>
            <a:buChar char="–"/>
          </a:pPr>
          <a:r>
            <a:rPr lang="en-US" sz="1200" kern="1200">
              <a:latin typeface="Avenir Next LT Pro" panose="020B0504020202020204" pitchFamily="34" charset="0"/>
            </a:rPr>
            <a:t>Enables the program to take care of the segment with the highest needs.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>
            <a:latin typeface="Avenir Next LT Pro" panose="020B0504020202020204" pitchFamily="34" charset="0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>
              <a:latin typeface="Avenir Next LT Pro"/>
            </a:rPr>
            <a:t>	This has been a huge need of the program since it’s inception.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venir Next LT Pro" panose="020B0504020202020204" pitchFamily="34" charset="0"/>
            <a:buChar char="–"/>
          </a:pPr>
          <a:r>
            <a:rPr lang="en-US" sz="1200" kern="1200">
              <a:latin typeface="Avenir Next LT Pro"/>
            </a:rPr>
            <a:t>There are over 100 clients in our database in need of structural repairs and emergencies.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venir Next LT Pro" panose="020B0504020202020204" pitchFamily="34" charset="0"/>
            <a:buChar char="–"/>
          </a:pPr>
          <a:r>
            <a:rPr lang="en-US" sz="1200" kern="1200">
              <a:latin typeface="Avenir Next LT Pro" panose="020B0504020202020204" pitchFamily="34" charset="0"/>
            </a:rPr>
            <a:t>Historically, these homes have been deferred.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>
            <a:latin typeface="Avenir Next LT Pro" panose="020B0504020202020204" pitchFamily="34" charset="0"/>
          </a:endParaRPr>
        </a:p>
        <a:p>
          <a:pPr marL="342900" lvl="2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600" b="1" kern="1200">
              <a:latin typeface="Avenir Next LT Pro" panose="020B0504020202020204" pitchFamily="34" charset="0"/>
            </a:rPr>
            <a:t>Once a home qualifies for emergency service, full weatherization is triggered. </a:t>
          </a:r>
          <a:endParaRPr lang="en-US" sz="1200" b="1" kern="1200">
            <a:latin typeface="Avenir Next LT Pro" panose="020B05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/>
        </a:p>
      </dsp:txBody>
      <dsp:txXfrm>
        <a:off x="6503592" y="0"/>
        <a:ext cx="4702477" cy="44649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4382C-8F3C-4E60-A5B3-7DB059482D1B}">
      <dsp:nvSpPr>
        <dsp:cNvPr id="0" name=""/>
        <dsp:cNvSpPr/>
      </dsp:nvSpPr>
      <dsp:spPr>
        <a:xfrm>
          <a:off x="-5938116" y="-908922"/>
          <a:ext cx="7070881" cy="7070881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A2D627-D649-4BF2-8D52-198440E1928C}">
      <dsp:nvSpPr>
        <dsp:cNvPr id="0" name=""/>
        <dsp:cNvSpPr/>
      </dsp:nvSpPr>
      <dsp:spPr>
        <a:xfrm>
          <a:off x="729121" y="525303"/>
          <a:ext cx="8678014" cy="1050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3920" tIns="43180" rIns="43180" bIns="4318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Calibri"/>
              <a:ea typeface="Calibri"/>
              <a:cs typeface="Calibri"/>
            </a:rPr>
            <a:t>Central New Mexico Housing Corporation </a:t>
          </a:r>
          <a:endParaRPr lang="en-US" sz="1700" b="1" kern="1200">
            <a:latin typeface="Calibri Light" panose="020F0302020204030204"/>
            <a:ea typeface="Calibri Light" panose="020F0302020204030204"/>
            <a:cs typeface="Calibri Light" panose="020F0302020204030204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kern="1200">
              <a:latin typeface="Calibri"/>
              <a:ea typeface="Calibri"/>
              <a:cs typeface="Calibri"/>
            </a:rPr>
            <a:t>Cyndi Hazzard, Executive Director </a:t>
          </a:r>
          <a:endParaRPr lang="en-US" sz="1300" b="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kern="1200">
              <a:latin typeface="Calibri"/>
              <a:ea typeface="Calibri"/>
              <a:cs typeface="Calibri"/>
            </a:rPr>
            <a:t>Serves the Northern Counties of the State  </a:t>
          </a:r>
          <a:endParaRPr lang="en-US" sz="1300" b="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kern="1200">
              <a:latin typeface="Calibri"/>
              <a:ea typeface="Calibri"/>
              <a:cs typeface="Calibri"/>
            </a:rPr>
            <a:t>Weatherization Office is in Albuquerque, NM </a:t>
          </a:r>
          <a:endParaRPr lang="en-US" sz="1300" b="0" kern="1200"/>
        </a:p>
      </dsp:txBody>
      <dsp:txXfrm>
        <a:off x="729121" y="525303"/>
        <a:ext cx="8678014" cy="1050607"/>
      </dsp:txXfrm>
    </dsp:sp>
    <dsp:sp modelId="{83208374-8474-4BAD-9F43-DB01E6AFEDCA}">
      <dsp:nvSpPr>
        <dsp:cNvPr id="0" name=""/>
        <dsp:cNvSpPr/>
      </dsp:nvSpPr>
      <dsp:spPr>
        <a:xfrm>
          <a:off x="72491" y="393977"/>
          <a:ext cx="1313259" cy="1313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55B8C-6693-4305-9319-693E8CEC1CCE}">
      <dsp:nvSpPr>
        <dsp:cNvPr id="0" name=""/>
        <dsp:cNvSpPr/>
      </dsp:nvSpPr>
      <dsp:spPr>
        <a:xfrm>
          <a:off x="1111017" y="2101214"/>
          <a:ext cx="8296118" cy="1050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3920" tIns="43180" rIns="43180" bIns="4318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Calibri"/>
              <a:ea typeface="Calibri"/>
              <a:cs typeface="Calibri"/>
            </a:rPr>
            <a:t>Southwestern Regional Housing and Community Development Corporation </a:t>
          </a:r>
          <a:endParaRPr lang="en-US" sz="1700" b="1" kern="1200">
            <a:latin typeface="Calibri Light" panose="020F0302020204030204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Calibri"/>
              <a:ea typeface="Calibri"/>
              <a:cs typeface="Calibri"/>
            </a:rPr>
            <a:t>Veronika Molina, Executive Director </a:t>
          </a:r>
          <a:endParaRPr lang="en-US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Calibri"/>
              <a:ea typeface="Calibri"/>
              <a:cs typeface="Calibri"/>
            </a:rPr>
            <a:t>Serves the Southern Counties of the State </a:t>
          </a:r>
          <a:endParaRPr lang="en-US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Calibri"/>
              <a:ea typeface="Calibri"/>
              <a:cs typeface="Calibri"/>
            </a:rPr>
            <a:t>Weatherization Office is in Las Cruces NM and Main Office is in Deming, NM </a:t>
          </a:r>
          <a:endParaRPr lang="en-US" sz="1300" kern="1200"/>
        </a:p>
      </dsp:txBody>
      <dsp:txXfrm>
        <a:off x="1111017" y="2101214"/>
        <a:ext cx="8296118" cy="1050607"/>
      </dsp:txXfrm>
    </dsp:sp>
    <dsp:sp modelId="{1ECA7CB9-FB23-4A88-94A1-B1C28C95F3FE}">
      <dsp:nvSpPr>
        <dsp:cNvPr id="0" name=""/>
        <dsp:cNvSpPr/>
      </dsp:nvSpPr>
      <dsp:spPr>
        <a:xfrm>
          <a:off x="454387" y="1969888"/>
          <a:ext cx="1313259" cy="1313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88A59B-ED85-4FB4-A8A5-163E561B99DA}">
      <dsp:nvSpPr>
        <dsp:cNvPr id="0" name=""/>
        <dsp:cNvSpPr/>
      </dsp:nvSpPr>
      <dsp:spPr>
        <a:xfrm>
          <a:off x="729121" y="3677125"/>
          <a:ext cx="8678014" cy="1050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3920" tIns="43180" rIns="43180" bIns="4318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Calibri"/>
              <a:ea typeface="Calibri"/>
              <a:cs typeface="Calibri"/>
            </a:rPr>
            <a:t>Red Feather Development Group </a:t>
          </a:r>
          <a:endParaRPr lang="en-US" sz="1700" b="1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Calibri"/>
              <a:ea typeface="Calibri"/>
              <a:cs typeface="Calibri"/>
            </a:rPr>
            <a:t>Joe Seidenberg, Executive Director </a:t>
          </a:r>
          <a:endParaRPr lang="en-US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Calibri"/>
              <a:ea typeface="Calibri"/>
              <a:cs typeface="Calibri"/>
            </a:rPr>
            <a:t>Serves the Navajo Nation within the State  </a:t>
          </a:r>
          <a:endParaRPr lang="en-US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>
              <a:latin typeface="Calibri"/>
              <a:ea typeface="Calibri"/>
              <a:cs typeface="Calibri"/>
            </a:rPr>
            <a:t>Weatherization Office is in Flagstaff, AZ </a:t>
          </a:r>
          <a:endParaRPr lang="en-US" sz="1300" kern="1200"/>
        </a:p>
      </dsp:txBody>
      <dsp:txXfrm>
        <a:off x="729121" y="3677125"/>
        <a:ext cx="8678014" cy="1050607"/>
      </dsp:txXfrm>
    </dsp:sp>
    <dsp:sp modelId="{4FAF0402-8ADD-47E1-9D25-7AF279820C37}">
      <dsp:nvSpPr>
        <dsp:cNvPr id="0" name=""/>
        <dsp:cNvSpPr/>
      </dsp:nvSpPr>
      <dsp:spPr>
        <a:xfrm>
          <a:off x="72491" y="3545799"/>
          <a:ext cx="1313259" cy="1313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DD2E7-2883-4F94-841B-7BBD6FDDCF61}">
      <dsp:nvSpPr>
        <dsp:cNvPr id="0" name=""/>
        <dsp:cNvSpPr/>
      </dsp:nvSpPr>
      <dsp:spPr>
        <a:xfrm>
          <a:off x="0" y="47474"/>
          <a:ext cx="4572000" cy="839474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Calibri Light" panose="020F0302020204030204"/>
            </a:rPr>
            <a:t>Troy Cucchiara</a:t>
          </a:r>
          <a:endParaRPr lang="en-US" sz="3500" kern="1200"/>
        </a:p>
      </dsp:txBody>
      <dsp:txXfrm>
        <a:off x="40980" y="88454"/>
        <a:ext cx="4490040" cy="757514"/>
      </dsp:txXfrm>
    </dsp:sp>
    <dsp:sp modelId="{9868D7E0-0FE2-4854-9112-FBA22F8F4FD8}">
      <dsp:nvSpPr>
        <dsp:cNvPr id="0" name=""/>
        <dsp:cNvSpPr/>
      </dsp:nvSpPr>
      <dsp:spPr>
        <a:xfrm>
          <a:off x="0" y="886949"/>
          <a:ext cx="4572000" cy="94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61" tIns="44450" rIns="248920" bIns="44450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>
              <a:latin typeface="Calibri Light" panose="020F0302020204030204"/>
              <a:hlinkClick xmlns:r="http://schemas.openxmlformats.org/officeDocument/2006/relationships" r:id="rId1"/>
            </a:rPr>
            <a:t>tcucchiara@housingnm.org</a:t>
          </a:r>
          <a:r>
            <a:rPr lang="en-US" sz="2700" kern="1200">
              <a:latin typeface="Calibri Light" panose="020F0302020204030204"/>
            </a:rPr>
            <a:t> 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>
              <a:latin typeface="Calibri Light" panose="020F0302020204030204"/>
            </a:rPr>
            <a:t>505-532-1698</a:t>
          </a:r>
          <a:endParaRPr lang="en-US" sz="2700" kern="1200"/>
        </a:p>
      </dsp:txBody>
      <dsp:txXfrm>
        <a:off x="0" y="886949"/>
        <a:ext cx="4572000" cy="941850"/>
      </dsp:txXfrm>
    </dsp:sp>
    <dsp:sp modelId="{77E958E3-6839-4122-8A54-A2BF102A90A9}">
      <dsp:nvSpPr>
        <dsp:cNvPr id="0" name=""/>
        <dsp:cNvSpPr/>
      </dsp:nvSpPr>
      <dsp:spPr>
        <a:xfrm>
          <a:off x="0" y="1828800"/>
          <a:ext cx="4572000" cy="839474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Calibri Light" panose="020F0302020204030204"/>
            </a:rPr>
            <a:t>Dimitri Florez</a:t>
          </a:r>
          <a:endParaRPr lang="en-US" sz="3500" kern="1200"/>
        </a:p>
      </dsp:txBody>
      <dsp:txXfrm>
        <a:off x="40980" y="1869780"/>
        <a:ext cx="4490040" cy="757514"/>
      </dsp:txXfrm>
    </dsp:sp>
    <dsp:sp modelId="{6703D6F3-63B6-4435-936B-29BD6207AE28}">
      <dsp:nvSpPr>
        <dsp:cNvPr id="0" name=""/>
        <dsp:cNvSpPr/>
      </dsp:nvSpPr>
      <dsp:spPr>
        <a:xfrm>
          <a:off x="0" y="2668274"/>
          <a:ext cx="4572000" cy="94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61" tIns="44450" rIns="248920" bIns="44450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>
              <a:latin typeface="Calibri Light" panose="020F0302020204030204"/>
              <a:hlinkClick xmlns:r="http://schemas.openxmlformats.org/officeDocument/2006/relationships" r:id="rId2"/>
            </a:rPr>
            <a:t>dflorez@housingnm.org</a:t>
          </a:r>
          <a:r>
            <a:rPr lang="en-US" sz="2700" kern="1200">
              <a:latin typeface="Calibri Light" panose="020F0302020204030204"/>
            </a:rPr>
            <a:t> 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>
              <a:latin typeface="Calibri Light" panose="020F0302020204030204"/>
            </a:rPr>
            <a:t>505-532-1677</a:t>
          </a:r>
        </a:p>
      </dsp:txBody>
      <dsp:txXfrm>
        <a:off x="0" y="2668274"/>
        <a:ext cx="4572000" cy="9418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26016-57A1-45DD-883D-976395F1FBFC}">
      <dsp:nvSpPr>
        <dsp:cNvPr id="0" name=""/>
        <dsp:cNvSpPr/>
      </dsp:nvSpPr>
      <dsp:spPr>
        <a:xfrm>
          <a:off x="0" y="47474"/>
          <a:ext cx="4572000" cy="839474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Calibri Light" panose="020F0302020204030204"/>
            </a:rPr>
            <a:t>David Gutierrez</a:t>
          </a:r>
          <a:endParaRPr lang="en-US" sz="3500" kern="1200"/>
        </a:p>
      </dsp:txBody>
      <dsp:txXfrm>
        <a:off x="40980" y="88454"/>
        <a:ext cx="4490040" cy="757514"/>
      </dsp:txXfrm>
    </dsp:sp>
    <dsp:sp modelId="{4A4BD8D5-72BF-4682-8605-46726FE0FBCC}">
      <dsp:nvSpPr>
        <dsp:cNvPr id="0" name=""/>
        <dsp:cNvSpPr/>
      </dsp:nvSpPr>
      <dsp:spPr>
        <a:xfrm>
          <a:off x="0" y="886949"/>
          <a:ext cx="4572000" cy="94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61" tIns="44450" rIns="248920" bIns="44450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>
              <a:latin typeface="Calibri Light" panose="020F0302020204030204"/>
              <a:hlinkClick xmlns:r="http://schemas.openxmlformats.org/officeDocument/2006/relationships" r:id="rId1"/>
            </a:rPr>
            <a:t>dgutierrez@housingnm.org</a:t>
          </a:r>
          <a:r>
            <a:rPr lang="en-US" sz="2700" kern="1200">
              <a:latin typeface="Calibri Light" panose="020F0302020204030204"/>
            </a:rPr>
            <a:t> 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>
              <a:latin typeface="Calibri Light" panose="020F0302020204030204"/>
            </a:rPr>
            <a:t>505-532-1674</a:t>
          </a:r>
        </a:p>
      </dsp:txBody>
      <dsp:txXfrm>
        <a:off x="0" y="886949"/>
        <a:ext cx="4572000" cy="941850"/>
      </dsp:txXfrm>
    </dsp:sp>
    <dsp:sp modelId="{87DA9FFD-2C4E-4E9E-9761-8FE6DF9C8A98}">
      <dsp:nvSpPr>
        <dsp:cNvPr id="0" name=""/>
        <dsp:cNvSpPr/>
      </dsp:nvSpPr>
      <dsp:spPr>
        <a:xfrm>
          <a:off x="0" y="1828800"/>
          <a:ext cx="4572000" cy="839474"/>
        </a:xfrm>
        <a:prstGeom prst="roundRect">
          <a:avLst/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Calibri Light" panose="020F0302020204030204"/>
            </a:rPr>
            <a:t>David Trembath</a:t>
          </a:r>
          <a:endParaRPr lang="en-US" sz="3500" kern="1200"/>
        </a:p>
      </dsp:txBody>
      <dsp:txXfrm>
        <a:off x="40980" y="1869780"/>
        <a:ext cx="4490040" cy="757514"/>
      </dsp:txXfrm>
    </dsp:sp>
    <dsp:sp modelId="{F1B45B20-32AB-477B-9364-28955705107C}">
      <dsp:nvSpPr>
        <dsp:cNvPr id="0" name=""/>
        <dsp:cNvSpPr/>
      </dsp:nvSpPr>
      <dsp:spPr>
        <a:xfrm>
          <a:off x="0" y="2668274"/>
          <a:ext cx="4572000" cy="94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61" tIns="44450" rIns="248920" bIns="44450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>
              <a:latin typeface="Calibri Light" panose="020F0302020204030204"/>
              <a:hlinkClick xmlns:r="http://schemas.openxmlformats.org/officeDocument/2006/relationships" r:id="rId2"/>
            </a:rPr>
            <a:t>dtrembath@housingnm.org</a:t>
          </a:r>
          <a:r>
            <a:rPr lang="en-US" sz="2700" kern="1200">
              <a:latin typeface="Calibri Light" panose="020F0302020204030204"/>
            </a:rPr>
            <a:t> 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>
              <a:latin typeface="Calibri Light" panose="020F0302020204030204"/>
            </a:rPr>
            <a:t>505-532-1676</a:t>
          </a:r>
        </a:p>
      </dsp:txBody>
      <dsp:txXfrm>
        <a:off x="0" y="2668274"/>
        <a:ext cx="4572000" cy="941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1C39D-00D7-4F3A-83F4-D213DE192616}" type="datetimeFigureOut">
              <a:rPr lang="en-US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C0EF3-711D-404E-A484-33241C47A9E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13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Dimitri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0EF3-711D-404E-A484-33241C47A9E8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80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AC63E-26AF-41A1-0370-B80B7C020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79820B-8CCE-8651-18D0-AAA9C83658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3F938-789E-F962-578A-F07B7725E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Dimitri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6CBDF-53BF-04DA-216A-2AD400876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0EF3-711D-404E-A484-33241C47A9E8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32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2374C-817A-8D89-2779-E6A13A25D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15189F-EC70-75EA-E132-D6683F04D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42985D-39D2-030E-B034-44D06DB9A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Dimitri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A03A1-C1AC-FA02-2669-8E018F7001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0EF3-711D-404E-A484-33241C47A9E8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1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Dimitri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0EF3-711D-404E-A484-33241C47A9E8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41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629AD-C393-38B3-3121-62C597C9A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EBA108-00A6-1AD4-A2D9-99E4A8373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60C96F-EDCB-B179-A01F-CB379F495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Dimitri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86CDA-2264-670F-19B7-2CD722AEB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0EF3-711D-404E-A484-33241C47A9E8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03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Dimitri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0EF3-711D-404E-A484-33241C47A9E8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83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EF142-5E50-64F4-C456-84E64DCFF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C22B2-40E8-651C-CDAE-9CC7AE50F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9CFB61-15F9-1B3B-B83B-CCA0DD985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Dimitri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6E727-0543-3561-3FA4-9639352CBB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0EF3-711D-404E-A484-33241C47A9E8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53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Dimitri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0EF3-711D-404E-A484-33241C47A9E8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Troy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0EF3-711D-404E-A484-33241C47A9E8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9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Dimitri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0EF3-711D-404E-A484-33241C47A9E8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29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Troy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0EF3-711D-404E-A484-33241C47A9E8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0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Dimitri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0EF3-711D-404E-A484-33241C47A9E8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76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820CD-3719-F435-D41B-056C74598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92C396-AF09-95D4-3D55-264467AE66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F7F360-FFBA-3776-3A70-3B1DF08D4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Dimitri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E53B2-43EF-5D52-03BA-9F3BA64EF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0EF3-711D-404E-A484-33241C47A9E8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A10-CBA4-384B-85B6-E4D309683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BB145-98D3-C943-812B-889E7D3A1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E9E92-0B30-E34F-BB9D-85272691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3306-DDEA-9949-B96F-32A0FBE83DF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FC215-9FD1-3745-B731-6273F60C6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D2FFF-802F-2E41-88EF-4B0C8D04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6519-DECC-1B4D-81A6-574A8BD0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458A6-1F95-9341-AEA2-1E5BA7432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DC7C5B-34DF-3046-ABD7-09745D0FB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274E4-3043-8846-9087-66978AC63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3306-DDEA-9949-B96F-32A0FBE83DF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5C829-CC97-B44F-96F9-A6F54B7F2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E7522-4466-984E-910A-2C51E6618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6519-DECC-1B4D-81A6-574A8BD0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5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151C02-EA3D-C741-B96E-21682800A9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ADD08-0910-8D4A-B1B6-2522DD802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89B7E-F985-5443-8C2E-9A6A3DDE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3306-DDEA-9949-B96F-32A0FBE83DF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DFBFD-E27E-1C45-9CE8-C5EA09CE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CAB96-1A1A-444E-BE94-52D56144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6519-DECC-1B4D-81A6-574A8BD0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1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81221-B5F9-B749-BC69-D8C2482A5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5601F-518A-D84C-BBAD-8FD0AB54E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36DD9-C44C-E44B-9345-C3071F01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3306-DDEA-9949-B96F-32A0FBE83DF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78E81-992B-7D4D-9898-EDED83A9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CFC03-5A05-C842-ADDF-8307C2369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6519-DECC-1B4D-81A6-574A8BD0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3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F104-9479-1C4D-BD9B-ECFEF4478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B6DEA-8E2C-D345-81B5-F18D7CDB0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7EF62-CE19-3C48-8BA8-04BD7B7D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3306-DDEA-9949-B96F-32A0FBE83DF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402D5-ECE2-8C4B-823B-64E701E2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976E0-3175-B14C-8802-B88A6819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6519-DECC-1B4D-81A6-574A8BD0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8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001A-A85C-7844-936E-D515885F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278C8-A61D-444B-A646-728288E5D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C1ACC-55FD-F548-80C1-90D643294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89588-5DAE-2F46-B6A9-27417AEA1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3306-DDEA-9949-B96F-32A0FBE83DF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4581B-DAAE-344D-825F-16200015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5BC62-7136-E84D-A740-5BCAF7BEC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6519-DECC-1B4D-81A6-574A8BD0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14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2A294-1924-174A-B2B7-95C7627B3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C5109-A915-8940-A55F-0A6BE050E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74AF5-CB1E-BD4C-842E-B08A494DD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5A62F-4237-874E-BB45-24446542A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216CA3-D3B9-1549-BA76-3EB4FC180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84526B-C88F-7146-A9B9-46D9AE33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3306-DDEA-9949-B96F-32A0FBE83DF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80C31-0317-9B48-AE90-26DA6132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4E2D7-CB35-244C-A8EE-3C415DDF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6519-DECC-1B4D-81A6-574A8BD0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6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148B8-617E-BF43-AEB3-82098140D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2B0100-C7CD-8C41-97BE-7E38838C3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3306-DDEA-9949-B96F-32A0FBE83DF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BBD17-697E-6A4F-8D02-79CD1E9F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F3EB18-DB6E-A240-AF2C-9249C534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6519-DECC-1B4D-81A6-574A8BD0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7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352735-4292-824B-89F3-8D378C917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3306-DDEA-9949-B96F-32A0FBE83DF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311BE4-58C2-EA46-9271-598EFCFE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574EB-25B6-8C43-B3DF-496D6E4FF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6519-DECC-1B4D-81A6-574A8BD0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71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068F8-EB0A-5B44-91B0-C00B8740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38B7E-DA12-2845-9501-FB6C0A352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73586-4E38-164B-8FF4-60C58E526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0258B-460F-0443-A507-A17A84111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3306-DDEA-9949-B96F-32A0FBE83DF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28CFD-4EC0-8B41-8AE4-CAF32080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51726-C5C9-6545-9617-B5F28108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6519-DECC-1B4D-81A6-574A8BD0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279C9-54CE-7A42-BF9C-DA39A270B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B6A39-996A-1B4C-946D-5088A89F2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F8AAE-2A15-C64A-BA3C-EB5E8A426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77ABF-AF9C-FD4F-A5CD-C1D798208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3306-DDEA-9949-B96F-32A0FBE83DF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C1371-2907-8542-AA30-1BE796D3B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3961E-94DB-594E-9C5C-65E7D038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F6519-DECC-1B4D-81A6-574A8BD0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0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B5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E7E23C-2C34-F24A-876D-AA26C77F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6B522-AD08-FC4F-8A0F-A0BEAA7DA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90EAF-D13C-5541-A3B9-F809DA778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A3306-DDEA-9949-B96F-32A0FBE83DF1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94F22-5775-764C-8F91-932603045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C9BC6-67AD-D14F-8F9F-8F4A46196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6519-DECC-1B4D-81A6-574A8BD0D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6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3.png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BC9A35-2576-4577-8DFB-0F4B8496F7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CC087-61CC-754E-BD61-91578D41AC22}"/>
              </a:ext>
            </a:extLst>
          </p:cNvPr>
          <p:cNvSpPr txBox="1">
            <a:spLocks/>
          </p:cNvSpPr>
          <p:nvPr/>
        </p:nvSpPr>
        <p:spPr>
          <a:xfrm>
            <a:off x="1523999" y="1719147"/>
            <a:ext cx="9144000" cy="133225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>
                <a:latin typeface="Bahnschrift" panose="020B0502040204020203" pitchFamily="34" charset="0"/>
                <a:cs typeface="Calibri Light"/>
              </a:rPr>
              <a:t>NM </a:t>
            </a:r>
            <a:r>
              <a:rPr lang="en-US" sz="4000" err="1">
                <a:latin typeface="Bahnschrift" panose="020B0502040204020203" pitchFamily="34" charset="0"/>
                <a:cs typeface="Calibri Light"/>
              </a:rPr>
              <a:t>Energy$mart</a:t>
            </a:r>
            <a:r>
              <a:rPr lang="en-US" sz="4000">
                <a:latin typeface="Bahnschrift" panose="020B0502040204020203" pitchFamily="34" charset="0"/>
                <a:cs typeface="Calibri Light"/>
              </a:rPr>
              <a:t> Weatherization</a:t>
            </a:r>
            <a:endParaRPr lang="en-US"/>
          </a:p>
          <a:p>
            <a:pPr algn="ctr">
              <a:lnSpc>
                <a:spcPct val="100000"/>
              </a:lnSpc>
            </a:pPr>
            <a:r>
              <a:rPr lang="en-US" sz="4000">
                <a:latin typeface="Bahnschrift" panose="020B0502040204020203" pitchFamily="34" charset="0"/>
                <a:cs typeface="Calibri Light"/>
              </a:rPr>
              <a:t>Program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220DA2-ED70-454B-A476-7F5B74E9EB07}"/>
              </a:ext>
            </a:extLst>
          </p:cNvPr>
          <p:cNvSpPr txBox="1">
            <a:spLocks/>
          </p:cNvSpPr>
          <p:nvPr/>
        </p:nvSpPr>
        <p:spPr>
          <a:xfrm>
            <a:off x="1679456" y="3586828"/>
            <a:ext cx="8075342" cy="123294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>
                <a:latin typeface="Bahnschrift"/>
                <a:cs typeface="Arial"/>
              </a:rPr>
              <a:t> Dimitri Florez</a:t>
            </a:r>
            <a:endParaRPr lang="en-US" sz="2400" b="1">
              <a:latin typeface="Bahnschrift"/>
              <a:cs typeface="Arial"/>
            </a:endParaRPr>
          </a:p>
          <a:p>
            <a:pPr marL="0" indent="0" algn="ctr">
              <a:buNone/>
            </a:pPr>
            <a:r>
              <a:rPr lang="en-US" sz="2000" i="1">
                <a:latin typeface="Bahnschrift"/>
                <a:cs typeface="Arial"/>
              </a:rPr>
              <a:t>Green Initiatives Manager II</a:t>
            </a:r>
            <a:endParaRPr lang="en-US" sz="2400" i="1">
              <a:latin typeface="Bahnschrif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F90FB-09B8-B140-9495-A52EB1B1A3B5}"/>
              </a:ext>
            </a:extLst>
          </p:cNvPr>
          <p:cNvSpPr txBox="1"/>
          <p:nvPr/>
        </p:nvSpPr>
        <p:spPr>
          <a:xfrm>
            <a:off x="1190170" y="5564221"/>
            <a:ext cx="9811657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>
                <a:latin typeface="Bahnschrift"/>
                <a:cs typeface="Arial"/>
              </a:rPr>
              <a:t>April 9,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2FBB9A-C44A-9656-EA07-9AF8A94D7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112"/>
            <a:ext cx="12192000" cy="371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62870-4079-5AAC-C9A6-FB13E1152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16"/>
            <a:ext cx="12192000" cy="1048512"/>
          </a:xfrm>
          <a:prstGeom prst="rect">
            <a:avLst/>
          </a:prstGeom>
        </p:spPr>
      </p:pic>
      <p:pic>
        <p:nvPicPr>
          <p:cNvPr id="10" name="Picture 9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14AE584F-1DED-4283-0D43-97527EA54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" y="118428"/>
            <a:ext cx="1371600" cy="809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808FFB-1901-3B06-17B2-2491A36D7571}"/>
              </a:ext>
            </a:extLst>
          </p:cNvPr>
          <p:cNvSpPr txBox="1"/>
          <p:nvPr/>
        </p:nvSpPr>
        <p:spPr>
          <a:xfrm>
            <a:off x="12815229" y="6865310"/>
            <a:ext cx="494371" cy="2263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F8495A-CE68-0F43-4210-2D84DBC4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1831" y="6483350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1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50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F0F77-E0B6-61F9-E0A9-9ECAF7072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D540B0-9C90-13B4-DB38-EF640C7242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505FCD-3933-8BE7-4C0C-CB3AE1197442}"/>
              </a:ext>
            </a:extLst>
          </p:cNvPr>
          <p:cNvSpPr/>
          <p:nvPr/>
        </p:nvSpPr>
        <p:spPr>
          <a:xfrm>
            <a:off x="0" y="6636110"/>
            <a:ext cx="12192000" cy="221890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FF688B-9AAC-C827-1FB9-25FAFCA54CA7}"/>
              </a:ext>
            </a:extLst>
          </p:cNvPr>
          <p:cNvSpPr txBox="1"/>
          <p:nvPr/>
        </p:nvSpPr>
        <p:spPr>
          <a:xfrm>
            <a:off x="1367794" y="6264774"/>
            <a:ext cx="935706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latin typeface="Avenir Next LT Pro"/>
              </a:rPr>
              <a:t>Housing New Mexico administers the program through community-based nonprofit organizations statewide.</a:t>
            </a:r>
          </a:p>
        </p:txBody>
      </p:sp>
      <p:pic>
        <p:nvPicPr>
          <p:cNvPr id="17" name="Picture 16" descr="A group of men smiling for a picture&#10;&#10;AI-generated content may be incorrect.">
            <a:extLst>
              <a:ext uri="{FF2B5EF4-FFF2-40B4-BE49-F238E27FC236}">
                <a16:creationId xmlns:a16="http://schemas.microsoft.com/office/drawing/2014/main" id="{C2323FA9-7D3A-C5C6-496F-547439E8F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301" y="1587721"/>
            <a:ext cx="4254058" cy="21778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Picture 17" descr="A blue truck in a garage&#10;&#10;AI-generated content may be incorrect.">
            <a:extLst>
              <a:ext uri="{FF2B5EF4-FFF2-40B4-BE49-F238E27FC236}">
                <a16:creationId xmlns:a16="http://schemas.microsoft.com/office/drawing/2014/main" id="{6B1F147C-9292-4BB2-3096-BFDF370BB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00" y="3994304"/>
            <a:ext cx="3116146" cy="22109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9" name="Picture 18" descr="A group of people taking a selfie&#10;&#10;AI-generated content may be incorrect.">
            <a:extLst>
              <a:ext uri="{FF2B5EF4-FFF2-40B4-BE49-F238E27FC236}">
                <a16:creationId xmlns:a16="http://schemas.microsoft.com/office/drawing/2014/main" id="{B31B3DC1-FC31-A0A9-30DC-32D828F62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618" y="1589491"/>
            <a:ext cx="3791416" cy="21744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" name="Picture 19" descr="A person holding a dog&#10;&#10;AI-generated content may be incorrect.">
            <a:extLst>
              <a:ext uri="{FF2B5EF4-FFF2-40B4-BE49-F238E27FC236}">
                <a16:creationId xmlns:a16="http://schemas.microsoft.com/office/drawing/2014/main" id="{4927FE38-9230-73A0-3DBB-A1730CBBD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268" y="3999834"/>
            <a:ext cx="2829452" cy="22054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A4E93-91AC-B6FE-77E6-3766A94FF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630650"/>
            <a:ext cx="12192000" cy="225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C21076-C625-FD20-FE88-CBAC1C40C2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361"/>
            <a:ext cx="12192000" cy="1107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EB87A-5F6B-7CE9-B389-E6F4B264B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323" y="-86988"/>
            <a:ext cx="10045895" cy="118577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300" dirty="0">
                <a:latin typeface="Bahnschrift"/>
                <a:cs typeface="Calibri Light"/>
              </a:rPr>
              <a:t>Southwestern Regional Housing and </a:t>
            </a:r>
            <a:r>
              <a:rPr lang="en-US" sz="3300">
                <a:latin typeface="Bahnschrift"/>
                <a:cs typeface="Calibri Light"/>
              </a:rPr>
              <a:t>Community Development Corporation says hello!</a:t>
            </a:r>
            <a:endParaRPr lang="en-US" sz="3300">
              <a:latin typeface="Bahnschrift" panose="020B0502040204020203" pitchFamily="34" charset="0"/>
              <a:cs typeface="Calibri Light"/>
            </a:endParaRPr>
          </a:p>
        </p:txBody>
      </p:sp>
      <p:pic>
        <p:nvPicPr>
          <p:cNvPr id="12" name="Picture 11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7619BF39-A285-F8E9-B36C-E4BE142081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034" y="118428"/>
            <a:ext cx="1371600" cy="8096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CCF6A-93D6-F36E-38CE-DF179D5F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6292" y="6561504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10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83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6483D-3D38-781C-6446-3AAFB8397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A98E77-895D-5BB4-94B0-C123BEA81E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AEA640-0423-CD6E-BAF0-FC04758EB6A2}"/>
              </a:ext>
            </a:extLst>
          </p:cNvPr>
          <p:cNvSpPr txBox="1"/>
          <p:nvPr/>
        </p:nvSpPr>
        <p:spPr>
          <a:xfrm>
            <a:off x="1367794" y="6264774"/>
            <a:ext cx="935706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latin typeface="Avenir Next LT Pro"/>
              </a:rPr>
              <a:t>Housing New Mexico administers the program through community-based nonprofit organizations statewide.</a:t>
            </a:r>
          </a:p>
        </p:txBody>
      </p:sp>
      <p:pic>
        <p:nvPicPr>
          <p:cNvPr id="5" name="Picture 4" descr="A group of people standing in front of a white tent&#10;&#10;AI-generated content may be incorrect.">
            <a:extLst>
              <a:ext uri="{FF2B5EF4-FFF2-40B4-BE49-F238E27FC236}">
                <a16:creationId xmlns:a16="http://schemas.microsoft.com/office/drawing/2014/main" id="{EE1B9F21-87D9-6BC0-618E-BDAE6B0F8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43" y="1809099"/>
            <a:ext cx="6754666" cy="38744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A group of people standing outside a building&#10;&#10;AI-generated content may be incorrect.">
            <a:extLst>
              <a:ext uri="{FF2B5EF4-FFF2-40B4-BE49-F238E27FC236}">
                <a16:creationId xmlns:a16="http://schemas.microsoft.com/office/drawing/2014/main" id="{FC024AA1-5F98-1C62-8463-B93346B1D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988" y="1805878"/>
            <a:ext cx="3776971" cy="38781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A452E5-44EC-4831-18EC-7960E55CB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81804"/>
            <a:ext cx="12192000" cy="2741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6527EB-EC52-FC1F-5840-D98A84061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016"/>
            <a:ext cx="12192000" cy="1048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1B2109-5D7E-9832-CD50-A72C78C34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9692" y="357789"/>
            <a:ext cx="9144000" cy="765312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Bahnschrift"/>
                <a:cs typeface="Calibri Light"/>
              </a:rPr>
              <a:t>Red Feather Development Group</a:t>
            </a:r>
            <a:br>
              <a:rPr lang="en-US" dirty="0"/>
            </a:br>
            <a:r>
              <a:rPr lang="en-US" sz="4000">
                <a:latin typeface="Bahnschrift"/>
                <a:cs typeface="Calibri Light"/>
              </a:rPr>
              <a:t>says hello!</a:t>
            </a:r>
            <a:endParaRPr lang="en-US" sz="4000">
              <a:latin typeface="Bahnschrift" panose="020B0502040204020203" pitchFamily="34" charset="0"/>
              <a:cs typeface="Calibri Light"/>
            </a:endParaRPr>
          </a:p>
        </p:txBody>
      </p:sp>
      <p:pic>
        <p:nvPicPr>
          <p:cNvPr id="14" name="Picture 13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36DF7A5E-9FD7-A89F-5FFE-B35D6B357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726" y="118428"/>
            <a:ext cx="1371600" cy="8096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6D0EC-BB12-D850-B2B7-C1EF7A88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6523" y="6541965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11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8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A85C39-1E83-D844-A0FE-4169A8B8552D}"/>
              </a:ext>
            </a:extLst>
          </p:cNvPr>
          <p:cNvSpPr/>
          <p:nvPr/>
        </p:nvSpPr>
        <p:spPr>
          <a:xfrm>
            <a:off x="0" y="-38660"/>
            <a:ext cx="12192000" cy="6858000"/>
          </a:xfrm>
          <a:prstGeom prst="rect">
            <a:avLst/>
          </a:prstGeom>
          <a:solidFill>
            <a:srgbClr val="FCF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81E06F-CFE5-C544-A383-1D59AE3933DA}"/>
              </a:ext>
            </a:extLst>
          </p:cNvPr>
          <p:cNvSpPr/>
          <p:nvPr/>
        </p:nvSpPr>
        <p:spPr>
          <a:xfrm>
            <a:off x="-1" y="-39376"/>
            <a:ext cx="12192000" cy="1081751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AC16A3-6AC7-8249-82A6-E71A5CFE862C}"/>
              </a:ext>
            </a:extLst>
          </p:cNvPr>
          <p:cNvSpPr txBox="1">
            <a:spLocks/>
          </p:cNvSpPr>
          <p:nvPr/>
        </p:nvSpPr>
        <p:spPr>
          <a:xfrm>
            <a:off x="1523999" y="397565"/>
            <a:ext cx="9144000" cy="9550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>
              <a:solidFill>
                <a:srgbClr val="535554"/>
              </a:solidFill>
              <a:latin typeface="Times" pitchFamily="2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719BBF-DEDC-7945-B7BD-6EAD86EFD9A1}"/>
              </a:ext>
            </a:extLst>
          </p:cNvPr>
          <p:cNvSpPr txBox="1">
            <a:spLocks/>
          </p:cNvSpPr>
          <p:nvPr/>
        </p:nvSpPr>
        <p:spPr>
          <a:xfrm>
            <a:off x="1523999" y="1819071"/>
            <a:ext cx="9144000" cy="38035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/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185CE7F8-9C89-4AD1-9711-3D0663D68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758474"/>
              </p:ext>
            </p:extLst>
          </p:nvPr>
        </p:nvGraphicFramePr>
        <p:xfrm>
          <a:off x="7006441" y="2424545"/>
          <a:ext cx="3364675" cy="2552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4675">
                  <a:extLst>
                    <a:ext uri="{9D8B030D-6E8A-4147-A177-3AD203B41FA5}">
                      <a16:colId xmlns:a16="http://schemas.microsoft.com/office/drawing/2014/main" val="359867357"/>
                    </a:ext>
                  </a:extLst>
                </a:gridCol>
              </a:tblGrid>
              <a:tr h="64687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  <a:latin typeface="Avenir Next LT Pro"/>
                        </a:rPr>
                        <a:t>Red Feather Development Group- Navajo Nation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249072"/>
                  </a:ext>
                </a:extLst>
              </a:tr>
              <a:tr h="646872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Avenir Next LT Pro"/>
                        </a:rPr>
                        <a:t>Central New Mexico Housing Corporation</a:t>
                      </a:r>
                    </a:p>
                  </a:txBody>
                  <a:tcPr>
                    <a:solidFill>
                      <a:srgbClr val="0193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08597"/>
                  </a:ext>
                </a:extLst>
              </a:tr>
              <a:tr h="1258299">
                <a:tc>
                  <a:txBody>
                    <a:bodyPr/>
                    <a:lstStyle/>
                    <a:p>
                      <a:r>
                        <a:rPr lang="en-US">
                          <a:latin typeface="Avenir Next LT Pro"/>
                        </a:rPr>
                        <a:t>Southwest Regional Housing &amp; Community Development Corporation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1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564938"/>
                  </a:ext>
                </a:extLst>
              </a:tr>
            </a:tbl>
          </a:graphicData>
        </a:graphic>
      </p:graphicFrame>
      <p:grpSp>
        <p:nvGrpSpPr>
          <p:cNvPr id="9" name="Group 1">
            <a:extLst>
              <a:ext uri="{FF2B5EF4-FFF2-40B4-BE49-F238E27FC236}">
                <a16:creationId xmlns:a16="http://schemas.microsoft.com/office/drawing/2014/main" id="{F14028B4-4DDB-1B8E-769D-BF16535B1E30}"/>
              </a:ext>
            </a:extLst>
          </p:cNvPr>
          <p:cNvGrpSpPr>
            <a:grpSpLocks/>
          </p:cNvGrpSpPr>
          <p:nvPr/>
        </p:nvGrpSpPr>
        <p:grpSpPr bwMode="auto">
          <a:xfrm>
            <a:off x="2336207" y="1681481"/>
            <a:ext cx="4498745" cy="4667911"/>
            <a:chOff x="2605088" y="892125"/>
            <a:chExt cx="4857750" cy="5519788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C0BC4BAD-DA6B-83A5-2CB6-0FE14FB3F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276" y="2881921"/>
              <a:ext cx="637473" cy="507706"/>
            </a:xfrm>
            <a:custGeom>
              <a:avLst/>
              <a:gdLst>
                <a:gd name="T0" fmla="*/ 2147483647 w 1205"/>
                <a:gd name="T1" fmla="*/ 2147483647 h 960"/>
                <a:gd name="T2" fmla="*/ 2147483647 w 1205"/>
                <a:gd name="T3" fmla="*/ 2147483647 h 960"/>
                <a:gd name="T4" fmla="*/ 2147483647 w 1205"/>
                <a:gd name="T5" fmla="*/ 2147483647 h 960"/>
                <a:gd name="T6" fmla="*/ 2147483647 w 1205"/>
                <a:gd name="T7" fmla="*/ 2147483647 h 960"/>
                <a:gd name="T8" fmla="*/ 2147483647 w 1205"/>
                <a:gd name="T9" fmla="*/ 2147483647 h 960"/>
                <a:gd name="T10" fmla="*/ 2147483647 w 1205"/>
                <a:gd name="T11" fmla="*/ 2147483647 h 960"/>
                <a:gd name="T12" fmla="*/ 2147483647 w 1205"/>
                <a:gd name="T13" fmla="*/ 444667746 h 960"/>
                <a:gd name="T14" fmla="*/ 445686591 w 1205"/>
                <a:gd name="T15" fmla="*/ 0 h 960"/>
                <a:gd name="T16" fmla="*/ 0 w 1205"/>
                <a:gd name="T17" fmla="*/ 2147483647 h 960"/>
                <a:gd name="T18" fmla="*/ 2147483647 w 1205"/>
                <a:gd name="T19" fmla="*/ 2147483647 h 960"/>
                <a:gd name="T20" fmla="*/ 2147483647 w 1205"/>
                <a:gd name="T21" fmla="*/ 2147483647 h 960"/>
                <a:gd name="T22" fmla="*/ 2147483647 w 1205"/>
                <a:gd name="T23" fmla="*/ 2147483647 h 9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05" h="960">
                  <a:moveTo>
                    <a:pt x="1196" y="954"/>
                  </a:moveTo>
                  <a:lnTo>
                    <a:pt x="1116" y="806"/>
                  </a:lnTo>
                  <a:lnTo>
                    <a:pt x="1125" y="164"/>
                  </a:lnTo>
                  <a:lnTo>
                    <a:pt x="1205" y="162"/>
                  </a:lnTo>
                  <a:lnTo>
                    <a:pt x="788" y="96"/>
                  </a:lnTo>
                  <a:lnTo>
                    <a:pt x="275" y="164"/>
                  </a:lnTo>
                  <a:lnTo>
                    <a:pt x="210" y="3"/>
                  </a:lnTo>
                  <a:lnTo>
                    <a:pt x="3" y="0"/>
                  </a:lnTo>
                  <a:lnTo>
                    <a:pt x="0" y="701"/>
                  </a:lnTo>
                  <a:lnTo>
                    <a:pt x="501" y="698"/>
                  </a:lnTo>
                  <a:lnTo>
                    <a:pt x="1137" y="960"/>
                  </a:lnTo>
                  <a:lnTo>
                    <a:pt x="1196" y="954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r>
                <a:rPr lang="en-US" sz="800">
                  <a:latin typeface="Arial" panose="020B0604020202020204" pitchFamily="34" charset="0"/>
                </a:rPr>
                <a:t>Valencia </a:t>
              </a: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7EC4058-B9EB-4FD7-1B1B-E1EA28D37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3094" y="2628067"/>
              <a:ext cx="840305" cy="340068"/>
            </a:xfrm>
            <a:custGeom>
              <a:avLst/>
              <a:gdLst>
                <a:gd name="T0" fmla="*/ 2147483647 w 1590"/>
                <a:gd name="T1" fmla="*/ 2147483647 h 644"/>
                <a:gd name="T2" fmla="*/ 2147483647 w 1590"/>
                <a:gd name="T3" fmla="*/ 2147483647 h 644"/>
                <a:gd name="T4" fmla="*/ 2147483647 w 1590"/>
                <a:gd name="T5" fmla="*/ 2147483647 h 644"/>
                <a:gd name="T6" fmla="*/ 2147483647 w 1590"/>
                <a:gd name="T7" fmla="*/ 2147483647 h 644"/>
                <a:gd name="T8" fmla="*/ 2147483647 w 1590"/>
                <a:gd name="T9" fmla="*/ 2147483647 h 644"/>
                <a:gd name="T10" fmla="*/ 2147483647 w 1590"/>
                <a:gd name="T11" fmla="*/ 2147483647 h 644"/>
                <a:gd name="T12" fmla="*/ 2147483647 w 1590"/>
                <a:gd name="T13" fmla="*/ 2147483647 h 644"/>
                <a:gd name="T14" fmla="*/ 2147483647 w 1590"/>
                <a:gd name="T15" fmla="*/ 2147483647 h 644"/>
                <a:gd name="T16" fmla="*/ 2147483647 w 1590"/>
                <a:gd name="T17" fmla="*/ 2147483647 h 644"/>
                <a:gd name="T18" fmla="*/ 0 w 1590"/>
                <a:gd name="T19" fmla="*/ 0 h 644"/>
                <a:gd name="T20" fmla="*/ 2147483647 w 1590"/>
                <a:gd name="T21" fmla="*/ 446609932 h 644"/>
                <a:gd name="T22" fmla="*/ 2147483647 w 1590"/>
                <a:gd name="T23" fmla="*/ 744350063 h 644"/>
                <a:gd name="T24" fmla="*/ 2147483647 w 1590"/>
                <a:gd name="T25" fmla="*/ 1339830326 h 644"/>
                <a:gd name="T26" fmla="*/ 2147483647 w 1590"/>
                <a:gd name="T27" fmla="*/ 2147483647 h 644"/>
                <a:gd name="T28" fmla="*/ 2147483647 w 1590"/>
                <a:gd name="T29" fmla="*/ 2147483647 h 644"/>
                <a:gd name="T30" fmla="*/ 2147483647 w 1590"/>
                <a:gd name="T31" fmla="*/ 2147483647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90" h="644">
                  <a:moveTo>
                    <a:pt x="1446" y="330"/>
                  </a:moveTo>
                  <a:lnTo>
                    <a:pt x="1448" y="489"/>
                  </a:lnTo>
                  <a:lnTo>
                    <a:pt x="1590" y="644"/>
                  </a:lnTo>
                  <a:lnTo>
                    <a:pt x="1193" y="642"/>
                  </a:lnTo>
                  <a:lnTo>
                    <a:pt x="776" y="576"/>
                  </a:lnTo>
                  <a:lnTo>
                    <a:pt x="263" y="644"/>
                  </a:lnTo>
                  <a:lnTo>
                    <a:pt x="198" y="483"/>
                  </a:lnTo>
                  <a:lnTo>
                    <a:pt x="167" y="404"/>
                  </a:lnTo>
                  <a:lnTo>
                    <a:pt x="72" y="174"/>
                  </a:lnTo>
                  <a:lnTo>
                    <a:pt x="0" y="0"/>
                  </a:lnTo>
                  <a:lnTo>
                    <a:pt x="578" y="3"/>
                  </a:lnTo>
                  <a:lnTo>
                    <a:pt x="1322" y="5"/>
                  </a:lnTo>
                  <a:lnTo>
                    <a:pt x="1445" y="9"/>
                  </a:lnTo>
                  <a:lnTo>
                    <a:pt x="1446" y="47"/>
                  </a:lnTo>
                  <a:lnTo>
                    <a:pt x="1446" y="174"/>
                  </a:lnTo>
                  <a:lnTo>
                    <a:pt x="1446" y="330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952EF8C-CFC9-EEC3-6C18-0DE40A9EA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497" y="2501939"/>
              <a:ext cx="1588569" cy="750383"/>
            </a:xfrm>
            <a:custGeom>
              <a:avLst/>
              <a:gdLst>
                <a:gd name="T0" fmla="*/ 2147483647 w 3004"/>
                <a:gd name="T1" fmla="*/ 2147483647 h 1418"/>
                <a:gd name="T2" fmla="*/ 2147483647 w 3004"/>
                <a:gd name="T3" fmla="*/ 2147483647 h 1418"/>
                <a:gd name="T4" fmla="*/ 2147483647 w 3004"/>
                <a:gd name="T5" fmla="*/ 2147483647 h 1418"/>
                <a:gd name="T6" fmla="*/ 2147483647 w 3004"/>
                <a:gd name="T7" fmla="*/ 2147483647 h 1418"/>
                <a:gd name="T8" fmla="*/ 2147483647 w 3004"/>
                <a:gd name="T9" fmla="*/ 2147483647 h 1418"/>
                <a:gd name="T10" fmla="*/ 2147483647 w 3004"/>
                <a:gd name="T11" fmla="*/ 0 h 1418"/>
                <a:gd name="T12" fmla="*/ 2147483647 w 3004"/>
                <a:gd name="T13" fmla="*/ 2147483647 h 1418"/>
                <a:gd name="T14" fmla="*/ 2147483647 w 3004"/>
                <a:gd name="T15" fmla="*/ 2147483647 h 1418"/>
                <a:gd name="T16" fmla="*/ 0 w 3004"/>
                <a:gd name="T17" fmla="*/ 2147483647 h 1418"/>
                <a:gd name="T18" fmla="*/ 148030543 w 3004"/>
                <a:gd name="T19" fmla="*/ 2147483647 h 1418"/>
                <a:gd name="T20" fmla="*/ 148030543 w 3004"/>
                <a:gd name="T21" fmla="*/ 2147483647 h 1418"/>
                <a:gd name="T22" fmla="*/ 0 w 3004"/>
                <a:gd name="T23" fmla="*/ 2147483647 h 1418"/>
                <a:gd name="T24" fmla="*/ 2147483647 w 3004"/>
                <a:gd name="T25" fmla="*/ 2147483647 h 1418"/>
                <a:gd name="T26" fmla="*/ 2147483647 w 3004"/>
                <a:gd name="T27" fmla="*/ 2147483647 h 1418"/>
                <a:gd name="T28" fmla="*/ 2147483647 w 3004"/>
                <a:gd name="T29" fmla="*/ 2147483647 h 1418"/>
                <a:gd name="T30" fmla="*/ 2147483647 w 3004"/>
                <a:gd name="T31" fmla="*/ 2147483647 h 1418"/>
                <a:gd name="T32" fmla="*/ 2147483647 w 3004"/>
                <a:gd name="T33" fmla="*/ 2147483647 h 1418"/>
                <a:gd name="T34" fmla="*/ 2147483647 w 3004"/>
                <a:gd name="T35" fmla="*/ 2147483647 h 1418"/>
                <a:gd name="T36" fmla="*/ 2147483647 w 3004"/>
                <a:gd name="T37" fmla="*/ 2147483647 h 1418"/>
                <a:gd name="T38" fmla="*/ 2147483647 w 3004"/>
                <a:gd name="T39" fmla="*/ 2147483647 h 1418"/>
                <a:gd name="T40" fmla="*/ 2147483647 w 3004"/>
                <a:gd name="T41" fmla="*/ 2147483647 h 1418"/>
                <a:gd name="T42" fmla="*/ 2147483647 w 3004"/>
                <a:gd name="T43" fmla="*/ 2147483647 h 14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004" h="1418">
                  <a:moveTo>
                    <a:pt x="2878" y="411"/>
                  </a:moveTo>
                  <a:lnTo>
                    <a:pt x="2806" y="237"/>
                  </a:lnTo>
                  <a:lnTo>
                    <a:pt x="2784" y="182"/>
                  </a:lnTo>
                  <a:lnTo>
                    <a:pt x="2742" y="75"/>
                  </a:lnTo>
                  <a:lnTo>
                    <a:pt x="2641" y="74"/>
                  </a:lnTo>
                  <a:lnTo>
                    <a:pt x="1992" y="0"/>
                  </a:lnTo>
                  <a:lnTo>
                    <a:pt x="876" y="77"/>
                  </a:lnTo>
                  <a:lnTo>
                    <a:pt x="876" y="716"/>
                  </a:lnTo>
                  <a:lnTo>
                    <a:pt x="0" y="716"/>
                  </a:lnTo>
                  <a:lnTo>
                    <a:pt x="1" y="1038"/>
                  </a:lnTo>
                  <a:lnTo>
                    <a:pt x="1" y="1067"/>
                  </a:lnTo>
                  <a:lnTo>
                    <a:pt x="0" y="1415"/>
                  </a:lnTo>
                  <a:lnTo>
                    <a:pt x="1053" y="1415"/>
                  </a:lnTo>
                  <a:lnTo>
                    <a:pt x="1639" y="1415"/>
                  </a:lnTo>
                  <a:lnTo>
                    <a:pt x="2005" y="1418"/>
                  </a:lnTo>
                  <a:lnTo>
                    <a:pt x="2269" y="1416"/>
                  </a:lnTo>
                  <a:lnTo>
                    <a:pt x="2296" y="1413"/>
                  </a:lnTo>
                  <a:lnTo>
                    <a:pt x="2794" y="1418"/>
                  </a:lnTo>
                  <a:lnTo>
                    <a:pt x="2797" y="717"/>
                  </a:lnTo>
                  <a:lnTo>
                    <a:pt x="3004" y="720"/>
                  </a:lnTo>
                  <a:lnTo>
                    <a:pt x="2973" y="641"/>
                  </a:lnTo>
                  <a:lnTo>
                    <a:pt x="2878" y="411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4A81E6D-F7BE-D425-2F1C-02D7B3E91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497" y="1866509"/>
              <a:ext cx="1395964" cy="1015412"/>
            </a:xfrm>
            <a:custGeom>
              <a:avLst/>
              <a:gdLst>
                <a:gd name="T0" fmla="*/ 2147483647 w 2641"/>
                <a:gd name="T1" fmla="*/ 889055033 h 1920"/>
                <a:gd name="T2" fmla="*/ 2147483647 w 2641"/>
                <a:gd name="T3" fmla="*/ 1037184129 h 1920"/>
                <a:gd name="T4" fmla="*/ 2147483647 w 2641"/>
                <a:gd name="T5" fmla="*/ 2147483647 h 1920"/>
                <a:gd name="T6" fmla="*/ 2147483647 w 2641"/>
                <a:gd name="T7" fmla="*/ 2147483647 h 1920"/>
                <a:gd name="T8" fmla="*/ 2147483647 w 2641"/>
                <a:gd name="T9" fmla="*/ 2147483647 h 1920"/>
                <a:gd name="T10" fmla="*/ 2147483647 w 2641"/>
                <a:gd name="T11" fmla="*/ 2147483647 h 1920"/>
                <a:gd name="T12" fmla="*/ 2147483647 w 2641"/>
                <a:gd name="T13" fmla="*/ 2147483647 h 1920"/>
                <a:gd name="T14" fmla="*/ 0 w 2641"/>
                <a:gd name="T15" fmla="*/ 2147483647 h 1920"/>
                <a:gd name="T16" fmla="*/ 0 w 2641"/>
                <a:gd name="T17" fmla="*/ 2147483647 h 1920"/>
                <a:gd name="T18" fmla="*/ 148016937 w 2641"/>
                <a:gd name="T19" fmla="*/ 2147483647 h 1920"/>
                <a:gd name="T20" fmla="*/ 148016937 w 2641"/>
                <a:gd name="T21" fmla="*/ 148129096 h 1920"/>
                <a:gd name="T22" fmla="*/ 2147483647 w 2641"/>
                <a:gd name="T23" fmla="*/ 148129096 h 1920"/>
                <a:gd name="T24" fmla="*/ 2147483647 w 2641"/>
                <a:gd name="T25" fmla="*/ 0 h 1920"/>
                <a:gd name="T26" fmla="*/ 2147483647 w 2641"/>
                <a:gd name="T27" fmla="*/ 889055033 h 19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41" h="1920">
                  <a:moveTo>
                    <a:pt x="2155" y="6"/>
                  </a:moveTo>
                  <a:lnTo>
                    <a:pt x="2536" y="7"/>
                  </a:lnTo>
                  <a:lnTo>
                    <a:pt x="2637" y="235"/>
                  </a:lnTo>
                  <a:lnTo>
                    <a:pt x="2641" y="1278"/>
                  </a:lnTo>
                  <a:lnTo>
                    <a:pt x="1992" y="1204"/>
                  </a:lnTo>
                  <a:lnTo>
                    <a:pt x="876" y="1281"/>
                  </a:lnTo>
                  <a:lnTo>
                    <a:pt x="876" y="1920"/>
                  </a:lnTo>
                  <a:lnTo>
                    <a:pt x="0" y="1920"/>
                  </a:lnTo>
                  <a:lnTo>
                    <a:pt x="0" y="925"/>
                  </a:lnTo>
                  <a:lnTo>
                    <a:pt x="1" y="861"/>
                  </a:lnTo>
                  <a:lnTo>
                    <a:pt x="1" y="1"/>
                  </a:lnTo>
                  <a:lnTo>
                    <a:pt x="1207" y="1"/>
                  </a:lnTo>
                  <a:lnTo>
                    <a:pt x="1339" y="0"/>
                  </a:lnTo>
                  <a:lnTo>
                    <a:pt x="2155" y="6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AFD56BB-ECB8-5A28-D4B3-6201E49FB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497" y="894203"/>
              <a:ext cx="1303923" cy="975498"/>
            </a:xfrm>
            <a:custGeom>
              <a:avLst/>
              <a:gdLst>
                <a:gd name="T0" fmla="*/ 2147483647 w 2466"/>
                <a:gd name="T1" fmla="*/ 2147483647 h 1841"/>
                <a:gd name="T2" fmla="*/ 2147483647 w 2466"/>
                <a:gd name="T3" fmla="*/ 0 h 1841"/>
                <a:gd name="T4" fmla="*/ 2147483647 w 2466"/>
                <a:gd name="T5" fmla="*/ 2147483647 h 1841"/>
                <a:gd name="T6" fmla="*/ 2147483647 w 2466"/>
                <a:gd name="T7" fmla="*/ 2147483647 h 1841"/>
                <a:gd name="T8" fmla="*/ 2147483647 w 2466"/>
                <a:gd name="T9" fmla="*/ 2147483647 h 1841"/>
                <a:gd name="T10" fmla="*/ 2147483647 w 2466"/>
                <a:gd name="T11" fmla="*/ 2147483647 h 1841"/>
                <a:gd name="T12" fmla="*/ 2147483647 w 2466"/>
                <a:gd name="T13" fmla="*/ 2147483647 h 1841"/>
                <a:gd name="T14" fmla="*/ 2147483647 w 2466"/>
                <a:gd name="T15" fmla="*/ 2147483647 h 1841"/>
                <a:gd name="T16" fmla="*/ 2147483647 w 2466"/>
                <a:gd name="T17" fmla="*/ 2147483647 h 1841"/>
                <a:gd name="T18" fmla="*/ 2147483647 w 2466"/>
                <a:gd name="T19" fmla="*/ 2147483647 h 1841"/>
                <a:gd name="T20" fmla="*/ 2147483647 w 2466"/>
                <a:gd name="T21" fmla="*/ 2147483647 h 1841"/>
                <a:gd name="T22" fmla="*/ 0 w 2466"/>
                <a:gd name="T23" fmla="*/ 2147483647 h 1841"/>
                <a:gd name="T24" fmla="*/ 0 w 2466"/>
                <a:gd name="T25" fmla="*/ 2147483647 h 1841"/>
                <a:gd name="T26" fmla="*/ 0 w 2466"/>
                <a:gd name="T27" fmla="*/ 2147483647 h 1841"/>
                <a:gd name="T28" fmla="*/ 0 w 2466"/>
                <a:gd name="T29" fmla="*/ 2147483647 h 1841"/>
                <a:gd name="T30" fmla="*/ 2147483647 w 2466"/>
                <a:gd name="T31" fmla="*/ 2147483647 h 1841"/>
                <a:gd name="T32" fmla="*/ 2147483647 w 2466"/>
                <a:gd name="T33" fmla="*/ 2147483647 h 1841"/>
                <a:gd name="T34" fmla="*/ 2147483647 w 2466"/>
                <a:gd name="T35" fmla="*/ 2147483647 h 1841"/>
                <a:gd name="T36" fmla="*/ 2147483647 w 2466"/>
                <a:gd name="T37" fmla="*/ 2147483647 h 1841"/>
                <a:gd name="T38" fmla="*/ 2147483647 w 2466"/>
                <a:gd name="T39" fmla="*/ 0 h 1841"/>
                <a:gd name="T40" fmla="*/ 2147483647 w 2466"/>
                <a:gd name="T41" fmla="*/ 2147483647 h 18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466" h="1841">
                  <a:moveTo>
                    <a:pt x="2375" y="2"/>
                  </a:moveTo>
                  <a:lnTo>
                    <a:pt x="2423" y="0"/>
                  </a:lnTo>
                  <a:lnTo>
                    <a:pt x="2466" y="2"/>
                  </a:lnTo>
                  <a:lnTo>
                    <a:pt x="2345" y="219"/>
                  </a:lnTo>
                  <a:lnTo>
                    <a:pt x="2166" y="461"/>
                  </a:lnTo>
                  <a:lnTo>
                    <a:pt x="2157" y="1436"/>
                  </a:lnTo>
                  <a:lnTo>
                    <a:pt x="2156" y="1598"/>
                  </a:lnTo>
                  <a:lnTo>
                    <a:pt x="2156" y="1644"/>
                  </a:lnTo>
                  <a:lnTo>
                    <a:pt x="2154" y="1841"/>
                  </a:lnTo>
                  <a:lnTo>
                    <a:pt x="1338" y="1835"/>
                  </a:lnTo>
                  <a:lnTo>
                    <a:pt x="1206" y="1836"/>
                  </a:lnTo>
                  <a:lnTo>
                    <a:pt x="0" y="1836"/>
                  </a:lnTo>
                  <a:lnTo>
                    <a:pt x="0" y="921"/>
                  </a:lnTo>
                  <a:lnTo>
                    <a:pt x="0" y="461"/>
                  </a:lnTo>
                  <a:lnTo>
                    <a:pt x="0" y="3"/>
                  </a:lnTo>
                  <a:lnTo>
                    <a:pt x="449" y="5"/>
                  </a:lnTo>
                  <a:lnTo>
                    <a:pt x="569" y="3"/>
                  </a:lnTo>
                  <a:lnTo>
                    <a:pt x="1011" y="2"/>
                  </a:lnTo>
                  <a:lnTo>
                    <a:pt x="1397" y="2"/>
                  </a:lnTo>
                  <a:lnTo>
                    <a:pt x="2354" y="0"/>
                  </a:lnTo>
                  <a:lnTo>
                    <a:pt x="2375" y="2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7AA09049-5639-B8C8-E744-A1AAC82C0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790" y="1654166"/>
              <a:ext cx="1109612" cy="978691"/>
            </a:xfrm>
            <a:custGeom>
              <a:avLst/>
              <a:gdLst>
                <a:gd name="T0" fmla="*/ 2147483647 w 2096"/>
                <a:gd name="T1" fmla="*/ 2147483647 h 1849"/>
                <a:gd name="T2" fmla="*/ 2147483647 w 2096"/>
                <a:gd name="T3" fmla="*/ 2147483647 h 1849"/>
                <a:gd name="T4" fmla="*/ 2147483647 w 2096"/>
                <a:gd name="T5" fmla="*/ 887534424 h 1849"/>
                <a:gd name="T6" fmla="*/ 445091464 w 2096"/>
                <a:gd name="T7" fmla="*/ 0 h 1849"/>
                <a:gd name="T8" fmla="*/ 296821350 w 2096"/>
                <a:gd name="T9" fmla="*/ 2147483647 h 1849"/>
                <a:gd name="T10" fmla="*/ 296821350 w 2096"/>
                <a:gd name="T11" fmla="*/ 2147483647 h 1849"/>
                <a:gd name="T12" fmla="*/ 0 w 2096"/>
                <a:gd name="T13" fmla="*/ 2147483647 h 1849"/>
                <a:gd name="T14" fmla="*/ 2147483647 w 2096"/>
                <a:gd name="T15" fmla="*/ 2147483647 h 1849"/>
                <a:gd name="T16" fmla="*/ 2147483647 w 2096"/>
                <a:gd name="T17" fmla="*/ 2147483647 h 1849"/>
                <a:gd name="T18" fmla="*/ 2147483647 w 2096"/>
                <a:gd name="T19" fmla="*/ 2147483647 h 1849"/>
                <a:gd name="T20" fmla="*/ 2147483647 w 2096"/>
                <a:gd name="T21" fmla="*/ 2147483647 h 1849"/>
                <a:gd name="T22" fmla="*/ 2147483647 w 2096"/>
                <a:gd name="T23" fmla="*/ 2147483647 h 1849"/>
                <a:gd name="T24" fmla="*/ 2147483647 w 2096"/>
                <a:gd name="T25" fmla="*/ 2147483647 h 1849"/>
                <a:gd name="T26" fmla="*/ 2147483647 w 2096"/>
                <a:gd name="T27" fmla="*/ 2147483647 h 1849"/>
                <a:gd name="T28" fmla="*/ 2147483647 w 2096"/>
                <a:gd name="T29" fmla="*/ 2147483647 h 1849"/>
                <a:gd name="T30" fmla="*/ 2147483647 w 2096"/>
                <a:gd name="T31" fmla="*/ 2147483647 h 1849"/>
                <a:gd name="T32" fmla="*/ 2147483647 w 2096"/>
                <a:gd name="T33" fmla="*/ 2147483647 h 1849"/>
                <a:gd name="T34" fmla="*/ 2147483647 w 2096"/>
                <a:gd name="T35" fmla="*/ 2147483647 h 1849"/>
                <a:gd name="T36" fmla="*/ 2147483647 w 2096"/>
                <a:gd name="T37" fmla="*/ 2147483647 h 1849"/>
                <a:gd name="T38" fmla="*/ 2147483647 w 2096"/>
                <a:gd name="T39" fmla="*/ 2147483647 h 1849"/>
                <a:gd name="T40" fmla="*/ 2147483647 w 2096"/>
                <a:gd name="T41" fmla="*/ 2147483647 h 1849"/>
                <a:gd name="T42" fmla="*/ 2147483647 w 2096"/>
                <a:gd name="T43" fmla="*/ 2147483647 h 18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96" h="1849">
                  <a:moveTo>
                    <a:pt x="2093" y="466"/>
                  </a:moveTo>
                  <a:lnTo>
                    <a:pt x="1125" y="406"/>
                  </a:lnTo>
                  <a:lnTo>
                    <a:pt x="950" y="6"/>
                  </a:lnTo>
                  <a:lnTo>
                    <a:pt x="3" y="0"/>
                  </a:lnTo>
                  <a:lnTo>
                    <a:pt x="2" y="162"/>
                  </a:lnTo>
                  <a:lnTo>
                    <a:pt x="2" y="208"/>
                  </a:lnTo>
                  <a:lnTo>
                    <a:pt x="0" y="405"/>
                  </a:lnTo>
                  <a:lnTo>
                    <a:pt x="381" y="406"/>
                  </a:lnTo>
                  <a:lnTo>
                    <a:pt x="482" y="634"/>
                  </a:lnTo>
                  <a:lnTo>
                    <a:pt x="486" y="1677"/>
                  </a:lnTo>
                  <a:lnTo>
                    <a:pt x="587" y="1678"/>
                  </a:lnTo>
                  <a:lnTo>
                    <a:pt x="629" y="1785"/>
                  </a:lnTo>
                  <a:lnTo>
                    <a:pt x="651" y="1840"/>
                  </a:lnTo>
                  <a:lnTo>
                    <a:pt x="1229" y="1843"/>
                  </a:lnTo>
                  <a:lnTo>
                    <a:pt x="1973" y="1845"/>
                  </a:lnTo>
                  <a:lnTo>
                    <a:pt x="2096" y="1849"/>
                  </a:lnTo>
                  <a:lnTo>
                    <a:pt x="2090" y="1480"/>
                  </a:lnTo>
                  <a:lnTo>
                    <a:pt x="2090" y="1324"/>
                  </a:lnTo>
                  <a:lnTo>
                    <a:pt x="2091" y="853"/>
                  </a:lnTo>
                  <a:lnTo>
                    <a:pt x="1898" y="751"/>
                  </a:lnTo>
                  <a:lnTo>
                    <a:pt x="1883" y="492"/>
                  </a:lnTo>
                  <a:lnTo>
                    <a:pt x="2093" y="466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0B944111-AE21-0465-34F9-A2CA61791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350" y="2008188"/>
              <a:ext cx="22225" cy="15875"/>
            </a:xfrm>
            <a:custGeom>
              <a:avLst/>
              <a:gdLst>
                <a:gd name="T0" fmla="*/ 2147483647 w 43"/>
                <a:gd name="T1" fmla="*/ 0 h 30"/>
                <a:gd name="T2" fmla="*/ 2147483647 w 43"/>
                <a:gd name="T3" fmla="*/ 2147483647 h 30"/>
                <a:gd name="T4" fmla="*/ 2147483647 w 43"/>
                <a:gd name="T5" fmla="*/ 2147483647 h 30"/>
                <a:gd name="T6" fmla="*/ 0 w 43"/>
                <a:gd name="T7" fmla="*/ 0 h 30"/>
                <a:gd name="T8" fmla="*/ 2147483647 w 43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30">
                  <a:moveTo>
                    <a:pt x="43" y="0"/>
                  </a:moveTo>
                  <a:lnTo>
                    <a:pt x="43" y="30"/>
                  </a:lnTo>
                  <a:lnTo>
                    <a:pt x="42" y="24"/>
                  </a:lnTo>
                  <a:lnTo>
                    <a:pt x="0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768B2C7-D371-D464-7212-9F5AAD8B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088" y="5005345"/>
              <a:ext cx="676677" cy="1406568"/>
            </a:xfrm>
            <a:custGeom>
              <a:avLst/>
              <a:gdLst>
                <a:gd name="T0" fmla="*/ 2147483647 w 1277"/>
                <a:gd name="T1" fmla="*/ 2147483647 h 2658"/>
                <a:gd name="T2" fmla="*/ 2147483647 w 1277"/>
                <a:gd name="T3" fmla="*/ 2147483647 h 2658"/>
                <a:gd name="T4" fmla="*/ 2147483647 w 1277"/>
                <a:gd name="T5" fmla="*/ 2147483647 h 2658"/>
                <a:gd name="T6" fmla="*/ 2147483647 w 1277"/>
                <a:gd name="T7" fmla="*/ 2147483647 h 2658"/>
                <a:gd name="T8" fmla="*/ 2147483647 w 1277"/>
                <a:gd name="T9" fmla="*/ 2147483647 h 2658"/>
                <a:gd name="T10" fmla="*/ 0 w 1277"/>
                <a:gd name="T11" fmla="*/ 2147483647 h 2658"/>
                <a:gd name="T12" fmla="*/ 0 w 1277"/>
                <a:gd name="T13" fmla="*/ 2147483647 h 2658"/>
                <a:gd name="T14" fmla="*/ 0 w 1277"/>
                <a:gd name="T15" fmla="*/ 2147483647 h 2658"/>
                <a:gd name="T16" fmla="*/ 2147483647 w 1277"/>
                <a:gd name="T17" fmla="*/ 2147483647 h 2658"/>
                <a:gd name="T18" fmla="*/ 2147483647 w 1277"/>
                <a:gd name="T19" fmla="*/ 2147483647 h 2658"/>
                <a:gd name="T20" fmla="*/ 2147483647 w 1277"/>
                <a:gd name="T21" fmla="*/ 2147483647 h 2658"/>
                <a:gd name="T22" fmla="*/ 2147483647 w 1277"/>
                <a:gd name="T23" fmla="*/ 0 h 2658"/>
                <a:gd name="T24" fmla="*/ 2147483647 w 1277"/>
                <a:gd name="T25" fmla="*/ 2147483647 h 2658"/>
                <a:gd name="T26" fmla="*/ 2147483647 w 1277"/>
                <a:gd name="T27" fmla="*/ 2147483647 h 2658"/>
                <a:gd name="T28" fmla="*/ 2147483647 w 1277"/>
                <a:gd name="T29" fmla="*/ 2147483647 h 265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77" h="2658">
                  <a:moveTo>
                    <a:pt x="1263" y="1680"/>
                  </a:moveTo>
                  <a:lnTo>
                    <a:pt x="1263" y="1761"/>
                  </a:lnTo>
                  <a:lnTo>
                    <a:pt x="1274" y="1759"/>
                  </a:lnTo>
                  <a:lnTo>
                    <a:pt x="1277" y="1828"/>
                  </a:lnTo>
                  <a:lnTo>
                    <a:pt x="1275" y="2656"/>
                  </a:lnTo>
                  <a:lnTo>
                    <a:pt x="0" y="2658"/>
                  </a:lnTo>
                  <a:lnTo>
                    <a:pt x="0" y="2308"/>
                  </a:lnTo>
                  <a:lnTo>
                    <a:pt x="0" y="2266"/>
                  </a:lnTo>
                  <a:lnTo>
                    <a:pt x="3" y="645"/>
                  </a:lnTo>
                  <a:lnTo>
                    <a:pt x="2" y="510"/>
                  </a:lnTo>
                  <a:lnTo>
                    <a:pt x="3" y="49"/>
                  </a:lnTo>
                  <a:lnTo>
                    <a:pt x="3" y="0"/>
                  </a:lnTo>
                  <a:lnTo>
                    <a:pt x="779" y="510"/>
                  </a:lnTo>
                  <a:lnTo>
                    <a:pt x="797" y="1680"/>
                  </a:lnTo>
                  <a:lnTo>
                    <a:pt x="1263" y="1680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2D594168-AFD6-134C-6CD4-5E5416541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793" y="3250725"/>
              <a:ext cx="1072113" cy="1342707"/>
            </a:xfrm>
            <a:custGeom>
              <a:avLst/>
              <a:gdLst>
                <a:gd name="T0" fmla="*/ 2147483647 w 2025"/>
                <a:gd name="T1" fmla="*/ 2147483647 h 2535"/>
                <a:gd name="T2" fmla="*/ 2147483647 w 2025"/>
                <a:gd name="T3" fmla="*/ 2147483647 h 2535"/>
                <a:gd name="T4" fmla="*/ 2147483647 w 2025"/>
                <a:gd name="T5" fmla="*/ 2147483647 h 2535"/>
                <a:gd name="T6" fmla="*/ 2147483647 w 2025"/>
                <a:gd name="T7" fmla="*/ 2147483647 h 2535"/>
                <a:gd name="T8" fmla="*/ 2147483647 w 2025"/>
                <a:gd name="T9" fmla="*/ 0 h 2535"/>
                <a:gd name="T10" fmla="*/ 2147483647 w 2025"/>
                <a:gd name="T11" fmla="*/ 0 h 2535"/>
                <a:gd name="T12" fmla="*/ 2147483647 w 2025"/>
                <a:gd name="T13" fmla="*/ 0 h 2535"/>
                <a:gd name="T14" fmla="*/ 2147483647 w 2025"/>
                <a:gd name="T15" fmla="*/ 2147483647 h 2535"/>
                <a:gd name="T16" fmla="*/ 0 w 2025"/>
                <a:gd name="T17" fmla="*/ 2147483647 h 2535"/>
                <a:gd name="T18" fmla="*/ 2147483647 w 2025"/>
                <a:gd name="T19" fmla="*/ 2147483647 h 2535"/>
                <a:gd name="T20" fmla="*/ 2147483647 w 2025"/>
                <a:gd name="T21" fmla="*/ 2147483647 h 2535"/>
                <a:gd name="T22" fmla="*/ 2147483647 w 2025"/>
                <a:gd name="T23" fmla="*/ 2147483647 h 2535"/>
                <a:gd name="T24" fmla="*/ 0 w 2025"/>
                <a:gd name="T25" fmla="*/ 2147483647 h 2535"/>
                <a:gd name="T26" fmla="*/ 2147483647 w 2025"/>
                <a:gd name="T27" fmla="*/ 2147483647 h 2535"/>
                <a:gd name="T28" fmla="*/ 2147483647 w 2025"/>
                <a:gd name="T29" fmla="*/ 2147483647 h 2535"/>
                <a:gd name="T30" fmla="*/ 2147483647 w 2025"/>
                <a:gd name="T31" fmla="*/ 2147483647 h 2535"/>
                <a:gd name="T32" fmla="*/ 2147483647 w 2025"/>
                <a:gd name="T33" fmla="*/ 2147483647 h 2535"/>
                <a:gd name="T34" fmla="*/ 2147483647 w 2025"/>
                <a:gd name="T35" fmla="*/ 2147483647 h 2535"/>
                <a:gd name="T36" fmla="*/ 2147483647 w 2025"/>
                <a:gd name="T37" fmla="*/ 2147483647 h 25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25" h="2535">
                  <a:moveTo>
                    <a:pt x="2025" y="2028"/>
                  </a:moveTo>
                  <a:lnTo>
                    <a:pt x="2021" y="606"/>
                  </a:lnTo>
                  <a:lnTo>
                    <a:pt x="2007" y="588"/>
                  </a:lnTo>
                  <a:lnTo>
                    <a:pt x="2007" y="3"/>
                  </a:lnTo>
                  <a:lnTo>
                    <a:pt x="1641" y="0"/>
                  </a:lnTo>
                  <a:lnTo>
                    <a:pt x="1055" y="0"/>
                  </a:lnTo>
                  <a:lnTo>
                    <a:pt x="2" y="0"/>
                  </a:lnTo>
                  <a:lnTo>
                    <a:pt x="2" y="376"/>
                  </a:lnTo>
                  <a:lnTo>
                    <a:pt x="0" y="1066"/>
                  </a:lnTo>
                  <a:lnTo>
                    <a:pt x="2" y="1476"/>
                  </a:lnTo>
                  <a:lnTo>
                    <a:pt x="3" y="1515"/>
                  </a:lnTo>
                  <a:lnTo>
                    <a:pt x="2" y="1525"/>
                  </a:lnTo>
                  <a:lnTo>
                    <a:pt x="0" y="2520"/>
                  </a:lnTo>
                  <a:lnTo>
                    <a:pt x="641" y="2523"/>
                  </a:lnTo>
                  <a:lnTo>
                    <a:pt x="906" y="2535"/>
                  </a:lnTo>
                  <a:lnTo>
                    <a:pt x="1589" y="2535"/>
                  </a:lnTo>
                  <a:lnTo>
                    <a:pt x="1589" y="2032"/>
                  </a:lnTo>
                  <a:lnTo>
                    <a:pt x="1973" y="2026"/>
                  </a:lnTo>
                  <a:lnTo>
                    <a:pt x="2025" y="2028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C659CE70-1E52-CCC2-335A-ED4C233B2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574" y="4732332"/>
              <a:ext cx="772127" cy="1240527"/>
            </a:xfrm>
            <a:custGeom>
              <a:avLst/>
              <a:gdLst>
                <a:gd name="T0" fmla="*/ 2147483647 w 1457"/>
                <a:gd name="T1" fmla="*/ 2147483647 h 2343"/>
                <a:gd name="T2" fmla="*/ 2147483647 w 1457"/>
                <a:gd name="T3" fmla="*/ 0 h 2343"/>
                <a:gd name="T4" fmla="*/ 2147483647 w 1457"/>
                <a:gd name="T5" fmla="*/ 2147483647 h 2343"/>
                <a:gd name="T6" fmla="*/ 296945516 w 1457"/>
                <a:gd name="T7" fmla="*/ 2147483647 h 2343"/>
                <a:gd name="T8" fmla="*/ 0 w 1457"/>
                <a:gd name="T9" fmla="*/ 2147483647 h 2343"/>
                <a:gd name="T10" fmla="*/ 296945516 w 1457"/>
                <a:gd name="T11" fmla="*/ 2147483647 h 2343"/>
                <a:gd name="T12" fmla="*/ 742504116 w 1457"/>
                <a:gd name="T13" fmla="*/ 2147483647 h 2343"/>
                <a:gd name="T14" fmla="*/ 742504116 w 1457"/>
                <a:gd name="T15" fmla="*/ 2147483647 h 2343"/>
                <a:gd name="T16" fmla="*/ 2147483647 w 1457"/>
                <a:gd name="T17" fmla="*/ 2147483647 h 2343"/>
                <a:gd name="T18" fmla="*/ 2147483647 w 1457"/>
                <a:gd name="T19" fmla="*/ 2147483647 h 2343"/>
                <a:gd name="T20" fmla="*/ 2147483647 w 1457"/>
                <a:gd name="T21" fmla="*/ 2147483647 h 2343"/>
                <a:gd name="T22" fmla="*/ 2147483647 w 1457"/>
                <a:gd name="T23" fmla="*/ 2147483647 h 2343"/>
                <a:gd name="T24" fmla="*/ 2147483647 w 1457"/>
                <a:gd name="T25" fmla="*/ 2147483647 h 2343"/>
                <a:gd name="T26" fmla="*/ 2147483647 w 1457"/>
                <a:gd name="T27" fmla="*/ 2147483647 h 2343"/>
                <a:gd name="T28" fmla="*/ 2147483647 w 1457"/>
                <a:gd name="T29" fmla="*/ 2147483647 h 2343"/>
                <a:gd name="T30" fmla="*/ 2147483647 w 1457"/>
                <a:gd name="T31" fmla="*/ 2147483647 h 2343"/>
                <a:gd name="T32" fmla="*/ 2147483647 w 1457"/>
                <a:gd name="T33" fmla="*/ 2147483647 h 2343"/>
                <a:gd name="T34" fmla="*/ 2147483647 w 1457"/>
                <a:gd name="T35" fmla="*/ 2147483647 h 2343"/>
                <a:gd name="T36" fmla="*/ 2147483647 w 1457"/>
                <a:gd name="T37" fmla="*/ 2147483647 h 2343"/>
                <a:gd name="T38" fmla="*/ 2147483647 w 1457"/>
                <a:gd name="T39" fmla="*/ 2147483647 h 23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57" h="2343">
                  <a:moveTo>
                    <a:pt x="1457" y="182"/>
                  </a:moveTo>
                  <a:lnTo>
                    <a:pt x="1457" y="0"/>
                  </a:lnTo>
                  <a:lnTo>
                    <a:pt x="626" y="512"/>
                  </a:lnTo>
                  <a:lnTo>
                    <a:pt x="2" y="509"/>
                  </a:lnTo>
                  <a:lnTo>
                    <a:pt x="0" y="831"/>
                  </a:lnTo>
                  <a:lnTo>
                    <a:pt x="2" y="1740"/>
                  </a:lnTo>
                  <a:lnTo>
                    <a:pt x="5" y="1944"/>
                  </a:lnTo>
                  <a:lnTo>
                    <a:pt x="5" y="2343"/>
                  </a:lnTo>
                  <a:lnTo>
                    <a:pt x="1172" y="2342"/>
                  </a:lnTo>
                  <a:lnTo>
                    <a:pt x="1143" y="2298"/>
                  </a:lnTo>
                  <a:lnTo>
                    <a:pt x="1098" y="2294"/>
                  </a:lnTo>
                  <a:lnTo>
                    <a:pt x="993" y="2138"/>
                  </a:lnTo>
                  <a:lnTo>
                    <a:pt x="1043" y="2091"/>
                  </a:lnTo>
                  <a:lnTo>
                    <a:pt x="1019" y="2085"/>
                  </a:lnTo>
                  <a:lnTo>
                    <a:pt x="1034" y="1997"/>
                  </a:lnTo>
                  <a:lnTo>
                    <a:pt x="1004" y="1988"/>
                  </a:lnTo>
                  <a:lnTo>
                    <a:pt x="1034" y="1943"/>
                  </a:lnTo>
                  <a:lnTo>
                    <a:pt x="1401" y="1943"/>
                  </a:lnTo>
                  <a:lnTo>
                    <a:pt x="1403" y="183"/>
                  </a:lnTo>
                  <a:lnTo>
                    <a:pt x="1457" y="182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D1AE595-EF4D-E571-A8F5-FC1D6A247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793" y="4585449"/>
              <a:ext cx="1155633" cy="1309179"/>
            </a:xfrm>
            <a:custGeom>
              <a:avLst/>
              <a:gdLst>
                <a:gd name="T0" fmla="*/ 2147483647 w 2184"/>
                <a:gd name="T1" fmla="*/ 2147483647 h 2475"/>
                <a:gd name="T2" fmla="*/ 2147483647 w 2184"/>
                <a:gd name="T3" fmla="*/ 2147483647 h 2475"/>
                <a:gd name="T4" fmla="*/ 2147483647 w 2184"/>
                <a:gd name="T5" fmla="*/ 2147483647 h 2475"/>
                <a:gd name="T6" fmla="*/ 2147483647 w 2184"/>
                <a:gd name="T7" fmla="*/ 2147483647 h 2475"/>
                <a:gd name="T8" fmla="*/ 2147483647 w 2184"/>
                <a:gd name="T9" fmla="*/ 2147483647 h 2475"/>
                <a:gd name="T10" fmla="*/ 2147483647 w 2184"/>
                <a:gd name="T11" fmla="*/ 2147483647 h 2475"/>
                <a:gd name="T12" fmla="*/ 2147483647 w 2184"/>
                <a:gd name="T13" fmla="*/ 2147483647 h 2475"/>
                <a:gd name="T14" fmla="*/ 2147483647 w 2184"/>
                <a:gd name="T15" fmla="*/ 2147483647 h 2475"/>
                <a:gd name="T16" fmla="*/ 2147483647 w 2184"/>
                <a:gd name="T17" fmla="*/ 2147483647 h 2475"/>
                <a:gd name="T18" fmla="*/ 0 w 2184"/>
                <a:gd name="T19" fmla="*/ 2147483647 h 2475"/>
                <a:gd name="T20" fmla="*/ 0 w 2184"/>
                <a:gd name="T21" fmla="*/ 2147483647 h 2475"/>
                <a:gd name="T22" fmla="*/ 0 w 2184"/>
                <a:gd name="T23" fmla="*/ 2147483647 h 2475"/>
                <a:gd name="T24" fmla="*/ 0 w 2184"/>
                <a:gd name="T25" fmla="*/ 0 h 2475"/>
                <a:gd name="T26" fmla="*/ 2147483647 w 2184"/>
                <a:gd name="T27" fmla="*/ 2147483647 h 2475"/>
                <a:gd name="T28" fmla="*/ 2147483647 w 2184"/>
                <a:gd name="T29" fmla="*/ 2147483647 h 2475"/>
                <a:gd name="T30" fmla="*/ 2147483647 w 2184"/>
                <a:gd name="T31" fmla="*/ 2147483647 h 24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84" h="2475">
                  <a:moveTo>
                    <a:pt x="1589" y="15"/>
                  </a:moveTo>
                  <a:lnTo>
                    <a:pt x="1793" y="13"/>
                  </a:lnTo>
                  <a:lnTo>
                    <a:pt x="1812" y="385"/>
                  </a:lnTo>
                  <a:lnTo>
                    <a:pt x="2184" y="1111"/>
                  </a:lnTo>
                  <a:lnTo>
                    <a:pt x="1706" y="1113"/>
                  </a:lnTo>
                  <a:lnTo>
                    <a:pt x="1242" y="1273"/>
                  </a:lnTo>
                  <a:lnTo>
                    <a:pt x="1260" y="2475"/>
                  </a:lnTo>
                  <a:lnTo>
                    <a:pt x="794" y="2475"/>
                  </a:lnTo>
                  <a:lnTo>
                    <a:pt x="776" y="1305"/>
                  </a:lnTo>
                  <a:lnTo>
                    <a:pt x="0" y="795"/>
                  </a:lnTo>
                  <a:lnTo>
                    <a:pt x="0" y="385"/>
                  </a:lnTo>
                  <a:lnTo>
                    <a:pt x="0" y="106"/>
                  </a:lnTo>
                  <a:lnTo>
                    <a:pt x="0" y="0"/>
                  </a:lnTo>
                  <a:lnTo>
                    <a:pt x="641" y="3"/>
                  </a:lnTo>
                  <a:lnTo>
                    <a:pt x="906" y="15"/>
                  </a:lnTo>
                  <a:lnTo>
                    <a:pt x="1589" y="15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A06E8769-ADBE-3A7B-9592-4C3CA4CE2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720" y="5171387"/>
              <a:ext cx="748263" cy="801473"/>
            </a:xfrm>
            <a:custGeom>
              <a:avLst/>
              <a:gdLst>
                <a:gd name="T0" fmla="*/ 2147483647 w 1415"/>
                <a:gd name="T1" fmla="*/ 2147483647 h 1512"/>
                <a:gd name="T2" fmla="*/ 2147483647 w 1415"/>
                <a:gd name="T3" fmla="*/ 0 h 1512"/>
                <a:gd name="T4" fmla="*/ 2147483647 w 1415"/>
                <a:gd name="T5" fmla="*/ 0 h 1512"/>
                <a:gd name="T6" fmla="*/ 2147483647 w 1415"/>
                <a:gd name="T7" fmla="*/ 0 h 1512"/>
                <a:gd name="T8" fmla="*/ 2147483647 w 1415"/>
                <a:gd name="T9" fmla="*/ 0 h 1512"/>
                <a:gd name="T10" fmla="*/ 2147483647 w 1415"/>
                <a:gd name="T11" fmla="*/ 2147483647 h 1512"/>
                <a:gd name="T12" fmla="*/ 0 w 1415"/>
                <a:gd name="T13" fmla="*/ 2147483647 h 1512"/>
                <a:gd name="T14" fmla="*/ 2147483647 w 1415"/>
                <a:gd name="T15" fmla="*/ 2147483647 h 1512"/>
                <a:gd name="T16" fmla="*/ 2147483647 w 1415"/>
                <a:gd name="T17" fmla="*/ 2147483647 h 1512"/>
                <a:gd name="T18" fmla="*/ 2147483647 w 1415"/>
                <a:gd name="T19" fmla="*/ 2147483647 h 1512"/>
                <a:gd name="T20" fmla="*/ 2147483647 w 1415"/>
                <a:gd name="T21" fmla="*/ 2147483647 h 1512"/>
                <a:gd name="T22" fmla="*/ 2147483647 w 1415"/>
                <a:gd name="T23" fmla="*/ 2147483647 h 1512"/>
                <a:gd name="T24" fmla="*/ 2147483647 w 1415"/>
                <a:gd name="T25" fmla="*/ 2147483647 h 1512"/>
                <a:gd name="T26" fmla="*/ 2147483647 w 1415"/>
                <a:gd name="T27" fmla="*/ 2147483647 h 15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15" h="1512">
                  <a:moveTo>
                    <a:pt x="1412" y="909"/>
                  </a:moveTo>
                  <a:lnTo>
                    <a:pt x="1410" y="0"/>
                  </a:lnTo>
                  <a:lnTo>
                    <a:pt x="1296" y="0"/>
                  </a:lnTo>
                  <a:lnTo>
                    <a:pt x="1106" y="0"/>
                  </a:lnTo>
                  <a:lnTo>
                    <a:pt x="942" y="0"/>
                  </a:lnTo>
                  <a:lnTo>
                    <a:pt x="464" y="2"/>
                  </a:lnTo>
                  <a:lnTo>
                    <a:pt x="0" y="162"/>
                  </a:lnTo>
                  <a:lnTo>
                    <a:pt x="18" y="1364"/>
                  </a:lnTo>
                  <a:lnTo>
                    <a:pt x="18" y="1445"/>
                  </a:lnTo>
                  <a:lnTo>
                    <a:pt x="29" y="1443"/>
                  </a:lnTo>
                  <a:lnTo>
                    <a:pt x="32" y="1512"/>
                  </a:lnTo>
                  <a:lnTo>
                    <a:pt x="1415" y="1512"/>
                  </a:lnTo>
                  <a:lnTo>
                    <a:pt x="1415" y="1113"/>
                  </a:lnTo>
                  <a:lnTo>
                    <a:pt x="1412" y="909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88459274-79FA-C237-34E5-7CD03B1EC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325" y="4320420"/>
              <a:ext cx="1332898" cy="850967"/>
            </a:xfrm>
            <a:custGeom>
              <a:avLst/>
              <a:gdLst>
                <a:gd name="T0" fmla="*/ 2147483647 w 2520"/>
                <a:gd name="T1" fmla="*/ 2147483647 h 1609"/>
                <a:gd name="T2" fmla="*/ 2147483647 w 2520"/>
                <a:gd name="T3" fmla="*/ 2147483647 h 1609"/>
                <a:gd name="T4" fmla="*/ 2147483647 w 2520"/>
                <a:gd name="T5" fmla="*/ 2147483647 h 1609"/>
                <a:gd name="T6" fmla="*/ 2147483647 w 2520"/>
                <a:gd name="T7" fmla="*/ 0 h 1609"/>
                <a:gd name="T8" fmla="*/ 2147483647 w 2520"/>
                <a:gd name="T9" fmla="*/ 147945015 h 1609"/>
                <a:gd name="T10" fmla="*/ 2147483647 w 2520"/>
                <a:gd name="T11" fmla="*/ 1331226440 h 1609"/>
                <a:gd name="T12" fmla="*/ 2147483647 w 2520"/>
                <a:gd name="T13" fmla="*/ 887390865 h 1609"/>
                <a:gd name="T14" fmla="*/ 2147483647 w 2520"/>
                <a:gd name="T15" fmla="*/ 591500835 h 1609"/>
                <a:gd name="T16" fmla="*/ 0 w 2520"/>
                <a:gd name="T17" fmla="*/ 1478891700 h 1609"/>
                <a:gd name="T18" fmla="*/ 0 w 2520"/>
                <a:gd name="T19" fmla="*/ 2147483647 h 1609"/>
                <a:gd name="T20" fmla="*/ 2147483647 w 2520"/>
                <a:gd name="T21" fmla="*/ 2147483647 h 1609"/>
                <a:gd name="T22" fmla="*/ 2147483647 w 2520"/>
                <a:gd name="T23" fmla="*/ 2147483647 h 1609"/>
                <a:gd name="T24" fmla="*/ 2147483647 w 2520"/>
                <a:gd name="T25" fmla="*/ 2147483647 h 1609"/>
                <a:gd name="T26" fmla="*/ 2147483647 w 2520"/>
                <a:gd name="T27" fmla="*/ 2147483647 h 1609"/>
                <a:gd name="T28" fmla="*/ 2147483647 w 2520"/>
                <a:gd name="T29" fmla="*/ 2147483647 h 1609"/>
                <a:gd name="T30" fmla="*/ 2147483647 w 2520"/>
                <a:gd name="T31" fmla="*/ 2147483647 h 1609"/>
                <a:gd name="T32" fmla="*/ 2147483647 w 2520"/>
                <a:gd name="T33" fmla="*/ 2147483647 h 1609"/>
                <a:gd name="T34" fmla="*/ 2147483647 w 2520"/>
                <a:gd name="T35" fmla="*/ 2147483647 h 1609"/>
                <a:gd name="T36" fmla="*/ 2147483647 w 2520"/>
                <a:gd name="T37" fmla="*/ 2147483647 h 1609"/>
                <a:gd name="T38" fmla="*/ 2147483647 w 2520"/>
                <a:gd name="T39" fmla="*/ 2147483647 h 1609"/>
                <a:gd name="T40" fmla="*/ 2147483647 w 2520"/>
                <a:gd name="T41" fmla="*/ 2147483647 h 160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520" h="1609">
                  <a:moveTo>
                    <a:pt x="2514" y="339"/>
                  </a:moveTo>
                  <a:lnTo>
                    <a:pt x="2514" y="169"/>
                  </a:lnTo>
                  <a:lnTo>
                    <a:pt x="2473" y="169"/>
                  </a:lnTo>
                  <a:lnTo>
                    <a:pt x="2472" y="0"/>
                  </a:lnTo>
                  <a:lnTo>
                    <a:pt x="2316" y="1"/>
                  </a:lnTo>
                  <a:lnTo>
                    <a:pt x="2316" y="9"/>
                  </a:lnTo>
                  <a:lnTo>
                    <a:pt x="436" y="6"/>
                  </a:lnTo>
                  <a:lnTo>
                    <a:pt x="384" y="4"/>
                  </a:lnTo>
                  <a:lnTo>
                    <a:pt x="0" y="10"/>
                  </a:lnTo>
                  <a:lnTo>
                    <a:pt x="0" y="513"/>
                  </a:lnTo>
                  <a:lnTo>
                    <a:pt x="204" y="511"/>
                  </a:lnTo>
                  <a:lnTo>
                    <a:pt x="223" y="883"/>
                  </a:lnTo>
                  <a:lnTo>
                    <a:pt x="595" y="1609"/>
                  </a:lnTo>
                  <a:lnTo>
                    <a:pt x="759" y="1609"/>
                  </a:lnTo>
                  <a:lnTo>
                    <a:pt x="949" y="1609"/>
                  </a:lnTo>
                  <a:lnTo>
                    <a:pt x="1063" y="1609"/>
                  </a:lnTo>
                  <a:lnTo>
                    <a:pt x="1065" y="1287"/>
                  </a:lnTo>
                  <a:lnTo>
                    <a:pt x="1689" y="1290"/>
                  </a:lnTo>
                  <a:lnTo>
                    <a:pt x="2520" y="778"/>
                  </a:lnTo>
                  <a:lnTo>
                    <a:pt x="2515" y="423"/>
                  </a:lnTo>
                  <a:lnTo>
                    <a:pt x="2514" y="339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3D8ED589-24B5-F669-3908-42AE52178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028" y="3249851"/>
              <a:ext cx="1445394" cy="1076081"/>
            </a:xfrm>
            <a:custGeom>
              <a:avLst/>
              <a:gdLst>
                <a:gd name="T0" fmla="*/ 2147483647 w 2733"/>
                <a:gd name="T1" fmla="*/ 2147483647 h 2033"/>
                <a:gd name="T2" fmla="*/ 2147483647 w 2733"/>
                <a:gd name="T3" fmla="*/ 2147483647 h 2033"/>
                <a:gd name="T4" fmla="*/ 2147483647 w 2733"/>
                <a:gd name="T5" fmla="*/ 2147483647 h 2033"/>
                <a:gd name="T6" fmla="*/ 2147483647 w 2733"/>
                <a:gd name="T7" fmla="*/ 2147483647 h 2033"/>
                <a:gd name="T8" fmla="*/ 2147483647 w 2733"/>
                <a:gd name="T9" fmla="*/ 2147483647 h 2033"/>
                <a:gd name="T10" fmla="*/ 2147483647 w 2733"/>
                <a:gd name="T11" fmla="*/ 2147483647 h 2033"/>
                <a:gd name="T12" fmla="*/ 2147483647 w 2733"/>
                <a:gd name="T13" fmla="*/ 296830105 h 2033"/>
                <a:gd name="T14" fmla="*/ 2147483647 w 2733"/>
                <a:gd name="T15" fmla="*/ 741935229 h 2033"/>
                <a:gd name="T16" fmla="*/ 2147483647 w 2733"/>
                <a:gd name="T17" fmla="*/ 0 h 2033"/>
                <a:gd name="T18" fmla="*/ 2147483647 w 2733"/>
                <a:gd name="T19" fmla="*/ 445105124 h 2033"/>
                <a:gd name="T20" fmla="*/ 0 w 2733"/>
                <a:gd name="T21" fmla="*/ 741935229 h 2033"/>
                <a:gd name="T22" fmla="*/ 0 w 2733"/>
                <a:gd name="T23" fmla="*/ 2147483647 h 2033"/>
                <a:gd name="T24" fmla="*/ 2074367012 w 2733"/>
                <a:gd name="T25" fmla="*/ 2147483647 h 2033"/>
                <a:gd name="T26" fmla="*/ 2147483647 w 2733"/>
                <a:gd name="T27" fmla="*/ 2147483647 h 2033"/>
                <a:gd name="T28" fmla="*/ 2147483647 w 2733"/>
                <a:gd name="T29" fmla="*/ 2147483647 h 2033"/>
                <a:gd name="T30" fmla="*/ 2147483647 w 2733"/>
                <a:gd name="T31" fmla="*/ 2147483647 h 2033"/>
                <a:gd name="T32" fmla="*/ 2147483647 w 2733"/>
                <a:gd name="T33" fmla="*/ 2147483647 h 2033"/>
                <a:gd name="T34" fmla="*/ 2147483647 w 2733"/>
                <a:gd name="T35" fmla="*/ 2147483647 h 2033"/>
                <a:gd name="T36" fmla="*/ 2147483647 w 2733"/>
                <a:gd name="T37" fmla="*/ 2147483647 h 20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33" h="2033">
                  <a:moveTo>
                    <a:pt x="2733" y="1388"/>
                  </a:moveTo>
                  <a:lnTo>
                    <a:pt x="2729" y="590"/>
                  </a:lnTo>
                  <a:lnTo>
                    <a:pt x="1988" y="590"/>
                  </a:lnTo>
                  <a:lnTo>
                    <a:pt x="1986" y="336"/>
                  </a:lnTo>
                  <a:lnTo>
                    <a:pt x="1985" y="258"/>
                  </a:lnTo>
                  <a:lnTo>
                    <a:pt x="1926" y="264"/>
                  </a:lnTo>
                  <a:lnTo>
                    <a:pt x="1290" y="2"/>
                  </a:lnTo>
                  <a:lnTo>
                    <a:pt x="789" y="5"/>
                  </a:lnTo>
                  <a:lnTo>
                    <a:pt x="291" y="0"/>
                  </a:lnTo>
                  <a:lnTo>
                    <a:pt x="264" y="3"/>
                  </a:lnTo>
                  <a:lnTo>
                    <a:pt x="0" y="5"/>
                  </a:lnTo>
                  <a:lnTo>
                    <a:pt x="0" y="590"/>
                  </a:lnTo>
                  <a:lnTo>
                    <a:pt x="14" y="608"/>
                  </a:lnTo>
                  <a:lnTo>
                    <a:pt x="18" y="2030"/>
                  </a:lnTo>
                  <a:lnTo>
                    <a:pt x="1898" y="2033"/>
                  </a:lnTo>
                  <a:lnTo>
                    <a:pt x="1898" y="2025"/>
                  </a:lnTo>
                  <a:lnTo>
                    <a:pt x="2054" y="2024"/>
                  </a:lnTo>
                  <a:lnTo>
                    <a:pt x="2052" y="1692"/>
                  </a:lnTo>
                  <a:lnTo>
                    <a:pt x="2733" y="1388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highlight>
                  <a:srgbClr val="FFFF00"/>
                </a:highlight>
                <a:cs typeface="+mn-cs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BEE823B6-5AD1-5D58-2AF8-0E3623556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1900238"/>
              <a:ext cx="171450" cy="204787"/>
            </a:xfrm>
            <a:custGeom>
              <a:avLst/>
              <a:gdLst>
                <a:gd name="T0" fmla="*/ 2147483647 w 324"/>
                <a:gd name="T1" fmla="*/ 2147483647 h 387"/>
                <a:gd name="T2" fmla="*/ 2147483647 w 324"/>
                <a:gd name="T3" fmla="*/ 2147483647 h 387"/>
                <a:gd name="T4" fmla="*/ 2147483647 w 324"/>
                <a:gd name="T5" fmla="*/ 2147483647 h 387"/>
                <a:gd name="T6" fmla="*/ 2147483647 w 324"/>
                <a:gd name="T7" fmla="*/ 0 h 387"/>
                <a:gd name="T8" fmla="*/ 0 w 324"/>
                <a:gd name="T9" fmla="*/ 2147483647 h 387"/>
                <a:gd name="T10" fmla="*/ 2147483647 w 324"/>
                <a:gd name="T11" fmla="*/ 2147483647 h 387"/>
                <a:gd name="T12" fmla="*/ 2147483647 w 324"/>
                <a:gd name="T13" fmla="*/ 2147483647 h 387"/>
                <a:gd name="T14" fmla="*/ 2147483647 w 324"/>
                <a:gd name="T15" fmla="*/ 2147483647 h 387"/>
                <a:gd name="T16" fmla="*/ 2147483647 w 324"/>
                <a:gd name="T17" fmla="*/ 2147483647 h 387"/>
                <a:gd name="T18" fmla="*/ 2147483647 w 324"/>
                <a:gd name="T19" fmla="*/ 2147483647 h 387"/>
                <a:gd name="T20" fmla="*/ 2147483647 w 324"/>
                <a:gd name="T21" fmla="*/ 2147483647 h 387"/>
                <a:gd name="T22" fmla="*/ 2147483647 w 324"/>
                <a:gd name="T23" fmla="*/ 2147483647 h 387"/>
                <a:gd name="T24" fmla="*/ 2147483647 w 324"/>
                <a:gd name="T25" fmla="*/ 2147483647 h 387"/>
                <a:gd name="T26" fmla="*/ 2147483647 w 324"/>
                <a:gd name="T27" fmla="*/ 2147483647 h 387"/>
                <a:gd name="T28" fmla="*/ 2147483647 w 324"/>
                <a:gd name="T29" fmla="*/ 2147483647 h 387"/>
                <a:gd name="T30" fmla="*/ 2147483647 w 324"/>
                <a:gd name="T31" fmla="*/ 2147483647 h 387"/>
                <a:gd name="T32" fmla="*/ 2147483647 w 324"/>
                <a:gd name="T33" fmla="*/ 2147483647 h 387"/>
                <a:gd name="T34" fmla="*/ 2147483647 w 324"/>
                <a:gd name="T35" fmla="*/ 2147483647 h 387"/>
                <a:gd name="T36" fmla="*/ 2147483647 w 324"/>
                <a:gd name="T37" fmla="*/ 2147483647 h 387"/>
                <a:gd name="T38" fmla="*/ 2147483647 w 324"/>
                <a:gd name="T39" fmla="*/ 2147483647 h 387"/>
                <a:gd name="T40" fmla="*/ 2147483647 w 324"/>
                <a:gd name="T41" fmla="*/ 2147483647 h 387"/>
                <a:gd name="T42" fmla="*/ 2147483647 w 324"/>
                <a:gd name="T43" fmla="*/ 2147483647 h 387"/>
                <a:gd name="T44" fmla="*/ 2147483647 w 324"/>
                <a:gd name="T45" fmla="*/ 2147483647 h 387"/>
                <a:gd name="T46" fmla="*/ 2147483647 w 324"/>
                <a:gd name="T47" fmla="*/ 2147483647 h 387"/>
                <a:gd name="T48" fmla="*/ 2147483647 w 324"/>
                <a:gd name="T49" fmla="*/ 2147483647 h 3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24" h="387">
                  <a:moveTo>
                    <a:pt x="213" y="66"/>
                  </a:moveTo>
                  <a:lnTo>
                    <a:pt x="213" y="14"/>
                  </a:lnTo>
                  <a:lnTo>
                    <a:pt x="208" y="14"/>
                  </a:lnTo>
                  <a:lnTo>
                    <a:pt x="210" y="0"/>
                  </a:lnTo>
                  <a:lnTo>
                    <a:pt x="0" y="26"/>
                  </a:lnTo>
                  <a:lnTo>
                    <a:pt x="15" y="285"/>
                  </a:lnTo>
                  <a:lnTo>
                    <a:pt x="208" y="387"/>
                  </a:lnTo>
                  <a:lnTo>
                    <a:pt x="324" y="257"/>
                  </a:lnTo>
                  <a:lnTo>
                    <a:pt x="280" y="251"/>
                  </a:lnTo>
                  <a:lnTo>
                    <a:pt x="270" y="254"/>
                  </a:lnTo>
                  <a:lnTo>
                    <a:pt x="268" y="252"/>
                  </a:lnTo>
                  <a:lnTo>
                    <a:pt x="262" y="255"/>
                  </a:lnTo>
                  <a:lnTo>
                    <a:pt x="243" y="254"/>
                  </a:lnTo>
                  <a:lnTo>
                    <a:pt x="240" y="248"/>
                  </a:lnTo>
                  <a:lnTo>
                    <a:pt x="220" y="243"/>
                  </a:lnTo>
                  <a:lnTo>
                    <a:pt x="211" y="236"/>
                  </a:lnTo>
                  <a:lnTo>
                    <a:pt x="211" y="234"/>
                  </a:lnTo>
                  <a:lnTo>
                    <a:pt x="210" y="233"/>
                  </a:lnTo>
                  <a:lnTo>
                    <a:pt x="208" y="234"/>
                  </a:lnTo>
                  <a:lnTo>
                    <a:pt x="207" y="228"/>
                  </a:lnTo>
                  <a:lnTo>
                    <a:pt x="165" y="204"/>
                  </a:lnTo>
                  <a:lnTo>
                    <a:pt x="208" y="204"/>
                  </a:lnTo>
                  <a:lnTo>
                    <a:pt x="208" y="173"/>
                  </a:lnTo>
                  <a:lnTo>
                    <a:pt x="208" y="168"/>
                  </a:lnTo>
                  <a:lnTo>
                    <a:pt x="213" y="66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37BE9932-72B4-3801-1AB0-01737060F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148" y="892125"/>
              <a:ext cx="1680611" cy="1039361"/>
            </a:xfrm>
            <a:custGeom>
              <a:avLst/>
              <a:gdLst>
                <a:gd name="T0" fmla="*/ 2147483647 w 3177"/>
                <a:gd name="T1" fmla="*/ 2147483647 h 1966"/>
                <a:gd name="T2" fmla="*/ 2147483647 w 3177"/>
                <a:gd name="T3" fmla="*/ 2147483647 h 1966"/>
                <a:gd name="T4" fmla="*/ 2147483647 w 3177"/>
                <a:gd name="T5" fmla="*/ 2147483647 h 1966"/>
                <a:gd name="T6" fmla="*/ 2147483647 w 3177"/>
                <a:gd name="T7" fmla="*/ 2147483647 h 1966"/>
                <a:gd name="T8" fmla="*/ 2147483647 w 3177"/>
                <a:gd name="T9" fmla="*/ 2147483647 h 1966"/>
                <a:gd name="T10" fmla="*/ 2147483647 w 3177"/>
                <a:gd name="T11" fmla="*/ 2147483647 h 1966"/>
                <a:gd name="T12" fmla="*/ 2147483647 w 3177"/>
                <a:gd name="T13" fmla="*/ 2147483647 h 1966"/>
                <a:gd name="T14" fmla="*/ 2147483647 w 3177"/>
                <a:gd name="T15" fmla="*/ 2147483647 h 1966"/>
                <a:gd name="T16" fmla="*/ 2147483647 w 3177"/>
                <a:gd name="T17" fmla="*/ 2147483647 h 1966"/>
                <a:gd name="T18" fmla="*/ 2147483647 w 3177"/>
                <a:gd name="T19" fmla="*/ 2147483647 h 1966"/>
                <a:gd name="T20" fmla="*/ 0 w 3177"/>
                <a:gd name="T21" fmla="*/ 2147483647 h 1966"/>
                <a:gd name="T22" fmla="*/ 2147483647 w 3177"/>
                <a:gd name="T23" fmla="*/ 2147483647 h 1966"/>
                <a:gd name="T24" fmla="*/ 2147483647 w 3177"/>
                <a:gd name="T25" fmla="*/ 2147483647 h 1966"/>
                <a:gd name="T26" fmla="*/ 2147483647 w 3177"/>
                <a:gd name="T27" fmla="*/ 0 h 1966"/>
                <a:gd name="T28" fmla="*/ 2147483647 w 3177"/>
                <a:gd name="T29" fmla="*/ 0 h 1966"/>
                <a:gd name="T30" fmla="*/ 2147483647 w 3177"/>
                <a:gd name="T31" fmla="*/ 2147483647 h 1966"/>
                <a:gd name="T32" fmla="*/ 2147483647 w 3177"/>
                <a:gd name="T33" fmla="*/ 2147483647 h 1966"/>
                <a:gd name="T34" fmla="*/ 2147483647 w 3177"/>
                <a:gd name="T35" fmla="*/ 2147483647 h 1966"/>
                <a:gd name="T36" fmla="*/ 2147483647 w 3177"/>
                <a:gd name="T37" fmla="*/ 2147483647 h 1966"/>
                <a:gd name="T38" fmla="*/ 2147483647 w 3177"/>
                <a:gd name="T39" fmla="*/ 2147483647 h 1966"/>
                <a:gd name="T40" fmla="*/ 2147483647 w 3177"/>
                <a:gd name="T41" fmla="*/ 2147483647 h 1966"/>
                <a:gd name="T42" fmla="*/ 2147483647 w 3177"/>
                <a:gd name="T43" fmla="*/ 2147483647 h 1966"/>
                <a:gd name="T44" fmla="*/ 2147483647 w 3177"/>
                <a:gd name="T45" fmla="*/ 2147483647 h 1966"/>
                <a:gd name="T46" fmla="*/ 2147483647 w 3177"/>
                <a:gd name="T47" fmla="*/ 2147483647 h 1966"/>
                <a:gd name="T48" fmla="*/ 2147483647 w 3177"/>
                <a:gd name="T49" fmla="*/ 2147483647 h 1966"/>
                <a:gd name="T50" fmla="*/ 2147483647 w 3177"/>
                <a:gd name="T51" fmla="*/ 2147483647 h 196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177"/>
                <a:gd name="T79" fmla="*/ 0 h 1966"/>
                <a:gd name="T80" fmla="*/ 3177 w 3177"/>
                <a:gd name="T81" fmla="*/ 1966 h 196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177" h="1966">
                  <a:moveTo>
                    <a:pt x="3033" y="1879"/>
                  </a:moveTo>
                  <a:lnTo>
                    <a:pt x="2894" y="1878"/>
                  </a:lnTo>
                  <a:lnTo>
                    <a:pt x="2357" y="1836"/>
                  </a:lnTo>
                  <a:lnTo>
                    <a:pt x="2274" y="1966"/>
                  </a:lnTo>
                  <a:lnTo>
                    <a:pt x="2093" y="1966"/>
                  </a:lnTo>
                  <a:lnTo>
                    <a:pt x="2093" y="1914"/>
                  </a:lnTo>
                  <a:lnTo>
                    <a:pt x="2088" y="1914"/>
                  </a:lnTo>
                  <a:lnTo>
                    <a:pt x="2090" y="1900"/>
                  </a:lnTo>
                  <a:lnTo>
                    <a:pt x="1122" y="1840"/>
                  </a:lnTo>
                  <a:lnTo>
                    <a:pt x="947" y="1440"/>
                  </a:lnTo>
                  <a:lnTo>
                    <a:pt x="0" y="1434"/>
                  </a:lnTo>
                  <a:lnTo>
                    <a:pt x="9" y="459"/>
                  </a:lnTo>
                  <a:lnTo>
                    <a:pt x="188" y="217"/>
                  </a:lnTo>
                  <a:lnTo>
                    <a:pt x="309" y="0"/>
                  </a:lnTo>
                  <a:lnTo>
                    <a:pt x="1134" y="0"/>
                  </a:lnTo>
                  <a:lnTo>
                    <a:pt x="1146" y="15"/>
                  </a:lnTo>
                  <a:lnTo>
                    <a:pt x="1743" y="10"/>
                  </a:lnTo>
                  <a:lnTo>
                    <a:pt x="2085" y="10"/>
                  </a:lnTo>
                  <a:lnTo>
                    <a:pt x="2186" y="9"/>
                  </a:lnTo>
                  <a:lnTo>
                    <a:pt x="2456" y="7"/>
                  </a:lnTo>
                  <a:lnTo>
                    <a:pt x="2538" y="1149"/>
                  </a:lnTo>
                  <a:lnTo>
                    <a:pt x="2378" y="1293"/>
                  </a:lnTo>
                  <a:lnTo>
                    <a:pt x="2682" y="1416"/>
                  </a:lnTo>
                  <a:lnTo>
                    <a:pt x="3177" y="1815"/>
                  </a:lnTo>
                  <a:lnTo>
                    <a:pt x="3176" y="1839"/>
                  </a:lnTo>
                  <a:lnTo>
                    <a:pt x="3033" y="1879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B33366E8-914F-3BF9-E97F-A7F5467B2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993" y="1868105"/>
              <a:ext cx="427823" cy="933988"/>
            </a:xfrm>
            <a:custGeom>
              <a:avLst/>
              <a:gdLst>
                <a:gd name="T0" fmla="*/ 2147483647 w 811"/>
                <a:gd name="T1" fmla="*/ 2147483647 h 1768"/>
                <a:gd name="T2" fmla="*/ 2147483647 w 811"/>
                <a:gd name="T3" fmla="*/ 2147483647 h 1768"/>
                <a:gd name="T4" fmla="*/ 2147483647 w 811"/>
                <a:gd name="T5" fmla="*/ 2147483647 h 1768"/>
                <a:gd name="T6" fmla="*/ 2147483647 w 811"/>
                <a:gd name="T7" fmla="*/ 2147483647 h 1768"/>
                <a:gd name="T8" fmla="*/ 2147483647 w 811"/>
                <a:gd name="T9" fmla="*/ 2147483647 h 1768"/>
                <a:gd name="T10" fmla="*/ 2147483647 w 811"/>
                <a:gd name="T11" fmla="*/ 2147483647 h 1768"/>
                <a:gd name="T12" fmla="*/ 2147483647 w 811"/>
                <a:gd name="T13" fmla="*/ 2147483647 h 1768"/>
                <a:gd name="T14" fmla="*/ 2147483647 w 811"/>
                <a:gd name="T15" fmla="*/ 2147483647 h 1768"/>
                <a:gd name="T16" fmla="*/ 2147483647 w 811"/>
                <a:gd name="T17" fmla="*/ 2147483647 h 1768"/>
                <a:gd name="T18" fmla="*/ 2147483647 w 811"/>
                <a:gd name="T19" fmla="*/ 2147483647 h 1768"/>
                <a:gd name="T20" fmla="*/ 0 w 811"/>
                <a:gd name="T21" fmla="*/ 2147483647 h 1768"/>
                <a:gd name="T22" fmla="*/ 0 w 811"/>
                <a:gd name="T23" fmla="*/ 2147483647 h 1768"/>
                <a:gd name="T24" fmla="*/ 2147483647 w 811"/>
                <a:gd name="T25" fmla="*/ 2147483647 h 1768"/>
                <a:gd name="T26" fmla="*/ 2147483647 w 811"/>
                <a:gd name="T27" fmla="*/ 2147483647 h 1768"/>
                <a:gd name="T28" fmla="*/ 2147483647 w 811"/>
                <a:gd name="T29" fmla="*/ 2147483647 h 1768"/>
                <a:gd name="T30" fmla="*/ 2147483647 w 811"/>
                <a:gd name="T31" fmla="*/ 2147483647 h 1768"/>
                <a:gd name="T32" fmla="*/ 2147483647 w 811"/>
                <a:gd name="T33" fmla="*/ 2147483647 h 1768"/>
                <a:gd name="T34" fmla="*/ 2147483647 w 811"/>
                <a:gd name="T35" fmla="*/ 2147483647 h 1768"/>
                <a:gd name="T36" fmla="*/ 2147483647 w 811"/>
                <a:gd name="T37" fmla="*/ 2147483647 h 1768"/>
                <a:gd name="T38" fmla="*/ 2147483647 w 811"/>
                <a:gd name="T39" fmla="*/ 2147483647 h 1768"/>
                <a:gd name="T40" fmla="*/ 2147483647 w 811"/>
                <a:gd name="T41" fmla="*/ 2147483647 h 1768"/>
                <a:gd name="T42" fmla="*/ 2147483647 w 811"/>
                <a:gd name="T43" fmla="*/ 2147483647 h 1768"/>
                <a:gd name="T44" fmla="*/ 2147483647 w 811"/>
                <a:gd name="T45" fmla="*/ 2147483647 h 1768"/>
                <a:gd name="T46" fmla="*/ 2147483647 w 811"/>
                <a:gd name="T47" fmla="*/ 2147483647 h 1768"/>
                <a:gd name="T48" fmla="*/ 2147483647 w 811"/>
                <a:gd name="T49" fmla="*/ 2147483647 h 1768"/>
                <a:gd name="T50" fmla="*/ 2147483647 w 811"/>
                <a:gd name="T51" fmla="*/ 2147483647 h 1768"/>
                <a:gd name="T52" fmla="*/ 2147483647 w 811"/>
                <a:gd name="T53" fmla="*/ 2147483647 h 1768"/>
                <a:gd name="T54" fmla="*/ 2147483647 w 811"/>
                <a:gd name="T55" fmla="*/ 2147483647 h 1768"/>
                <a:gd name="T56" fmla="*/ 2147483647 w 811"/>
                <a:gd name="T57" fmla="*/ 2147483647 h 1768"/>
                <a:gd name="T58" fmla="*/ 2147483647 w 811"/>
                <a:gd name="T59" fmla="*/ 2147483647 h 1768"/>
                <a:gd name="T60" fmla="*/ 2147483647 w 811"/>
                <a:gd name="T61" fmla="*/ 0 h 1768"/>
                <a:gd name="T62" fmla="*/ 2147483647 w 811"/>
                <a:gd name="T63" fmla="*/ 2147483647 h 1768"/>
                <a:gd name="T64" fmla="*/ 2147483647 w 811"/>
                <a:gd name="T65" fmla="*/ 2147483647 h 1768"/>
                <a:gd name="T66" fmla="*/ 2147483647 w 811"/>
                <a:gd name="T67" fmla="*/ 2147483647 h 1768"/>
                <a:gd name="T68" fmla="*/ 2147483647 w 811"/>
                <a:gd name="T69" fmla="*/ 2147483647 h 17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11" h="1768">
                  <a:moveTo>
                    <a:pt x="802" y="241"/>
                  </a:moveTo>
                  <a:lnTo>
                    <a:pt x="808" y="640"/>
                  </a:lnTo>
                  <a:lnTo>
                    <a:pt x="807" y="1282"/>
                  </a:lnTo>
                  <a:lnTo>
                    <a:pt x="811" y="1765"/>
                  </a:lnTo>
                  <a:lnTo>
                    <a:pt x="642" y="1767"/>
                  </a:lnTo>
                  <a:lnTo>
                    <a:pt x="456" y="1767"/>
                  </a:lnTo>
                  <a:lnTo>
                    <a:pt x="7" y="1768"/>
                  </a:lnTo>
                  <a:lnTo>
                    <a:pt x="7" y="1612"/>
                  </a:lnTo>
                  <a:lnTo>
                    <a:pt x="7" y="1485"/>
                  </a:lnTo>
                  <a:lnTo>
                    <a:pt x="6" y="1447"/>
                  </a:lnTo>
                  <a:lnTo>
                    <a:pt x="0" y="1078"/>
                  </a:lnTo>
                  <a:lnTo>
                    <a:pt x="0" y="922"/>
                  </a:lnTo>
                  <a:lnTo>
                    <a:pt x="1" y="451"/>
                  </a:lnTo>
                  <a:lnTo>
                    <a:pt x="117" y="321"/>
                  </a:lnTo>
                  <a:lnTo>
                    <a:pt x="73" y="315"/>
                  </a:lnTo>
                  <a:lnTo>
                    <a:pt x="63" y="318"/>
                  </a:lnTo>
                  <a:lnTo>
                    <a:pt x="61" y="316"/>
                  </a:lnTo>
                  <a:lnTo>
                    <a:pt x="55" y="319"/>
                  </a:lnTo>
                  <a:lnTo>
                    <a:pt x="36" y="318"/>
                  </a:lnTo>
                  <a:lnTo>
                    <a:pt x="33" y="312"/>
                  </a:lnTo>
                  <a:lnTo>
                    <a:pt x="13" y="307"/>
                  </a:lnTo>
                  <a:lnTo>
                    <a:pt x="4" y="300"/>
                  </a:lnTo>
                  <a:lnTo>
                    <a:pt x="4" y="298"/>
                  </a:lnTo>
                  <a:lnTo>
                    <a:pt x="3" y="297"/>
                  </a:lnTo>
                  <a:lnTo>
                    <a:pt x="1" y="298"/>
                  </a:lnTo>
                  <a:lnTo>
                    <a:pt x="1" y="268"/>
                  </a:lnTo>
                  <a:lnTo>
                    <a:pt x="1" y="237"/>
                  </a:lnTo>
                  <a:lnTo>
                    <a:pt x="1" y="232"/>
                  </a:lnTo>
                  <a:lnTo>
                    <a:pt x="6" y="130"/>
                  </a:lnTo>
                  <a:lnTo>
                    <a:pt x="187" y="130"/>
                  </a:lnTo>
                  <a:lnTo>
                    <a:pt x="270" y="0"/>
                  </a:lnTo>
                  <a:lnTo>
                    <a:pt x="807" y="42"/>
                  </a:lnTo>
                  <a:lnTo>
                    <a:pt x="804" y="204"/>
                  </a:lnTo>
                  <a:lnTo>
                    <a:pt x="802" y="232"/>
                  </a:lnTo>
                  <a:lnTo>
                    <a:pt x="802" y="241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22864B73-945B-7F0D-3903-ECC296F4B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396" y="898994"/>
              <a:ext cx="671563" cy="957936"/>
            </a:xfrm>
            <a:custGeom>
              <a:avLst/>
              <a:gdLst>
                <a:gd name="T0" fmla="*/ 2147483647 w 1270"/>
                <a:gd name="T1" fmla="*/ 2147483647 h 1808"/>
                <a:gd name="T2" fmla="*/ 2147483647 w 1270"/>
                <a:gd name="T3" fmla="*/ 2147483647 h 1808"/>
                <a:gd name="T4" fmla="*/ 2147483647 w 1270"/>
                <a:gd name="T5" fmla="*/ 2147483647 h 1808"/>
                <a:gd name="T6" fmla="*/ 2147483647 w 1270"/>
                <a:gd name="T7" fmla="*/ 2147483647 h 1808"/>
                <a:gd name="T8" fmla="*/ 2147483647 w 1270"/>
                <a:gd name="T9" fmla="*/ 2147483647 h 1808"/>
                <a:gd name="T10" fmla="*/ 2147483647 w 1270"/>
                <a:gd name="T11" fmla="*/ 2147483647 h 1808"/>
                <a:gd name="T12" fmla="*/ 0 w 1270"/>
                <a:gd name="T13" fmla="*/ 2147483647 h 1808"/>
                <a:gd name="T14" fmla="*/ 2147483647 w 1270"/>
                <a:gd name="T15" fmla="*/ 2147483647 h 1808"/>
                <a:gd name="T16" fmla="*/ 2147483647 w 1270"/>
                <a:gd name="T17" fmla="*/ 0 h 1808"/>
                <a:gd name="T18" fmla="*/ 2147483647 w 1270"/>
                <a:gd name="T19" fmla="*/ 0 h 1808"/>
                <a:gd name="T20" fmla="*/ 2147483647 w 1270"/>
                <a:gd name="T21" fmla="*/ 0 h 1808"/>
                <a:gd name="T22" fmla="*/ 2147483647 w 1270"/>
                <a:gd name="T23" fmla="*/ 0 h 1808"/>
                <a:gd name="T24" fmla="*/ 2147483647 w 1270"/>
                <a:gd name="T25" fmla="*/ 0 h 1808"/>
                <a:gd name="T26" fmla="*/ 2147483647 w 1270"/>
                <a:gd name="T27" fmla="*/ 0 h 1808"/>
                <a:gd name="T28" fmla="*/ 2147483647 w 1270"/>
                <a:gd name="T29" fmla="*/ 0 h 1808"/>
                <a:gd name="T30" fmla="*/ 2147483647 w 1270"/>
                <a:gd name="T31" fmla="*/ 2147483647 h 1808"/>
                <a:gd name="T32" fmla="*/ 2147483647 w 1270"/>
                <a:gd name="T33" fmla="*/ 2147483647 h 18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70" h="1808">
                  <a:moveTo>
                    <a:pt x="1050" y="683"/>
                  </a:moveTo>
                  <a:lnTo>
                    <a:pt x="1051" y="1349"/>
                  </a:lnTo>
                  <a:lnTo>
                    <a:pt x="960" y="1602"/>
                  </a:lnTo>
                  <a:lnTo>
                    <a:pt x="846" y="1776"/>
                  </a:lnTo>
                  <a:lnTo>
                    <a:pt x="799" y="1808"/>
                  </a:lnTo>
                  <a:lnTo>
                    <a:pt x="304" y="1409"/>
                  </a:lnTo>
                  <a:lnTo>
                    <a:pt x="0" y="1286"/>
                  </a:lnTo>
                  <a:lnTo>
                    <a:pt x="160" y="1142"/>
                  </a:lnTo>
                  <a:lnTo>
                    <a:pt x="78" y="0"/>
                  </a:lnTo>
                  <a:lnTo>
                    <a:pt x="276" y="0"/>
                  </a:lnTo>
                  <a:lnTo>
                    <a:pt x="466" y="0"/>
                  </a:lnTo>
                  <a:lnTo>
                    <a:pt x="514" y="0"/>
                  </a:lnTo>
                  <a:lnTo>
                    <a:pt x="780" y="0"/>
                  </a:lnTo>
                  <a:lnTo>
                    <a:pt x="1035" y="0"/>
                  </a:lnTo>
                  <a:lnTo>
                    <a:pt x="1270" y="0"/>
                  </a:lnTo>
                  <a:lnTo>
                    <a:pt x="1264" y="452"/>
                  </a:lnTo>
                  <a:lnTo>
                    <a:pt x="1050" y="683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5970EBDA-1FC0-AEA2-9555-7A17D3015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024" y="2800495"/>
              <a:ext cx="947687" cy="761559"/>
            </a:xfrm>
            <a:custGeom>
              <a:avLst/>
              <a:gdLst>
                <a:gd name="T0" fmla="*/ 2147483647 w 1790"/>
                <a:gd name="T1" fmla="*/ 2147483647 h 1439"/>
                <a:gd name="T2" fmla="*/ 2147483647 w 1790"/>
                <a:gd name="T3" fmla="*/ 2147483647 h 1439"/>
                <a:gd name="T4" fmla="*/ 2147483647 w 1790"/>
                <a:gd name="T5" fmla="*/ 2147483647 h 1439"/>
                <a:gd name="T6" fmla="*/ 2147483647 w 1790"/>
                <a:gd name="T7" fmla="*/ 2147483647 h 1439"/>
                <a:gd name="T8" fmla="*/ 2147483647 w 1790"/>
                <a:gd name="T9" fmla="*/ 2147483647 h 1439"/>
                <a:gd name="T10" fmla="*/ 2147483647 w 1790"/>
                <a:gd name="T11" fmla="*/ 2147483647 h 1439"/>
                <a:gd name="T12" fmla="*/ 2147483647 w 1790"/>
                <a:gd name="T13" fmla="*/ 2147483647 h 1439"/>
                <a:gd name="T14" fmla="*/ 2147483647 w 1790"/>
                <a:gd name="T15" fmla="*/ 2147483647 h 1439"/>
                <a:gd name="T16" fmla="*/ 0 w 1790"/>
                <a:gd name="T17" fmla="*/ 2147483647 h 1439"/>
                <a:gd name="T18" fmla="*/ 1335775293 w 1790"/>
                <a:gd name="T19" fmla="*/ 2147483647 h 1439"/>
                <a:gd name="T20" fmla="*/ 2147483647 w 1790"/>
                <a:gd name="T21" fmla="*/ 2147483647 h 1439"/>
                <a:gd name="T22" fmla="*/ 2147483647 w 1790"/>
                <a:gd name="T23" fmla="*/ 2147483647 h 1439"/>
                <a:gd name="T24" fmla="*/ 2147483647 w 1790"/>
                <a:gd name="T25" fmla="*/ 2147483647 h 1439"/>
                <a:gd name="T26" fmla="*/ 2147483647 w 1790"/>
                <a:gd name="T27" fmla="*/ 445566129 h 1439"/>
                <a:gd name="T28" fmla="*/ 2147483647 w 1790"/>
                <a:gd name="T29" fmla="*/ 296950712 h 1439"/>
                <a:gd name="T30" fmla="*/ 2147483647 w 1790"/>
                <a:gd name="T31" fmla="*/ 296950712 h 1439"/>
                <a:gd name="T32" fmla="*/ 2147483647 w 1790"/>
                <a:gd name="T33" fmla="*/ 0 h 1439"/>
                <a:gd name="T34" fmla="*/ 2147483647 w 1790"/>
                <a:gd name="T35" fmla="*/ 0 h 1439"/>
                <a:gd name="T36" fmla="*/ 2147483647 w 1790"/>
                <a:gd name="T37" fmla="*/ 0 h 1439"/>
                <a:gd name="T38" fmla="*/ 2147483647 w 1790"/>
                <a:gd name="T39" fmla="*/ 0 h 1439"/>
                <a:gd name="T40" fmla="*/ 2147483647 w 1790"/>
                <a:gd name="T41" fmla="*/ 2147483647 h 1439"/>
                <a:gd name="T42" fmla="*/ 2147483647 w 1790"/>
                <a:gd name="T43" fmla="*/ 2147483647 h 14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90" h="1439">
                  <a:moveTo>
                    <a:pt x="1757" y="998"/>
                  </a:moveTo>
                  <a:lnTo>
                    <a:pt x="1757" y="1278"/>
                  </a:lnTo>
                  <a:lnTo>
                    <a:pt x="1757" y="1437"/>
                  </a:lnTo>
                  <a:lnTo>
                    <a:pt x="1092" y="1439"/>
                  </a:lnTo>
                  <a:lnTo>
                    <a:pt x="824" y="1439"/>
                  </a:lnTo>
                  <a:lnTo>
                    <a:pt x="83" y="1439"/>
                  </a:lnTo>
                  <a:lnTo>
                    <a:pt x="81" y="1185"/>
                  </a:lnTo>
                  <a:lnTo>
                    <a:pt x="80" y="1107"/>
                  </a:lnTo>
                  <a:lnTo>
                    <a:pt x="0" y="959"/>
                  </a:lnTo>
                  <a:lnTo>
                    <a:pt x="9" y="317"/>
                  </a:lnTo>
                  <a:lnTo>
                    <a:pt x="89" y="315"/>
                  </a:lnTo>
                  <a:lnTo>
                    <a:pt x="486" y="317"/>
                  </a:lnTo>
                  <a:lnTo>
                    <a:pt x="344" y="162"/>
                  </a:lnTo>
                  <a:lnTo>
                    <a:pt x="342" y="3"/>
                  </a:lnTo>
                  <a:lnTo>
                    <a:pt x="791" y="2"/>
                  </a:lnTo>
                  <a:lnTo>
                    <a:pt x="977" y="2"/>
                  </a:lnTo>
                  <a:lnTo>
                    <a:pt x="1146" y="0"/>
                  </a:lnTo>
                  <a:lnTo>
                    <a:pt x="1281" y="0"/>
                  </a:lnTo>
                  <a:lnTo>
                    <a:pt x="1661" y="0"/>
                  </a:lnTo>
                  <a:lnTo>
                    <a:pt x="1790" y="0"/>
                  </a:lnTo>
                  <a:lnTo>
                    <a:pt x="1790" y="767"/>
                  </a:lnTo>
                  <a:lnTo>
                    <a:pt x="1757" y="998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4DD16F4E-1EBC-4350-2B18-049351DB8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281" y="3729693"/>
              <a:ext cx="1481188" cy="1526311"/>
            </a:xfrm>
            <a:custGeom>
              <a:avLst/>
              <a:gdLst>
                <a:gd name="T0" fmla="*/ 2147483647 w 2800"/>
                <a:gd name="T1" fmla="*/ 2147483647 h 2887"/>
                <a:gd name="T2" fmla="*/ 2147483647 w 2800"/>
                <a:gd name="T3" fmla="*/ 2147483647 h 2887"/>
                <a:gd name="T4" fmla="*/ 2147483647 w 2800"/>
                <a:gd name="T5" fmla="*/ 2147483647 h 2887"/>
                <a:gd name="T6" fmla="*/ 2147483647 w 2800"/>
                <a:gd name="T7" fmla="*/ 2147483647 h 2887"/>
                <a:gd name="T8" fmla="*/ 2147483647 w 2800"/>
                <a:gd name="T9" fmla="*/ 2147483647 h 2887"/>
                <a:gd name="T10" fmla="*/ 2147483647 w 2800"/>
                <a:gd name="T11" fmla="*/ 2147483647 h 2887"/>
                <a:gd name="T12" fmla="*/ 2147483647 w 2800"/>
                <a:gd name="T13" fmla="*/ 1480265812 h 2887"/>
                <a:gd name="T14" fmla="*/ 2147483647 w 2800"/>
                <a:gd name="T15" fmla="*/ 1480265812 h 2887"/>
                <a:gd name="T16" fmla="*/ 2147483647 w 2800"/>
                <a:gd name="T17" fmla="*/ 2147483647 h 2887"/>
                <a:gd name="T18" fmla="*/ 2147483647 w 2800"/>
                <a:gd name="T19" fmla="*/ 0 h 2887"/>
                <a:gd name="T20" fmla="*/ 2147483647 w 2800"/>
                <a:gd name="T21" fmla="*/ 2147483647 h 2887"/>
                <a:gd name="T22" fmla="*/ 2147483647 w 2800"/>
                <a:gd name="T23" fmla="*/ 2147483647 h 2887"/>
                <a:gd name="T24" fmla="*/ 2147483647 w 2800"/>
                <a:gd name="T25" fmla="*/ 2147483647 h 2887"/>
                <a:gd name="T26" fmla="*/ 444069735 w 2800"/>
                <a:gd name="T27" fmla="*/ 2147483647 h 2887"/>
                <a:gd name="T28" fmla="*/ 0 w 2800"/>
                <a:gd name="T29" fmla="*/ 2147483647 h 2887"/>
                <a:gd name="T30" fmla="*/ 2147483647 w 2800"/>
                <a:gd name="T31" fmla="*/ 2147483647 h 2887"/>
                <a:gd name="T32" fmla="*/ 2147483647 w 2800"/>
                <a:gd name="T33" fmla="*/ 2147483647 h 2887"/>
                <a:gd name="T34" fmla="*/ 2147483647 w 2800"/>
                <a:gd name="T35" fmla="*/ 2147483647 h 2887"/>
                <a:gd name="T36" fmla="*/ 2147483647 w 2800"/>
                <a:gd name="T37" fmla="*/ 2147483647 h 28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800" h="2887">
                  <a:moveTo>
                    <a:pt x="2337" y="2067"/>
                  </a:moveTo>
                  <a:lnTo>
                    <a:pt x="2478" y="1275"/>
                  </a:lnTo>
                  <a:lnTo>
                    <a:pt x="2478" y="954"/>
                  </a:lnTo>
                  <a:lnTo>
                    <a:pt x="2799" y="954"/>
                  </a:lnTo>
                  <a:lnTo>
                    <a:pt x="2800" y="793"/>
                  </a:lnTo>
                  <a:lnTo>
                    <a:pt x="2482" y="795"/>
                  </a:lnTo>
                  <a:lnTo>
                    <a:pt x="2137" y="10"/>
                  </a:lnTo>
                  <a:lnTo>
                    <a:pt x="1819" y="10"/>
                  </a:lnTo>
                  <a:lnTo>
                    <a:pt x="1818" y="171"/>
                  </a:lnTo>
                  <a:lnTo>
                    <a:pt x="699" y="0"/>
                  </a:lnTo>
                  <a:lnTo>
                    <a:pt x="681" y="1674"/>
                  </a:lnTo>
                  <a:lnTo>
                    <a:pt x="537" y="1747"/>
                  </a:lnTo>
                  <a:lnTo>
                    <a:pt x="57" y="1759"/>
                  </a:lnTo>
                  <a:lnTo>
                    <a:pt x="3" y="2232"/>
                  </a:lnTo>
                  <a:lnTo>
                    <a:pt x="0" y="2887"/>
                  </a:lnTo>
                  <a:lnTo>
                    <a:pt x="763" y="2884"/>
                  </a:lnTo>
                  <a:lnTo>
                    <a:pt x="777" y="2884"/>
                  </a:lnTo>
                  <a:lnTo>
                    <a:pt x="778" y="2070"/>
                  </a:lnTo>
                  <a:lnTo>
                    <a:pt x="2337" y="2067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FFC31EB2-A8F7-80AE-4AD9-8523280F1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152" y="3055945"/>
              <a:ext cx="760195" cy="763155"/>
            </a:xfrm>
            <a:custGeom>
              <a:avLst/>
              <a:gdLst>
                <a:gd name="T0" fmla="*/ 2147483647 w 1438"/>
                <a:gd name="T1" fmla="*/ 2147483647 h 1442"/>
                <a:gd name="T2" fmla="*/ 2147483647 w 1438"/>
                <a:gd name="T3" fmla="*/ 2147483647 h 1442"/>
                <a:gd name="T4" fmla="*/ 2147483647 w 1438"/>
                <a:gd name="T5" fmla="*/ 2147483647 h 1442"/>
                <a:gd name="T6" fmla="*/ 2147483647 w 1438"/>
                <a:gd name="T7" fmla="*/ 2147483647 h 1442"/>
                <a:gd name="T8" fmla="*/ 2147483647 w 1438"/>
                <a:gd name="T9" fmla="*/ 2147483647 h 1442"/>
                <a:gd name="T10" fmla="*/ 2147483647 w 1438"/>
                <a:gd name="T11" fmla="*/ 2147483647 h 1442"/>
                <a:gd name="T12" fmla="*/ 2147483647 w 1438"/>
                <a:gd name="T13" fmla="*/ 0 h 1442"/>
                <a:gd name="T14" fmla="*/ 2147483647 w 1438"/>
                <a:gd name="T15" fmla="*/ 2147483647 h 1442"/>
                <a:gd name="T16" fmla="*/ 443490523 w 1438"/>
                <a:gd name="T17" fmla="*/ 2147483647 h 1442"/>
                <a:gd name="T18" fmla="*/ 443490523 w 1438"/>
                <a:gd name="T19" fmla="*/ 2147483647 h 1442"/>
                <a:gd name="T20" fmla="*/ 147923596 w 1438"/>
                <a:gd name="T21" fmla="*/ 2147483647 h 1442"/>
                <a:gd name="T22" fmla="*/ 147923596 w 1438"/>
                <a:gd name="T23" fmla="*/ 2147483647 h 1442"/>
                <a:gd name="T24" fmla="*/ 0 w 1438"/>
                <a:gd name="T25" fmla="*/ 2147483647 h 1442"/>
                <a:gd name="T26" fmla="*/ 2147483647 w 1438"/>
                <a:gd name="T27" fmla="*/ 2147483647 h 1442"/>
                <a:gd name="T28" fmla="*/ 2147483647 w 1438"/>
                <a:gd name="T29" fmla="*/ 2147483647 h 1442"/>
                <a:gd name="T30" fmla="*/ 2147483647 w 1438"/>
                <a:gd name="T31" fmla="*/ 2147483647 h 14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38" h="1442">
                  <a:moveTo>
                    <a:pt x="1438" y="1281"/>
                  </a:moveTo>
                  <a:lnTo>
                    <a:pt x="1438" y="974"/>
                  </a:lnTo>
                  <a:lnTo>
                    <a:pt x="1434" y="857"/>
                  </a:lnTo>
                  <a:lnTo>
                    <a:pt x="1434" y="320"/>
                  </a:lnTo>
                  <a:lnTo>
                    <a:pt x="1356" y="321"/>
                  </a:lnTo>
                  <a:lnTo>
                    <a:pt x="1161" y="320"/>
                  </a:lnTo>
                  <a:lnTo>
                    <a:pt x="1159" y="0"/>
                  </a:lnTo>
                  <a:lnTo>
                    <a:pt x="681" y="321"/>
                  </a:lnTo>
                  <a:lnTo>
                    <a:pt x="3" y="324"/>
                  </a:lnTo>
                  <a:lnTo>
                    <a:pt x="3" y="795"/>
                  </a:lnTo>
                  <a:lnTo>
                    <a:pt x="1" y="974"/>
                  </a:lnTo>
                  <a:lnTo>
                    <a:pt x="1" y="1203"/>
                  </a:lnTo>
                  <a:lnTo>
                    <a:pt x="0" y="1271"/>
                  </a:lnTo>
                  <a:lnTo>
                    <a:pt x="1119" y="1442"/>
                  </a:lnTo>
                  <a:lnTo>
                    <a:pt x="1120" y="1281"/>
                  </a:lnTo>
                  <a:lnTo>
                    <a:pt x="1438" y="1281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7B6E1B6E-55B7-8F34-7116-BF9E2F292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537" y="4821740"/>
              <a:ext cx="906780" cy="940374"/>
            </a:xfrm>
            <a:custGeom>
              <a:avLst/>
              <a:gdLst>
                <a:gd name="T0" fmla="*/ 2147483647 w 1713"/>
                <a:gd name="T1" fmla="*/ 2147483647 h 1774"/>
                <a:gd name="T2" fmla="*/ 2147483647 w 1713"/>
                <a:gd name="T3" fmla="*/ 2147483647 h 1774"/>
                <a:gd name="T4" fmla="*/ 2147483647 w 1713"/>
                <a:gd name="T5" fmla="*/ 2147483647 h 1774"/>
                <a:gd name="T6" fmla="*/ 2147483647 w 1713"/>
                <a:gd name="T7" fmla="*/ 2147483647 h 1774"/>
                <a:gd name="T8" fmla="*/ 2147483647 w 1713"/>
                <a:gd name="T9" fmla="*/ 2147483647 h 1774"/>
                <a:gd name="T10" fmla="*/ 740925000 w 1713"/>
                <a:gd name="T11" fmla="*/ 2147483647 h 1774"/>
                <a:gd name="T12" fmla="*/ 740925000 w 1713"/>
                <a:gd name="T13" fmla="*/ 2147483647 h 1774"/>
                <a:gd name="T14" fmla="*/ 0 w 1713"/>
                <a:gd name="T15" fmla="*/ 2147483647 h 1774"/>
                <a:gd name="T16" fmla="*/ 0 w 1713"/>
                <a:gd name="T17" fmla="*/ 2147483647 h 1774"/>
                <a:gd name="T18" fmla="*/ 2074366585 w 1713"/>
                <a:gd name="T19" fmla="*/ 2147483647 h 1774"/>
                <a:gd name="T20" fmla="*/ 2147483647 w 1713"/>
                <a:gd name="T21" fmla="*/ 443887398 h 1774"/>
                <a:gd name="T22" fmla="*/ 2147483647 w 1713"/>
                <a:gd name="T23" fmla="*/ 0 h 1774"/>
                <a:gd name="T24" fmla="*/ 2147483647 w 1713"/>
                <a:gd name="T25" fmla="*/ 2147483647 h 1774"/>
                <a:gd name="T26" fmla="*/ 2147483647 w 1713"/>
                <a:gd name="T27" fmla="*/ 2147483647 h 1774"/>
                <a:gd name="T28" fmla="*/ 2147483647 w 1713"/>
                <a:gd name="T29" fmla="*/ 2147483647 h 1774"/>
                <a:gd name="T30" fmla="*/ 2147483647 w 1713"/>
                <a:gd name="T31" fmla="*/ 2147483647 h 1774"/>
                <a:gd name="T32" fmla="*/ 2147483647 w 1713"/>
                <a:gd name="T33" fmla="*/ 2147483647 h 17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13" h="1774">
                  <a:moveTo>
                    <a:pt x="1671" y="1774"/>
                  </a:moveTo>
                  <a:lnTo>
                    <a:pt x="1323" y="1774"/>
                  </a:lnTo>
                  <a:lnTo>
                    <a:pt x="1254" y="1774"/>
                  </a:lnTo>
                  <a:lnTo>
                    <a:pt x="893" y="1774"/>
                  </a:lnTo>
                  <a:lnTo>
                    <a:pt x="749" y="1774"/>
                  </a:lnTo>
                  <a:lnTo>
                    <a:pt x="5" y="1774"/>
                  </a:lnTo>
                  <a:lnTo>
                    <a:pt x="5" y="1309"/>
                  </a:lnTo>
                  <a:lnTo>
                    <a:pt x="0" y="1309"/>
                  </a:lnTo>
                  <a:lnTo>
                    <a:pt x="0" y="817"/>
                  </a:lnTo>
                  <a:lnTo>
                    <a:pt x="14" y="817"/>
                  </a:lnTo>
                  <a:lnTo>
                    <a:pt x="15" y="3"/>
                  </a:lnTo>
                  <a:lnTo>
                    <a:pt x="1574" y="0"/>
                  </a:lnTo>
                  <a:lnTo>
                    <a:pt x="1574" y="394"/>
                  </a:lnTo>
                  <a:lnTo>
                    <a:pt x="1691" y="814"/>
                  </a:lnTo>
                  <a:lnTo>
                    <a:pt x="1713" y="1773"/>
                  </a:lnTo>
                  <a:lnTo>
                    <a:pt x="1692" y="1773"/>
                  </a:lnTo>
                  <a:lnTo>
                    <a:pt x="1671" y="1774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20251710-B11B-53AE-8F36-E4180A99B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0706" y="4232608"/>
              <a:ext cx="611906" cy="1529505"/>
            </a:xfrm>
            <a:custGeom>
              <a:avLst/>
              <a:gdLst>
                <a:gd name="T0" fmla="*/ 2147483647 w 1156"/>
                <a:gd name="T1" fmla="*/ 2147483647 h 2889"/>
                <a:gd name="T2" fmla="*/ 2147483647 w 1156"/>
                <a:gd name="T3" fmla="*/ 2147483647 h 2889"/>
                <a:gd name="T4" fmla="*/ 2147483647 w 1156"/>
                <a:gd name="T5" fmla="*/ 2147483647 h 2889"/>
                <a:gd name="T6" fmla="*/ 2147483647 w 1156"/>
                <a:gd name="T7" fmla="*/ 2147483647 h 2889"/>
                <a:gd name="T8" fmla="*/ 2147483647 w 1156"/>
                <a:gd name="T9" fmla="*/ 2147483647 h 2889"/>
                <a:gd name="T10" fmla="*/ 2147483647 w 1156"/>
                <a:gd name="T11" fmla="*/ 2147483647 h 2889"/>
                <a:gd name="T12" fmla="*/ 2147483647 w 1156"/>
                <a:gd name="T13" fmla="*/ 2147483647 h 2889"/>
                <a:gd name="T14" fmla="*/ 2147483647 w 1156"/>
                <a:gd name="T15" fmla="*/ 2147483647 h 2889"/>
                <a:gd name="T16" fmla="*/ 2147483647 w 1156"/>
                <a:gd name="T17" fmla="*/ 2147483647 h 2889"/>
                <a:gd name="T18" fmla="*/ 2147483647 w 1156"/>
                <a:gd name="T19" fmla="*/ 2147483647 h 2889"/>
                <a:gd name="T20" fmla="*/ 2147483647 w 1156"/>
                <a:gd name="T21" fmla="*/ 2147483647 h 2889"/>
                <a:gd name="T22" fmla="*/ 2147483647 w 1156"/>
                <a:gd name="T23" fmla="*/ 2147483647 h 2889"/>
                <a:gd name="T24" fmla="*/ 2147483647 w 1156"/>
                <a:gd name="T25" fmla="*/ 2147483647 h 2889"/>
                <a:gd name="T26" fmla="*/ 2147483647 w 1156"/>
                <a:gd name="T27" fmla="*/ 2147483647 h 2889"/>
                <a:gd name="T28" fmla="*/ 2147483647 w 1156"/>
                <a:gd name="T29" fmla="*/ 2147483647 h 2889"/>
                <a:gd name="T30" fmla="*/ 2147483647 w 1156"/>
                <a:gd name="T31" fmla="*/ 2147483647 h 2889"/>
                <a:gd name="T32" fmla="*/ 2147483647 w 1156"/>
                <a:gd name="T33" fmla="*/ 2147483647 h 2889"/>
                <a:gd name="T34" fmla="*/ 2147483647 w 1156"/>
                <a:gd name="T35" fmla="*/ 2147483647 h 2889"/>
                <a:gd name="T36" fmla="*/ 0 w 1156"/>
                <a:gd name="T37" fmla="*/ 2147483647 h 2889"/>
                <a:gd name="T38" fmla="*/ 0 w 1156"/>
                <a:gd name="T39" fmla="*/ 2147483647 h 2889"/>
                <a:gd name="T40" fmla="*/ 2147483647 w 1156"/>
                <a:gd name="T41" fmla="*/ 2147483647 h 2889"/>
                <a:gd name="T42" fmla="*/ 2147483647 w 1156"/>
                <a:gd name="T43" fmla="*/ 296258818 h 2889"/>
                <a:gd name="T44" fmla="*/ 2147483647 w 1156"/>
                <a:gd name="T45" fmla="*/ 296258818 h 2889"/>
                <a:gd name="T46" fmla="*/ 2147483647 w 1156"/>
                <a:gd name="T47" fmla="*/ 0 h 2889"/>
                <a:gd name="T48" fmla="*/ 2147483647 w 1156"/>
                <a:gd name="T49" fmla="*/ 296258818 h 2889"/>
                <a:gd name="T50" fmla="*/ 2147483647 w 1156"/>
                <a:gd name="T51" fmla="*/ 0 h 2889"/>
                <a:gd name="T52" fmla="*/ 2147483647 w 1156"/>
                <a:gd name="T53" fmla="*/ 2147483647 h 2889"/>
                <a:gd name="T54" fmla="*/ 2147483647 w 1156"/>
                <a:gd name="T55" fmla="*/ 2147483647 h 288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56" h="2889">
                  <a:moveTo>
                    <a:pt x="1153" y="131"/>
                  </a:moveTo>
                  <a:lnTo>
                    <a:pt x="1150" y="336"/>
                  </a:lnTo>
                  <a:lnTo>
                    <a:pt x="1150" y="360"/>
                  </a:lnTo>
                  <a:lnTo>
                    <a:pt x="1141" y="821"/>
                  </a:lnTo>
                  <a:lnTo>
                    <a:pt x="1138" y="1125"/>
                  </a:lnTo>
                  <a:lnTo>
                    <a:pt x="1137" y="1383"/>
                  </a:lnTo>
                  <a:lnTo>
                    <a:pt x="1138" y="1740"/>
                  </a:lnTo>
                  <a:lnTo>
                    <a:pt x="1138" y="1928"/>
                  </a:lnTo>
                  <a:lnTo>
                    <a:pt x="1137" y="2016"/>
                  </a:lnTo>
                  <a:lnTo>
                    <a:pt x="1138" y="2430"/>
                  </a:lnTo>
                  <a:lnTo>
                    <a:pt x="1137" y="2730"/>
                  </a:lnTo>
                  <a:lnTo>
                    <a:pt x="1138" y="2889"/>
                  </a:lnTo>
                  <a:lnTo>
                    <a:pt x="1045" y="2889"/>
                  </a:lnTo>
                  <a:lnTo>
                    <a:pt x="739" y="2889"/>
                  </a:lnTo>
                  <a:lnTo>
                    <a:pt x="681" y="2889"/>
                  </a:lnTo>
                  <a:lnTo>
                    <a:pt x="286" y="2889"/>
                  </a:lnTo>
                  <a:lnTo>
                    <a:pt x="139" y="2888"/>
                  </a:lnTo>
                  <a:lnTo>
                    <a:pt x="117" y="1929"/>
                  </a:lnTo>
                  <a:lnTo>
                    <a:pt x="0" y="1509"/>
                  </a:lnTo>
                  <a:lnTo>
                    <a:pt x="0" y="1115"/>
                  </a:lnTo>
                  <a:lnTo>
                    <a:pt x="141" y="323"/>
                  </a:lnTo>
                  <a:lnTo>
                    <a:pt x="141" y="2"/>
                  </a:lnTo>
                  <a:lnTo>
                    <a:pt x="462" y="2"/>
                  </a:lnTo>
                  <a:lnTo>
                    <a:pt x="690" y="0"/>
                  </a:lnTo>
                  <a:lnTo>
                    <a:pt x="894" y="2"/>
                  </a:lnTo>
                  <a:lnTo>
                    <a:pt x="1156" y="0"/>
                  </a:lnTo>
                  <a:lnTo>
                    <a:pt x="1155" y="74"/>
                  </a:lnTo>
                  <a:lnTo>
                    <a:pt x="1153" y="131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852C08F1-DE0D-EC17-442B-FCF2CA74C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714" y="3469156"/>
              <a:ext cx="1191427" cy="1183051"/>
            </a:xfrm>
            <a:custGeom>
              <a:avLst/>
              <a:gdLst>
                <a:gd name="T0" fmla="*/ 2147483647 w 2249"/>
                <a:gd name="T1" fmla="*/ 2147483647 h 2235"/>
                <a:gd name="T2" fmla="*/ 2147483647 w 2249"/>
                <a:gd name="T3" fmla="*/ 2147483647 h 2235"/>
                <a:gd name="T4" fmla="*/ 2147483647 w 2249"/>
                <a:gd name="T5" fmla="*/ 2147483647 h 2235"/>
                <a:gd name="T6" fmla="*/ 2147483647 w 2249"/>
                <a:gd name="T7" fmla="*/ 0 h 2235"/>
                <a:gd name="T8" fmla="*/ 2147483647 w 2249"/>
                <a:gd name="T9" fmla="*/ 0 h 2235"/>
                <a:gd name="T10" fmla="*/ 2147483647 w 2249"/>
                <a:gd name="T11" fmla="*/ 296258846 h 2235"/>
                <a:gd name="T12" fmla="*/ 2147483647 w 2249"/>
                <a:gd name="T13" fmla="*/ 0 h 2235"/>
                <a:gd name="T14" fmla="*/ 2147483647 w 2249"/>
                <a:gd name="T15" fmla="*/ 2147483647 h 2235"/>
                <a:gd name="T16" fmla="*/ 2147483647 w 2249"/>
                <a:gd name="T17" fmla="*/ 2147483647 h 2235"/>
                <a:gd name="T18" fmla="*/ 2147483647 w 2249"/>
                <a:gd name="T19" fmla="*/ 2147483647 h 2235"/>
                <a:gd name="T20" fmla="*/ 2147483647 w 2249"/>
                <a:gd name="T21" fmla="*/ 2147483647 h 2235"/>
                <a:gd name="T22" fmla="*/ 0 w 2249"/>
                <a:gd name="T23" fmla="*/ 2147483647 h 2235"/>
                <a:gd name="T24" fmla="*/ 296802325 w 2249"/>
                <a:gd name="T25" fmla="*/ 2147483647 h 2235"/>
                <a:gd name="T26" fmla="*/ 445062931 w 2249"/>
                <a:gd name="T27" fmla="*/ 2147483647 h 2235"/>
                <a:gd name="T28" fmla="*/ 2147483647 w 2249"/>
                <a:gd name="T29" fmla="*/ 2147483647 h 2235"/>
                <a:gd name="T30" fmla="*/ 2147483647 w 2249"/>
                <a:gd name="T31" fmla="*/ 2147483647 h 2235"/>
                <a:gd name="T32" fmla="*/ 2147483647 w 2249"/>
                <a:gd name="T33" fmla="*/ 2147483647 h 2235"/>
                <a:gd name="T34" fmla="*/ 2147483647 w 2249"/>
                <a:gd name="T35" fmla="*/ 2147483647 h 2235"/>
                <a:gd name="T36" fmla="*/ 2147483647 w 2249"/>
                <a:gd name="T37" fmla="*/ 2147483647 h 2235"/>
                <a:gd name="T38" fmla="*/ 2147483647 w 2249"/>
                <a:gd name="T39" fmla="*/ 2147483647 h 2235"/>
                <a:gd name="T40" fmla="*/ 2147483647 w 2249"/>
                <a:gd name="T41" fmla="*/ 2147483647 h 22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49" h="2235">
                  <a:moveTo>
                    <a:pt x="2246" y="476"/>
                  </a:moveTo>
                  <a:lnTo>
                    <a:pt x="2247" y="408"/>
                  </a:lnTo>
                  <a:lnTo>
                    <a:pt x="2247" y="179"/>
                  </a:lnTo>
                  <a:lnTo>
                    <a:pt x="2249" y="0"/>
                  </a:lnTo>
                  <a:lnTo>
                    <a:pt x="2084" y="0"/>
                  </a:lnTo>
                  <a:lnTo>
                    <a:pt x="1704" y="2"/>
                  </a:lnTo>
                  <a:lnTo>
                    <a:pt x="1610" y="0"/>
                  </a:lnTo>
                  <a:lnTo>
                    <a:pt x="1610" y="159"/>
                  </a:lnTo>
                  <a:lnTo>
                    <a:pt x="945" y="161"/>
                  </a:lnTo>
                  <a:lnTo>
                    <a:pt x="677" y="161"/>
                  </a:lnTo>
                  <a:lnTo>
                    <a:pt x="681" y="959"/>
                  </a:lnTo>
                  <a:lnTo>
                    <a:pt x="0" y="1263"/>
                  </a:lnTo>
                  <a:lnTo>
                    <a:pt x="2" y="1595"/>
                  </a:lnTo>
                  <a:lnTo>
                    <a:pt x="3" y="1764"/>
                  </a:lnTo>
                  <a:lnTo>
                    <a:pt x="44" y="1764"/>
                  </a:lnTo>
                  <a:lnTo>
                    <a:pt x="186" y="1763"/>
                  </a:lnTo>
                  <a:lnTo>
                    <a:pt x="1604" y="1914"/>
                  </a:lnTo>
                  <a:lnTo>
                    <a:pt x="1604" y="2235"/>
                  </a:lnTo>
                  <a:lnTo>
                    <a:pt x="2084" y="2223"/>
                  </a:lnTo>
                  <a:lnTo>
                    <a:pt x="2228" y="2150"/>
                  </a:lnTo>
                  <a:lnTo>
                    <a:pt x="2246" y="476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5117739A-2076-B7F7-E032-6D03ABC43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021" y="4411424"/>
              <a:ext cx="1228925" cy="1350689"/>
            </a:xfrm>
            <a:custGeom>
              <a:avLst/>
              <a:gdLst>
                <a:gd name="T0" fmla="*/ 2147483647 w 2321"/>
                <a:gd name="T1" fmla="*/ 2147483647 h 2554"/>
                <a:gd name="T2" fmla="*/ 2147483647 w 2321"/>
                <a:gd name="T3" fmla="*/ 2147483647 h 2554"/>
                <a:gd name="T4" fmla="*/ 2147483647 w 2321"/>
                <a:gd name="T5" fmla="*/ 2147483647 h 2554"/>
                <a:gd name="T6" fmla="*/ 2147483647 w 2321"/>
                <a:gd name="T7" fmla="*/ 2147483647 h 2554"/>
                <a:gd name="T8" fmla="*/ 2147483647 w 2321"/>
                <a:gd name="T9" fmla="*/ 2147483647 h 2554"/>
                <a:gd name="T10" fmla="*/ 2147483647 w 2321"/>
                <a:gd name="T11" fmla="*/ 2147483647 h 2554"/>
                <a:gd name="T12" fmla="*/ 2147483647 w 2321"/>
                <a:gd name="T13" fmla="*/ 2147483647 h 2554"/>
                <a:gd name="T14" fmla="*/ 2147483647 w 2321"/>
                <a:gd name="T15" fmla="*/ 2147483647 h 2554"/>
                <a:gd name="T16" fmla="*/ 2147483647 w 2321"/>
                <a:gd name="T17" fmla="*/ 2147483647 h 2554"/>
                <a:gd name="T18" fmla="*/ 2147483647 w 2321"/>
                <a:gd name="T19" fmla="*/ 2147483647 h 2554"/>
                <a:gd name="T20" fmla="*/ 0 w 2321"/>
                <a:gd name="T21" fmla="*/ 2147483647 h 2554"/>
                <a:gd name="T22" fmla="*/ 296793997 w 2321"/>
                <a:gd name="T23" fmla="*/ 2147483647 h 2554"/>
                <a:gd name="T24" fmla="*/ 2147483647 w 2321"/>
                <a:gd name="T25" fmla="*/ 2147483647 h 2554"/>
                <a:gd name="T26" fmla="*/ 2147483647 w 2321"/>
                <a:gd name="T27" fmla="*/ 2147483647 h 2554"/>
                <a:gd name="T28" fmla="*/ 2147483647 w 2321"/>
                <a:gd name="T29" fmla="*/ 2147483647 h 2554"/>
                <a:gd name="T30" fmla="*/ 2147483647 w 2321"/>
                <a:gd name="T31" fmla="*/ 2147483647 h 2554"/>
                <a:gd name="T32" fmla="*/ 2147483647 w 2321"/>
                <a:gd name="T33" fmla="*/ 148013495 h 2554"/>
                <a:gd name="T34" fmla="*/ 2147483647 w 2321"/>
                <a:gd name="T35" fmla="*/ 0 h 2554"/>
                <a:gd name="T36" fmla="*/ 2147483647 w 2321"/>
                <a:gd name="T37" fmla="*/ 2147483647 h 2554"/>
                <a:gd name="T38" fmla="*/ 2147483647 w 2321"/>
                <a:gd name="T39" fmla="*/ 2147483647 h 2554"/>
                <a:gd name="T40" fmla="*/ 2147483647 w 2321"/>
                <a:gd name="T41" fmla="*/ 2147483647 h 2554"/>
                <a:gd name="T42" fmla="*/ 2147483647 w 2321"/>
                <a:gd name="T43" fmla="*/ 2147483647 h 2554"/>
                <a:gd name="T44" fmla="*/ 2147483647 w 2321"/>
                <a:gd name="T45" fmla="*/ 2147483647 h 25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21" h="2554">
                  <a:moveTo>
                    <a:pt x="2316" y="1597"/>
                  </a:moveTo>
                  <a:lnTo>
                    <a:pt x="2316" y="2089"/>
                  </a:lnTo>
                  <a:lnTo>
                    <a:pt x="2321" y="2089"/>
                  </a:lnTo>
                  <a:lnTo>
                    <a:pt x="2321" y="2554"/>
                  </a:lnTo>
                  <a:lnTo>
                    <a:pt x="2214" y="2554"/>
                  </a:lnTo>
                  <a:lnTo>
                    <a:pt x="1946" y="2554"/>
                  </a:lnTo>
                  <a:lnTo>
                    <a:pt x="1520" y="2554"/>
                  </a:lnTo>
                  <a:lnTo>
                    <a:pt x="575" y="2550"/>
                  </a:lnTo>
                  <a:lnTo>
                    <a:pt x="381" y="2550"/>
                  </a:lnTo>
                  <a:lnTo>
                    <a:pt x="192" y="2551"/>
                  </a:lnTo>
                  <a:lnTo>
                    <a:pt x="0" y="2553"/>
                  </a:lnTo>
                  <a:lnTo>
                    <a:pt x="2" y="793"/>
                  </a:lnTo>
                  <a:lnTo>
                    <a:pt x="56" y="792"/>
                  </a:lnTo>
                  <a:lnTo>
                    <a:pt x="56" y="610"/>
                  </a:lnTo>
                  <a:lnTo>
                    <a:pt x="51" y="255"/>
                  </a:lnTo>
                  <a:lnTo>
                    <a:pt x="50" y="171"/>
                  </a:lnTo>
                  <a:lnTo>
                    <a:pt x="50" y="1"/>
                  </a:lnTo>
                  <a:lnTo>
                    <a:pt x="192" y="0"/>
                  </a:lnTo>
                  <a:lnTo>
                    <a:pt x="1610" y="151"/>
                  </a:lnTo>
                  <a:lnTo>
                    <a:pt x="1610" y="472"/>
                  </a:lnTo>
                  <a:lnTo>
                    <a:pt x="1556" y="945"/>
                  </a:lnTo>
                  <a:lnTo>
                    <a:pt x="1553" y="1600"/>
                  </a:lnTo>
                  <a:lnTo>
                    <a:pt x="2316" y="1597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21C1D96F-BCEE-C0BF-9AC2-939AA15F1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579" y="3217392"/>
              <a:ext cx="726106" cy="1007429"/>
            </a:xfrm>
            <a:custGeom>
              <a:avLst/>
              <a:gdLst>
                <a:gd name="T0" fmla="*/ 2147483647 w 1375"/>
                <a:gd name="T1" fmla="*/ 2147483647 h 1905"/>
                <a:gd name="T2" fmla="*/ 2147483647 w 1375"/>
                <a:gd name="T3" fmla="*/ 2147483647 h 1905"/>
                <a:gd name="T4" fmla="*/ 2147483647 w 1375"/>
                <a:gd name="T5" fmla="*/ 2147483647 h 1905"/>
                <a:gd name="T6" fmla="*/ 2147483647 w 1375"/>
                <a:gd name="T7" fmla="*/ 2147483647 h 1905"/>
                <a:gd name="T8" fmla="*/ 2147483647 w 1375"/>
                <a:gd name="T9" fmla="*/ 2147483647 h 1905"/>
                <a:gd name="T10" fmla="*/ 2147483647 w 1375"/>
                <a:gd name="T11" fmla="*/ 2147483647 h 1905"/>
                <a:gd name="T12" fmla="*/ 2147483647 w 1375"/>
                <a:gd name="T13" fmla="*/ 2147483647 h 1905"/>
                <a:gd name="T14" fmla="*/ 2147483647 w 1375"/>
                <a:gd name="T15" fmla="*/ 2147483647 h 1905"/>
                <a:gd name="T16" fmla="*/ 2147483647 w 1375"/>
                <a:gd name="T17" fmla="*/ 2147483647 h 1905"/>
                <a:gd name="T18" fmla="*/ 2147483647 w 1375"/>
                <a:gd name="T19" fmla="*/ 2147483647 h 1905"/>
                <a:gd name="T20" fmla="*/ 591375837 w 1375"/>
                <a:gd name="T21" fmla="*/ 2147483647 h 1905"/>
                <a:gd name="T22" fmla="*/ 591375837 w 1375"/>
                <a:gd name="T23" fmla="*/ 2147483647 h 1905"/>
                <a:gd name="T24" fmla="*/ 0 w 1375"/>
                <a:gd name="T25" fmla="*/ 2147483647 h 1905"/>
                <a:gd name="T26" fmla="*/ 0 w 1375"/>
                <a:gd name="T27" fmla="*/ 0 h 1905"/>
                <a:gd name="T28" fmla="*/ 2147483647 w 1375"/>
                <a:gd name="T29" fmla="*/ 148129169 h 1905"/>
                <a:gd name="T30" fmla="*/ 2147483647 w 1375"/>
                <a:gd name="T31" fmla="*/ 148129169 h 1905"/>
                <a:gd name="T32" fmla="*/ 2147483647 w 1375"/>
                <a:gd name="T33" fmla="*/ 148129169 h 1905"/>
                <a:gd name="T34" fmla="*/ 2147483647 w 1375"/>
                <a:gd name="T35" fmla="*/ 2147483647 h 1905"/>
                <a:gd name="T36" fmla="*/ 2147483647 w 1375"/>
                <a:gd name="T37" fmla="*/ 2147483647 h 1905"/>
                <a:gd name="T38" fmla="*/ 2147483647 w 1375"/>
                <a:gd name="T39" fmla="*/ 2147483647 h 1905"/>
                <a:gd name="T40" fmla="*/ 2147483647 w 1375"/>
                <a:gd name="T41" fmla="*/ 2147483647 h 1905"/>
                <a:gd name="T42" fmla="*/ 2147483647 w 1375"/>
                <a:gd name="T43" fmla="*/ 2147483647 h 19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75" h="1905">
                  <a:moveTo>
                    <a:pt x="1374" y="1114"/>
                  </a:moveTo>
                  <a:lnTo>
                    <a:pt x="1368" y="1437"/>
                  </a:lnTo>
                  <a:lnTo>
                    <a:pt x="1365" y="1651"/>
                  </a:lnTo>
                  <a:lnTo>
                    <a:pt x="1363" y="1720"/>
                  </a:lnTo>
                  <a:lnTo>
                    <a:pt x="1360" y="1903"/>
                  </a:lnTo>
                  <a:lnTo>
                    <a:pt x="1098" y="1905"/>
                  </a:lnTo>
                  <a:lnTo>
                    <a:pt x="894" y="1903"/>
                  </a:lnTo>
                  <a:lnTo>
                    <a:pt x="666" y="1905"/>
                  </a:lnTo>
                  <a:lnTo>
                    <a:pt x="667" y="1744"/>
                  </a:lnTo>
                  <a:lnTo>
                    <a:pt x="349" y="1746"/>
                  </a:lnTo>
                  <a:lnTo>
                    <a:pt x="4" y="961"/>
                  </a:lnTo>
                  <a:lnTo>
                    <a:pt x="4" y="654"/>
                  </a:lnTo>
                  <a:lnTo>
                    <a:pt x="0" y="537"/>
                  </a:lnTo>
                  <a:lnTo>
                    <a:pt x="0" y="0"/>
                  </a:lnTo>
                  <a:lnTo>
                    <a:pt x="165" y="1"/>
                  </a:lnTo>
                  <a:lnTo>
                    <a:pt x="301" y="1"/>
                  </a:lnTo>
                  <a:lnTo>
                    <a:pt x="319" y="1"/>
                  </a:lnTo>
                  <a:lnTo>
                    <a:pt x="316" y="556"/>
                  </a:lnTo>
                  <a:lnTo>
                    <a:pt x="681" y="556"/>
                  </a:lnTo>
                  <a:lnTo>
                    <a:pt x="1374" y="558"/>
                  </a:lnTo>
                  <a:lnTo>
                    <a:pt x="1375" y="654"/>
                  </a:lnTo>
                  <a:lnTo>
                    <a:pt x="1374" y="1114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E89C3E54-0BCF-A71A-A197-879CF2710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3214" y="894203"/>
              <a:ext cx="809624" cy="1229351"/>
            </a:xfrm>
            <a:custGeom>
              <a:avLst/>
              <a:gdLst>
                <a:gd name="T0" fmla="*/ 2147483647 w 1530"/>
                <a:gd name="T1" fmla="*/ 2147483647 h 2321"/>
                <a:gd name="T2" fmla="*/ 2147483647 w 1530"/>
                <a:gd name="T3" fmla="*/ 2147483647 h 2321"/>
                <a:gd name="T4" fmla="*/ 2147483647 w 1530"/>
                <a:gd name="T5" fmla="*/ 2147483647 h 2321"/>
                <a:gd name="T6" fmla="*/ 2147483647 w 1530"/>
                <a:gd name="T7" fmla="*/ 2147483647 h 2321"/>
                <a:gd name="T8" fmla="*/ 2147483647 w 1530"/>
                <a:gd name="T9" fmla="*/ 2147483647 h 2321"/>
                <a:gd name="T10" fmla="*/ 2147483647 w 1530"/>
                <a:gd name="T11" fmla="*/ 2147483647 h 2321"/>
                <a:gd name="T12" fmla="*/ 2147483647 w 1530"/>
                <a:gd name="T13" fmla="*/ 2147483647 h 2321"/>
                <a:gd name="T14" fmla="*/ 2147483647 w 1530"/>
                <a:gd name="T15" fmla="*/ 2147483647 h 2321"/>
                <a:gd name="T16" fmla="*/ 2147483647 w 1530"/>
                <a:gd name="T17" fmla="*/ 2147483647 h 2321"/>
                <a:gd name="T18" fmla="*/ 2147483647 w 1530"/>
                <a:gd name="T19" fmla="*/ 2147483647 h 2321"/>
                <a:gd name="T20" fmla="*/ 2147483647 w 1530"/>
                <a:gd name="T21" fmla="*/ 2147483647 h 2321"/>
                <a:gd name="T22" fmla="*/ 2147483647 w 1530"/>
                <a:gd name="T23" fmla="*/ 2147483647 h 2321"/>
                <a:gd name="T24" fmla="*/ 2147483647 w 1530"/>
                <a:gd name="T25" fmla="*/ 2147483647 h 2321"/>
                <a:gd name="T26" fmla="*/ 296258192 w 1530"/>
                <a:gd name="T27" fmla="*/ 2147483647 h 2321"/>
                <a:gd name="T28" fmla="*/ 0 w 1530"/>
                <a:gd name="T29" fmla="*/ 2147483647 h 2321"/>
                <a:gd name="T30" fmla="*/ 444667746 w 1530"/>
                <a:gd name="T31" fmla="*/ 2147483647 h 2321"/>
                <a:gd name="T32" fmla="*/ 296258192 w 1530"/>
                <a:gd name="T33" fmla="*/ 1186895411 h 2321"/>
                <a:gd name="T34" fmla="*/ 2147483647 w 1530"/>
                <a:gd name="T35" fmla="*/ 296793997 h 2321"/>
                <a:gd name="T36" fmla="*/ 2147483647 w 1530"/>
                <a:gd name="T37" fmla="*/ 296793997 h 2321"/>
                <a:gd name="T38" fmla="*/ 2147483647 w 1530"/>
                <a:gd name="T39" fmla="*/ 0 h 2321"/>
                <a:gd name="T40" fmla="*/ 2147483647 w 1530"/>
                <a:gd name="T41" fmla="*/ 296793997 h 2321"/>
                <a:gd name="T42" fmla="*/ 2147483647 w 1530"/>
                <a:gd name="T43" fmla="*/ 2147483647 h 2321"/>
                <a:gd name="T44" fmla="*/ 2147483647 w 1530"/>
                <a:gd name="T45" fmla="*/ 2147483647 h 232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30" h="2321">
                  <a:moveTo>
                    <a:pt x="1529" y="518"/>
                  </a:moveTo>
                  <a:lnTo>
                    <a:pt x="1529" y="920"/>
                  </a:lnTo>
                  <a:lnTo>
                    <a:pt x="1469" y="920"/>
                  </a:lnTo>
                  <a:lnTo>
                    <a:pt x="1469" y="921"/>
                  </a:lnTo>
                  <a:lnTo>
                    <a:pt x="1470" y="1739"/>
                  </a:lnTo>
                  <a:lnTo>
                    <a:pt x="1469" y="2258"/>
                  </a:lnTo>
                  <a:lnTo>
                    <a:pt x="1469" y="2300"/>
                  </a:lnTo>
                  <a:lnTo>
                    <a:pt x="1469" y="2321"/>
                  </a:lnTo>
                  <a:lnTo>
                    <a:pt x="1341" y="2319"/>
                  </a:lnTo>
                  <a:lnTo>
                    <a:pt x="1260" y="2319"/>
                  </a:lnTo>
                  <a:lnTo>
                    <a:pt x="963" y="2319"/>
                  </a:lnTo>
                  <a:lnTo>
                    <a:pt x="962" y="1682"/>
                  </a:lnTo>
                  <a:lnTo>
                    <a:pt x="326" y="1683"/>
                  </a:lnTo>
                  <a:lnTo>
                    <a:pt x="2" y="1440"/>
                  </a:lnTo>
                  <a:lnTo>
                    <a:pt x="0" y="557"/>
                  </a:lnTo>
                  <a:lnTo>
                    <a:pt x="3" y="557"/>
                  </a:lnTo>
                  <a:lnTo>
                    <a:pt x="2" y="8"/>
                  </a:lnTo>
                  <a:lnTo>
                    <a:pt x="962" y="2"/>
                  </a:lnTo>
                  <a:lnTo>
                    <a:pt x="1053" y="2"/>
                  </a:lnTo>
                  <a:lnTo>
                    <a:pt x="1401" y="0"/>
                  </a:lnTo>
                  <a:lnTo>
                    <a:pt x="1530" y="2"/>
                  </a:lnTo>
                  <a:lnTo>
                    <a:pt x="1529" y="231"/>
                  </a:lnTo>
                  <a:lnTo>
                    <a:pt x="1529" y="518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1871905B-2A2A-BB1A-2F67-E9B4D61DD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722" y="2112378"/>
              <a:ext cx="874396" cy="1104819"/>
            </a:xfrm>
            <a:custGeom>
              <a:avLst/>
              <a:gdLst>
                <a:gd name="T0" fmla="*/ 2147483647 w 1652"/>
                <a:gd name="T1" fmla="*/ 2147483647 h 2088"/>
                <a:gd name="T2" fmla="*/ 2147483647 w 1652"/>
                <a:gd name="T3" fmla="*/ 2147483647 h 2088"/>
                <a:gd name="T4" fmla="*/ 2147483647 w 1652"/>
                <a:gd name="T5" fmla="*/ 296258192 h 2088"/>
                <a:gd name="T6" fmla="*/ 2147483647 w 1652"/>
                <a:gd name="T7" fmla="*/ 0 h 2088"/>
                <a:gd name="T8" fmla="*/ 2147483647 w 1652"/>
                <a:gd name="T9" fmla="*/ 0 h 2088"/>
                <a:gd name="T10" fmla="*/ 2147483647 w 1652"/>
                <a:gd name="T11" fmla="*/ 0 h 2088"/>
                <a:gd name="T12" fmla="*/ 2147483647 w 1652"/>
                <a:gd name="T13" fmla="*/ 2147483647 h 2088"/>
                <a:gd name="T14" fmla="*/ 2147483647 w 1652"/>
                <a:gd name="T15" fmla="*/ 2147483647 h 2088"/>
                <a:gd name="T16" fmla="*/ 2147483647 w 1652"/>
                <a:gd name="T17" fmla="*/ 2147483647 h 2088"/>
                <a:gd name="T18" fmla="*/ 2147483647 w 1652"/>
                <a:gd name="T19" fmla="*/ 2147483647 h 2088"/>
                <a:gd name="T20" fmla="*/ 2147483647 w 1652"/>
                <a:gd name="T21" fmla="*/ 2147483647 h 2088"/>
                <a:gd name="T22" fmla="*/ 1187591274 w 1652"/>
                <a:gd name="T23" fmla="*/ 2147483647 h 2088"/>
                <a:gd name="T24" fmla="*/ 890693456 w 1652"/>
                <a:gd name="T25" fmla="*/ 2147483647 h 2088"/>
                <a:gd name="T26" fmla="*/ 0 w 1652"/>
                <a:gd name="T27" fmla="*/ 2147483647 h 2088"/>
                <a:gd name="T28" fmla="*/ 0 w 1652"/>
                <a:gd name="T29" fmla="*/ 2147483647 h 2088"/>
                <a:gd name="T30" fmla="*/ 296897819 w 1652"/>
                <a:gd name="T31" fmla="*/ 2147483647 h 2088"/>
                <a:gd name="T32" fmla="*/ 2147483647 w 1652"/>
                <a:gd name="T33" fmla="*/ 2147483647 h 2088"/>
                <a:gd name="T34" fmla="*/ 2147483647 w 1652"/>
                <a:gd name="T35" fmla="*/ 2147483647 h 2088"/>
                <a:gd name="T36" fmla="*/ 2147483647 w 1652"/>
                <a:gd name="T37" fmla="*/ 2147483647 h 2088"/>
                <a:gd name="T38" fmla="*/ 2147483647 w 1652"/>
                <a:gd name="T39" fmla="*/ 2147483647 h 2088"/>
                <a:gd name="T40" fmla="*/ 2147483647 w 1652"/>
                <a:gd name="T41" fmla="*/ 2147483647 h 2088"/>
                <a:gd name="T42" fmla="*/ 2147483647 w 1652"/>
                <a:gd name="T43" fmla="*/ 2147483647 h 2088"/>
                <a:gd name="T44" fmla="*/ 2147483647 w 1652"/>
                <a:gd name="T45" fmla="*/ 2147483647 h 2088"/>
                <a:gd name="T46" fmla="*/ 2147483647 w 1652"/>
                <a:gd name="T47" fmla="*/ 2147483647 h 2088"/>
                <a:gd name="T48" fmla="*/ 2147483647 w 1652"/>
                <a:gd name="T49" fmla="*/ 2147483647 h 2088"/>
                <a:gd name="T50" fmla="*/ 2147483647 w 1652"/>
                <a:gd name="T51" fmla="*/ 2147483647 h 2088"/>
                <a:gd name="T52" fmla="*/ 2147483647 w 1652"/>
                <a:gd name="T53" fmla="*/ 2147483647 h 2088"/>
                <a:gd name="T54" fmla="*/ 2147483647 w 1652"/>
                <a:gd name="T55" fmla="*/ 2147483647 h 2088"/>
                <a:gd name="T56" fmla="*/ 2147483647 w 1652"/>
                <a:gd name="T57" fmla="*/ 2147483647 h 2088"/>
                <a:gd name="T58" fmla="*/ 2147483647 w 1652"/>
                <a:gd name="T59" fmla="*/ 2147483647 h 208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2" h="2088">
                  <a:moveTo>
                    <a:pt x="1652" y="216"/>
                  </a:moveTo>
                  <a:lnTo>
                    <a:pt x="1652" y="212"/>
                  </a:lnTo>
                  <a:lnTo>
                    <a:pt x="1652" y="2"/>
                  </a:lnTo>
                  <a:lnTo>
                    <a:pt x="1524" y="0"/>
                  </a:lnTo>
                  <a:lnTo>
                    <a:pt x="1443" y="0"/>
                  </a:lnTo>
                  <a:lnTo>
                    <a:pt x="1146" y="0"/>
                  </a:lnTo>
                  <a:lnTo>
                    <a:pt x="1139" y="629"/>
                  </a:lnTo>
                  <a:lnTo>
                    <a:pt x="1124" y="644"/>
                  </a:lnTo>
                  <a:lnTo>
                    <a:pt x="749" y="645"/>
                  </a:lnTo>
                  <a:lnTo>
                    <a:pt x="747" y="918"/>
                  </a:lnTo>
                  <a:lnTo>
                    <a:pt x="413" y="875"/>
                  </a:lnTo>
                  <a:lnTo>
                    <a:pt x="8" y="1100"/>
                  </a:lnTo>
                  <a:lnTo>
                    <a:pt x="6" y="1445"/>
                  </a:lnTo>
                  <a:lnTo>
                    <a:pt x="0" y="1445"/>
                  </a:lnTo>
                  <a:lnTo>
                    <a:pt x="0" y="1767"/>
                  </a:lnTo>
                  <a:lnTo>
                    <a:pt x="2" y="2087"/>
                  </a:lnTo>
                  <a:lnTo>
                    <a:pt x="197" y="2088"/>
                  </a:lnTo>
                  <a:lnTo>
                    <a:pt x="275" y="2087"/>
                  </a:lnTo>
                  <a:lnTo>
                    <a:pt x="440" y="2088"/>
                  </a:lnTo>
                  <a:lnTo>
                    <a:pt x="576" y="2088"/>
                  </a:lnTo>
                  <a:lnTo>
                    <a:pt x="594" y="2088"/>
                  </a:lnTo>
                  <a:lnTo>
                    <a:pt x="963" y="1929"/>
                  </a:lnTo>
                  <a:lnTo>
                    <a:pt x="1286" y="1446"/>
                  </a:lnTo>
                  <a:lnTo>
                    <a:pt x="1649" y="1446"/>
                  </a:lnTo>
                  <a:lnTo>
                    <a:pt x="1650" y="1361"/>
                  </a:lnTo>
                  <a:lnTo>
                    <a:pt x="1650" y="1131"/>
                  </a:lnTo>
                  <a:lnTo>
                    <a:pt x="1650" y="1025"/>
                  </a:lnTo>
                  <a:lnTo>
                    <a:pt x="1652" y="864"/>
                  </a:lnTo>
                  <a:lnTo>
                    <a:pt x="1650" y="755"/>
                  </a:lnTo>
                  <a:lnTo>
                    <a:pt x="1652" y="216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AA1CB24A-20B2-40A4-159E-ABE0F7652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054" y="898994"/>
              <a:ext cx="1090863" cy="756769"/>
            </a:xfrm>
            <a:custGeom>
              <a:avLst/>
              <a:gdLst>
                <a:gd name="T0" fmla="*/ 2147483647 w 2062"/>
                <a:gd name="T1" fmla="*/ 2147483647 h 1432"/>
                <a:gd name="T2" fmla="*/ 2147483647 w 2062"/>
                <a:gd name="T3" fmla="*/ 2147483647 h 1432"/>
                <a:gd name="T4" fmla="*/ 2147483647 w 2062"/>
                <a:gd name="T5" fmla="*/ 2147483647 h 1432"/>
                <a:gd name="T6" fmla="*/ 2147483647 w 2062"/>
                <a:gd name="T7" fmla="*/ 0 h 1432"/>
                <a:gd name="T8" fmla="*/ 2147483647 w 2062"/>
                <a:gd name="T9" fmla="*/ 887255553 h 1432"/>
                <a:gd name="T10" fmla="*/ 2147483647 w 2062"/>
                <a:gd name="T11" fmla="*/ 887255553 h 1432"/>
                <a:gd name="T12" fmla="*/ 2147483647 w 2062"/>
                <a:gd name="T13" fmla="*/ 147922636 h 1432"/>
                <a:gd name="T14" fmla="*/ 2147483647 w 2062"/>
                <a:gd name="T15" fmla="*/ 147922636 h 1432"/>
                <a:gd name="T16" fmla="*/ 2147483647 w 2062"/>
                <a:gd name="T17" fmla="*/ 2147483647 h 1432"/>
                <a:gd name="T18" fmla="*/ 0 w 2062"/>
                <a:gd name="T19" fmla="*/ 2147483647 h 1432"/>
                <a:gd name="T20" fmla="*/ 147985259 w 2062"/>
                <a:gd name="T21" fmla="*/ 2147483647 h 1432"/>
                <a:gd name="T22" fmla="*/ 2147483647 w 2062"/>
                <a:gd name="T23" fmla="*/ 2147483647 h 1432"/>
                <a:gd name="T24" fmla="*/ 2147483647 w 2062"/>
                <a:gd name="T25" fmla="*/ 2147483647 h 1432"/>
                <a:gd name="T26" fmla="*/ 2147483647 w 2062"/>
                <a:gd name="T27" fmla="*/ 2147483647 h 1432"/>
                <a:gd name="T28" fmla="*/ 2147483647 w 2062"/>
                <a:gd name="T29" fmla="*/ 2147483647 h 1432"/>
                <a:gd name="T30" fmla="*/ 2147483647 w 2062"/>
                <a:gd name="T31" fmla="*/ 2147483647 h 1432"/>
                <a:gd name="T32" fmla="*/ 2147483647 w 2062"/>
                <a:gd name="T33" fmla="*/ 2147483647 h 14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62" h="1432">
                  <a:moveTo>
                    <a:pt x="2061" y="1432"/>
                  </a:moveTo>
                  <a:lnTo>
                    <a:pt x="2059" y="549"/>
                  </a:lnTo>
                  <a:lnTo>
                    <a:pt x="2062" y="549"/>
                  </a:lnTo>
                  <a:lnTo>
                    <a:pt x="2061" y="0"/>
                  </a:lnTo>
                  <a:lnTo>
                    <a:pt x="1503" y="6"/>
                  </a:lnTo>
                  <a:lnTo>
                    <a:pt x="651" y="6"/>
                  </a:lnTo>
                  <a:lnTo>
                    <a:pt x="321" y="1"/>
                  </a:lnTo>
                  <a:lnTo>
                    <a:pt x="220" y="1"/>
                  </a:lnTo>
                  <a:lnTo>
                    <a:pt x="214" y="453"/>
                  </a:lnTo>
                  <a:lnTo>
                    <a:pt x="0" y="684"/>
                  </a:lnTo>
                  <a:lnTo>
                    <a:pt x="1" y="1350"/>
                  </a:lnTo>
                  <a:lnTo>
                    <a:pt x="760" y="1351"/>
                  </a:lnTo>
                  <a:lnTo>
                    <a:pt x="760" y="1432"/>
                  </a:lnTo>
                  <a:lnTo>
                    <a:pt x="1411" y="1431"/>
                  </a:lnTo>
                  <a:lnTo>
                    <a:pt x="1593" y="1431"/>
                  </a:lnTo>
                  <a:lnTo>
                    <a:pt x="1693" y="1432"/>
                  </a:lnTo>
                  <a:lnTo>
                    <a:pt x="2061" y="1432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2FC8FBC6-0F68-DCB5-D563-FFF370338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6938" y="2853816"/>
              <a:ext cx="590747" cy="656229"/>
            </a:xfrm>
            <a:custGeom>
              <a:avLst/>
              <a:gdLst>
                <a:gd name="T0" fmla="*/ 2147483647 w 1059"/>
                <a:gd name="T1" fmla="*/ 2147483647 h 1199"/>
                <a:gd name="T2" fmla="*/ 2147483647 w 1059"/>
                <a:gd name="T3" fmla="*/ 0 h 1199"/>
                <a:gd name="T4" fmla="*/ 2147483647 w 1059"/>
                <a:gd name="T5" fmla="*/ 0 h 1199"/>
                <a:gd name="T6" fmla="*/ 2147483647 w 1059"/>
                <a:gd name="T7" fmla="*/ 2147483647 h 1199"/>
                <a:gd name="T8" fmla="*/ 444386891 w 1059"/>
                <a:gd name="T9" fmla="*/ 2147483647 h 1199"/>
                <a:gd name="T10" fmla="*/ 0 w 1059"/>
                <a:gd name="T11" fmla="*/ 2147483647 h 1199"/>
                <a:gd name="T12" fmla="*/ 2147483647 w 1059"/>
                <a:gd name="T13" fmla="*/ 2147483647 h 1199"/>
                <a:gd name="T14" fmla="*/ 2147483647 w 1059"/>
                <a:gd name="T15" fmla="*/ 2147483647 h 1199"/>
                <a:gd name="T16" fmla="*/ 2147483647 w 1059"/>
                <a:gd name="T17" fmla="*/ 2147483647 h 1199"/>
                <a:gd name="T18" fmla="*/ 2147483647 w 1059"/>
                <a:gd name="T19" fmla="*/ 2147483647 h 1199"/>
                <a:gd name="T20" fmla="*/ 2147483647 w 1059"/>
                <a:gd name="T21" fmla="*/ 2147483647 h 1199"/>
                <a:gd name="T22" fmla="*/ 2147483647 w 1059"/>
                <a:gd name="T23" fmla="*/ 2147483647 h 1199"/>
                <a:gd name="T24" fmla="*/ 2147483647 w 1059"/>
                <a:gd name="T25" fmla="*/ 2147483647 h 1199"/>
                <a:gd name="T26" fmla="*/ 2147483647 w 1059"/>
                <a:gd name="T27" fmla="*/ 2147483647 h 119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59" h="1199">
                  <a:moveTo>
                    <a:pt x="1059" y="146"/>
                  </a:moveTo>
                  <a:lnTo>
                    <a:pt x="1058" y="0"/>
                  </a:lnTo>
                  <a:lnTo>
                    <a:pt x="695" y="0"/>
                  </a:lnTo>
                  <a:lnTo>
                    <a:pt x="372" y="483"/>
                  </a:lnTo>
                  <a:lnTo>
                    <a:pt x="3" y="642"/>
                  </a:lnTo>
                  <a:lnTo>
                    <a:pt x="0" y="1197"/>
                  </a:lnTo>
                  <a:lnTo>
                    <a:pt x="365" y="1197"/>
                  </a:lnTo>
                  <a:lnTo>
                    <a:pt x="1058" y="1199"/>
                  </a:lnTo>
                  <a:lnTo>
                    <a:pt x="1059" y="1179"/>
                  </a:lnTo>
                  <a:lnTo>
                    <a:pt x="1058" y="971"/>
                  </a:lnTo>
                  <a:lnTo>
                    <a:pt x="1059" y="834"/>
                  </a:lnTo>
                  <a:lnTo>
                    <a:pt x="1059" y="380"/>
                  </a:lnTo>
                  <a:lnTo>
                    <a:pt x="1058" y="167"/>
                  </a:lnTo>
                  <a:lnTo>
                    <a:pt x="1059" y="146"/>
                  </a:lnTo>
                  <a:close/>
                </a:path>
              </a:pathLst>
            </a:custGeom>
            <a:solidFill>
              <a:srgbClr val="FDE18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841A7CF4-C783-3D49-6645-FAB7A6CE8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6667" y="2631260"/>
              <a:ext cx="954505" cy="847774"/>
            </a:xfrm>
            <a:custGeom>
              <a:avLst/>
              <a:gdLst>
                <a:gd name="T0" fmla="*/ 2147483647 w 1803"/>
                <a:gd name="T1" fmla="*/ 2147483647 h 1601"/>
                <a:gd name="T2" fmla="*/ 2147483647 w 1803"/>
                <a:gd name="T3" fmla="*/ 2147483647 h 1601"/>
                <a:gd name="T4" fmla="*/ 2147483647 w 1803"/>
                <a:gd name="T5" fmla="*/ 296909195 h 1601"/>
                <a:gd name="T6" fmla="*/ 2147483647 w 1803"/>
                <a:gd name="T7" fmla="*/ 0 h 1601"/>
                <a:gd name="T8" fmla="*/ 2147483647 w 1803"/>
                <a:gd name="T9" fmla="*/ 2147483647 h 1601"/>
                <a:gd name="T10" fmla="*/ 2147483647 w 1803"/>
                <a:gd name="T11" fmla="*/ 2147483647 h 1601"/>
                <a:gd name="T12" fmla="*/ 0 w 1803"/>
                <a:gd name="T13" fmla="*/ 2147483647 h 1601"/>
                <a:gd name="T14" fmla="*/ 0 w 1803"/>
                <a:gd name="T15" fmla="*/ 2147483647 h 1601"/>
                <a:gd name="T16" fmla="*/ 2147483647 w 1803"/>
                <a:gd name="T17" fmla="*/ 2147483647 h 1601"/>
                <a:gd name="T18" fmla="*/ 2147483647 w 1803"/>
                <a:gd name="T19" fmla="*/ 2147483647 h 1601"/>
                <a:gd name="T20" fmla="*/ 2147483647 w 1803"/>
                <a:gd name="T21" fmla="*/ 2147483647 h 1601"/>
                <a:gd name="T22" fmla="*/ 2147483647 w 1803"/>
                <a:gd name="T23" fmla="*/ 2147483647 h 1601"/>
                <a:gd name="T24" fmla="*/ 2147483647 w 1803"/>
                <a:gd name="T25" fmla="*/ 2147483647 h 1601"/>
                <a:gd name="T26" fmla="*/ 2147483647 w 1803"/>
                <a:gd name="T27" fmla="*/ 2147483647 h 1601"/>
                <a:gd name="T28" fmla="*/ 2147483647 w 1803"/>
                <a:gd name="T29" fmla="*/ 2147483647 h 1601"/>
                <a:gd name="T30" fmla="*/ 2147483647 w 1803"/>
                <a:gd name="T31" fmla="*/ 2147483647 h 160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03" h="1601">
                  <a:moveTo>
                    <a:pt x="1801" y="482"/>
                  </a:moveTo>
                  <a:lnTo>
                    <a:pt x="1803" y="137"/>
                  </a:lnTo>
                  <a:lnTo>
                    <a:pt x="1803" y="2"/>
                  </a:lnTo>
                  <a:lnTo>
                    <a:pt x="33" y="0"/>
                  </a:lnTo>
                  <a:lnTo>
                    <a:pt x="33" y="321"/>
                  </a:lnTo>
                  <a:lnTo>
                    <a:pt x="33" y="1088"/>
                  </a:lnTo>
                  <a:lnTo>
                    <a:pt x="0" y="1319"/>
                  </a:lnTo>
                  <a:lnTo>
                    <a:pt x="0" y="1599"/>
                  </a:lnTo>
                  <a:lnTo>
                    <a:pt x="94" y="1601"/>
                  </a:lnTo>
                  <a:lnTo>
                    <a:pt x="474" y="1599"/>
                  </a:lnTo>
                  <a:lnTo>
                    <a:pt x="639" y="1599"/>
                  </a:lnTo>
                  <a:lnTo>
                    <a:pt x="639" y="1128"/>
                  </a:lnTo>
                  <a:lnTo>
                    <a:pt x="1317" y="1125"/>
                  </a:lnTo>
                  <a:lnTo>
                    <a:pt x="1795" y="804"/>
                  </a:lnTo>
                  <a:lnTo>
                    <a:pt x="1795" y="482"/>
                  </a:lnTo>
                  <a:lnTo>
                    <a:pt x="1801" y="482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7CAC34FC-626C-D9DC-A323-EC74ABB6B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614" y="1655763"/>
              <a:ext cx="852237" cy="806262"/>
            </a:xfrm>
            <a:custGeom>
              <a:avLst/>
              <a:gdLst>
                <a:gd name="T0" fmla="*/ 2147483647 w 1611"/>
                <a:gd name="T1" fmla="*/ 2147483647 h 1525"/>
                <a:gd name="T2" fmla="*/ 2147483647 w 1611"/>
                <a:gd name="T3" fmla="*/ 2147483647 h 1525"/>
                <a:gd name="T4" fmla="*/ 2147483647 w 1611"/>
                <a:gd name="T5" fmla="*/ 2147483647 h 1525"/>
                <a:gd name="T6" fmla="*/ 2147483647 w 1611"/>
                <a:gd name="T7" fmla="*/ 147935188 h 1525"/>
                <a:gd name="T8" fmla="*/ 2147483647 w 1611"/>
                <a:gd name="T9" fmla="*/ 147935188 h 1525"/>
                <a:gd name="T10" fmla="*/ 2147483647 w 1611"/>
                <a:gd name="T11" fmla="*/ 0 h 1525"/>
                <a:gd name="T12" fmla="*/ 0 w 1611"/>
                <a:gd name="T13" fmla="*/ 0 h 1525"/>
                <a:gd name="T14" fmla="*/ 2147483647 w 1611"/>
                <a:gd name="T15" fmla="*/ 2147483647 h 1525"/>
                <a:gd name="T16" fmla="*/ 2147483647 w 1611"/>
                <a:gd name="T17" fmla="*/ 2147483647 h 1525"/>
                <a:gd name="T18" fmla="*/ 2147483647 w 1611"/>
                <a:gd name="T19" fmla="*/ 2147483647 h 1525"/>
                <a:gd name="T20" fmla="*/ 2147483647 w 1611"/>
                <a:gd name="T21" fmla="*/ 2147483647 h 1525"/>
                <a:gd name="T22" fmla="*/ 2147483647 w 1611"/>
                <a:gd name="T23" fmla="*/ 2147483647 h 1525"/>
                <a:gd name="T24" fmla="*/ 2147483647 w 1611"/>
                <a:gd name="T25" fmla="*/ 2147483647 h 1525"/>
                <a:gd name="T26" fmla="*/ 2147483647 w 1611"/>
                <a:gd name="T27" fmla="*/ 2147483647 h 1525"/>
                <a:gd name="T28" fmla="*/ 2147483647 w 1611"/>
                <a:gd name="T29" fmla="*/ 2147483647 h 1525"/>
                <a:gd name="T30" fmla="*/ 2147483647 w 1611"/>
                <a:gd name="T31" fmla="*/ 2147483647 h 15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611" h="1525">
                  <a:moveTo>
                    <a:pt x="1611" y="880"/>
                  </a:moveTo>
                  <a:lnTo>
                    <a:pt x="1610" y="243"/>
                  </a:lnTo>
                  <a:lnTo>
                    <a:pt x="974" y="244"/>
                  </a:lnTo>
                  <a:lnTo>
                    <a:pt x="650" y="1"/>
                  </a:lnTo>
                  <a:lnTo>
                    <a:pt x="282" y="1"/>
                  </a:lnTo>
                  <a:lnTo>
                    <a:pt x="182" y="0"/>
                  </a:lnTo>
                  <a:lnTo>
                    <a:pt x="0" y="0"/>
                  </a:lnTo>
                  <a:lnTo>
                    <a:pt x="147" y="402"/>
                  </a:lnTo>
                  <a:lnTo>
                    <a:pt x="90" y="631"/>
                  </a:lnTo>
                  <a:lnTo>
                    <a:pt x="102" y="807"/>
                  </a:lnTo>
                  <a:lnTo>
                    <a:pt x="662" y="786"/>
                  </a:lnTo>
                  <a:lnTo>
                    <a:pt x="1080" y="1465"/>
                  </a:lnTo>
                  <a:lnTo>
                    <a:pt x="1214" y="1525"/>
                  </a:lnTo>
                  <a:lnTo>
                    <a:pt x="1589" y="1524"/>
                  </a:lnTo>
                  <a:lnTo>
                    <a:pt x="1604" y="1509"/>
                  </a:lnTo>
                  <a:lnTo>
                    <a:pt x="1611" y="880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46D36584-D3D0-08B0-316B-2D73D2CC4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703" y="1614252"/>
              <a:ext cx="1109613" cy="475775"/>
            </a:xfrm>
            <a:custGeom>
              <a:avLst/>
              <a:gdLst>
                <a:gd name="T0" fmla="*/ 2147483647 w 2097"/>
                <a:gd name="T1" fmla="*/ 2147483647 h 903"/>
                <a:gd name="T2" fmla="*/ 2147483647 w 2097"/>
                <a:gd name="T3" fmla="*/ 2147483647 h 903"/>
                <a:gd name="T4" fmla="*/ 2147483647 w 2097"/>
                <a:gd name="T5" fmla="*/ 2147483647 h 903"/>
                <a:gd name="T6" fmla="*/ 2147483647 w 2097"/>
                <a:gd name="T7" fmla="*/ 2147483647 h 903"/>
                <a:gd name="T8" fmla="*/ 2147483647 w 2097"/>
                <a:gd name="T9" fmla="*/ 2147483647 h 903"/>
                <a:gd name="T10" fmla="*/ 2147483647 w 2097"/>
                <a:gd name="T11" fmla="*/ 2147483647 h 903"/>
                <a:gd name="T12" fmla="*/ 0 w 2097"/>
                <a:gd name="T13" fmla="*/ 2147483647 h 903"/>
                <a:gd name="T14" fmla="*/ 0 w 2097"/>
                <a:gd name="T15" fmla="*/ 2147483647 h 903"/>
                <a:gd name="T16" fmla="*/ 296258058 w 2097"/>
                <a:gd name="T17" fmla="*/ 2147483647 h 903"/>
                <a:gd name="T18" fmla="*/ 740925074 w 2097"/>
                <a:gd name="T19" fmla="*/ 2147483647 h 903"/>
                <a:gd name="T20" fmla="*/ 2147483647 w 2097"/>
                <a:gd name="T21" fmla="*/ 2147483647 h 903"/>
                <a:gd name="T22" fmla="*/ 2147483647 w 2097"/>
                <a:gd name="T23" fmla="*/ 2147483647 h 903"/>
                <a:gd name="T24" fmla="*/ 2147483647 w 2097"/>
                <a:gd name="T25" fmla="*/ 2147483647 h 903"/>
                <a:gd name="T26" fmla="*/ 2147483647 w 2097"/>
                <a:gd name="T27" fmla="*/ 2147483647 h 903"/>
                <a:gd name="T28" fmla="*/ 2147483647 w 2097"/>
                <a:gd name="T29" fmla="*/ 2147483647 h 903"/>
                <a:gd name="T30" fmla="*/ 2147483647 w 2097"/>
                <a:gd name="T31" fmla="*/ 0 h 903"/>
                <a:gd name="T32" fmla="*/ 2147483647 w 2097"/>
                <a:gd name="T33" fmla="*/ 148129251 h 903"/>
                <a:gd name="T34" fmla="*/ 2147483647 w 2097"/>
                <a:gd name="T35" fmla="*/ 2147483647 h 903"/>
                <a:gd name="T36" fmla="*/ 2147483647 w 2097"/>
                <a:gd name="T37" fmla="*/ 2147483647 h 9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97" h="903">
                  <a:moveTo>
                    <a:pt x="1950" y="81"/>
                  </a:moveTo>
                  <a:lnTo>
                    <a:pt x="2097" y="483"/>
                  </a:lnTo>
                  <a:lnTo>
                    <a:pt x="2040" y="712"/>
                  </a:lnTo>
                  <a:lnTo>
                    <a:pt x="2052" y="888"/>
                  </a:lnTo>
                  <a:lnTo>
                    <a:pt x="1094" y="903"/>
                  </a:lnTo>
                  <a:lnTo>
                    <a:pt x="566" y="720"/>
                  </a:lnTo>
                  <a:lnTo>
                    <a:pt x="0" y="721"/>
                  </a:lnTo>
                  <a:lnTo>
                    <a:pt x="0" y="712"/>
                  </a:lnTo>
                  <a:lnTo>
                    <a:pt x="2" y="684"/>
                  </a:lnTo>
                  <a:lnTo>
                    <a:pt x="5" y="522"/>
                  </a:lnTo>
                  <a:lnTo>
                    <a:pt x="144" y="523"/>
                  </a:lnTo>
                  <a:lnTo>
                    <a:pt x="287" y="483"/>
                  </a:lnTo>
                  <a:lnTo>
                    <a:pt x="288" y="459"/>
                  </a:lnTo>
                  <a:lnTo>
                    <a:pt x="335" y="427"/>
                  </a:lnTo>
                  <a:lnTo>
                    <a:pt x="449" y="253"/>
                  </a:lnTo>
                  <a:lnTo>
                    <a:pt x="540" y="0"/>
                  </a:lnTo>
                  <a:lnTo>
                    <a:pt x="1299" y="1"/>
                  </a:lnTo>
                  <a:lnTo>
                    <a:pt x="1299" y="82"/>
                  </a:lnTo>
                  <a:lnTo>
                    <a:pt x="1950" y="81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2C7BD28A-0CAB-B401-87E2-2AE9C3404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703" y="1994233"/>
              <a:ext cx="1675498" cy="806262"/>
            </a:xfrm>
            <a:custGeom>
              <a:avLst/>
              <a:gdLst>
                <a:gd name="T0" fmla="*/ 2147483647 w 3164"/>
                <a:gd name="T1" fmla="*/ 2147483647 h 1525"/>
                <a:gd name="T2" fmla="*/ 2147483647 w 3164"/>
                <a:gd name="T3" fmla="*/ 2147483647 h 1525"/>
                <a:gd name="T4" fmla="*/ 2147483647 w 3164"/>
                <a:gd name="T5" fmla="*/ 2147483647 h 1525"/>
                <a:gd name="T6" fmla="*/ 2147483647 w 3164"/>
                <a:gd name="T7" fmla="*/ 0 h 1525"/>
                <a:gd name="T8" fmla="*/ 0 w 3164"/>
                <a:gd name="T9" fmla="*/ 147935188 h 1525"/>
                <a:gd name="T10" fmla="*/ 889896852 w 3164"/>
                <a:gd name="T11" fmla="*/ 2147483647 h 1525"/>
                <a:gd name="T12" fmla="*/ 741673873 w 3164"/>
                <a:gd name="T13" fmla="*/ 2147483647 h 1525"/>
                <a:gd name="T14" fmla="*/ 1334845279 w 3164"/>
                <a:gd name="T15" fmla="*/ 2147483647 h 1525"/>
                <a:gd name="T16" fmla="*/ 2147483647 w 3164"/>
                <a:gd name="T17" fmla="*/ 2147483647 h 1525"/>
                <a:gd name="T18" fmla="*/ 2147483647 w 3164"/>
                <a:gd name="T19" fmla="*/ 2147483647 h 1525"/>
                <a:gd name="T20" fmla="*/ 2147483647 w 3164"/>
                <a:gd name="T21" fmla="*/ 2147483647 h 1525"/>
                <a:gd name="T22" fmla="*/ 2147483647 w 3164"/>
                <a:gd name="T23" fmla="*/ 2147483647 h 1525"/>
                <a:gd name="T24" fmla="*/ 2147483647 w 3164"/>
                <a:gd name="T25" fmla="*/ 2147483647 h 1525"/>
                <a:gd name="T26" fmla="*/ 2147483647 w 3164"/>
                <a:gd name="T27" fmla="*/ 2147483647 h 1525"/>
                <a:gd name="T28" fmla="*/ 2147483647 w 3164"/>
                <a:gd name="T29" fmla="*/ 2147483647 h 1525"/>
                <a:gd name="T30" fmla="*/ 2147483647 w 3164"/>
                <a:gd name="T31" fmla="*/ 2147483647 h 1525"/>
                <a:gd name="T32" fmla="*/ 2147483647 w 3164"/>
                <a:gd name="T33" fmla="*/ 2147483647 h 1525"/>
                <a:gd name="T34" fmla="*/ 2147483647 w 3164"/>
                <a:gd name="T35" fmla="*/ 2147483647 h 1525"/>
                <a:gd name="T36" fmla="*/ 2147483647 w 3164"/>
                <a:gd name="T37" fmla="*/ 2147483647 h 15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164" h="1525">
                  <a:moveTo>
                    <a:pt x="2612" y="147"/>
                  </a:moveTo>
                  <a:lnTo>
                    <a:pt x="2052" y="168"/>
                  </a:lnTo>
                  <a:lnTo>
                    <a:pt x="1094" y="183"/>
                  </a:lnTo>
                  <a:lnTo>
                    <a:pt x="566" y="0"/>
                  </a:lnTo>
                  <a:lnTo>
                    <a:pt x="0" y="1"/>
                  </a:lnTo>
                  <a:lnTo>
                    <a:pt x="6" y="400"/>
                  </a:lnTo>
                  <a:lnTo>
                    <a:pt x="5" y="1042"/>
                  </a:lnTo>
                  <a:lnTo>
                    <a:pt x="9" y="1525"/>
                  </a:lnTo>
                  <a:lnTo>
                    <a:pt x="144" y="1525"/>
                  </a:lnTo>
                  <a:lnTo>
                    <a:pt x="524" y="1525"/>
                  </a:lnTo>
                  <a:lnTo>
                    <a:pt x="653" y="1525"/>
                  </a:lnTo>
                  <a:lnTo>
                    <a:pt x="653" y="1204"/>
                  </a:lnTo>
                  <a:lnTo>
                    <a:pt x="2423" y="1206"/>
                  </a:lnTo>
                  <a:lnTo>
                    <a:pt x="2423" y="1341"/>
                  </a:lnTo>
                  <a:lnTo>
                    <a:pt x="2828" y="1116"/>
                  </a:lnTo>
                  <a:lnTo>
                    <a:pt x="3162" y="1159"/>
                  </a:lnTo>
                  <a:lnTo>
                    <a:pt x="3164" y="886"/>
                  </a:lnTo>
                  <a:lnTo>
                    <a:pt x="3030" y="826"/>
                  </a:lnTo>
                  <a:lnTo>
                    <a:pt x="2612" y="147"/>
                  </a:lnTo>
                  <a:close/>
                </a:path>
              </a:pathLst>
            </a:custGeom>
            <a:solidFill>
              <a:srgbClr val="0193B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" name="Rectangle 38">
              <a:extLst>
                <a:ext uri="{FF2B5EF4-FFF2-40B4-BE49-F238E27FC236}">
                  <a16:creationId xmlns:a16="http://schemas.microsoft.com/office/drawing/2014/main" id="{9EA945C4-5B38-3544-0BE5-E528B0815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1938" y="1903413"/>
              <a:ext cx="33482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Harding</a:t>
              </a:r>
              <a:endParaRPr lang="en-US" altLang="en-US" sz="2400"/>
            </a:p>
          </p:txBody>
        </p:sp>
        <p:sp>
          <p:nvSpPr>
            <p:cNvPr id="47" name="Rectangle 39">
              <a:extLst>
                <a:ext uri="{FF2B5EF4-FFF2-40B4-BE49-F238E27FC236}">
                  <a16:creationId xmlns:a16="http://schemas.microsoft.com/office/drawing/2014/main" id="{A4591434-CB31-7622-17CD-9D96B8DBE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875" y="2146300"/>
              <a:ext cx="386909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McKinley</a:t>
              </a:r>
              <a:endParaRPr lang="en-US" altLang="en-US" sz="2400"/>
            </a:p>
          </p:txBody>
        </p:sp>
        <p:sp>
          <p:nvSpPr>
            <p:cNvPr id="48" name="Rectangle 40">
              <a:extLst>
                <a:ext uri="{FF2B5EF4-FFF2-40B4-BE49-F238E27FC236}">
                  <a16:creationId xmlns:a16="http://schemas.microsoft.com/office/drawing/2014/main" id="{24F88D1C-912D-BF40-C931-AA06D037C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2304" y="4889953"/>
              <a:ext cx="1122004" cy="1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Grant </a:t>
              </a:r>
              <a:endParaRPr lang="en-US" altLang="en-US" sz="2400"/>
            </a:p>
          </p:txBody>
        </p:sp>
        <p:sp>
          <p:nvSpPr>
            <p:cNvPr id="49" name="Rectangle 41">
              <a:extLst>
                <a:ext uri="{FF2B5EF4-FFF2-40B4-BE49-F238E27FC236}">
                  <a16:creationId xmlns:a16="http://schemas.microsoft.com/office/drawing/2014/main" id="{79B1881E-D490-5AC7-BF87-80D4B92A6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825" y="5999163"/>
              <a:ext cx="351194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Hidalgo </a:t>
              </a:r>
              <a:endParaRPr lang="en-US" altLang="en-US" sz="2400"/>
            </a:p>
          </p:txBody>
        </p:sp>
        <p:sp>
          <p:nvSpPr>
            <p:cNvPr id="50" name="Rectangle 42">
              <a:extLst>
                <a:ext uri="{FF2B5EF4-FFF2-40B4-BE49-F238E27FC236}">
                  <a16:creationId xmlns:a16="http://schemas.microsoft.com/office/drawing/2014/main" id="{F0A94FBF-32A9-F117-1FEB-585ECCCD0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5087938"/>
              <a:ext cx="266372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Otero </a:t>
              </a:r>
              <a:endParaRPr lang="en-US" altLang="en-US" sz="2400"/>
            </a:p>
          </p:txBody>
        </p:sp>
        <p:sp>
          <p:nvSpPr>
            <p:cNvPr id="51" name="Rectangle 43">
              <a:extLst>
                <a:ext uri="{FF2B5EF4-FFF2-40B4-BE49-F238E27FC236}">
                  <a16:creationId xmlns:a16="http://schemas.microsoft.com/office/drawing/2014/main" id="{364D2D52-A72A-E74E-6270-D84D2DC6F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8163" y="3729047"/>
              <a:ext cx="657721" cy="12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Roosevelt </a:t>
              </a:r>
              <a:endParaRPr lang="en-US" altLang="en-US" sz="2400"/>
            </a:p>
          </p:txBody>
        </p:sp>
        <p:sp>
          <p:nvSpPr>
            <p:cNvPr id="52" name="Rectangle 44">
              <a:extLst>
                <a:ext uri="{FF2B5EF4-FFF2-40B4-BE49-F238E27FC236}">
                  <a16:creationId xmlns:a16="http://schemas.microsoft.com/office/drawing/2014/main" id="{10E95564-43C5-03E4-B8F1-CDB01EFA8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0874" y="4405078"/>
              <a:ext cx="324408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Chaves</a:t>
              </a:r>
              <a:endParaRPr lang="en-US" altLang="en-US" sz="2400"/>
            </a:p>
          </p:txBody>
        </p:sp>
        <p:sp>
          <p:nvSpPr>
            <p:cNvPr id="53" name="Rectangle 45">
              <a:extLst>
                <a:ext uri="{FF2B5EF4-FFF2-40B4-BE49-F238E27FC236}">
                  <a16:creationId xmlns:a16="http://schemas.microsoft.com/office/drawing/2014/main" id="{759C599C-D532-7E1F-2DC8-27411B4CB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7152" y="2863550"/>
              <a:ext cx="497029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Guadalupe </a:t>
              </a:r>
              <a:endParaRPr lang="en-US" altLang="en-US" sz="2400"/>
            </a:p>
          </p:txBody>
        </p:sp>
        <p:sp>
          <p:nvSpPr>
            <p:cNvPr id="54" name="Rectangle 46">
              <a:extLst>
                <a:ext uri="{FF2B5EF4-FFF2-40B4-BE49-F238E27FC236}">
                  <a16:creationId xmlns:a16="http://schemas.microsoft.com/office/drawing/2014/main" id="{0D089DB8-F071-971A-DD3B-7853ACEC3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8761" y="3296117"/>
              <a:ext cx="23214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Curry</a:t>
              </a:r>
              <a:endParaRPr lang="en-US" altLang="en-US" sz="2400"/>
            </a:p>
          </p:txBody>
        </p:sp>
        <p:sp>
          <p:nvSpPr>
            <p:cNvPr id="55" name="Rectangle 47">
              <a:extLst>
                <a:ext uri="{FF2B5EF4-FFF2-40B4-BE49-F238E27FC236}">
                  <a16:creationId xmlns:a16="http://schemas.microsoft.com/office/drawing/2014/main" id="{A4A25371-7F88-AE51-5214-36EB404C5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6596" y="2761405"/>
              <a:ext cx="255955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Quay </a:t>
              </a:r>
              <a:endParaRPr lang="en-US" altLang="en-US" sz="2400"/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38CE376B-7BDB-0780-A691-09BCF816A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120" y="2699498"/>
              <a:ext cx="419647" cy="12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Bernalillo </a:t>
              </a:r>
              <a:endParaRPr lang="en-US" altLang="en-US" sz="2400"/>
            </a:p>
          </p:txBody>
        </p:sp>
        <p:sp>
          <p:nvSpPr>
            <p:cNvPr id="57" name="Rectangle 49">
              <a:extLst>
                <a:ext uri="{FF2B5EF4-FFF2-40B4-BE49-F238E27FC236}">
                  <a16:creationId xmlns:a16="http://schemas.microsoft.com/office/drawing/2014/main" id="{ACF8B7EE-ED0A-B081-7B48-622DC8CAC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1962" y="3875088"/>
              <a:ext cx="313992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Catron </a:t>
              </a:r>
              <a:endParaRPr lang="en-US" altLang="en-US" sz="2400"/>
            </a:p>
          </p:txBody>
        </p:sp>
        <p:sp>
          <p:nvSpPr>
            <p:cNvPr id="58" name="Rectangle 50">
              <a:extLst>
                <a:ext uri="{FF2B5EF4-FFF2-40B4-BE49-F238E27FC236}">
                  <a16:creationId xmlns:a16="http://schemas.microsoft.com/office/drawing/2014/main" id="{0E00FE90-917F-86E9-A52D-4C956E626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013" y="2828925"/>
              <a:ext cx="270836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Cibola</a:t>
              </a:r>
              <a:endParaRPr lang="en-US" altLang="en-US" sz="2400"/>
            </a:p>
          </p:txBody>
        </p:sp>
        <p:sp>
          <p:nvSpPr>
            <p:cNvPr id="59" name="Rectangle 51">
              <a:extLst>
                <a:ext uri="{FF2B5EF4-FFF2-40B4-BE49-F238E27FC236}">
                  <a16:creationId xmlns:a16="http://schemas.microsoft.com/office/drawing/2014/main" id="{3C41203D-B57A-D405-A309-A495C7955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1225" y="1220788"/>
              <a:ext cx="270836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Colfax</a:t>
              </a:r>
              <a:endParaRPr lang="en-US" altLang="en-US" sz="2400"/>
            </a:p>
          </p:txBody>
        </p:sp>
        <p:sp>
          <p:nvSpPr>
            <p:cNvPr id="60" name="Rectangle 52">
              <a:extLst>
                <a:ext uri="{FF2B5EF4-FFF2-40B4-BE49-F238E27FC236}">
                  <a16:creationId xmlns:a16="http://schemas.microsoft.com/office/drawing/2014/main" id="{4857FAD5-5D90-4429-9E46-2A305ECEA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4241" y="3419941"/>
              <a:ext cx="394349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De Baca </a:t>
              </a:r>
              <a:endParaRPr lang="en-US" altLang="en-US" sz="2400"/>
            </a:p>
          </p:txBody>
        </p:sp>
        <p:sp>
          <p:nvSpPr>
            <p:cNvPr id="61" name="Rectangle 53">
              <a:extLst>
                <a:ext uri="{FF2B5EF4-FFF2-40B4-BE49-F238E27FC236}">
                  <a16:creationId xmlns:a16="http://schemas.microsoft.com/office/drawing/2014/main" id="{662A5CD8-9FDF-2DE4-1A47-A1D329A2D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6238" y="5300663"/>
              <a:ext cx="453874" cy="495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Dona Ana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2" name="Rectangle 54">
              <a:extLst>
                <a:ext uri="{FF2B5EF4-FFF2-40B4-BE49-F238E27FC236}">
                  <a16:creationId xmlns:a16="http://schemas.microsoft.com/office/drawing/2014/main" id="{92072F17-562E-2B22-E4C6-FB77729E8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888" y="5240338"/>
              <a:ext cx="235580" cy="13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Eddy</a:t>
              </a:r>
              <a:endParaRPr lang="en-US" altLang="en-US" sz="2400"/>
            </a:p>
          </p:txBody>
        </p:sp>
        <p:sp>
          <p:nvSpPr>
            <p:cNvPr id="63" name="Rectangle 55">
              <a:extLst>
                <a:ext uri="{FF2B5EF4-FFF2-40B4-BE49-F238E27FC236}">
                  <a16:creationId xmlns:a16="http://schemas.microsoft.com/office/drawing/2014/main" id="{3D6D5C64-3DFF-9BD0-6C70-C9C939872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2459" y="4997248"/>
              <a:ext cx="187502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Lea </a:t>
              </a:r>
              <a:endParaRPr lang="en-US" altLang="en-US" sz="2400"/>
            </a:p>
          </p:txBody>
        </p:sp>
        <p:sp>
          <p:nvSpPr>
            <p:cNvPr id="64" name="Rectangle 56">
              <a:extLst>
                <a:ext uri="{FF2B5EF4-FFF2-40B4-BE49-F238E27FC236}">
                  <a16:creationId xmlns:a16="http://schemas.microsoft.com/office/drawing/2014/main" id="{DFDE7FC6-27FB-8DFB-DC36-4AECB2088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2238" y="4011613"/>
              <a:ext cx="330361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Lincoln </a:t>
              </a:r>
              <a:endParaRPr lang="en-US" altLang="en-US" sz="2400"/>
            </a:p>
          </p:txBody>
        </p:sp>
        <p:sp>
          <p:nvSpPr>
            <p:cNvPr id="65" name="Rectangle 57">
              <a:extLst>
                <a:ext uri="{FF2B5EF4-FFF2-40B4-BE49-F238E27FC236}">
                  <a16:creationId xmlns:a16="http://schemas.microsoft.com/office/drawing/2014/main" id="{81A5904F-F501-2D07-03EB-EBFE25F53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4209" y="1949530"/>
              <a:ext cx="500005" cy="123814"/>
            </a:xfrm>
            <a:prstGeom prst="rect">
              <a:avLst/>
            </a:prstGeom>
            <a:solidFill>
              <a:srgbClr val="0193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800">
                  <a:solidFill>
                    <a:srgbClr val="000000"/>
                  </a:solidFill>
                  <a:latin typeface="Arial" charset="0"/>
                  <a:cs typeface="Arial" charset="0"/>
                </a:rPr>
                <a:t>Los Alamos</a:t>
              </a:r>
              <a:endParaRPr lang="en-US" altLang="en-US" sz="2400">
                <a:cs typeface="Arial" charset="0"/>
              </a:endParaRPr>
            </a:p>
          </p:txBody>
        </p:sp>
        <p:sp>
          <p:nvSpPr>
            <p:cNvPr id="66" name="Rectangle 58">
              <a:extLst>
                <a:ext uri="{FF2B5EF4-FFF2-40B4-BE49-F238E27FC236}">
                  <a16:creationId xmlns:a16="http://schemas.microsoft.com/office/drawing/2014/main" id="{81DE76D7-1500-83EC-EB94-881F6AC3F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0" y="5529264"/>
              <a:ext cx="230772" cy="13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Luna</a:t>
              </a:r>
              <a:endParaRPr lang="en-US" altLang="en-US" sz="2400"/>
            </a:p>
          </p:txBody>
        </p:sp>
        <p:sp>
          <p:nvSpPr>
            <p:cNvPr id="67" name="Rectangle 59">
              <a:extLst>
                <a:ext uri="{FF2B5EF4-FFF2-40B4-BE49-F238E27FC236}">
                  <a16:creationId xmlns:a16="http://schemas.microsoft.com/office/drawing/2014/main" id="{FB3F44FE-B627-2677-16AF-9D12B7ECD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8897" y="1797050"/>
              <a:ext cx="217264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Mora</a:t>
              </a:r>
              <a:endParaRPr lang="en-US" altLang="en-US" sz="2400"/>
            </a:p>
          </p:txBody>
        </p:sp>
        <p:sp>
          <p:nvSpPr>
            <p:cNvPr id="68" name="Rectangle 60">
              <a:extLst>
                <a:ext uri="{FF2B5EF4-FFF2-40B4-BE49-F238E27FC236}">
                  <a16:creationId xmlns:a16="http://schemas.microsoft.com/office/drawing/2014/main" id="{1E27DF45-CF57-D01E-94E2-744771FF4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5072" y="1325564"/>
              <a:ext cx="450897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Rio Arriba </a:t>
              </a:r>
              <a:endParaRPr lang="en-US" altLang="en-US" sz="2400"/>
            </a:p>
          </p:txBody>
        </p:sp>
        <p:sp>
          <p:nvSpPr>
            <p:cNvPr id="69" name="Rectangle 61">
              <a:extLst>
                <a:ext uri="{FF2B5EF4-FFF2-40B4-BE49-F238E27FC236}">
                  <a16:creationId xmlns:a16="http://schemas.microsoft.com/office/drawing/2014/main" id="{41C52EEF-3707-095F-C488-033995F8B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137" y="1344611"/>
              <a:ext cx="437505" cy="13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San Juan</a:t>
              </a:r>
            </a:p>
          </p:txBody>
        </p:sp>
        <p:sp>
          <p:nvSpPr>
            <p:cNvPr id="70" name="Rectangle 62">
              <a:extLst>
                <a:ext uri="{FF2B5EF4-FFF2-40B4-BE49-F238E27FC236}">
                  <a16:creationId xmlns:a16="http://schemas.microsoft.com/office/drawing/2014/main" id="{E3CBC4E8-AB29-C112-0C9B-B3A3DE5CB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2343150"/>
              <a:ext cx="505957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San Miguel </a:t>
              </a:r>
              <a:endParaRPr lang="en-US" altLang="en-US" sz="2400"/>
            </a:p>
          </p:txBody>
        </p:sp>
        <p:sp>
          <p:nvSpPr>
            <p:cNvPr id="71" name="Rectangle 63">
              <a:extLst>
                <a:ext uri="{FF2B5EF4-FFF2-40B4-BE49-F238E27FC236}">
                  <a16:creationId xmlns:a16="http://schemas.microsoft.com/office/drawing/2014/main" id="{E8D79A07-AABA-042A-C947-42B1086CF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325" y="2085975"/>
              <a:ext cx="427088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Sandoval </a:t>
              </a:r>
              <a:endParaRPr lang="en-US" altLang="en-US" sz="2400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54AC5A18-B867-708B-CAE6-865750193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9507" y="2323286"/>
              <a:ext cx="278277" cy="619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Santa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Fe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" name="Rectangle 65">
              <a:extLst>
                <a:ext uri="{FF2B5EF4-FFF2-40B4-BE49-F238E27FC236}">
                  <a16:creationId xmlns:a16="http://schemas.microsoft.com/office/drawing/2014/main" id="{FC4B11AB-F23C-0D4A-19D3-733A45043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675" y="4694237"/>
              <a:ext cx="281253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Sierra </a:t>
              </a:r>
              <a:endParaRPr lang="en-US" altLang="en-US" sz="2400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8EF8FA21-5E35-3035-456E-AE94DD575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688" y="3738563"/>
              <a:ext cx="361611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Socorro </a:t>
              </a:r>
              <a:endParaRPr lang="en-US" altLang="en-US" sz="2400"/>
            </a:p>
          </p:txBody>
        </p:sp>
        <p:sp>
          <p:nvSpPr>
            <p:cNvPr id="75" name="Rectangle 67">
              <a:extLst>
                <a:ext uri="{FF2B5EF4-FFF2-40B4-BE49-F238E27FC236}">
                  <a16:creationId xmlns:a16="http://schemas.microsoft.com/office/drawing/2014/main" id="{23FD2F05-DA7E-1945-0DAB-BEB5884F0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1803" y="1192707"/>
              <a:ext cx="469544" cy="12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Taos </a:t>
              </a:r>
              <a:endParaRPr lang="en-US" altLang="en-US" sz="2400"/>
            </a:p>
          </p:txBody>
        </p:sp>
        <p:sp>
          <p:nvSpPr>
            <p:cNvPr id="76" name="Rectangle 68">
              <a:extLst>
                <a:ext uri="{FF2B5EF4-FFF2-40B4-BE49-F238E27FC236}">
                  <a16:creationId xmlns:a16="http://schemas.microsoft.com/office/drawing/2014/main" id="{027977F3-B81B-B4D0-5642-CEC11DAA4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225" y="3132139"/>
              <a:ext cx="409230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Torrance </a:t>
              </a:r>
              <a:endParaRPr lang="en-US" altLang="en-US" sz="2400"/>
            </a:p>
          </p:txBody>
        </p:sp>
        <p:sp>
          <p:nvSpPr>
            <p:cNvPr id="77" name="Rectangle 69">
              <a:extLst>
                <a:ext uri="{FF2B5EF4-FFF2-40B4-BE49-F238E27FC236}">
                  <a16:creationId xmlns:a16="http://schemas.microsoft.com/office/drawing/2014/main" id="{94C37323-3973-CDC6-82ED-FF4C181D1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6901" y="1449388"/>
              <a:ext cx="276789" cy="123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Union </a:t>
              </a:r>
              <a:endParaRPr lang="en-US" altLang="en-US" sz="2400"/>
            </a:p>
          </p:txBody>
        </p:sp>
        <p:sp>
          <p:nvSpPr>
            <p:cNvPr id="78" name="Rectangle 70">
              <a:extLst>
                <a:ext uri="{FF2B5EF4-FFF2-40B4-BE49-F238E27FC236}">
                  <a16:creationId xmlns:a16="http://schemas.microsoft.com/office/drawing/2014/main" id="{BD586BE8-C03F-DC34-B083-76F2B6784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688" y="3087688"/>
              <a:ext cx="65" cy="12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859ADE7-2C3E-A1C4-C367-595BF6C8F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45035"/>
            <a:ext cx="12192000" cy="37185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67847E1-3143-2A3A-9404-86C6CC90F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16"/>
            <a:ext cx="12192000" cy="104851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CF88812-2FEE-41C1-8248-13D6245C91AA}"/>
              </a:ext>
            </a:extLst>
          </p:cNvPr>
          <p:cNvSpPr txBox="1">
            <a:spLocks/>
          </p:cNvSpPr>
          <p:nvPr/>
        </p:nvSpPr>
        <p:spPr>
          <a:xfrm>
            <a:off x="1652562" y="233051"/>
            <a:ext cx="9144000" cy="95504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Bahnschrift"/>
                <a:cs typeface="Calibri Light"/>
              </a:rPr>
              <a:t>Service Provider Coverage</a:t>
            </a:r>
          </a:p>
        </p:txBody>
      </p:sp>
      <p:pic>
        <p:nvPicPr>
          <p:cNvPr id="81" name="Picture 80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6901E17D-6E55-6313-CDF5-3F7152CCE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34" y="1198"/>
            <a:ext cx="1391138" cy="103431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E1AFF-CDA5-BDCA-0404-F0265F0B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831" y="6454042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12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64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FE36F-5930-EA62-EECA-5678DE0F5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AAACA2-F6FE-39D7-C820-DAFE197BD173}"/>
              </a:ext>
            </a:extLst>
          </p:cNvPr>
          <p:cNvSpPr/>
          <p:nvPr/>
        </p:nvSpPr>
        <p:spPr>
          <a:xfrm>
            <a:off x="0" y="-38660"/>
            <a:ext cx="12192000" cy="6858000"/>
          </a:xfrm>
          <a:prstGeom prst="rect">
            <a:avLst/>
          </a:prstGeom>
          <a:solidFill>
            <a:srgbClr val="FCF9EF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B04683-C76D-380E-1B64-7F8E9B5337A3}"/>
              </a:ext>
            </a:extLst>
          </p:cNvPr>
          <p:cNvSpPr txBox="1">
            <a:spLocks/>
          </p:cNvSpPr>
          <p:nvPr/>
        </p:nvSpPr>
        <p:spPr>
          <a:xfrm>
            <a:off x="1523999" y="397565"/>
            <a:ext cx="9144000" cy="9550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>
              <a:solidFill>
                <a:srgbClr val="535554"/>
              </a:solidFill>
              <a:latin typeface="Times" pitchFamily="2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E1A6387-F8E2-917C-8455-184F1B8F5724}"/>
              </a:ext>
            </a:extLst>
          </p:cNvPr>
          <p:cNvSpPr txBox="1">
            <a:spLocks/>
          </p:cNvSpPr>
          <p:nvPr/>
        </p:nvSpPr>
        <p:spPr>
          <a:xfrm>
            <a:off x="1523999" y="1819071"/>
            <a:ext cx="9144000" cy="38035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48F9194-8D7A-C7C1-668B-76BEF284BC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1501207"/>
              </p:ext>
            </p:extLst>
          </p:nvPr>
        </p:nvGraphicFramePr>
        <p:xfrm>
          <a:off x="772160" y="2098040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69" name="Diagram 368">
            <a:extLst>
              <a:ext uri="{FF2B5EF4-FFF2-40B4-BE49-F238E27FC236}">
                <a16:creationId xmlns:a16="http://schemas.microsoft.com/office/drawing/2014/main" id="{DCF4B2D3-4229-CB99-2CDA-9BB1B53C74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1743070"/>
              </p:ext>
            </p:extLst>
          </p:nvPr>
        </p:nvGraphicFramePr>
        <p:xfrm>
          <a:off x="6248400" y="2108200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1777F11C-39D9-DB60-F7DF-188568587D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445035"/>
            <a:ext cx="12192000" cy="3718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ADAD96-8808-FAA8-79A2-F07C1E2B30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1016"/>
            <a:ext cx="12192000" cy="13122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303F08E-42A9-3AFF-2B45-ADA8819ED5D7}"/>
              </a:ext>
            </a:extLst>
          </p:cNvPr>
          <p:cNvSpPr txBox="1">
            <a:spLocks/>
          </p:cNvSpPr>
          <p:nvPr/>
        </p:nvSpPr>
        <p:spPr>
          <a:xfrm>
            <a:off x="1920629" y="181832"/>
            <a:ext cx="9144000" cy="114066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ea typeface="+mj-lt"/>
                <a:cs typeface="+mj-lt"/>
              </a:rPr>
              <a:t>Housing New Mexico WAP Contact Information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45" name="Picture 44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8CC29B78-CAFA-B7DE-0326-3F827CADE3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3880" y="118428"/>
            <a:ext cx="1371600" cy="809625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B747C12-2F1E-6A7C-29BA-5F97CE27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46" y="6444273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13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7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A85C39-1E83-D844-A0FE-4169A8B8552D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FCF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AC16A3-6AC7-8249-82A6-E71A5CFE862C}"/>
              </a:ext>
            </a:extLst>
          </p:cNvPr>
          <p:cNvSpPr txBox="1">
            <a:spLocks/>
          </p:cNvSpPr>
          <p:nvPr/>
        </p:nvSpPr>
        <p:spPr>
          <a:xfrm>
            <a:off x="1157642" y="1550503"/>
            <a:ext cx="9857174" cy="136255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Bahnschrift"/>
                <a:cs typeface="Calibri Light"/>
              </a:rPr>
              <a:t>Thank you!</a:t>
            </a:r>
            <a:endParaRPr lang="en-US">
              <a:latin typeface="Bahnschrif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719BBF-DEDC-7945-B7BD-6EAD86EFD9A1}"/>
              </a:ext>
            </a:extLst>
          </p:cNvPr>
          <p:cNvSpPr txBox="1">
            <a:spLocks/>
          </p:cNvSpPr>
          <p:nvPr/>
        </p:nvSpPr>
        <p:spPr>
          <a:xfrm>
            <a:off x="1523999" y="3016526"/>
            <a:ext cx="9144000" cy="8249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200">
              <a:solidFill>
                <a:srgbClr val="535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7604EDD-E6AC-D128-94E5-6C18E09DA067}"/>
              </a:ext>
            </a:extLst>
          </p:cNvPr>
          <p:cNvSpPr txBox="1">
            <a:spLocks/>
          </p:cNvSpPr>
          <p:nvPr/>
        </p:nvSpPr>
        <p:spPr>
          <a:xfrm>
            <a:off x="1646807" y="5218723"/>
            <a:ext cx="8898385" cy="616851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>
                <a:latin typeface="Avenir Next LT Pro Demi"/>
                <a:cs typeface="Arial"/>
              </a:rPr>
              <a:t>Comments/Questions?</a:t>
            </a:r>
            <a:endParaRPr lang="en-US" sz="4000">
              <a:latin typeface="Avenir Next LT Pro Demi" panose="020B07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logo of a house with a hand and keyhole&#10;&#10;AI-generated content may be incorrect.">
            <a:extLst>
              <a:ext uri="{FF2B5EF4-FFF2-40B4-BE49-F238E27FC236}">
                <a16:creationId xmlns:a16="http://schemas.microsoft.com/office/drawing/2014/main" id="{63D21813-D53E-0DA5-50EC-4A049C7F9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63" y="2587260"/>
            <a:ext cx="2601683" cy="2512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60AE6F-5E30-B126-6A49-3CDD5153A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69" y="6484112"/>
            <a:ext cx="12192000" cy="371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CF2599-9E57-C3EC-3116-7BB7B7930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0" y="2188"/>
            <a:ext cx="12192000" cy="1257026"/>
          </a:xfrm>
          <a:prstGeom prst="rect">
            <a:avLst/>
          </a:prstGeom>
        </p:spPr>
      </p:pic>
      <p:pic>
        <p:nvPicPr>
          <p:cNvPr id="22" name="Picture 21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2BFDF10E-7AA4-C729-BAD3-482054C9A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034" y="1197"/>
            <a:ext cx="1371600" cy="10831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629326-B108-C703-DC41-93137FEF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446" y="6483350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14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22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B5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28AEF3-B881-B14C-885F-0AFF21EAE6A2}"/>
              </a:ext>
            </a:extLst>
          </p:cNvPr>
          <p:cNvSpPr/>
          <p:nvPr/>
        </p:nvSpPr>
        <p:spPr>
          <a:xfrm>
            <a:off x="0" y="0"/>
            <a:ext cx="12362945" cy="6858000"/>
          </a:xfrm>
          <a:prstGeom prst="rect">
            <a:avLst/>
          </a:prstGeom>
          <a:solidFill>
            <a:srgbClr val="FCF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055ABE3-875B-C453-13ED-019BC9FDF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8396011"/>
              </p:ext>
            </p:extLst>
          </p:nvPr>
        </p:nvGraphicFramePr>
        <p:xfrm>
          <a:off x="1037928" y="3393757"/>
          <a:ext cx="6846902" cy="2785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D7B4CF2-B125-8541-990E-D93717E7E822}"/>
              </a:ext>
            </a:extLst>
          </p:cNvPr>
          <p:cNvSpPr/>
          <p:nvPr/>
        </p:nvSpPr>
        <p:spPr>
          <a:xfrm>
            <a:off x="29307" y="6530009"/>
            <a:ext cx="12362945" cy="327991"/>
          </a:xfrm>
          <a:prstGeom prst="rect">
            <a:avLst/>
          </a:prstGeom>
          <a:solidFill>
            <a:srgbClr val="EDBD11"/>
          </a:solidFill>
          <a:ln>
            <a:solidFill>
              <a:srgbClr val="EDBD1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442BC6-27BE-103E-D70C-E26EF49E8B4F}"/>
              </a:ext>
            </a:extLst>
          </p:cNvPr>
          <p:cNvSpPr/>
          <p:nvPr/>
        </p:nvSpPr>
        <p:spPr>
          <a:xfrm>
            <a:off x="1035974" y="1639559"/>
            <a:ext cx="10349425" cy="13671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C857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venir Next LT Pro Light"/>
              </a:rPr>
              <a:t>Housing New Mexico </a:t>
            </a:r>
            <a:r>
              <a:rPr lang="en-US" err="1">
                <a:solidFill>
                  <a:schemeClr val="tx1"/>
                </a:solidFill>
                <a:latin typeface="Avenir Next LT Pro Light"/>
              </a:rPr>
              <a:t>Energy$mart</a:t>
            </a:r>
            <a:r>
              <a:rPr lang="en-US">
                <a:solidFill>
                  <a:schemeClr val="tx1"/>
                </a:solidFill>
                <a:latin typeface="Avenir Next LT Pro Light"/>
              </a:rPr>
              <a:t> weatherization assistance program (WAP) provides energy-saving retrofits and home modifications at no charge to eligible homeowners and renters. </a:t>
            </a:r>
            <a:endParaRPr lang="en-US">
              <a:solidFill>
                <a:schemeClr val="tx1"/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14" name="Graphic 13" descr="Renewable Energy with solid fill">
            <a:extLst>
              <a:ext uri="{FF2B5EF4-FFF2-40B4-BE49-F238E27FC236}">
                <a16:creationId xmlns:a16="http://schemas.microsoft.com/office/drawing/2014/main" id="{0D9838AA-6054-2938-8D35-07FCFE4E68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3392" y="3285883"/>
            <a:ext cx="2993801" cy="29938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B74D80-0916-ED5F-752F-FD7C528B6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016"/>
            <a:ext cx="12192000" cy="1048512"/>
          </a:xfrm>
          <a:prstGeom prst="rect">
            <a:avLst/>
          </a:prstGeom>
          <a:ln>
            <a:solidFill>
              <a:srgbClr val="0C8570"/>
            </a:solidFill>
          </a:ln>
        </p:spPr>
      </p:pic>
      <p:pic>
        <p:nvPicPr>
          <p:cNvPr id="25" name="Picture 24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C4FCB46B-42F1-0FA7-A01D-78E72C5354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80" y="118428"/>
            <a:ext cx="1371600" cy="8096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221B611-C4F7-6F8D-FEA2-9ADD10C00E40}"/>
              </a:ext>
            </a:extLst>
          </p:cNvPr>
          <p:cNvSpPr txBox="1"/>
          <p:nvPr/>
        </p:nvSpPr>
        <p:spPr>
          <a:xfrm>
            <a:off x="3155624" y="199845"/>
            <a:ext cx="51850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Bahnschrift"/>
              </a:rPr>
              <a:t>What is Weatherization?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15410-4352-A76E-1130-3CD636791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532196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2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50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25B3E-E21A-8B4E-86C7-84F9A9085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A6EC80-3899-10FE-F347-C17A49CD5F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3A948-59FE-6423-FC4A-1DAA3F2AB28A}"/>
              </a:ext>
            </a:extLst>
          </p:cNvPr>
          <p:cNvSpPr/>
          <p:nvPr/>
        </p:nvSpPr>
        <p:spPr>
          <a:xfrm>
            <a:off x="0" y="6530009"/>
            <a:ext cx="12192000" cy="327991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E9603A7C-FC37-ECE6-8D61-92F4AB2B5C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618504"/>
              </p:ext>
            </p:extLst>
          </p:nvPr>
        </p:nvGraphicFramePr>
        <p:xfrm>
          <a:off x="961796" y="1187056"/>
          <a:ext cx="10041192" cy="4173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694E133B-CB38-1C14-F89C-F24D71ADF4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-1017"/>
            <a:ext cx="12192000" cy="10485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9C0914-A34B-E3B8-6379-DFFA7E7809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484112"/>
            <a:ext cx="12192000" cy="371856"/>
          </a:xfrm>
          <a:prstGeom prst="rect">
            <a:avLst/>
          </a:prstGeom>
        </p:spPr>
      </p:pic>
      <p:pic>
        <p:nvPicPr>
          <p:cNvPr id="51" name="Picture 50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DC57885E-2E65-2A99-BEB7-CEDDE7EED8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80" y="118428"/>
            <a:ext cx="1371600" cy="8096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BFE81AD-B5EE-3B24-540B-FD912F533A7B}"/>
              </a:ext>
            </a:extLst>
          </p:cNvPr>
          <p:cNvSpPr txBox="1">
            <a:spLocks/>
          </p:cNvSpPr>
          <p:nvPr/>
        </p:nvSpPr>
        <p:spPr>
          <a:xfrm>
            <a:off x="1406378" y="236178"/>
            <a:ext cx="9144000" cy="95504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Bahnschrift"/>
                <a:cs typeface="Calibri Light"/>
              </a:rPr>
              <a:t>NM </a:t>
            </a:r>
            <a:r>
              <a:rPr lang="en-US" sz="4000" err="1">
                <a:latin typeface="Bahnschrift"/>
                <a:cs typeface="Calibri Light"/>
              </a:rPr>
              <a:t>Energy$mart</a:t>
            </a:r>
            <a:r>
              <a:rPr lang="en-US" sz="4000">
                <a:latin typeface="Bahnschrift"/>
                <a:cs typeface="Calibri Light"/>
              </a:rPr>
              <a:t> Funding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0B0D8DC-D618-ADBA-7ED7-AFD1000C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7908" y="6483350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3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11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A85C39-1E83-D844-A0FE-4169A8B8552D}"/>
              </a:ext>
            </a:extLst>
          </p:cNvPr>
          <p:cNvSpPr/>
          <p:nvPr/>
        </p:nvSpPr>
        <p:spPr>
          <a:xfrm>
            <a:off x="0" y="-20320"/>
            <a:ext cx="12192000" cy="6858000"/>
          </a:xfrm>
          <a:prstGeom prst="rect">
            <a:avLst/>
          </a:prstGeom>
          <a:solidFill>
            <a:srgbClr val="FCF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00AA851-FAFB-B0FA-2FEC-FBFADBC342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6751019"/>
              </p:ext>
            </p:extLst>
          </p:nvPr>
        </p:nvGraphicFramePr>
        <p:xfrm>
          <a:off x="668994" y="1413926"/>
          <a:ext cx="10865408" cy="4668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949FEAF-293E-5A4A-A750-C2008A5BF803}"/>
              </a:ext>
            </a:extLst>
          </p:cNvPr>
          <p:cNvSpPr/>
          <p:nvPr/>
        </p:nvSpPr>
        <p:spPr>
          <a:xfrm>
            <a:off x="0" y="6530009"/>
            <a:ext cx="12192000" cy="327991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620CC71-D880-62AB-EF27-405391CE0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484112"/>
            <a:ext cx="12192000" cy="3718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A916C6-976E-FD26-D38A-7CE613999E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016"/>
            <a:ext cx="12192000" cy="10485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6AC16A3-6AC7-8249-82A6-E71A5CFE862C}"/>
              </a:ext>
            </a:extLst>
          </p:cNvPr>
          <p:cNvSpPr txBox="1">
            <a:spLocks/>
          </p:cNvSpPr>
          <p:nvPr/>
        </p:nvSpPr>
        <p:spPr>
          <a:xfrm>
            <a:off x="1641230" y="94720"/>
            <a:ext cx="9144000" cy="955049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Bahnschrift"/>
                <a:cs typeface="Calibri Light"/>
              </a:rPr>
              <a:t>Six Simple Steps for Low-Income Client Weatherization</a:t>
            </a:r>
            <a:endParaRPr lang="en-US" err="1"/>
          </a:p>
        </p:txBody>
      </p:sp>
      <p:pic>
        <p:nvPicPr>
          <p:cNvPr id="39" name="Picture 38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0374DCEA-3841-01BF-B652-E928CF312A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803" y="167274"/>
            <a:ext cx="1371600" cy="809625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2A43DB3-F06C-BFC1-113D-1A918B23C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985" y="6473581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4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25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AAF0F-10B4-42E5-9619-EEDA4D62F56F}"/>
              </a:ext>
            </a:extLst>
          </p:cNvPr>
          <p:cNvSpPr/>
          <p:nvPr/>
        </p:nvSpPr>
        <p:spPr>
          <a:xfrm>
            <a:off x="0" y="7938"/>
            <a:ext cx="12192000" cy="6858000"/>
          </a:xfrm>
          <a:prstGeom prst="rect">
            <a:avLst/>
          </a:prstGeom>
          <a:solidFill>
            <a:srgbClr val="FCF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7B4CF2-B125-8541-990E-D93717E7E822}"/>
              </a:ext>
            </a:extLst>
          </p:cNvPr>
          <p:cNvSpPr/>
          <p:nvPr/>
        </p:nvSpPr>
        <p:spPr>
          <a:xfrm>
            <a:off x="0" y="6530009"/>
            <a:ext cx="12192000" cy="327991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B141721-901E-44D4-A0C0-5E153B56420B}"/>
              </a:ext>
            </a:extLst>
          </p:cNvPr>
          <p:cNvSpPr txBox="1">
            <a:spLocks/>
          </p:cNvSpPr>
          <p:nvPr/>
        </p:nvSpPr>
        <p:spPr>
          <a:xfrm>
            <a:off x="912921" y="1691132"/>
            <a:ext cx="6050898" cy="47081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 sz="24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74753E0-BCEA-874F-C536-C8AD3AF06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870918"/>
              </p:ext>
            </p:extLst>
          </p:nvPr>
        </p:nvGraphicFramePr>
        <p:xfrm>
          <a:off x="1597750" y="1367700"/>
          <a:ext cx="9003137" cy="486302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373569">
                  <a:extLst>
                    <a:ext uri="{9D8B030D-6E8A-4147-A177-3AD203B41FA5}">
                      <a16:colId xmlns:a16="http://schemas.microsoft.com/office/drawing/2014/main" val="1204237587"/>
                    </a:ext>
                  </a:extLst>
                </a:gridCol>
                <a:gridCol w="3629568">
                  <a:extLst>
                    <a:ext uri="{9D8B030D-6E8A-4147-A177-3AD203B41FA5}">
                      <a16:colId xmlns:a16="http://schemas.microsoft.com/office/drawing/2014/main" val="31389817"/>
                    </a:ext>
                  </a:extLst>
                </a:gridCol>
              </a:tblGrid>
              <a:tr h="3943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u="none" strike="noStrike">
                          <a:solidFill>
                            <a:schemeClr val="bg1"/>
                          </a:solidFill>
                          <a:effectLst/>
                        </a:rPr>
                        <a:t>PY 2025/2026 Awards</a:t>
                      </a:r>
                      <a:endParaRPr lang="en-US" sz="2400" b="1" i="0" u="none" strike="noStrike">
                        <a:solidFill>
                          <a:schemeClr val="bg1"/>
                        </a:solidFill>
                        <a:effectLst/>
                        <a:latin typeface="Avenir Next LT Pro Demi"/>
                      </a:endParaRPr>
                    </a:p>
                  </a:txBody>
                  <a:tcPr marL="6350" marR="6350" marT="6350" marB="0" anchor="b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652264"/>
                  </a:ext>
                </a:extLst>
              </a:tr>
              <a:tr h="372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Source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Award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636560"/>
                  </a:ext>
                </a:extLst>
              </a:tr>
              <a:tr h="372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DOE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800" u="none" strike="noStrike">
                          <a:effectLst/>
                        </a:rPr>
                        <a:t> $   2,908,301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38040946"/>
                  </a:ext>
                </a:extLst>
              </a:tr>
              <a:tr h="372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LIHEAP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800" u="none" strike="noStrike">
                          <a:effectLst/>
                        </a:rPr>
                        <a:t> $  2,500,000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22280702"/>
                  </a:ext>
                </a:extLst>
              </a:tr>
              <a:tr h="372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IIJA-DOE (9/2022-6/2027) - On Hold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800" u="none" strike="noStrike">
                          <a:effectLst/>
                        </a:rPr>
                        <a:t>$   3,152,393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48452848"/>
                  </a:ext>
                </a:extLst>
              </a:tr>
              <a:tr h="372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State Funding, NMHTF- Weatherization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800" u="none" strike="noStrike">
                          <a:effectLst/>
                        </a:rPr>
                        <a:t>$      875,000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86201835"/>
                  </a:ext>
                </a:extLst>
              </a:tr>
              <a:tr h="37239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State Funding, NMHTF- Solar and Electrification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$   2,500,000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50412813"/>
                  </a:ext>
                </a:extLst>
              </a:tr>
              <a:tr h="372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WAP FRF (9/2022-6/2025)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800" u="none" strike="noStrike">
                          <a:effectLst/>
                        </a:rPr>
                        <a:t> $  962,220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76208695"/>
                  </a:ext>
                </a:extLst>
              </a:tr>
              <a:tr h="372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NM Gas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800" u="none" strike="noStrike">
                          <a:effectLst/>
                        </a:rPr>
                        <a:t> $  2,015,000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7538010"/>
                  </a:ext>
                </a:extLst>
              </a:tr>
              <a:tr h="372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PNM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800" u="none" strike="noStrike">
                          <a:effectLst/>
                        </a:rPr>
                        <a:t> $     339,609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81942764"/>
                  </a:ext>
                </a:extLst>
              </a:tr>
              <a:tr h="372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EPE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800" u="none" strike="noStrike">
                          <a:effectLst/>
                        </a:rPr>
                        <a:t> $     191,971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venir Next LT Pro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10611174"/>
                  </a:ext>
                </a:extLst>
              </a:tr>
              <a:tr h="37239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CEED</a:t>
                      </a:r>
                      <a:endParaRPr lang="en-US" sz="1800"/>
                    </a:p>
                  </a:txBody>
                  <a:tcPr marL="6350" marR="6350" marT="6350" marB="0" anchor="b">
                    <a:lnB w="19050">
                      <a:solidFill>
                        <a:srgbClr val="5B9BD5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$   1,670,000</a:t>
                      </a:r>
                    </a:p>
                  </a:txBody>
                  <a:tcPr marL="6350" marR="6350" marT="6350" marB="0" anchor="b">
                    <a:lnB w="19050">
                      <a:solidFill>
                        <a:srgbClr val="5B9BD5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716106"/>
                  </a:ext>
                </a:extLst>
              </a:tr>
              <a:tr h="3723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Total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venir Next LT Pro Demi"/>
                      </a:endParaRPr>
                    </a:p>
                  </a:txBody>
                  <a:tcPr marL="6350" marR="6350" marT="6350" marB="0" anchor="b">
                    <a:lnT w="19050">
                      <a:solidFill>
                        <a:srgbClr val="5B9BD5"/>
                      </a:solidFill>
                    </a:lnT>
                    <a:lnB w="19050">
                      <a:solidFill>
                        <a:srgbClr val="5B9BD5"/>
                      </a:solidFill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0" algn="r" fontAlgn="b"/>
                      <a:r>
                        <a:rPr lang="en-US" sz="1800" b="1" u="none" strike="noStrike">
                          <a:effectLst/>
                        </a:rPr>
                        <a:t> $17,114,494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venir Next LT Pro Demi"/>
                      </a:endParaRPr>
                    </a:p>
                  </a:txBody>
                  <a:tcPr marL="6350" marR="6350" marT="6350" marB="0" anchor="b">
                    <a:lnT w="19050">
                      <a:solidFill>
                        <a:srgbClr val="5B9BD5"/>
                      </a:solidFill>
                    </a:lnT>
                    <a:lnB w="19050">
                      <a:solidFill>
                        <a:srgbClr val="5B9BD5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28501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50AD95D-58C9-7DEC-FB10-56B9A05C8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112"/>
            <a:ext cx="12192000" cy="37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76957D-F094-C6AB-3432-FB4D5C57E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53"/>
            <a:ext cx="12192000" cy="1048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DF2071-E47B-B640-A561-EB8F19D65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9862" y="133015"/>
            <a:ext cx="9144000" cy="765312"/>
          </a:xfrm>
        </p:spPr>
        <p:txBody>
          <a:bodyPr>
            <a:normAutofit/>
          </a:bodyPr>
          <a:lstStyle/>
          <a:p>
            <a:r>
              <a:rPr lang="en-US" sz="4000">
                <a:latin typeface="Bahnschrift"/>
                <a:cs typeface="Calibri Light"/>
              </a:rPr>
              <a:t>Funding Levels</a:t>
            </a:r>
          </a:p>
        </p:txBody>
      </p:sp>
      <p:pic>
        <p:nvPicPr>
          <p:cNvPr id="14" name="Picture 13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6E3B0B0B-6322-5737-20FD-CCE153A20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49" y="108659"/>
            <a:ext cx="1371600" cy="8096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D60DA-1C33-D0DB-7949-1F0D7859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138" y="6512658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5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98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8DD56B-5050-0EF9-E42D-319BA6AF44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AC16A3-6AC7-8249-82A6-E71A5CFE862C}"/>
              </a:ext>
            </a:extLst>
          </p:cNvPr>
          <p:cNvSpPr txBox="1">
            <a:spLocks/>
          </p:cNvSpPr>
          <p:nvPr/>
        </p:nvSpPr>
        <p:spPr>
          <a:xfrm>
            <a:off x="1523999" y="397565"/>
            <a:ext cx="9144000" cy="9550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>
              <a:solidFill>
                <a:srgbClr val="535554"/>
              </a:solidFill>
              <a:latin typeface="Times" pitchFamily="2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6F9F56B-90E8-A0ED-591A-2127B0DDE6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183123"/>
              </p:ext>
            </p:extLst>
          </p:nvPr>
        </p:nvGraphicFramePr>
        <p:xfrm>
          <a:off x="523777" y="1521903"/>
          <a:ext cx="11144444" cy="4464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949FEAF-293E-5A4A-A750-C2008A5BF803}"/>
              </a:ext>
            </a:extLst>
          </p:cNvPr>
          <p:cNvSpPr/>
          <p:nvPr/>
        </p:nvSpPr>
        <p:spPr>
          <a:xfrm>
            <a:off x="0" y="6530009"/>
            <a:ext cx="12192000" cy="327991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3A21E7-FFC2-040A-D5BC-FCB9931417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484112"/>
            <a:ext cx="12192000" cy="371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9E6C72-4E7C-4480-495D-CC5A90F2CA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016"/>
            <a:ext cx="12192000" cy="10485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B7875DB-C23A-4D87-93A0-84119D1B1145}"/>
              </a:ext>
            </a:extLst>
          </p:cNvPr>
          <p:cNvSpPr txBox="1">
            <a:spLocks/>
          </p:cNvSpPr>
          <p:nvPr/>
        </p:nvSpPr>
        <p:spPr>
          <a:xfrm>
            <a:off x="1697892" y="138820"/>
            <a:ext cx="9144000" cy="76531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latin typeface="Bahnschrift"/>
                <a:cs typeface="Calibri Light"/>
              </a:rPr>
              <a:t>WAP Coronavirus State and Local Fiscal Recovery Funds</a:t>
            </a:r>
          </a:p>
        </p:txBody>
      </p:sp>
      <p:pic>
        <p:nvPicPr>
          <p:cNvPr id="22" name="Picture 21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8681C016-F411-C7E8-4E0B-57408CCF0E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418" y="118428"/>
            <a:ext cx="1371600" cy="809625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D6EC724-9170-3CF5-9DBA-6DE65AFE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600" y="6493119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6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25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AAF0F-10B4-42E5-9619-EEDA4D62F56F}"/>
              </a:ext>
            </a:extLst>
          </p:cNvPr>
          <p:cNvSpPr/>
          <p:nvPr/>
        </p:nvSpPr>
        <p:spPr>
          <a:xfrm>
            <a:off x="0" y="-2222"/>
            <a:ext cx="12192000" cy="6858000"/>
          </a:xfrm>
          <a:prstGeom prst="rect">
            <a:avLst/>
          </a:prstGeom>
          <a:solidFill>
            <a:srgbClr val="FCF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7B4CF2-B125-8541-990E-D93717E7E822}"/>
              </a:ext>
            </a:extLst>
          </p:cNvPr>
          <p:cNvSpPr/>
          <p:nvPr/>
        </p:nvSpPr>
        <p:spPr>
          <a:xfrm>
            <a:off x="0" y="6530009"/>
            <a:ext cx="12192000" cy="327991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B141721-901E-44D4-A0C0-5E153B56420B}"/>
              </a:ext>
            </a:extLst>
          </p:cNvPr>
          <p:cNvSpPr txBox="1">
            <a:spLocks/>
          </p:cNvSpPr>
          <p:nvPr/>
        </p:nvSpPr>
        <p:spPr>
          <a:xfrm>
            <a:off x="912921" y="1691132"/>
            <a:ext cx="6050898" cy="47081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 sz="24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74753E0-BCEA-874F-C536-C8AD3AF06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250888"/>
              </p:ext>
            </p:extLst>
          </p:nvPr>
        </p:nvGraphicFramePr>
        <p:xfrm>
          <a:off x="1705428" y="1863997"/>
          <a:ext cx="8779447" cy="371993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8779447">
                  <a:extLst>
                    <a:ext uri="{9D8B030D-6E8A-4147-A177-3AD203B41FA5}">
                      <a16:colId xmlns:a16="http://schemas.microsoft.com/office/drawing/2014/main" val="1204237587"/>
                    </a:ext>
                  </a:extLst>
                </a:gridCol>
              </a:tblGrid>
              <a:tr h="6370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2400" b="1" u="none" strike="noStrike">
                          <a:solidFill>
                            <a:schemeClr val="bg1"/>
                          </a:solidFill>
                          <a:effectLst/>
                        </a:rPr>
                        <a:t>Potential Grants and Collaboration </a:t>
                      </a:r>
                    </a:p>
                  </a:txBody>
                  <a:tcPr marL="6350" marR="6350" marT="635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652264"/>
                  </a:ext>
                </a:extLst>
              </a:tr>
              <a:tr h="30828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l">
                        <a:buNone/>
                      </a:pPr>
                      <a:endParaRPr lang="en-US" sz="2000" b="1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</a:pPr>
                      <a:r>
                        <a:rPr lang="en-US" sz="20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Tri-State Electric</a:t>
                      </a:r>
                    </a:p>
                    <a:p>
                      <a:pPr marL="342900" lvl="0" indent="-342900" algn="l">
                        <a:buFont typeface="Arial"/>
                        <a:buChar char="•"/>
                      </a:pPr>
                      <a:r>
                        <a:rPr lang="en-US" sz="20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Otero Electric </a:t>
                      </a:r>
                      <a:endParaRPr lang="en-US" sz="2000"/>
                    </a:p>
                    <a:p>
                      <a:pPr marL="342900" lvl="0" indent="-342900" algn="l">
                        <a:buFont typeface="Arial"/>
                        <a:buChar char="•"/>
                      </a:pPr>
                      <a:r>
                        <a:rPr lang="en-US" sz="20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Central Valley Co-Op</a:t>
                      </a:r>
                    </a:p>
                    <a:p>
                      <a:pPr marL="342900" lvl="0" indent="-342900" algn="l">
                        <a:buFont typeface="Arial"/>
                        <a:buChar char="•"/>
                      </a:pPr>
                      <a:r>
                        <a:rPr lang="en-US" sz="20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Loan program to provide energy upgrades for over-qualified constituents</a:t>
                      </a:r>
                      <a:endParaRPr lang="en-US"/>
                    </a:p>
                    <a:p>
                      <a:pPr marL="342900" lvl="0" indent="-342900" algn="l">
                        <a:buFont typeface="Arial"/>
                        <a:buChar char="•"/>
                      </a:pPr>
                      <a:r>
                        <a:rPr lang="en-US" b="1"/>
                        <a:t>Multi-Family Provider RFP coming out in a few weeks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22280702"/>
                  </a:ext>
                </a:extLst>
              </a:tr>
            </a:tbl>
          </a:graphicData>
        </a:graphic>
      </p:graphicFrame>
      <p:pic>
        <p:nvPicPr>
          <p:cNvPr id="8" name="Graphic 7" descr="Bank outline">
            <a:extLst>
              <a:ext uri="{FF2B5EF4-FFF2-40B4-BE49-F238E27FC236}">
                <a16:creationId xmlns:a16="http://schemas.microsoft.com/office/drawing/2014/main" id="{2D49F895-71EA-D4A8-E4D7-B1787DE66B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5530" y="2561407"/>
            <a:ext cx="1549399" cy="1549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6E12BA-5228-9C98-CC0D-04E2FA136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84112"/>
            <a:ext cx="12192000" cy="3718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B4AB17-C129-BCDD-E276-1BC4499D6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16"/>
            <a:ext cx="12192000" cy="1048512"/>
          </a:xfrm>
          <a:prstGeom prst="rect">
            <a:avLst/>
          </a:prstGeom>
        </p:spPr>
      </p:pic>
      <p:pic>
        <p:nvPicPr>
          <p:cNvPr id="15" name="Picture 14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AC7621BD-170F-3912-600B-AFA437E64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88" y="147736"/>
            <a:ext cx="1371600" cy="809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DF2071-E47B-B640-A561-EB8F19D65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1800" y="163885"/>
            <a:ext cx="9144000" cy="765312"/>
          </a:xfrm>
        </p:spPr>
        <p:txBody>
          <a:bodyPr>
            <a:normAutofit/>
          </a:bodyPr>
          <a:lstStyle/>
          <a:p>
            <a:r>
              <a:rPr lang="en-US" sz="4000">
                <a:latin typeface="Bahnschrift"/>
                <a:cs typeface="Calibri Light"/>
              </a:rPr>
              <a:t>Future Grants</a:t>
            </a:r>
            <a:r>
              <a:rPr lang="en-US" sz="4000">
                <a:solidFill>
                  <a:schemeClr val="bg1"/>
                </a:solidFill>
                <a:latin typeface="Bahnschrift"/>
                <a:cs typeface="Calibri Light"/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C2C94-1DB0-DDD1-AB5A-ECA12AE2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600" y="6483350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7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3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28AEF3-B881-B14C-885F-0AFF21EAE6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B05C382-0878-D47A-73E1-D1AE6CAF48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5554370"/>
              </p:ext>
            </p:extLst>
          </p:nvPr>
        </p:nvGraphicFramePr>
        <p:xfrm>
          <a:off x="1357822" y="1041202"/>
          <a:ext cx="9479628" cy="5253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D7B4CF2-B125-8541-990E-D93717E7E822}"/>
              </a:ext>
            </a:extLst>
          </p:cNvPr>
          <p:cNvSpPr/>
          <p:nvPr/>
        </p:nvSpPr>
        <p:spPr>
          <a:xfrm>
            <a:off x="0" y="6636110"/>
            <a:ext cx="12192000" cy="221890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9E37F-D33E-F6EE-A7C8-62D06FFFE825}"/>
              </a:ext>
            </a:extLst>
          </p:cNvPr>
          <p:cNvSpPr txBox="1"/>
          <p:nvPr/>
        </p:nvSpPr>
        <p:spPr>
          <a:xfrm>
            <a:off x="1601474" y="6041254"/>
            <a:ext cx="935706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latin typeface="Avenir Next LT Pro"/>
              </a:rPr>
              <a:t>Housing New Mexico administers the program through community-based nonprofit organizations statewide.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692B24-74EA-A79B-C59B-B6DE23B5F9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484112"/>
            <a:ext cx="12192000" cy="37185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19B079-1178-9BFF-16B2-61C223C864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016"/>
            <a:ext cx="12192000" cy="1048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DF2071-E47B-B640-A561-EB8F19D65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0788" y="123246"/>
            <a:ext cx="9144000" cy="765312"/>
          </a:xfrm>
        </p:spPr>
        <p:txBody>
          <a:bodyPr>
            <a:normAutofit/>
          </a:bodyPr>
          <a:lstStyle/>
          <a:p>
            <a:r>
              <a:rPr lang="en-US" sz="4000">
                <a:latin typeface="Bahnschrift"/>
                <a:cs typeface="Calibri Light"/>
              </a:rPr>
              <a:t>Current Service Providers</a:t>
            </a:r>
            <a:endParaRPr lang="en-US">
              <a:latin typeface="Bahnschrift"/>
            </a:endParaRPr>
          </a:p>
        </p:txBody>
      </p:sp>
      <p:pic>
        <p:nvPicPr>
          <p:cNvPr id="56" name="Picture 55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886788B7-EC88-5401-CA80-B358606B4D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803" y="118428"/>
            <a:ext cx="1371600" cy="809625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57C8890-506D-4F97-6CBE-71740E47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7908" y="6502888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8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87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23AB8-B91D-E03E-8E42-F78B22291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BBA6BB-36F4-9003-AC7F-E1705EFAB8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83AA9-ECF8-E96B-1E12-505FB46208C7}"/>
              </a:ext>
            </a:extLst>
          </p:cNvPr>
          <p:cNvSpPr txBox="1"/>
          <p:nvPr/>
        </p:nvSpPr>
        <p:spPr>
          <a:xfrm>
            <a:off x="2706179" y="6196390"/>
            <a:ext cx="935706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latin typeface="Avenir Next LT Pro"/>
              </a:rPr>
              <a:t>Housing New Mexico administers the program through community-based nonprofit organizations statewide.</a:t>
            </a:r>
          </a:p>
        </p:txBody>
      </p:sp>
      <p:pic>
        <p:nvPicPr>
          <p:cNvPr id="5" name="Picture 4" descr="A white van with a ladder on top&#10;&#10;AI-generated content may be incorrect.">
            <a:extLst>
              <a:ext uri="{FF2B5EF4-FFF2-40B4-BE49-F238E27FC236}">
                <a16:creationId xmlns:a16="http://schemas.microsoft.com/office/drawing/2014/main" id="{E83A296D-F284-F018-72F9-AB5CD177F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89" y="1290805"/>
            <a:ext cx="3480554" cy="20375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043732D-1954-11A6-0E8B-06FD5A487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427" y="1585445"/>
            <a:ext cx="7810345" cy="4072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building with glass doors&#10;&#10;AI-generated content may be incorrect.">
            <a:extLst>
              <a:ext uri="{FF2B5EF4-FFF2-40B4-BE49-F238E27FC236}">
                <a16:creationId xmlns:a16="http://schemas.microsoft.com/office/drawing/2014/main" id="{8B8B3C3D-53C6-F90E-7C27-FFAB6AE6B4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560" r="-257" b="699"/>
          <a:stretch>
            <a:fillRect/>
          </a:stretch>
        </p:blipFill>
        <p:spPr>
          <a:xfrm>
            <a:off x="124294" y="3625126"/>
            <a:ext cx="3481721" cy="22623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EB26B-524A-7C34-35DB-20291E983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30650"/>
            <a:ext cx="12192000" cy="225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80F2CB-CEE2-5861-4674-7CD67F6B1C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016"/>
            <a:ext cx="12192000" cy="1048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CF53F4-7482-E3CD-1CA3-C03957C53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9440" y="-3671"/>
            <a:ext cx="9144000" cy="1058388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Bahnschrift"/>
                <a:cs typeface="Calibri Light"/>
              </a:rPr>
              <a:t>Central New Mexico Housing Corporation</a:t>
            </a:r>
            <a:br>
              <a:rPr lang="en-US" sz="4000" dirty="0">
                <a:latin typeface="Bahnschrift"/>
                <a:cs typeface="Calibri Light"/>
              </a:rPr>
            </a:br>
            <a:r>
              <a:rPr lang="en-US" sz="4000">
                <a:latin typeface="Bahnschrift"/>
                <a:cs typeface="Calibri Light"/>
              </a:rPr>
              <a:t>says hello! </a:t>
            </a:r>
            <a:endParaRPr lang="en-US" sz="4000">
              <a:latin typeface="Bahnschrift" panose="020B0502040204020203" pitchFamily="34" charset="0"/>
              <a:cs typeface="Calibri Light"/>
            </a:endParaRPr>
          </a:p>
        </p:txBody>
      </p:sp>
      <p:pic>
        <p:nvPicPr>
          <p:cNvPr id="15" name="Picture 14" descr="A logo for a housing company&#10;&#10;AI-generated content may be incorrect.">
            <a:extLst>
              <a:ext uri="{FF2B5EF4-FFF2-40B4-BE49-F238E27FC236}">
                <a16:creationId xmlns:a16="http://schemas.microsoft.com/office/drawing/2014/main" id="{8E72D4F9-AD68-DBED-38E2-16F4C1169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80" y="118428"/>
            <a:ext cx="1371600" cy="8096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B337C-8B8B-762A-8C7B-C31A169A7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677" y="6512658"/>
            <a:ext cx="2743200" cy="365125"/>
          </a:xfrm>
        </p:spPr>
        <p:txBody>
          <a:bodyPr/>
          <a:lstStyle/>
          <a:p>
            <a:fld id="{FC5F6519-DECC-1B4D-81A6-574A8BD0DE90}" type="slidenum">
              <a:rPr lang="en-US" sz="1400" dirty="0" smtClean="0">
                <a:solidFill>
                  <a:schemeClr val="tx1"/>
                </a:solidFill>
              </a:rPr>
              <a:t>9</a:t>
            </a:fld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749"/>
      </p:ext>
    </p:extLst>
  </p:cSld>
  <p:clrMapOvr>
    <a:masterClrMapping/>
  </p:clrMapOvr>
</p:sld>
</file>

<file path=ppt/theme/theme1.xml><?xml version="1.0" encoding="utf-8"?>
<a:theme xmlns:a="http://schemas.openxmlformats.org/drawingml/2006/main" name="MFA_PPT_New_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FA_PPT_New_Slides" id="{7AD8C388-8140-E24D-BCEF-C1F29975FEA1}" vid="{C7A1E2D4-474E-2848-A591-F935667324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98707235FEDA44A67E0AF8B322C594" ma:contentTypeVersion="6" ma:contentTypeDescription="Create a new document." ma:contentTypeScope="" ma:versionID="3719fd39ff9027b0ffaa40315453a25e">
  <xsd:schema xmlns:xsd="http://www.w3.org/2001/XMLSchema" xmlns:xs="http://www.w3.org/2001/XMLSchema" xmlns:p="http://schemas.microsoft.com/office/2006/metadata/properties" xmlns:ns2="615fd6cf-999a-4e01-a281-7580a1528d29" xmlns:ns3="e2d42e76-c52e-4409-9053-4eca77cdfdd9" targetNamespace="http://schemas.microsoft.com/office/2006/metadata/properties" ma:root="true" ma:fieldsID="0c01f892c3d690a23b7f74769cc354f0" ns2:_="" ns3:_="">
    <xsd:import namespace="615fd6cf-999a-4e01-a281-7580a1528d29"/>
    <xsd:import namespace="e2d42e76-c52e-4409-9053-4eca77cdfd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5fd6cf-999a-4e01-a281-7580a1528d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d42e76-c52e-4409-9053-4eca77cdfdd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FD05FC-F823-4E17-BA3D-03A03C9C637B}">
  <ds:schemaRefs>
    <ds:schemaRef ds:uri="615fd6cf-999a-4e01-a281-7580a1528d29"/>
    <ds:schemaRef ds:uri="e2d42e76-c52e-4409-9053-4eca77cdfd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155AE86-F91C-4964-9E69-68F48B7303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8529A6-DBF3-4246-98D1-EAF165C210D8}">
  <ds:schemaRefs>
    <ds:schemaRef ds:uri="615fd6cf-999a-4e01-a281-7580a1528d29"/>
    <ds:schemaRef ds:uri="e2d42e76-c52e-4409-9053-4eca77cdfdd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451d0ef7-c7a0-49cb-a134-2213259fb34d}" enabled="0" method="" siteId="{451d0ef7-c7a0-49cb-a134-2213259fb34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MFA_PPT_New_Slides</Template>
  <TotalTime>0</TotalTime>
  <Words>871</Words>
  <Application>Microsoft Office PowerPoint</Application>
  <PresentationFormat>Widescreen</PresentationFormat>
  <Paragraphs>193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Avenir Next LT Pro</vt:lpstr>
      <vt:lpstr>Avenir Next LT Pro Demi</vt:lpstr>
      <vt:lpstr>Avenir Next LT Pro Light</vt:lpstr>
      <vt:lpstr>Bahnschrift</vt:lpstr>
      <vt:lpstr>Calibri</vt:lpstr>
      <vt:lpstr>Calibri Light</vt:lpstr>
      <vt:lpstr>Times</vt:lpstr>
      <vt:lpstr>MFA_PPT_New_Slides</vt:lpstr>
      <vt:lpstr>PowerPoint Presentation</vt:lpstr>
      <vt:lpstr>PowerPoint Presentation</vt:lpstr>
      <vt:lpstr>PowerPoint Presentation</vt:lpstr>
      <vt:lpstr>PowerPoint Presentation</vt:lpstr>
      <vt:lpstr>Funding Levels</vt:lpstr>
      <vt:lpstr>PowerPoint Presentation</vt:lpstr>
      <vt:lpstr>Future Grants </vt:lpstr>
      <vt:lpstr>Current Service Providers</vt:lpstr>
      <vt:lpstr>Central New Mexico Housing Corporation says hello! </vt:lpstr>
      <vt:lpstr>Southwestern Regional Housing and Community Development Corporation says hello!</vt:lpstr>
      <vt:lpstr>Red Feather Development Group says hello!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lkemp</dc:creator>
  <cp:lastModifiedBy>John Garcia</cp:lastModifiedBy>
  <cp:revision>63</cp:revision>
  <cp:lastPrinted>2019-06-11T18:45:59Z</cp:lastPrinted>
  <dcterms:created xsi:type="dcterms:W3CDTF">2019-06-11T21:03:06Z</dcterms:created>
  <dcterms:modified xsi:type="dcterms:W3CDTF">2026-03-30T18:58:10Z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0x0101002D98707235FEDA44A67E0AF8B322C594</vt:lpwstr>
  </property>
</Properties>
</file>